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74" r:id="rId5"/>
    <p:sldId id="258" r:id="rId6"/>
    <p:sldId id="261" r:id="rId7"/>
    <p:sldId id="260" r:id="rId8"/>
    <p:sldId id="262" r:id="rId9"/>
    <p:sldId id="263" r:id="rId10"/>
    <p:sldId id="271" r:id="rId11"/>
    <p:sldId id="264" r:id="rId12"/>
    <p:sldId id="265" r:id="rId13"/>
    <p:sldId id="267" r:id="rId14"/>
    <p:sldId id="268" r:id="rId15"/>
    <p:sldId id="269" r:id="rId16"/>
    <p:sldId id="270" r:id="rId17"/>
    <p:sldId id="272" r:id="rId18"/>
    <p:sldId id="273"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2D6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p:restoredLeft sz="65411" autoAdjust="0"/>
    <p:restoredTop sz="86377" autoAdjust="0"/>
  </p:normalViewPr>
  <p:slideViewPr>
    <p:cSldViewPr>
      <p:cViewPr varScale="1">
        <p:scale>
          <a:sx n="78" d="100"/>
          <a:sy n="78" d="100"/>
        </p:scale>
        <p:origin x="-516" y="-10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C08F48D-6F35-4C15-A245-EA95B8BD87C6}" type="datetimeFigureOut">
              <a:rPr lang="ar-SA" smtClean="0"/>
              <a:pPr/>
              <a:t>12/11/1432</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9438D01-3059-4752-9A1B-145F4E6AE4B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8F48D-6F35-4C15-A245-EA95B8BD87C6}" type="datetimeFigureOut">
              <a:rPr lang="ar-SA" smtClean="0"/>
              <a:pPr/>
              <a:t>12/11/1432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438D01-3059-4752-9A1B-145F4E6AE4B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8F48D-6F35-4C15-A245-EA95B8BD87C6}" type="datetimeFigureOut">
              <a:rPr lang="ar-SA" smtClean="0"/>
              <a:pPr/>
              <a:t>12/11/1432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438D01-3059-4752-9A1B-145F4E6AE4B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8F48D-6F35-4C15-A245-EA95B8BD87C6}" type="datetimeFigureOut">
              <a:rPr lang="ar-SA" smtClean="0"/>
              <a:pPr/>
              <a:t>12/11/1432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438D01-3059-4752-9A1B-145F4E6AE4B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08F48D-6F35-4C15-A245-EA95B8BD87C6}" type="datetimeFigureOut">
              <a:rPr lang="ar-SA" smtClean="0"/>
              <a:pPr/>
              <a:t>12/11/1432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438D01-3059-4752-9A1B-145F4E6AE4B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08F48D-6F35-4C15-A245-EA95B8BD87C6}" type="datetimeFigureOut">
              <a:rPr lang="ar-SA" smtClean="0"/>
              <a:pPr/>
              <a:t>12/11/1432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9438D01-3059-4752-9A1B-145F4E6AE4B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C08F48D-6F35-4C15-A245-EA95B8BD87C6}" type="datetimeFigureOut">
              <a:rPr lang="ar-SA" smtClean="0"/>
              <a:pPr/>
              <a:t>12/11/1432</a:t>
            </a:fld>
            <a:endParaRPr lang="ar-SA"/>
          </a:p>
        </p:txBody>
      </p:sp>
      <p:sp>
        <p:nvSpPr>
          <p:cNvPr id="27" name="Slide Number Placeholder 26"/>
          <p:cNvSpPr>
            <a:spLocks noGrp="1"/>
          </p:cNvSpPr>
          <p:nvPr>
            <p:ph type="sldNum" sz="quarter" idx="11"/>
          </p:nvPr>
        </p:nvSpPr>
        <p:spPr/>
        <p:txBody>
          <a:bodyPr rtlCol="0"/>
          <a:lstStyle/>
          <a:p>
            <a:fld id="{79438D01-3059-4752-9A1B-145F4E6AE4BB}" type="slidenum">
              <a:rPr lang="ar-SA" smtClean="0"/>
              <a:pPr/>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C08F48D-6F35-4C15-A245-EA95B8BD87C6}" type="datetimeFigureOut">
              <a:rPr lang="ar-SA" smtClean="0"/>
              <a:pPr/>
              <a:t>12/11/1432</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79438D01-3059-4752-9A1B-145F4E6AE4B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8F48D-6F35-4C15-A245-EA95B8BD87C6}" type="datetimeFigureOut">
              <a:rPr lang="ar-SA" smtClean="0"/>
              <a:pPr/>
              <a:t>12/11/1432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9438D01-3059-4752-9A1B-145F4E6AE4B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08F48D-6F35-4C15-A245-EA95B8BD87C6}" type="datetimeFigureOut">
              <a:rPr lang="ar-SA" smtClean="0"/>
              <a:pPr/>
              <a:t>12/11/1432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9438D01-3059-4752-9A1B-145F4E6AE4B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08F48D-6F35-4C15-A245-EA95B8BD87C6}" type="datetimeFigureOut">
              <a:rPr lang="ar-SA" smtClean="0"/>
              <a:pPr/>
              <a:t>12/11/1432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9438D01-3059-4752-9A1B-145F4E6AE4B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C08F48D-6F35-4C15-A245-EA95B8BD87C6}" type="datetimeFigureOut">
              <a:rPr lang="ar-SA" smtClean="0"/>
              <a:pPr/>
              <a:t>12/11/1432</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9438D01-3059-4752-9A1B-145F4E6AE4B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mentsoc.org/insects/fact-files/orders/coleoptera.html" TargetMode="External"/><Relationship Id="rId2" Type="http://schemas.openxmlformats.org/officeDocument/2006/relationships/hyperlink" Target="http://www.amentsoc.org/insects/fact-files/orders/lepidoptera.html" TargetMode="Externa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amentsoc.org/insects/fact-files/orders/coleoptera.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amentsoc.org/insects/fact-files/orders/diptera.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hyperlink" Target="http://www.amentsoc.org/insects/fact-files/orders/hymenoptera-formicida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bugguide.net/node/view/11054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mentsoc.org/insects/fact-files/orders/plecoptera.html" TargetMode="External"/><Relationship Id="rId2" Type="http://schemas.openxmlformats.org/officeDocument/2006/relationships/hyperlink" Target="http://www.amentsoc.org/insects/fact-files/orders/blattodea.html"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amentsoc.org/insects/fact-files/orders/coleoptera.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amentsoc.org/insects/fact-files/orders/coleopter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mentsoc.org/insects/fact-files/orders/coleoptera.html" TargetMode="External"/><Relationship Id="rId2" Type="http://schemas.openxmlformats.org/officeDocument/2006/relationships/hyperlink" Target="http://www.amentsoc.org/insects/fact-files/orders/hymenoptera-symphyta.html"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chyo.jpg"/>
          <p:cNvPicPr>
            <a:picLocks noChangeAspect="1"/>
          </p:cNvPicPr>
          <p:nvPr/>
        </p:nvPicPr>
        <p:blipFill>
          <a:blip r:embed="rId2">
            <a:lum bright="7000"/>
          </a:blip>
          <a:stretch>
            <a:fillRect/>
          </a:stretch>
        </p:blipFill>
        <p:spPr>
          <a:xfrm>
            <a:off x="0" y="0"/>
            <a:ext cx="9198833" cy="6858000"/>
          </a:xfrm>
          <a:prstGeom prst="rect">
            <a:avLst/>
          </a:prstGeom>
        </p:spPr>
      </p:pic>
      <p:sp>
        <p:nvSpPr>
          <p:cNvPr id="2" name="Title 1"/>
          <p:cNvSpPr>
            <a:spLocks noGrp="1"/>
          </p:cNvSpPr>
          <p:nvPr>
            <p:ph type="ctrTitle"/>
          </p:nvPr>
        </p:nvSpPr>
        <p:spPr>
          <a:xfrm>
            <a:off x="214282" y="428604"/>
            <a:ext cx="8458200" cy="1470025"/>
          </a:xfrm>
        </p:spPr>
        <p:txBody>
          <a:bodyPr/>
          <a:lstStyle/>
          <a:p>
            <a:r>
              <a:rPr lang="en-GB" b="1" dirty="0" smtClean="0">
                <a:solidFill>
                  <a:schemeClr val="accent1">
                    <a:lumMod val="75000"/>
                  </a:schemeClr>
                </a:solidFill>
              </a:rPr>
              <a:t>I</a:t>
            </a:r>
            <a:r>
              <a:rPr lang="en-GB" b="1" dirty="0" smtClean="0">
                <a:solidFill>
                  <a:schemeClr val="accent1">
                    <a:lumMod val="75000"/>
                  </a:schemeClr>
                </a:solidFill>
              </a:rPr>
              <a:t>nsect </a:t>
            </a:r>
            <a:r>
              <a:rPr lang="en-GB" b="1" dirty="0" smtClean="0">
                <a:solidFill>
                  <a:schemeClr val="accent1">
                    <a:lumMod val="75000"/>
                  </a:schemeClr>
                </a:solidFill>
              </a:rPr>
              <a:t>A</a:t>
            </a:r>
            <a:r>
              <a:rPr lang="en-GB" b="1" dirty="0" smtClean="0">
                <a:solidFill>
                  <a:schemeClr val="accent1">
                    <a:lumMod val="75000"/>
                  </a:schemeClr>
                </a:solidFill>
              </a:rPr>
              <a:t>ntennae</a:t>
            </a:r>
            <a:endParaRPr lang="ar-SA"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l" rtl="0"/>
            <a:r>
              <a:rPr lang="en-GB" b="1" dirty="0" err="1" smtClean="0"/>
              <a:t>Bipectinate</a:t>
            </a:r>
            <a:r>
              <a:rPr lang="en-GB" dirty="0" smtClean="0"/>
              <a:t>: The segments are longer on two </a:t>
            </a:r>
            <a:r>
              <a:rPr lang="en-GB" dirty="0" smtClean="0"/>
              <a:t>.</a:t>
            </a:r>
          </a:p>
          <a:p>
            <a:pPr algn="l" rtl="0">
              <a:buNone/>
            </a:pPr>
            <a:r>
              <a:rPr lang="en-GB" dirty="0" smtClean="0"/>
              <a:t>side</a:t>
            </a:r>
            <a:endParaRPr lang="en-US" dirty="0"/>
          </a:p>
        </p:txBody>
      </p:sp>
      <p:pic>
        <p:nvPicPr>
          <p:cNvPr id="4" name="Picture 3" descr="http://gvcocks.homeip.net/Lepidoptera/features/gvc1021c.jpg"/>
          <p:cNvPicPr/>
          <p:nvPr/>
        </p:nvPicPr>
        <p:blipFill>
          <a:blip r:embed="rId2"/>
          <a:srcRect/>
          <a:stretch>
            <a:fillRect/>
          </a:stretch>
        </p:blipFill>
        <p:spPr bwMode="auto">
          <a:xfrm>
            <a:off x="2285984" y="3643314"/>
            <a:ext cx="3786214" cy="2542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lnSpcReduction="10000"/>
          </a:bodyPr>
          <a:lstStyle/>
          <a:p>
            <a:pPr lvl="0" algn="l" rtl="0"/>
            <a:r>
              <a:rPr lang="en-GB" b="1" dirty="0" err="1" smtClean="0"/>
              <a:t>Clavate</a:t>
            </a:r>
            <a:r>
              <a:rPr lang="en-GB" dirty="0" smtClean="0"/>
              <a:t> - the segments become wider towards the tip of the antenna. This may be gradual along its length, or a sudden increase and therefore mainly affecting the last few joints and giving the appearance of a club e.g. </a:t>
            </a:r>
            <a:r>
              <a:rPr lang="en-GB" dirty="0" smtClean="0">
                <a:hlinkClick r:id="rId2"/>
              </a:rPr>
              <a:t>Butterflies </a:t>
            </a:r>
            <a:r>
              <a:rPr lang="en-GB" dirty="0" smtClean="0"/>
              <a:t>and </a:t>
            </a:r>
            <a:r>
              <a:rPr lang="en-GB" dirty="0" smtClean="0">
                <a:hlinkClick r:id="rId3"/>
              </a:rPr>
              <a:t>Beetles</a:t>
            </a:r>
            <a:r>
              <a:rPr lang="en-GB" dirty="0" smtClean="0"/>
              <a:t>.</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ar-SA" dirty="0" smtClean="0"/>
          </a:p>
          <a:p>
            <a:endParaRPr lang="ar-SA" dirty="0" smtClean="0"/>
          </a:p>
          <a:p>
            <a:endParaRPr lang="ar-SA" dirty="0"/>
          </a:p>
        </p:txBody>
      </p:sp>
      <p:pic>
        <p:nvPicPr>
          <p:cNvPr id="5" name="Picture 4" descr="Clavate Antenna"/>
          <p:cNvPicPr/>
          <p:nvPr/>
        </p:nvPicPr>
        <p:blipFill>
          <a:blip r:embed="rId4"/>
          <a:srcRect/>
          <a:stretch>
            <a:fillRect/>
          </a:stretch>
        </p:blipFill>
        <p:spPr bwMode="auto">
          <a:xfrm rot="16200000">
            <a:off x="4697017" y="3232545"/>
            <a:ext cx="785817" cy="41791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a:xfrm>
            <a:off x="467544" y="1988840"/>
            <a:ext cx="8229600" cy="4325112"/>
          </a:xfrm>
        </p:spPr>
        <p:txBody>
          <a:bodyPr>
            <a:normAutofit/>
          </a:bodyPr>
          <a:lstStyle/>
          <a:p>
            <a:pPr lvl="0" algn="l" rtl="0">
              <a:buNone/>
            </a:pPr>
            <a:endParaRPr lang="en-US" dirty="0" smtClean="0"/>
          </a:p>
          <a:p>
            <a:pPr lvl="0" algn="l" rtl="0"/>
            <a:r>
              <a:rPr lang="en-GB" b="1" dirty="0" smtClean="0"/>
              <a:t>Lamellate</a:t>
            </a:r>
            <a:r>
              <a:rPr lang="en-GB" dirty="0" smtClean="0"/>
              <a:t> - the segments towards the end are flattened and plate-like. This gives the appearance of a fan e.g. </a:t>
            </a:r>
            <a:r>
              <a:rPr lang="en-GB" dirty="0" smtClean="0">
                <a:hlinkClick r:id="rId2"/>
              </a:rPr>
              <a:t>Beetles</a:t>
            </a: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p:txBody>
      </p:sp>
      <p:pic>
        <p:nvPicPr>
          <p:cNvPr id="4" name="Picture 3" descr="Illustration of lamellate antennae"/>
          <p:cNvPicPr/>
          <p:nvPr/>
        </p:nvPicPr>
        <p:blipFill>
          <a:blip r:embed="rId3" cstate="print"/>
          <a:srcRect/>
          <a:stretch>
            <a:fillRect/>
          </a:stretch>
        </p:blipFill>
        <p:spPr bwMode="auto">
          <a:xfrm>
            <a:off x="2843808" y="4005064"/>
            <a:ext cx="4124818" cy="18722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lvl="0" algn="l" rtl="0"/>
            <a:r>
              <a:rPr lang="en-GB" b="1" dirty="0" smtClean="0"/>
              <a:t>Plumose and </a:t>
            </a:r>
            <a:r>
              <a:rPr lang="en-GB" b="1" dirty="0" err="1" smtClean="0"/>
              <a:t>Piplumose</a:t>
            </a:r>
            <a:r>
              <a:rPr lang="en-GB" dirty="0" smtClean="0"/>
              <a:t> </a:t>
            </a:r>
            <a:r>
              <a:rPr lang="en-GB" dirty="0" smtClean="0"/>
              <a:t>- the segments each have a number of fine thread-like branches. This gives the appearance of a feather e.g. </a:t>
            </a:r>
            <a:r>
              <a:rPr lang="en-GB" dirty="0" smtClean="0">
                <a:hlinkClick r:id="rId2"/>
              </a:rPr>
              <a:t>Flies</a:t>
            </a:r>
            <a:r>
              <a:rPr lang="en-GB" dirty="0" smtClean="0"/>
              <a:t>.</a:t>
            </a:r>
            <a:r>
              <a:rPr lang="en-US" dirty="0" smtClean="0"/>
              <a:t/>
            </a:r>
            <a:br>
              <a:rPr lang="en-US" dirty="0" smtClean="0"/>
            </a:br>
            <a:r>
              <a:rPr lang="en-US" dirty="0" smtClean="0"/>
              <a:t> </a:t>
            </a:r>
          </a:p>
          <a:p>
            <a:endParaRPr lang="ar-SA" dirty="0" smtClean="0"/>
          </a:p>
          <a:p>
            <a:endParaRPr lang="ar-SA" dirty="0"/>
          </a:p>
        </p:txBody>
      </p:sp>
      <p:pic>
        <p:nvPicPr>
          <p:cNvPr id="4" name="Picture 3" descr="Illustration of plumose antennae"/>
          <p:cNvPicPr/>
          <p:nvPr/>
        </p:nvPicPr>
        <p:blipFill>
          <a:blip r:embed="rId3" cstate="print"/>
          <a:srcRect/>
          <a:stretch>
            <a:fillRect/>
          </a:stretch>
        </p:blipFill>
        <p:spPr bwMode="auto">
          <a:xfrm>
            <a:off x="2699792" y="3573016"/>
            <a:ext cx="3163614" cy="17724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lgn="l" rtl="0"/>
            <a:r>
              <a:rPr lang="en-GB" b="1" dirty="0" smtClean="0"/>
              <a:t>Capitates:</a:t>
            </a:r>
            <a:r>
              <a:rPr lang="en-GB" dirty="0" smtClean="0"/>
              <a:t> </a:t>
            </a:r>
            <a:r>
              <a:rPr lang="en-US" dirty="0" err="1" smtClean="0"/>
              <a:t>Capitate</a:t>
            </a:r>
            <a:r>
              <a:rPr lang="en-US" dirty="0" smtClean="0"/>
              <a:t> antennae are abruptly clubbed at the end. Ex. Butterflies.</a:t>
            </a:r>
            <a:r>
              <a:rPr lang="en-GB" dirty="0" smtClean="0"/>
              <a:t/>
            </a:r>
            <a:br>
              <a:rPr lang="en-GB" dirty="0" smtClean="0"/>
            </a:br>
            <a:endParaRPr lang="en-US" dirty="0" smtClean="0"/>
          </a:p>
        </p:txBody>
      </p:sp>
      <p:pic>
        <p:nvPicPr>
          <p:cNvPr id="5" name="Picture 4" descr="antenna_capitate.gif"/>
          <p:cNvPicPr/>
          <p:nvPr/>
        </p:nvPicPr>
        <p:blipFill>
          <a:blip r:embed="rId2" cstate="print"/>
          <a:stretch>
            <a:fillRect/>
          </a:stretch>
        </p:blipFill>
        <p:spPr>
          <a:xfrm>
            <a:off x="2555776" y="3501008"/>
            <a:ext cx="3237141" cy="202787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lvl="0" algn="l" rtl="0"/>
            <a:r>
              <a:rPr lang="en-US" b="1" dirty="0" err="1" smtClean="0"/>
              <a:t>Aristate</a:t>
            </a:r>
            <a:r>
              <a:rPr lang="en-GB" b="1" dirty="0" smtClean="0"/>
              <a:t>:</a:t>
            </a:r>
            <a:r>
              <a:rPr lang="en-GB" dirty="0" smtClean="0"/>
              <a:t> </a:t>
            </a:r>
            <a:r>
              <a:rPr lang="en-US" dirty="0" smtClean="0"/>
              <a:t>pouch-like with lateral bristle. Ex. House flies</a:t>
            </a: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a:p>
            <a:endParaRPr lang="ar-SA" dirty="0"/>
          </a:p>
        </p:txBody>
      </p:sp>
      <p:pic>
        <p:nvPicPr>
          <p:cNvPr id="4" name="Picture 3" descr="inse032b.gif"/>
          <p:cNvPicPr/>
          <p:nvPr/>
        </p:nvPicPr>
        <p:blipFill>
          <a:blip r:embed="rId2" cstate="print"/>
          <a:stretch>
            <a:fillRect/>
          </a:stretch>
        </p:blipFill>
        <p:spPr>
          <a:xfrm>
            <a:off x="4932040" y="3645024"/>
            <a:ext cx="2217498" cy="1800200"/>
          </a:xfrm>
          <a:prstGeom prst="rect">
            <a:avLst/>
          </a:prstGeom>
        </p:spPr>
      </p:pic>
      <p:pic>
        <p:nvPicPr>
          <p:cNvPr id="5" name="Picture 4" descr="739px-Antenna_aristate.jpg"/>
          <p:cNvPicPr/>
          <p:nvPr/>
        </p:nvPicPr>
        <p:blipFill>
          <a:blip r:embed="rId3" cstate="print"/>
          <a:stretch>
            <a:fillRect/>
          </a:stretch>
        </p:blipFill>
        <p:spPr>
          <a:xfrm>
            <a:off x="1475656" y="3645024"/>
            <a:ext cx="2423469" cy="172819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lgn="l" rtl="0"/>
            <a:r>
              <a:rPr lang="en-US" b="1" dirty="0" err="1" smtClean="0"/>
              <a:t>Geniculate</a:t>
            </a:r>
            <a:r>
              <a:rPr lang="en-US" dirty="0" smtClean="0"/>
              <a:t>: </a:t>
            </a:r>
            <a:r>
              <a:rPr lang="en-GB" dirty="0" smtClean="0"/>
              <a:t>there </a:t>
            </a:r>
            <a:r>
              <a:rPr lang="en-GB" dirty="0"/>
              <a:t>is an abrupt bend or elbow part of the way along the antenna e.g. </a:t>
            </a:r>
            <a:r>
              <a:rPr lang="en-GB" dirty="0">
                <a:hlinkClick r:id="rId2"/>
              </a:rPr>
              <a:t>Ants</a:t>
            </a:r>
            <a:r>
              <a:rPr lang="en-GB" dirty="0"/>
              <a:t> and </a:t>
            </a:r>
            <a:r>
              <a:rPr lang="en-GB" dirty="0" smtClean="0"/>
              <a:t>Beetle</a:t>
            </a:r>
          </a:p>
          <a:p>
            <a:pPr lvl="0" algn="l" rtl="0">
              <a:buNone/>
            </a:pPr>
            <a:endParaRPr lang="ar-SA" dirty="0" smtClean="0"/>
          </a:p>
          <a:p>
            <a:pPr algn="l" rtl="0"/>
            <a:endParaRPr lang="ar-SA" dirty="0"/>
          </a:p>
        </p:txBody>
      </p:sp>
      <p:pic>
        <p:nvPicPr>
          <p:cNvPr id="4" name="Picture 3" descr="antenna_geniculate.gif"/>
          <p:cNvPicPr/>
          <p:nvPr/>
        </p:nvPicPr>
        <p:blipFill>
          <a:blip r:embed="rId3" cstate="print"/>
          <a:stretch>
            <a:fillRect/>
          </a:stretch>
        </p:blipFill>
        <p:spPr>
          <a:xfrm>
            <a:off x="1907704" y="4149080"/>
            <a:ext cx="2769096" cy="165618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r>
              <a:rPr lang="en-US" b="1" dirty="0" err="1" smtClean="0"/>
              <a:t>Stylate</a:t>
            </a:r>
            <a:r>
              <a:rPr lang="en-US" dirty="0" smtClean="0"/>
              <a:t>: having a pointed process, a </a:t>
            </a:r>
            <a:r>
              <a:rPr lang="en-US" b="1" dirty="0" smtClean="0"/>
              <a:t>style</a:t>
            </a:r>
            <a:r>
              <a:rPr lang="en-US" dirty="0" smtClean="0"/>
              <a:t>. </a:t>
            </a:r>
            <a:r>
              <a:rPr lang="en-US" dirty="0" err="1" smtClean="0">
                <a:hlinkClick r:id="rId2"/>
              </a:rPr>
              <a:t>Aristate</a:t>
            </a:r>
            <a:r>
              <a:rPr lang="en-US" dirty="0" smtClean="0"/>
              <a:t> is similar, but the process is off-center</a:t>
            </a:r>
          </a:p>
          <a:p>
            <a:pPr algn="l" rtl="0"/>
            <a:endParaRPr lang="en-US" dirty="0"/>
          </a:p>
        </p:txBody>
      </p:sp>
      <p:pic>
        <p:nvPicPr>
          <p:cNvPr id="4" name="Picture 3" descr="Bee-fly--antennae - Anthrax georgicus"/>
          <p:cNvPicPr/>
          <p:nvPr/>
        </p:nvPicPr>
        <p:blipFill>
          <a:blip r:embed="rId3"/>
          <a:srcRect/>
          <a:stretch>
            <a:fillRect/>
          </a:stretch>
        </p:blipFill>
        <p:spPr bwMode="auto">
          <a:xfrm>
            <a:off x="3357554" y="3786190"/>
            <a:ext cx="2319876" cy="17141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NHLR6HRRXHAZZL5ZILNZILWZIL1Z7LNZ2HAH5HLR8LFHUHZR6HAZ7LHR2H9Z9HRR8LNZZLTHSLPZQL4Z0L2ZLLBHGH.jpg"/>
          <p:cNvPicPr>
            <a:picLocks noGrp="1" noChangeAspect="1"/>
          </p:cNvPicPr>
          <p:nvPr>
            <p:ph idx="1"/>
          </p:nvPr>
        </p:nvPicPr>
        <p:blipFill>
          <a:blip r:embed="rId2"/>
          <a:stretch>
            <a:fillRect/>
          </a:stretch>
        </p:blipFill>
        <p:spPr>
          <a:xfrm>
            <a:off x="428596" y="642918"/>
            <a:ext cx="8470155" cy="5887547"/>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5" descr="antennae.gif"/>
          <p:cNvPicPr>
            <a:picLocks noGrp="1" noChangeAspect="1"/>
          </p:cNvPicPr>
          <p:nvPr>
            <p:ph idx="1"/>
          </p:nvPr>
        </p:nvPicPr>
        <p:blipFill>
          <a:blip r:embed="rId2"/>
          <a:stretch>
            <a:fillRect/>
          </a:stretch>
        </p:blipFill>
        <p:spPr>
          <a:xfrm>
            <a:off x="2143108" y="928670"/>
            <a:ext cx="4357718" cy="564360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238344"/>
          </a:xfrm>
        </p:spPr>
        <p:txBody>
          <a:bodyPr>
            <a:noAutofit/>
          </a:bodyPr>
          <a:lstStyle/>
          <a:p>
            <a:pPr algn="l" rtl="0"/>
            <a:r>
              <a:rPr lang="en-US" sz="2400" b="1" dirty="0"/>
              <a:t> </a:t>
            </a:r>
            <a:r>
              <a:rPr lang="en-GB" sz="2400" dirty="0" smtClean="0"/>
              <a:t>The </a:t>
            </a:r>
            <a:r>
              <a:rPr lang="en-GB" sz="2400" dirty="0"/>
              <a:t>antennae are a pair of sense organs located near the front of an insect's head capsule. Although commonly called "feelers", the antennae are much more than just tactile receptors. They are usually covered with olfactory receptors that can detect </a:t>
            </a:r>
            <a:r>
              <a:rPr lang="en-GB" sz="2400" dirty="0" err="1" smtClean="0"/>
              <a:t>ordor</a:t>
            </a:r>
            <a:r>
              <a:rPr lang="en-GB" sz="2400" dirty="0" smtClean="0"/>
              <a:t> </a:t>
            </a:r>
            <a:r>
              <a:rPr lang="en-GB" sz="2400" dirty="0"/>
              <a:t>molecules in the air (the sense of smell). </a:t>
            </a:r>
            <a:r>
              <a:rPr lang="en-GB" sz="2400" dirty="0" smtClean="0"/>
              <a:t/>
            </a:r>
            <a:br>
              <a:rPr lang="en-GB" sz="2400" dirty="0" smtClean="0"/>
            </a:br>
            <a:endParaRPr lang="en-GB" sz="2400" dirty="0" smtClean="0"/>
          </a:p>
          <a:p>
            <a:pPr algn="l" rtl="0"/>
            <a:r>
              <a:rPr lang="en-GB" sz="2400" dirty="0" smtClean="0"/>
              <a:t>Many </a:t>
            </a:r>
            <a:r>
              <a:rPr lang="en-GB" sz="2400" dirty="0"/>
              <a:t>insects also use their antennae as humidity sensors, to detect changes in the concentration of water </a:t>
            </a:r>
            <a:r>
              <a:rPr lang="en-GB" sz="2400" dirty="0" smtClean="0"/>
              <a:t>vapour.</a:t>
            </a:r>
            <a:br>
              <a:rPr lang="en-GB" sz="2400" dirty="0" smtClean="0"/>
            </a:br>
            <a:r>
              <a:rPr lang="en-GB" sz="2400" dirty="0" smtClean="0"/>
              <a:t> </a:t>
            </a:r>
            <a:endParaRPr lang="en-GB" sz="2400" dirty="0" smtClean="0"/>
          </a:p>
          <a:p>
            <a:pPr algn="l" rtl="0"/>
            <a:r>
              <a:rPr lang="en-GB" sz="2400" dirty="0" smtClean="0"/>
              <a:t>Mosquitoes </a:t>
            </a:r>
            <a:r>
              <a:rPr lang="en-GB" sz="2400" dirty="0"/>
              <a:t>detect sounds with their antennae, and many flies use theirs to gauge air speed while they are in flight. </a:t>
            </a:r>
            <a:br>
              <a:rPr lang="en-GB" sz="2400" dirty="0"/>
            </a:br>
            <a:r>
              <a:rPr lang="en-GB" sz="2400" dirty="0"/>
              <a:t>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360114"/>
          </a:xfrm>
        </p:spPr>
        <p:txBody>
          <a:bodyPr/>
          <a:lstStyle/>
          <a:p>
            <a:pPr algn="l" rtl="0"/>
            <a:r>
              <a:rPr lang="en-GB" dirty="0" smtClean="0">
                <a:solidFill>
                  <a:schemeClr val="accent1">
                    <a:lumMod val="50000"/>
                  </a:schemeClr>
                </a:solidFill>
              </a:rPr>
              <a:t>Although antennae vary widely in shape and function, all of them can be divided into three basic parts</a:t>
            </a:r>
            <a:r>
              <a:rPr lang="en-GB" dirty="0" smtClean="0">
                <a:solidFill>
                  <a:schemeClr val="accent1">
                    <a:lumMod val="50000"/>
                  </a:schemeClr>
                </a:solidFill>
              </a:rPr>
              <a:t>:</a:t>
            </a:r>
            <a:br>
              <a:rPr lang="en-GB" dirty="0" smtClean="0">
                <a:solidFill>
                  <a:schemeClr val="accent1">
                    <a:lumMod val="50000"/>
                  </a:schemeClr>
                </a:solidFill>
              </a:rPr>
            </a:br>
            <a:r>
              <a:rPr lang="en-GB" dirty="0" smtClean="0">
                <a:solidFill>
                  <a:schemeClr val="accent1">
                    <a:lumMod val="50000"/>
                  </a:schemeClr>
                </a:solidFill>
              </a:rPr>
              <a:t> </a:t>
            </a:r>
            <a:endParaRPr lang="en-US" dirty="0" smtClean="0">
              <a:solidFill>
                <a:schemeClr val="accent1">
                  <a:lumMod val="50000"/>
                </a:schemeClr>
              </a:solidFill>
            </a:endParaRPr>
          </a:p>
          <a:p>
            <a:pPr lvl="0" algn="l" rtl="0"/>
            <a:r>
              <a:rPr lang="en-GB" dirty="0" err="1" smtClean="0"/>
              <a:t>scape</a:t>
            </a:r>
            <a:r>
              <a:rPr lang="en-GB" dirty="0" smtClean="0"/>
              <a:t> -- the basal segment that articulates with the head </a:t>
            </a:r>
            <a:r>
              <a:rPr lang="en-GB" dirty="0" smtClean="0"/>
              <a:t>capsule</a:t>
            </a:r>
            <a:br>
              <a:rPr lang="en-GB" dirty="0" smtClean="0"/>
            </a:br>
            <a:r>
              <a:rPr lang="en-GB" dirty="0" smtClean="0"/>
              <a:t> </a:t>
            </a:r>
            <a:endParaRPr lang="en-US" dirty="0" smtClean="0"/>
          </a:p>
          <a:p>
            <a:pPr lvl="0" algn="l" rtl="0"/>
            <a:r>
              <a:rPr lang="en-GB" dirty="0" smtClean="0"/>
              <a:t>pedicel -- the second antennal </a:t>
            </a:r>
            <a:r>
              <a:rPr lang="en-GB" dirty="0" smtClean="0"/>
              <a:t>segment.</a:t>
            </a:r>
            <a:br>
              <a:rPr lang="en-GB" dirty="0" smtClean="0"/>
            </a:br>
            <a:endParaRPr lang="en-US" dirty="0" smtClean="0"/>
          </a:p>
          <a:p>
            <a:pPr lvl="0" algn="l" rtl="0"/>
            <a:r>
              <a:rPr lang="en-GB" dirty="0" smtClean="0"/>
              <a:t>flagellum -- all the remaining "segments" (individually called </a:t>
            </a:r>
            <a:r>
              <a:rPr lang="en-GB" dirty="0" err="1" smtClean="0"/>
              <a:t>flagellomeres</a:t>
            </a:r>
            <a:r>
              <a:rPr lang="en-GB" dirty="0" smtClean="0"/>
              <a:t>).</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b="1" dirty="0" smtClean="0">
                <a:solidFill>
                  <a:srgbClr val="A72D61"/>
                </a:solidFill>
              </a:rPr>
              <a:t>Types of antennae</a:t>
            </a:r>
            <a:endParaRPr lang="en-US" dirty="0">
              <a:solidFill>
                <a:srgbClr val="A72D61"/>
              </a:solidFill>
            </a:endParaRPr>
          </a:p>
        </p:txBody>
      </p:sp>
      <p:pic>
        <p:nvPicPr>
          <p:cNvPr id="10" name="Content Placeholder 9" descr="Mantid_purple_antenna.jpg"/>
          <p:cNvPicPr>
            <a:picLocks noGrp="1" noChangeAspect="1"/>
          </p:cNvPicPr>
          <p:nvPr>
            <p:ph idx="1"/>
          </p:nvPr>
        </p:nvPicPr>
        <p:blipFill>
          <a:blip r:embed="rId2"/>
          <a:stretch>
            <a:fillRect/>
          </a:stretch>
        </p:blipFill>
        <p:spPr>
          <a:xfrm>
            <a:off x="1571604" y="2214554"/>
            <a:ext cx="5758820" cy="43243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lstStyle/>
          <a:p>
            <a:endParaRPr lang="ar-SA" dirty="0"/>
          </a:p>
        </p:txBody>
      </p:sp>
      <p:sp>
        <p:nvSpPr>
          <p:cNvPr id="3" name="Content Placeholder 2"/>
          <p:cNvSpPr>
            <a:spLocks noGrp="1"/>
          </p:cNvSpPr>
          <p:nvPr>
            <p:ph idx="1"/>
          </p:nvPr>
        </p:nvSpPr>
        <p:spPr>
          <a:xfrm>
            <a:off x="251520" y="1600200"/>
            <a:ext cx="8712968" cy="4525963"/>
          </a:xfrm>
        </p:spPr>
        <p:txBody>
          <a:bodyPr>
            <a:normAutofit fontScale="77500" lnSpcReduction="20000"/>
          </a:bodyPr>
          <a:lstStyle/>
          <a:p>
            <a:pPr algn="l" rtl="0">
              <a:buNone/>
            </a:pPr>
            <a:r>
              <a:rPr lang="en-GB" b="1" dirty="0" err="1" smtClean="0">
                <a:solidFill>
                  <a:srgbClr val="FF0000"/>
                </a:solidFill>
              </a:rPr>
              <a:t>Filiform</a:t>
            </a:r>
            <a:r>
              <a:rPr lang="en-GB" b="1" dirty="0" smtClean="0">
                <a:solidFill>
                  <a:srgbClr val="FF0000"/>
                </a:solidFill>
              </a:rPr>
              <a:t> </a:t>
            </a:r>
            <a:r>
              <a:rPr lang="en-GB" b="1" dirty="0" smtClean="0">
                <a:solidFill>
                  <a:srgbClr val="FF0000"/>
                </a:solidFill>
              </a:rPr>
              <a:t>antennae:</a:t>
            </a:r>
            <a:br>
              <a:rPr lang="en-GB" b="1" dirty="0" smtClean="0">
                <a:solidFill>
                  <a:srgbClr val="FF0000"/>
                </a:solidFill>
              </a:rPr>
            </a:br>
            <a:endParaRPr lang="en-US" b="1" dirty="0" smtClean="0">
              <a:solidFill>
                <a:srgbClr val="FF0000"/>
              </a:solidFill>
            </a:endParaRPr>
          </a:p>
          <a:p>
            <a:pPr algn="l" rtl="0">
              <a:buNone/>
            </a:pPr>
            <a:r>
              <a:rPr lang="en-GB" dirty="0" smtClean="0"/>
              <a:t>This </a:t>
            </a:r>
            <a:r>
              <a:rPr lang="en-GB" dirty="0" smtClean="0"/>
              <a:t>is the most basic form of insect antennae.</a:t>
            </a:r>
            <a:endParaRPr lang="en-US" dirty="0" smtClean="0"/>
          </a:p>
          <a:p>
            <a:pPr algn="l" rtl="0">
              <a:buNone/>
            </a:pPr>
            <a:r>
              <a:rPr lang="en-GB" dirty="0" smtClean="0"/>
              <a:t>This basic structure is modified in a wide variety of ways. </a:t>
            </a:r>
            <a:endParaRPr lang="en-GB" dirty="0" smtClean="0"/>
          </a:p>
          <a:p>
            <a:pPr algn="l" rtl="0">
              <a:buNone/>
            </a:pPr>
            <a:r>
              <a:rPr lang="en-GB" dirty="0" smtClean="0"/>
              <a:t>This means </a:t>
            </a:r>
            <a:r>
              <a:rPr lang="en-GB" dirty="0" smtClean="0"/>
              <a:t>that a number of different types may be recognised</a:t>
            </a:r>
            <a:r>
              <a:rPr lang="en-GB" dirty="0" smtClean="0"/>
              <a:t>. (</a:t>
            </a:r>
            <a:r>
              <a:rPr lang="en-GB" dirty="0" err="1" smtClean="0"/>
              <a:t>Orthroptera</a:t>
            </a:r>
            <a:r>
              <a:rPr lang="en-GB" dirty="0" smtClean="0"/>
              <a:t>) </a:t>
            </a: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t>
            </a:r>
          </a:p>
          <a:p>
            <a:pPr algn="l" rtl="0"/>
            <a:endParaRPr lang="en-GB" dirty="0"/>
          </a:p>
          <a:p>
            <a:pPr algn="l" rtl="0"/>
            <a:endParaRPr lang="en-GB" dirty="0" smtClean="0"/>
          </a:p>
          <a:p>
            <a:pPr algn="l" rtl="0">
              <a:buNone/>
            </a:pPr>
            <a:r>
              <a:rPr lang="en-GB" dirty="0" smtClean="0"/>
              <a:t/>
            </a:r>
            <a:br>
              <a:rPr lang="en-GB" dirty="0" smtClean="0"/>
            </a:br>
            <a:r>
              <a:rPr lang="en-GB" dirty="0" smtClean="0"/>
              <a:t/>
            </a:r>
            <a:br>
              <a:rPr lang="en-GB" dirty="0" smtClean="0"/>
            </a:br>
            <a:endParaRPr lang="en-US" dirty="0" smtClean="0"/>
          </a:p>
        </p:txBody>
      </p:sp>
      <p:pic>
        <p:nvPicPr>
          <p:cNvPr id="4" name="Picture 3" descr="Illustration of filiform antennae"/>
          <p:cNvPicPr/>
          <p:nvPr/>
        </p:nvPicPr>
        <p:blipFill>
          <a:blip r:embed="rId2" cstate="print"/>
          <a:srcRect/>
          <a:stretch>
            <a:fillRect/>
          </a:stretch>
        </p:blipFill>
        <p:spPr bwMode="auto">
          <a:xfrm>
            <a:off x="1214414" y="4071942"/>
            <a:ext cx="2708247" cy="1280160"/>
          </a:xfrm>
          <a:prstGeom prst="rect">
            <a:avLst/>
          </a:prstGeom>
          <a:noFill/>
          <a:ln w="9525">
            <a:noFill/>
            <a:miter lim="800000"/>
            <a:headEnd/>
            <a:tailEnd/>
          </a:ln>
        </p:spPr>
      </p:pic>
      <p:pic>
        <p:nvPicPr>
          <p:cNvPr id="5" name="Picture 4" descr="solitary-bee1.jpg"/>
          <p:cNvPicPr/>
          <p:nvPr/>
        </p:nvPicPr>
        <p:blipFill>
          <a:blip r:embed="rId3" cstate="print"/>
          <a:stretch>
            <a:fillRect/>
          </a:stretch>
        </p:blipFill>
        <p:spPr>
          <a:xfrm>
            <a:off x="5072066" y="4071942"/>
            <a:ext cx="1843256" cy="138352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rtl="0"/>
            <a:r>
              <a:rPr lang="en-GB" b="1" dirty="0" smtClean="0"/>
              <a:t>Setaceous</a:t>
            </a:r>
            <a:r>
              <a:rPr lang="en-GB" dirty="0" smtClean="0"/>
              <a:t> - There are many joints. The antenna tapers gradually from the base to the tip e.g. </a:t>
            </a:r>
            <a:r>
              <a:rPr lang="en-GB" dirty="0" smtClean="0">
                <a:hlinkClick r:id="rId2"/>
              </a:rPr>
              <a:t>Cockroaches</a:t>
            </a:r>
            <a:r>
              <a:rPr lang="en-GB" dirty="0" smtClean="0"/>
              <a:t>, </a:t>
            </a:r>
            <a:r>
              <a:rPr lang="en-GB" dirty="0" smtClean="0">
                <a:hlinkClick r:id="rId3"/>
              </a:rPr>
              <a:t>Stoneflies</a:t>
            </a:r>
            <a:r>
              <a:rPr lang="en-GB" dirty="0" smtClean="0"/>
              <a:t>.</a:t>
            </a:r>
            <a:r>
              <a:rPr lang="en-GB" dirty="0" smtClean="0"/>
              <a:t/>
            </a:r>
            <a:br>
              <a:rPr lang="en-GB" dirty="0" smtClean="0"/>
            </a:br>
            <a:r>
              <a:rPr lang="en-GB" dirty="0" smtClean="0"/>
              <a:t/>
            </a:r>
            <a:br>
              <a:rPr lang="en-GB" dirty="0" smtClean="0"/>
            </a:br>
            <a:endParaRPr lang="ar-SA" dirty="0"/>
          </a:p>
        </p:txBody>
      </p:sp>
      <p:pic>
        <p:nvPicPr>
          <p:cNvPr id="4" name="Picture 3" descr="Antenna_setaceous.jpg"/>
          <p:cNvPicPr/>
          <p:nvPr/>
        </p:nvPicPr>
        <p:blipFill>
          <a:blip r:embed="rId4" cstate="print"/>
          <a:stretch>
            <a:fillRect/>
          </a:stretch>
        </p:blipFill>
        <p:spPr>
          <a:xfrm>
            <a:off x="2987824" y="3789040"/>
            <a:ext cx="2592994" cy="1800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lvl="0" algn="l" rtl="0"/>
            <a:r>
              <a:rPr lang="en-GB" b="1" dirty="0" err="1" smtClean="0"/>
              <a:t>Moniliform</a:t>
            </a:r>
            <a:r>
              <a:rPr lang="en-GB" dirty="0" smtClean="0"/>
              <a:t> - The round segments make the antenna look like a string of beads e.g. </a:t>
            </a:r>
            <a:r>
              <a:rPr lang="en-GB" dirty="0" smtClean="0">
                <a:hlinkClick r:id="rId2"/>
              </a:rPr>
              <a:t>Beetles</a:t>
            </a:r>
            <a:r>
              <a:rPr lang="en-GB" dirty="0" smtClean="0"/>
              <a:t>.</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a:p>
            <a:endParaRPr lang="ar-SA" dirty="0"/>
          </a:p>
        </p:txBody>
      </p:sp>
      <p:pic>
        <p:nvPicPr>
          <p:cNvPr id="4" name="Picture 3" descr="Illustration of moniliform antennae"/>
          <p:cNvPicPr/>
          <p:nvPr/>
        </p:nvPicPr>
        <p:blipFill>
          <a:blip r:embed="rId3" cstate="print"/>
          <a:srcRect/>
          <a:stretch>
            <a:fillRect/>
          </a:stretch>
        </p:blipFill>
        <p:spPr bwMode="auto">
          <a:xfrm>
            <a:off x="2987824" y="3789040"/>
            <a:ext cx="3573682"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lvl="0" algn="l" rtl="0"/>
            <a:r>
              <a:rPr lang="en-GB" b="1" dirty="0" smtClean="0"/>
              <a:t>Serrate</a:t>
            </a:r>
            <a:r>
              <a:rPr lang="en-GB" dirty="0" smtClean="0"/>
              <a:t> - the segments are angled on one side giving the appearance of a saw edge e.g. </a:t>
            </a:r>
            <a:r>
              <a:rPr lang="en-GB" dirty="0" smtClean="0">
                <a:hlinkClick r:id="rId2"/>
              </a:rPr>
              <a:t>Beetles</a:t>
            </a:r>
            <a:r>
              <a:rPr lang="en-GB" dirty="0" smtClean="0"/>
              <a:t>.</a:t>
            </a:r>
          </a:p>
          <a:p>
            <a:pPr lvl="0" algn="l" rtl="0">
              <a:buNone/>
            </a:pPr>
            <a:endParaRPr lang="en-GB" dirty="0"/>
          </a:p>
          <a:p>
            <a:pPr lvl="0" algn="l" rtl="0">
              <a:buNone/>
            </a:pP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a:p>
            <a:endParaRPr lang="ar-SA" dirty="0"/>
          </a:p>
        </p:txBody>
      </p:sp>
      <p:pic>
        <p:nvPicPr>
          <p:cNvPr id="4" name="Picture 3" descr="Illustration of serrate antennae"/>
          <p:cNvPicPr/>
          <p:nvPr/>
        </p:nvPicPr>
        <p:blipFill>
          <a:blip r:embed="rId3" cstate="print"/>
          <a:srcRect/>
          <a:stretch>
            <a:fillRect/>
          </a:stretch>
        </p:blipFill>
        <p:spPr bwMode="auto">
          <a:xfrm>
            <a:off x="2771800" y="3429000"/>
            <a:ext cx="4121340" cy="19715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lgn="l" rtl="0"/>
            <a:r>
              <a:rPr lang="en-GB" b="1" dirty="0" err="1" smtClean="0"/>
              <a:t>Pectinate</a:t>
            </a:r>
            <a:r>
              <a:rPr lang="en-GB" dirty="0" smtClean="0"/>
              <a:t> - The segments are longer on one side. This gives the appearance of a comb e.g. </a:t>
            </a:r>
            <a:r>
              <a:rPr lang="en-GB" dirty="0" smtClean="0">
                <a:hlinkClick r:id="rId2"/>
              </a:rPr>
              <a:t>Sawflies</a:t>
            </a:r>
            <a:r>
              <a:rPr lang="en-GB" dirty="0" smtClean="0"/>
              <a:t> (related to wasps) and </a:t>
            </a:r>
            <a:r>
              <a:rPr lang="en-GB" dirty="0" smtClean="0">
                <a:hlinkClick r:id="rId3"/>
              </a:rPr>
              <a:t>Beetles</a:t>
            </a:r>
            <a:r>
              <a:rPr lang="en-GB" dirty="0" smtClean="0"/>
              <a:t>.</a:t>
            </a:r>
            <a:br>
              <a:rPr lang="en-GB" dirty="0" smtClean="0"/>
            </a:br>
            <a:r>
              <a:rPr lang="en-GB" dirty="0" smtClean="0"/>
              <a:t/>
            </a:r>
            <a:br>
              <a:rPr lang="en-GB" dirty="0" smtClean="0"/>
            </a:br>
            <a:endParaRPr lang="en-US" dirty="0" smtClean="0"/>
          </a:p>
          <a:p>
            <a:pPr algn="l" rtl="0"/>
            <a:endParaRPr lang="ar-SA" dirty="0"/>
          </a:p>
        </p:txBody>
      </p:sp>
      <p:pic>
        <p:nvPicPr>
          <p:cNvPr id="5" name="Picture 4" descr="Illustration of pectinate antennae"/>
          <p:cNvPicPr/>
          <p:nvPr/>
        </p:nvPicPr>
        <p:blipFill>
          <a:blip r:embed="rId4" cstate="print"/>
          <a:srcRect/>
          <a:stretch>
            <a:fillRect/>
          </a:stretch>
        </p:blipFill>
        <p:spPr bwMode="auto">
          <a:xfrm>
            <a:off x="2627784" y="3933056"/>
            <a:ext cx="3752205" cy="12961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154</TotalTime>
  <Words>287</Words>
  <Application>Microsoft Office PowerPoint</Application>
  <PresentationFormat>On-screen Show (4:3)</PresentationFormat>
  <Paragraphs>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Urban</vt:lpstr>
      <vt:lpstr>Insect Antennae</vt:lpstr>
      <vt:lpstr>Slide 2</vt:lpstr>
      <vt:lpstr>Slide 3</vt:lpstr>
      <vt:lpstr>Types of antennae</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Insect antennae</dc:title>
  <dc:creator>hessa</dc:creator>
  <cp:lastModifiedBy>hesalobaid</cp:lastModifiedBy>
  <cp:revision>10</cp:revision>
  <dcterms:created xsi:type="dcterms:W3CDTF">2011-10-08T10:46:03Z</dcterms:created>
  <dcterms:modified xsi:type="dcterms:W3CDTF">2011-10-09T08:10:31Z</dcterms:modified>
</cp:coreProperties>
</file>