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19"/>
  </p:notesMasterIdLst>
  <p:handoutMasterIdLst>
    <p:handoutMasterId r:id="rId20"/>
  </p:handoutMasterIdLst>
  <p:sldIdLst>
    <p:sldId id="291" r:id="rId2"/>
    <p:sldId id="292" r:id="rId3"/>
    <p:sldId id="275" r:id="rId4"/>
    <p:sldId id="296" r:id="rId5"/>
    <p:sldId id="297" r:id="rId6"/>
    <p:sldId id="276" r:id="rId7"/>
    <p:sldId id="298" r:id="rId8"/>
    <p:sldId id="299" r:id="rId9"/>
    <p:sldId id="300" r:id="rId10"/>
    <p:sldId id="301" r:id="rId11"/>
    <p:sldId id="302" r:id="rId12"/>
    <p:sldId id="303" r:id="rId13"/>
    <p:sldId id="309" r:id="rId14"/>
    <p:sldId id="293" r:id="rId15"/>
    <p:sldId id="304" r:id="rId16"/>
    <p:sldId id="306" r:id="rId17"/>
    <p:sldId id="308" r:id="rId18"/>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FFCC"/>
    <a:srgbClr val="00FFCC"/>
    <a:srgbClr val="FFFF99"/>
    <a:srgbClr val="00FF99"/>
    <a:srgbClr val="CCFF33"/>
    <a:srgbClr val="CCFF99"/>
    <a:srgbClr val="00FFFF"/>
    <a:srgbClr val="003366"/>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0300" autoAdjust="0"/>
  </p:normalViewPr>
  <p:slideViewPr>
    <p:cSldViewPr>
      <p:cViewPr varScale="1">
        <p:scale>
          <a:sx n="82" d="100"/>
          <a:sy n="82" d="100"/>
        </p:scale>
        <p:origin x="-163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390"/>
    </p:cViewPr>
  </p:sorterViewPr>
  <p:notesViewPr>
    <p:cSldViewPr>
      <p:cViewPr>
        <p:scale>
          <a:sx n="85" d="100"/>
          <a:sy n="85" d="100"/>
        </p:scale>
        <p:origin x="-2208" y="155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charset="0"/>
                <a:cs typeface="+mn-cs"/>
              </a:defRPr>
            </a:lvl1pPr>
          </a:lstStyle>
          <a:p>
            <a:pPr>
              <a:defRPr/>
            </a:pPr>
            <a:r>
              <a:rPr lang="en-US"/>
              <a:t>surv of ent</a:t>
            </a:r>
          </a:p>
        </p:txBody>
      </p:sp>
      <p:sp>
        <p:nvSpPr>
          <p:cNvPr id="6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atin typeface="Arial" charset="0"/>
                <a:cs typeface="+mn-cs"/>
              </a:defRPr>
            </a:lvl1pPr>
          </a:lstStyle>
          <a:p>
            <a:pPr>
              <a:defRPr/>
            </a:pPr>
            <a:endParaRPr lang="en-US"/>
          </a:p>
        </p:txBody>
      </p:sp>
      <p:sp>
        <p:nvSpPr>
          <p:cNvPr id="6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charset="0"/>
                <a:cs typeface="+mn-cs"/>
              </a:defRPr>
            </a:lvl1pPr>
          </a:lstStyle>
          <a:p>
            <a:pPr>
              <a:defRPr/>
            </a:pPr>
            <a:endParaRPr lang="en-US"/>
          </a:p>
        </p:txBody>
      </p:sp>
      <p:sp>
        <p:nvSpPr>
          <p:cNvPr id="6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charset="0"/>
                <a:cs typeface="+mn-cs"/>
              </a:defRPr>
            </a:lvl1pPr>
          </a:lstStyle>
          <a:p>
            <a:pPr>
              <a:defRPr/>
            </a:pPr>
            <a:fld id="{C3BB561C-32B2-4C8D-8C85-5A5E8D71072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charset="0"/>
                <a:cs typeface="+mn-cs"/>
              </a:defRPr>
            </a:lvl1pPr>
          </a:lstStyle>
          <a:p>
            <a:pPr>
              <a:defRPr/>
            </a:pPr>
            <a:r>
              <a:rPr lang="en-US"/>
              <a:t>surv of entSurvey of Entrepreneurship</a:t>
            </a:r>
          </a:p>
        </p:txBody>
      </p:sp>
      <p:sp>
        <p:nvSpPr>
          <p:cNvPr id="77827"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charset="0"/>
                <a:cs typeface="+mn-cs"/>
              </a:defRPr>
            </a:lvl1pPr>
          </a:lstStyle>
          <a:p>
            <a:pPr>
              <a:defRPr/>
            </a:pPr>
            <a:r>
              <a:rPr lang="en-US"/>
              <a:t>Instructor Guide</a:t>
            </a: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charset="0"/>
                <a:cs typeface="+mn-cs"/>
              </a:defRPr>
            </a:lvl1pPr>
          </a:lstStyle>
          <a:p>
            <a:pPr>
              <a:defRPr/>
            </a:pPr>
            <a:fld id="{91FF6294-1D68-4791-BEE5-4516178CA95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en.wikipedia.org/wiki/Entrepreneur"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en.wikipedia.org/wiki/Social_entrepreneurship"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a:xfrm>
            <a:off x="685800" y="4343400"/>
            <a:ext cx="5486400" cy="3657600"/>
          </a:xfrm>
        </p:spPr>
        <p:txBody>
          <a:bodyPr>
            <a:normAutofit fontScale="92500"/>
          </a:bodyPr>
          <a:lstStyle/>
          <a:p>
            <a:endParaRPr lang="en-US" dirty="0" smtClean="0"/>
          </a:p>
          <a:p>
            <a:pPr lvl="0" rtl="0"/>
            <a:r>
              <a:rPr lang="en-US" sz="1200" kern="1200" dirty="0" smtClean="0">
                <a:solidFill>
                  <a:schemeClr val="tx1"/>
                </a:solidFill>
                <a:latin typeface="Arial" charset="0"/>
                <a:ea typeface="+mn-ea"/>
                <a:cs typeface="+mn-cs"/>
              </a:rPr>
              <a:t>Green Entrepreneurship "</a:t>
            </a:r>
            <a:r>
              <a:rPr lang="en-US" sz="1200" kern="1200" dirty="0" err="1" smtClean="0">
                <a:solidFill>
                  <a:schemeClr val="tx1"/>
                </a:solidFill>
                <a:latin typeface="Arial" charset="0"/>
                <a:ea typeface="+mn-ea"/>
                <a:cs typeface="+mn-cs"/>
              </a:rPr>
              <a:t>ecopreneurship</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Mariotti</a:t>
            </a:r>
            <a:r>
              <a:rPr lang="en-US" sz="1200" kern="1200" dirty="0" smtClean="0">
                <a:solidFill>
                  <a:schemeClr val="tx1"/>
                </a:solidFill>
                <a:latin typeface="Arial" charset="0"/>
                <a:ea typeface="+mn-ea"/>
                <a:cs typeface="+mn-cs"/>
              </a:rPr>
              <a:t> and </a:t>
            </a:r>
            <a:r>
              <a:rPr lang="en-US" sz="1200" kern="1200" dirty="0" err="1" smtClean="0">
                <a:solidFill>
                  <a:schemeClr val="tx1"/>
                </a:solidFill>
                <a:latin typeface="Arial" charset="0"/>
                <a:ea typeface="+mn-ea"/>
                <a:cs typeface="+mn-cs"/>
              </a:rPr>
              <a:t>Glackin</a:t>
            </a:r>
            <a:r>
              <a:rPr lang="en-US" sz="1200" kern="1200" dirty="0" smtClean="0">
                <a:solidFill>
                  <a:schemeClr val="tx1"/>
                </a:solidFill>
                <a:latin typeface="Arial" charset="0"/>
                <a:ea typeface="+mn-ea"/>
                <a:cs typeface="+mn-cs"/>
              </a:rPr>
              <a:t> 2010)</a:t>
            </a:r>
          </a:p>
          <a:p>
            <a:pPr rtl="0"/>
            <a:r>
              <a:rPr lang="en-US" sz="1200" kern="1200" dirty="0" smtClean="0">
                <a:solidFill>
                  <a:schemeClr val="tx1"/>
                </a:solidFill>
                <a:latin typeface="Arial" charset="0"/>
                <a:ea typeface="+mn-ea"/>
                <a:cs typeface="+mn-cs"/>
              </a:rPr>
              <a:t>Enterprise activities that avoid harm to the environment or help to protect the environment"</a:t>
            </a:r>
          </a:p>
          <a:p>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a:xfrm>
            <a:off x="685800" y="4343400"/>
            <a:ext cx="5486400" cy="3657600"/>
          </a:xfrm>
        </p:spPr>
        <p:txBody>
          <a:bodyPr>
            <a:normAutofit fontScale="92500"/>
          </a:bodyPr>
          <a:lstStyle/>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Arial" charset="0"/>
                <a:ea typeface="+mn-ea"/>
                <a:cs typeface="+mn-cs"/>
              </a:rPr>
              <a:t>Public sector entrepreneurship</a:t>
            </a:r>
            <a:r>
              <a:rPr lang="en-US" sz="1200" kern="1200" dirty="0" smtClean="0">
                <a:solidFill>
                  <a:schemeClr val="tx1"/>
                </a:solidFill>
                <a:latin typeface="Arial" charset="0"/>
                <a:ea typeface="+mn-ea"/>
                <a:cs typeface="+mn-cs"/>
              </a:rPr>
              <a:t> Public sector organizations are usually large and exist to meet the needs of society rather than make a profit, so they take on many of the characteristics of corporate and social entrepreneurship. However they are owned by the state or general public and so have distinctive entrepreneurial characteristics and challenges. Public sector organizations need to be innovative and entrepreneurial if they are to deliver high- quality services in a fast- changing environment. The introduction of market forces into the public sector in many countries encouraged more  entrepreneurial approaches in the delivery of services.</a:t>
            </a:r>
          </a:p>
          <a:p>
            <a:endParaRPr lang="en-US" dirty="0" smtClean="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a:xfrm>
            <a:off x="685800" y="4343400"/>
            <a:ext cx="5486400" cy="3657600"/>
          </a:xfrm>
        </p:spPr>
        <p:txBody>
          <a:bodyPr>
            <a:normAutofit fontScale="92500"/>
          </a:bodyPr>
          <a:lstStyle/>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mn-cs"/>
            </a:endParaRPr>
          </a:p>
          <a:p>
            <a:endParaRPr lang="en-US" dirty="0" smtClean="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smtClean="0"/>
          </a:p>
          <a:p>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dirty="0" smtClean="0"/>
              <a:t>Criteria:</a:t>
            </a:r>
          </a:p>
          <a:p>
            <a:endParaRPr lang="en-US" dirty="0" smtClean="0"/>
          </a:p>
          <a:p>
            <a:r>
              <a:rPr lang="en-US" dirty="0" smtClean="0"/>
              <a:t>Ease of doing business</a:t>
            </a:r>
          </a:p>
          <a:p>
            <a:r>
              <a:rPr lang="en-US" dirty="0" smtClean="0"/>
              <a:t>Registering property</a:t>
            </a:r>
          </a:p>
          <a:p>
            <a:r>
              <a:rPr lang="en-US" dirty="0" smtClean="0"/>
              <a:t>Paying taxes</a:t>
            </a:r>
          </a:p>
          <a:p>
            <a:r>
              <a:rPr lang="en-US" dirty="0" smtClean="0"/>
              <a:t>Trading across borders</a:t>
            </a:r>
          </a:p>
          <a:p>
            <a:r>
              <a:rPr lang="en-US" dirty="0" smtClean="0"/>
              <a:t>Protecting investors</a:t>
            </a:r>
          </a:p>
          <a:p>
            <a:r>
              <a:rPr lang="en-US" dirty="0" smtClean="0"/>
              <a:t>Starting a business</a:t>
            </a:r>
          </a:p>
          <a:p>
            <a:r>
              <a:rPr lang="en-US" dirty="0" smtClean="0"/>
              <a:t>Employing workers</a:t>
            </a:r>
          </a:p>
          <a:p>
            <a:r>
              <a:rPr lang="en-US" dirty="0" smtClean="0"/>
              <a:t>Dealing licenses</a:t>
            </a:r>
          </a:p>
          <a:p>
            <a:r>
              <a:rPr lang="en-US" dirty="0" smtClean="0"/>
              <a:t>Closing a business</a:t>
            </a:r>
          </a:p>
          <a:p>
            <a:r>
              <a:rPr lang="en-US" dirty="0" smtClean="0"/>
              <a:t>Getting credit</a:t>
            </a:r>
          </a:p>
          <a:p>
            <a:r>
              <a:rPr lang="en-US" dirty="0" smtClean="0"/>
              <a:t>Enforcing contracts</a:t>
            </a:r>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a:xfrm>
            <a:off x="685800" y="4343400"/>
            <a:ext cx="5486400" cy="3657600"/>
          </a:xfrm>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TEA (total entrepreneurial activity) </a:t>
            </a:r>
            <a:r>
              <a:rPr lang="ar-SA" sz="1200" kern="1200" dirty="0" smtClean="0">
                <a:solidFill>
                  <a:schemeClr val="tx1"/>
                </a:solidFill>
                <a:latin typeface="Arial" charset="0"/>
                <a:ea typeface="+mn-ea"/>
                <a:cs typeface="+mn-cs"/>
              </a:rPr>
              <a:t>هي نسبة السكان الذين يشاركون في إنشاء مشروع تجاري أو أصحاب مديري الشركات الجديدة</a:t>
            </a:r>
            <a:endParaRPr lang="en-US" sz="1200" kern="1200" dirty="0" smtClean="0">
              <a:solidFill>
                <a:schemeClr val="tx1"/>
              </a:solidFill>
              <a:latin typeface="Arial" charset="0"/>
              <a:ea typeface="+mn-ea"/>
              <a:cs typeface="+mn-cs"/>
            </a:endParaRP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mn-cs"/>
            </a:endParaRPr>
          </a:p>
          <a:p>
            <a:endParaRPr lang="en-US" dirty="0" smtClean="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a:xfrm>
            <a:off x="685800" y="4343400"/>
            <a:ext cx="5486400" cy="3657600"/>
          </a:xfrm>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TEA (total entrepreneurial activity) </a:t>
            </a:r>
            <a:r>
              <a:rPr lang="ar-SA" sz="1200" kern="1200" dirty="0" smtClean="0">
                <a:solidFill>
                  <a:schemeClr val="tx1"/>
                </a:solidFill>
                <a:latin typeface="Arial" charset="0"/>
                <a:ea typeface="+mn-ea"/>
                <a:cs typeface="+mn-cs"/>
              </a:rPr>
              <a:t>هي نسبة السكان الذين يشاركون في إنشاء مشروع تجاري أو أصحاب مديري الشركات الجديدة</a:t>
            </a:r>
            <a:endParaRPr lang="en-US" sz="1200" kern="1200" dirty="0" smtClean="0">
              <a:solidFill>
                <a:schemeClr val="tx1"/>
              </a:solidFill>
              <a:latin typeface="Arial" charset="0"/>
              <a:ea typeface="+mn-ea"/>
              <a:cs typeface="+mn-cs"/>
            </a:endParaRP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mn-cs"/>
            </a:endParaRPr>
          </a:p>
          <a:p>
            <a:endParaRPr lang="en-US" dirty="0" smtClean="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lnSpcReduction="10000"/>
          </a:bodyPr>
          <a:lstStyle/>
          <a:p>
            <a:pPr rtl="0"/>
            <a:r>
              <a:rPr lang="en-US" sz="1200" b="1" kern="1200" dirty="0" smtClean="0">
                <a:solidFill>
                  <a:schemeClr val="tx1"/>
                </a:solidFill>
                <a:latin typeface="Arial" charset="0"/>
                <a:ea typeface="+mn-ea"/>
                <a:cs typeface="+mn-cs"/>
              </a:rPr>
              <a:t>Definition</a:t>
            </a:r>
            <a:r>
              <a:rPr lang="en-US" sz="1200" kern="1200" dirty="0" smtClean="0">
                <a:solidFill>
                  <a:schemeClr val="tx1"/>
                </a:solidFill>
                <a:latin typeface="Arial" charset="0"/>
                <a:ea typeface="+mn-ea"/>
                <a:cs typeface="+mn-cs"/>
              </a:rPr>
              <a:t>:</a:t>
            </a:r>
          </a:p>
          <a:p>
            <a:r>
              <a:rPr lang="en-US" sz="1200" kern="1200" dirty="0" smtClean="0">
                <a:solidFill>
                  <a:schemeClr val="tx1"/>
                </a:solidFill>
                <a:latin typeface="Arial" charset="0"/>
                <a:ea typeface="+mn-ea"/>
                <a:cs typeface="+mn-cs"/>
              </a:rPr>
              <a:t>Entrepreneur is A French word.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Webster's dictionary "Entrepreneur is one who organizes and directs a business undertaking, assuming the risk for the sake of profit"</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"Entrepreneurship is the art and skill of founding a business"</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It is kind of culture, behavior, traits, and attributes of doing business orientates somehow in a different or innovative way and by assuming some level of risks.</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Other definitions:</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p>
          <a:p>
            <a:pPr rtl="0"/>
            <a:r>
              <a:rPr lang="en-US" sz="1200" kern="1200" dirty="0" smtClean="0">
                <a:solidFill>
                  <a:schemeClr val="tx1"/>
                </a:solidFill>
                <a:latin typeface="Arial" charset="0"/>
                <a:ea typeface="+mn-ea"/>
                <a:cs typeface="+mn-cs"/>
              </a:rPr>
              <a:t>"someone who makes money in a new way"</a:t>
            </a:r>
          </a:p>
          <a:p>
            <a:pPr rtl="0"/>
            <a:r>
              <a:rPr lang="en-US" sz="1200" kern="1200" dirty="0" smtClean="0">
                <a:solidFill>
                  <a:schemeClr val="tx1"/>
                </a:solidFill>
                <a:latin typeface="Arial" charset="0"/>
                <a:ea typeface="+mn-ea"/>
                <a:cs typeface="+mn-cs"/>
              </a:rPr>
              <a:t>"someone who creates new wealth through innovation"</a:t>
            </a:r>
          </a:p>
          <a:p>
            <a:pPr rtl="0"/>
            <a:r>
              <a:rPr lang="en-US" sz="1200" kern="1200" dirty="0" smtClean="0">
                <a:solidFill>
                  <a:schemeClr val="tx1"/>
                </a:solidFill>
                <a:latin typeface="Arial" charset="0"/>
                <a:ea typeface="+mn-ea"/>
                <a:cs typeface="+mn-cs"/>
              </a:rPr>
              <a:t>"Someone people who works  for himself"</a:t>
            </a:r>
          </a:p>
          <a:p>
            <a:pPr rtl="0"/>
            <a:r>
              <a:rPr lang="en-US" sz="1200" kern="1200" dirty="0" smtClean="0">
                <a:solidFill>
                  <a:schemeClr val="tx1"/>
                </a:solidFill>
                <a:latin typeface="Arial" charset="0"/>
                <a:ea typeface="+mn-ea"/>
                <a:cs typeface="+mn-cs"/>
              </a:rPr>
              <a:t>"An entrepreneur is his own boss"</a:t>
            </a:r>
          </a:p>
          <a:p>
            <a:pPr rtl="0"/>
            <a:r>
              <a:rPr lang="en-US" sz="1200" kern="1200" dirty="0" smtClean="0">
                <a:solidFill>
                  <a:schemeClr val="tx1"/>
                </a:solidFill>
                <a:latin typeface="Arial" charset="0"/>
                <a:ea typeface="+mn-ea"/>
                <a:cs typeface="+mn-cs"/>
              </a:rPr>
              <a:t>An entrepreneur is someone who recognize an opportunity to start a business that other people may not have noticed-and jumps on it. (Steve &amp; Caroline:4)  </a:t>
            </a:r>
          </a:p>
          <a:p>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fontScale="92500" lnSpcReduction="10000"/>
          </a:bodyPr>
          <a:lstStyle/>
          <a:p>
            <a:pPr rtl="0"/>
            <a:r>
              <a:rPr lang="en-US" sz="1200" b="1" kern="1200" dirty="0" smtClean="0">
                <a:solidFill>
                  <a:schemeClr val="tx1"/>
                </a:solidFill>
                <a:latin typeface="Arial" charset="0"/>
                <a:ea typeface="+mn-ea"/>
                <a:cs typeface="+mn-cs"/>
              </a:rPr>
              <a:t>Definition</a:t>
            </a:r>
            <a:r>
              <a:rPr lang="en-US" sz="1200" kern="1200" dirty="0" smtClean="0">
                <a:solidFill>
                  <a:schemeClr val="tx1"/>
                </a:solidFill>
                <a:latin typeface="Arial" charset="0"/>
                <a:ea typeface="+mn-ea"/>
                <a:cs typeface="+mn-cs"/>
              </a:rPr>
              <a:t>:</a:t>
            </a:r>
          </a:p>
          <a:p>
            <a:r>
              <a:rPr lang="en-US" sz="1200" kern="1200" dirty="0" smtClean="0">
                <a:solidFill>
                  <a:schemeClr val="tx1"/>
                </a:solidFill>
                <a:latin typeface="Arial" charset="0"/>
                <a:ea typeface="+mn-ea"/>
                <a:cs typeface="+mn-cs"/>
              </a:rPr>
              <a:t>Entrepreneur is A French word.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Webster's dictionary "Entrepreneur is one who organizes and directs a business undertaking, assuming the risk for the sake of profit"</a:t>
            </a:r>
          </a:p>
          <a:p>
            <a:r>
              <a:rPr lang="en-US" sz="1200" kern="1200" dirty="0" smtClean="0">
                <a:solidFill>
                  <a:schemeClr val="tx1"/>
                </a:solidFill>
                <a:latin typeface="Arial" charset="0"/>
                <a:ea typeface="+mn-ea"/>
                <a:cs typeface="+mn-cs"/>
              </a:rPr>
              <a:t> </a:t>
            </a:r>
          </a:p>
          <a:p>
            <a:r>
              <a:rPr lang="en-US" sz="1200" kern="1200" dirty="0" err="1" smtClean="0">
                <a:solidFill>
                  <a:schemeClr val="tx1"/>
                </a:solidFill>
                <a:latin typeface="Arial" charset="0"/>
                <a:ea typeface="+mn-ea"/>
                <a:cs typeface="+mn-cs"/>
              </a:rPr>
              <a:t>Alshumaimeri</a:t>
            </a:r>
            <a:r>
              <a:rPr lang="en-US" sz="1200" kern="1200" dirty="0" smtClean="0">
                <a:solidFill>
                  <a:schemeClr val="tx1"/>
                </a:solidFill>
                <a:latin typeface="Arial" charset="0"/>
                <a:ea typeface="+mn-ea"/>
                <a:cs typeface="+mn-cs"/>
              </a:rPr>
              <a:t> "Entrepreneurship is the art and skill of founding a business“</a:t>
            </a:r>
          </a:p>
          <a:p>
            <a:endParaRPr lang="en-US"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An entrepreneur is someone who recognize an opportunity to start a business that other people may not have noticed-and jumps on it. (Steve &amp; Caroline:4)  </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It is kind of culture, behavior, traits, and attributes of doing business orientates somehow in a different or innovative way and by assuming some level of risks.</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Other definitions:</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p>
          <a:p>
            <a:pPr rtl="0"/>
            <a:r>
              <a:rPr lang="en-US" sz="1200" kern="1200" dirty="0" smtClean="0">
                <a:solidFill>
                  <a:schemeClr val="tx1"/>
                </a:solidFill>
                <a:latin typeface="Arial" charset="0"/>
                <a:ea typeface="+mn-ea"/>
                <a:cs typeface="+mn-cs"/>
              </a:rPr>
              <a:t>"someone who makes money in a new way"</a:t>
            </a:r>
          </a:p>
          <a:p>
            <a:pPr rtl="0"/>
            <a:r>
              <a:rPr lang="en-US" sz="1200" kern="1200" dirty="0" smtClean="0">
                <a:solidFill>
                  <a:schemeClr val="tx1"/>
                </a:solidFill>
                <a:latin typeface="Arial" charset="0"/>
                <a:ea typeface="+mn-ea"/>
                <a:cs typeface="+mn-cs"/>
              </a:rPr>
              <a:t>"someone who creates new wealth through innovation"</a:t>
            </a:r>
          </a:p>
          <a:p>
            <a:pPr rtl="0"/>
            <a:r>
              <a:rPr lang="en-US" sz="1200" kern="1200" dirty="0" smtClean="0">
                <a:solidFill>
                  <a:schemeClr val="tx1"/>
                </a:solidFill>
                <a:latin typeface="Arial" charset="0"/>
                <a:ea typeface="+mn-ea"/>
                <a:cs typeface="+mn-cs"/>
              </a:rPr>
              <a:t>"Someone people who works  for himself"</a:t>
            </a:r>
          </a:p>
          <a:p>
            <a:pPr rtl="0"/>
            <a:r>
              <a:rPr lang="en-US" sz="1200" kern="1200" dirty="0" smtClean="0">
                <a:solidFill>
                  <a:schemeClr val="tx1"/>
                </a:solidFill>
                <a:latin typeface="Arial" charset="0"/>
                <a:ea typeface="+mn-ea"/>
                <a:cs typeface="+mn-cs"/>
              </a:rPr>
              <a:t>"An entrepreneur is his own boss"</a:t>
            </a:r>
          </a:p>
          <a:p>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fontScale="92500" lnSpcReduction="10000"/>
          </a:bodyPr>
          <a:lstStyle/>
          <a:p>
            <a:pPr rtl="0"/>
            <a:r>
              <a:rPr lang="en-US" sz="1200" b="1" kern="1200" dirty="0" smtClean="0">
                <a:solidFill>
                  <a:schemeClr val="tx1"/>
                </a:solidFill>
                <a:latin typeface="Arial" charset="0"/>
                <a:ea typeface="+mn-ea"/>
                <a:cs typeface="+mn-cs"/>
              </a:rPr>
              <a:t>Definition</a:t>
            </a:r>
            <a:r>
              <a:rPr lang="en-US" sz="1200" kern="1200" dirty="0" smtClean="0">
                <a:solidFill>
                  <a:schemeClr val="tx1"/>
                </a:solidFill>
                <a:latin typeface="Arial" charset="0"/>
                <a:ea typeface="+mn-ea"/>
                <a:cs typeface="+mn-cs"/>
              </a:rPr>
              <a:t>:</a:t>
            </a:r>
          </a:p>
          <a:p>
            <a:r>
              <a:rPr lang="en-US" sz="1200" kern="1200" dirty="0" smtClean="0">
                <a:solidFill>
                  <a:schemeClr val="tx1"/>
                </a:solidFill>
                <a:latin typeface="Arial" charset="0"/>
                <a:ea typeface="+mn-ea"/>
                <a:cs typeface="+mn-cs"/>
              </a:rPr>
              <a:t>Entrepreneur is A French word.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Webster's dictionary "Entrepreneur is one who organizes and directs a business undertaking, assuming the risk for the sake of profit"</a:t>
            </a:r>
          </a:p>
          <a:p>
            <a:r>
              <a:rPr lang="en-US" sz="1200" kern="1200" dirty="0" smtClean="0">
                <a:solidFill>
                  <a:schemeClr val="tx1"/>
                </a:solidFill>
                <a:latin typeface="Arial" charset="0"/>
                <a:ea typeface="+mn-ea"/>
                <a:cs typeface="+mn-cs"/>
              </a:rPr>
              <a:t> </a:t>
            </a:r>
          </a:p>
          <a:p>
            <a:r>
              <a:rPr lang="en-US" sz="1200" kern="1200" dirty="0" err="1" smtClean="0">
                <a:solidFill>
                  <a:schemeClr val="tx1"/>
                </a:solidFill>
                <a:latin typeface="Arial" charset="0"/>
                <a:ea typeface="+mn-ea"/>
                <a:cs typeface="+mn-cs"/>
              </a:rPr>
              <a:t>Alshumaimeri</a:t>
            </a:r>
            <a:r>
              <a:rPr lang="en-US" sz="1200" kern="1200" dirty="0" smtClean="0">
                <a:solidFill>
                  <a:schemeClr val="tx1"/>
                </a:solidFill>
                <a:latin typeface="Arial" charset="0"/>
                <a:ea typeface="+mn-ea"/>
                <a:cs typeface="+mn-cs"/>
              </a:rPr>
              <a:t> "Entrepreneurship is the art and skill of founding a business“</a:t>
            </a:r>
          </a:p>
          <a:p>
            <a:endParaRPr lang="en-US"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An entrepreneur is someone who recognize an opportunity to start a business that other people may not have noticed-and jumps on it. (Steve &amp; Caroline:4)  </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It is kind of culture, behavior, traits, and attributes of doing business orientates somehow in a different or innovative way and by assuming some level of risks.</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Other definitions:</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p>
          <a:p>
            <a:pPr rtl="0"/>
            <a:r>
              <a:rPr lang="en-US" sz="1200" kern="1200" dirty="0" smtClean="0">
                <a:solidFill>
                  <a:schemeClr val="tx1"/>
                </a:solidFill>
                <a:latin typeface="Arial" charset="0"/>
                <a:ea typeface="+mn-ea"/>
                <a:cs typeface="+mn-cs"/>
              </a:rPr>
              <a:t>"someone who makes money in a new way"</a:t>
            </a:r>
          </a:p>
          <a:p>
            <a:pPr rtl="0"/>
            <a:r>
              <a:rPr lang="en-US" sz="1200" kern="1200" dirty="0" smtClean="0">
                <a:solidFill>
                  <a:schemeClr val="tx1"/>
                </a:solidFill>
                <a:latin typeface="Arial" charset="0"/>
                <a:ea typeface="+mn-ea"/>
                <a:cs typeface="+mn-cs"/>
              </a:rPr>
              <a:t>"someone who creates new wealth through innovation"</a:t>
            </a:r>
          </a:p>
          <a:p>
            <a:pPr rtl="0"/>
            <a:r>
              <a:rPr lang="en-US" sz="1200" kern="1200" dirty="0" smtClean="0">
                <a:solidFill>
                  <a:schemeClr val="tx1"/>
                </a:solidFill>
                <a:latin typeface="Arial" charset="0"/>
                <a:ea typeface="+mn-ea"/>
                <a:cs typeface="+mn-cs"/>
              </a:rPr>
              <a:t>"Someone people who works  for himself"</a:t>
            </a:r>
          </a:p>
          <a:p>
            <a:pPr rtl="0"/>
            <a:r>
              <a:rPr lang="en-US" sz="1200" kern="1200" dirty="0" smtClean="0">
                <a:solidFill>
                  <a:schemeClr val="tx1"/>
                </a:solidFill>
                <a:latin typeface="Arial" charset="0"/>
                <a:ea typeface="+mn-ea"/>
                <a:cs typeface="+mn-cs"/>
              </a:rPr>
              <a:t>"An entrepreneur is his own boss"</a:t>
            </a:r>
          </a:p>
          <a:p>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a:xfrm>
            <a:off x="685800" y="4343400"/>
            <a:ext cx="5486400" cy="2667000"/>
          </a:xfrm>
        </p:spPr>
        <p:txBody>
          <a:bodyPr>
            <a:normAutofit/>
          </a:bodyPr>
          <a:lstStyle/>
          <a:p>
            <a:endParaRPr lang="en-US" dirty="0" smtClean="0"/>
          </a:p>
          <a:p>
            <a:pPr lvl="0"/>
            <a:r>
              <a:rPr lang="en-US" b="1" dirty="0" smtClean="0"/>
              <a:t>Social Entrepreneurships</a:t>
            </a:r>
            <a:r>
              <a:rPr lang="en-US" dirty="0" smtClean="0"/>
              <a:t>: is a way of solving social problems by using entrepreneurial genius.</a:t>
            </a:r>
          </a:p>
          <a:p>
            <a:r>
              <a:rPr lang="en-US" dirty="0" smtClean="0"/>
              <a:t>    It has been argued that social entrepreneurs are not different from traditional entrepreneurs except that they do not </a:t>
            </a:r>
            <a:r>
              <a:rPr lang="en-US" dirty="0" err="1" smtClean="0"/>
              <a:t>prioritise</a:t>
            </a:r>
            <a:r>
              <a:rPr lang="en-US" dirty="0" smtClean="0"/>
              <a:t> the making of profits and put more emphasis on social rather than commercial result.</a:t>
            </a:r>
          </a:p>
          <a:p>
            <a:endParaRPr lang="en-US" dirty="0" smtClean="0"/>
          </a:p>
          <a:p>
            <a:endParaRPr lang="en-US" dirty="0" smtClean="0"/>
          </a:p>
          <a:p>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a:xfrm>
            <a:off x="685800" y="4343400"/>
            <a:ext cx="5486400" cy="3657600"/>
          </a:xfrm>
        </p:spPr>
        <p:txBody>
          <a:bodyPr>
            <a:normAutofit fontScale="92500"/>
          </a:bodyPr>
          <a:lstStyle/>
          <a:p>
            <a:endParaRPr lang="ar-SA" dirty="0" smtClean="0"/>
          </a:p>
          <a:p>
            <a:pPr lvl="0"/>
            <a:r>
              <a:rPr lang="en-US" b="1" dirty="0" err="1" smtClean="0"/>
              <a:t>Intrapreneurship</a:t>
            </a:r>
            <a:r>
              <a:rPr lang="en-US" dirty="0" smtClean="0"/>
              <a:t> is the act of behaving like an </a:t>
            </a:r>
            <a:r>
              <a:rPr lang="en-US" u="sng" dirty="0" smtClean="0">
                <a:hlinkClick r:id="rId3" tooltip="Entrepreneur"/>
              </a:rPr>
              <a:t>entrepreneur</a:t>
            </a:r>
            <a:r>
              <a:rPr lang="en-US" dirty="0" smtClean="0"/>
              <a:t> while working within a large organization. (Corporate Entrepreneurship), (Employee </a:t>
            </a:r>
            <a:r>
              <a:rPr lang="en-US" dirty="0" err="1" smtClean="0"/>
              <a:t>Entrapreneurship</a:t>
            </a:r>
            <a:r>
              <a:rPr lang="en-US" dirty="0" smtClean="0"/>
              <a:t>),</a:t>
            </a:r>
          </a:p>
          <a:p>
            <a:r>
              <a:rPr lang="en-US" dirty="0" smtClean="0"/>
              <a:t>- In other words, the </a:t>
            </a:r>
            <a:r>
              <a:rPr lang="en-US" dirty="0" err="1" smtClean="0"/>
              <a:t>intrapreneur</a:t>
            </a:r>
            <a:r>
              <a:rPr lang="en-US" dirty="0" smtClean="0"/>
              <a:t> is an entrepreneur within an existing organization.                                                                         </a:t>
            </a:r>
          </a:p>
          <a:p>
            <a:r>
              <a:rPr lang="en-US" dirty="0" smtClean="0"/>
              <a:t> </a:t>
            </a:r>
          </a:p>
          <a:p>
            <a:r>
              <a:rPr lang="en-US" dirty="0" smtClean="0"/>
              <a:t> </a:t>
            </a:r>
          </a:p>
          <a:p>
            <a:r>
              <a:rPr lang="en-US" dirty="0" smtClean="0"/>
              <a:t>A </a:t>
            </a:r>
            <a:r>
              <a:rPr lang="en-US" b="1" dirty="0" smtClean="0"/>
              <a:t>corporate social entrepreneur</a:t>
            </a:r>
            <a:r>
              <a:rPr lang="en-US" dirty="0" smtClean="0"/>
              <a:t> (CSE) is defined as "an employee of the firm who operates in a </a:t>
            </a:r>
            <a:r>
              <a:rPr lang="en-US" u="sng" dirty="0" smtClean="0">
                <a:hlinkClick r:id="rId4" tooltip="Social entrepreneurship"/>
              </a:rPr>
              <a:t>socially entrepreneurial</a:t>
            </a:r>
            <a:r>
              <a:rPr lang="en-US" dirty="0" smtClean="0"/>
              <a:t> manner; identifying opportunities for and/ or championing socially responsible activity; in addition to helping the firm achieve its business targets. </a:t>
            </a:r>
          </a:p>
          <a:p>
            <a:r>
              <a:rPr lang="en-US" b="1" dirty="0" smtClean="0"/>
              <a:t>An Employee </a:t>
            </a:r>
            <a:r>
              <a:rPr lang="en-US" b="1" dirty="0" err="1" smtClean="0"/>
              <a:t>Intrapreneur</a:t>
            </a:r>
            <a:r>
              <a:rPr lang="en-US" dirty="0" smtClean="0"/>
              <a:t> "</a:t>
            </a:r>
            <a:r>
              <a:rPr lang="en-US" dirty="0" err="1" smtClean="0"/>
              <a:t>Intrapreneurship</a:t>
            </a:r>
            <a:r>
              <a:rPr lang="en-US" dirty="0" smtClean="0"/>
              <a:t> refers to employee initiatives in organizations to undertake something new, without being asked to do so." </a:t>
            </a:r>
          </a:p>
          <a:p>
            <a:r>
              <a:rPr lang="en-US" dirty="0" smtClean="0"/>
              <a:t>Employees, such as marketing executives or perhaps those engaged in a special project within a larger firm.</a:t>
            </a:r>
          </a:p>
          <a:p>
            <a:r>
              <a:rPr lang="en-US" dirty="0" smtClean="0"/>
              <a:t> </a:t>
            </a:r>
          </a:p>
          <a:p>
            <a:r>
              <a:rPr lang="en-US" dirty="0" smtClean="0"/>
              <a:t>the </a:t>
            </a:r>
            <a:r>
              <a:rPr lang="en-US" i="1" dirty="0" err="1" smtClean="0"/>
              <a:t>intrapreneur</a:t>
            </a:r>
            <a:r>
              <a:rPr lang="en-US" dirty="0" smtClean="0"/>
              <a:t> focuses on innovation and creativity, and transforms an idea into a profitable venture, while operating within the organizational environment. </a:t>
            </a:r>
          </a:p>
          <a:p>
            <a:endParaRPr lang="ar-SA" dirty="0" smtClean="0"/>
          </a:p>
          <a:p>
            <a:endParaRPr lang="en-US" dirty="0" smtClean="0"/>
          </a:p>
          <a:p>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a:xfrm>
            <a:off x="685800" y="4343400"/>
            <a:ext cx="5486400" cy="3657600"/>
          </a:xfrm>
        </p:spPr>
        <p:txBody>
          <a:bodyPr>
            <a:normAutofit fontScale="92500"/>
          </a:bodyPr>
          <a:lstStyle/>
          <a:p>
            <a:r>
              <a:rPr lang="en-US" sz="1200" kern="1200" dirty="0" smtClean="0">
                <a:solidFill>
                  <a:schemeClr val="tx1"/>
                </a:solidFill>
                <a:latin typeface="Arial" charset="0"/>
                <a:ea typeface="+mn-ea"/>
                <a:cs typeface="+mn-cs"/>
              </a:rPr>
              <a:t>Recently, there has been a rise in the number of women-owned businesses, which presently account for about 12% of all firms in the country, including 16% of the large manufacturing firms (</a:t>
            </a:r>
            <a:r>
              <a:rPr lang="en-US" sz="1200" kern="1200" dirty="0" err="1" smtClean="0">
                <a:solidFill>
                  <a:schemeClr val="tx1"/>
                </a:solidFill>
                <a:latin typeface="Arial" charset="0"/>
                <a:ea typeface="+mn-ea"/>
                <a:cs typeface="+mn-cs"/>
              </a:rPr>
              <a:t>AlMunajjed</a:t>
            </a:r>
            <a:r>
              <a:rPr lang="en-US" sz="1200" kern="1200" dirty="0" smtClean="0">
                <a:solidFill>
                  <a:schemeClr val="tx1"/>
                </a:solidFill>
                <a:latin typeface="Arial" charset="0"/>
                <a:ea typeface="+mn-ea"/>
                <a:cs typeface="+mn-cs"/>
              </a:rPr>
              <a:t>, 2010). Saudi women hold more than $13 billion in local bank accounts that could potentially be invested in the local economy (</a:t>
            </a:r>
            <a:r>
              <a:rPr lang="en-US" sz="1200" kern="1200" dirty="0" err="1" smtClean="0">
                <a:solidFill>
                  <a:schemeClr val="tx1"/>
                </a:solidFill>
                <a:latin typeface="Arial" charset="0"/>
                <a:ea typeface="+mn-ea"/>
                <a:cs typeface="+mn-cs"/>
              </a:rPr>
              <a:t>Knowledge@Wharton</a:t>
            </a:r>
            <a:r>
              <a:rPr lang="en-US" sz="1200" kern="1200" dirty="0" smtClean="0">
                <a:solidFill>
                  <a:schemeClr val="tx1"/>
                </a:solidFill>
                <a:latin typeface="Arial" charset="0"/>
                <a:ea typeface="+mn-ea"/>
                <a:cs typeface="+mn-cs"/>
              </a:rPr>
              <a:t>, 2010). </a:t>
            </a:r>
            <a:endParaRPr lang="en-US" dirty="0" smtClean="0"/>
          </a:p>
          <a:p>
            <a:r>
              <a:rPr lang="en-US" dirty="0" smtClean="0"/>
              <a:t> </a:t>
            </a:r>
          </a:p>
          <a:p>
            <a:r>
              <a:rPr lang="en-US" dirty="0" smtClean="0"/>
              <a:t> </a:t>
            </a:r>
          </a:p>
          <a:p>
            <a:r>
              <a:rPr lang="en-US" dirty="0" smtClean="0"/>
              <a:t> </a:t>
            </a:r>
          </a:p>
          <a:p>
            <a:endParaRPr lang="ar-SA" dirty="0" smtClean="0"/>
          </a:p>
          <a:p>
            <a:endParaRPr lang="en-US" dirty="0" smtClean="0"/>
          </a:p>
          <a:p>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a:xfrm>
            <a:off x="685800" y="4343400"/>
            <a:ext cx="5486400" cy="3657600"/>
          </a:xfrm>
        </p:spPr>
        <p:txBody>
          <a:bodyPr>
            <a:normAutofit/>
          </a:bodyPr>
          <a:lstStyle/>
          <a:p>
            <a:endParaRPr lang="en-US" dirty="0" smtClean="0"/>
          </a:p>
          <a:p>
            <a:endParaRPr lang="ar-SA"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 </a:t>
            </a:r>
            <a:r>
              <a:rPr lang="en-US" sz="1200" b="1" kern="1200" baseline="0" dirty="0" smtClean="0">
                <a:solidFill>
                  <a:schemeClr val="tx1"/>
                </a:solidFill>
                <a:latin typeface="Arial" charset="0"/>
                <a:ea typeface="+mn-ea"/>
                <a:cs typeface="+mn-cs"/>
              </a:rPr>
              <a:t>use the Internet and the information and communication technology as a tool for creating business and trend opportunities.</a:t>
            </a:r>
          </a:p>
          <a:p>
            <a:r>
              <a:rPr lang="en-US" sz="1200" kern="1200" baseline="0" dirty="0" smtClean="0">
                <a:solidFill>
                  <a:schemeClr val="tx1"/>
                </a:solidFill>
                <a:latin typeface="Arial" charset="0"/>
                <a:ea typeface="+mn-ea"/>
                <a:cs typeface="+mn-cs"/>
              </a:rPr>
              <a:t>Digital entrepreneurship is a subcategory of entrepreneurship in which some or all of what would be physical in a traditional organization has been digitized </a:t>
            </a:r>
          </a:p>
          <a:p>
            <a:r>
              <a:rPr lang="en-US" sz="1200" kern="1200" baseline="0" smtClean="0">
                <a:solidFill>
                  <a:schemeClr val="tx1"/>
                </a:solidFill>
                <a:latin typeface="Arial" charset="0"/>
                <a:ea typeface="+mn-ea"/>
                <a:cs typeface="+mn-cs"/>
              </a:rPr>
              <a:t>Thus, digital entrepreneurship implies an entrepreneur-ship that is associated with some degree of digital goods or services, or with other forms of digital activity </a:t>
            </a:r>
            <a:endParaRPr lang="ar-SA" dirty="0"/>
          </a:p>
        </p:txBody>
      </p:sp>
      <p:sp>
        <p:nvSpPr>
          <p:cNvPr id="4" name="عنصر نائب لرقم الشريحة 3"/>
          <p:cNvSpPr>
            <a:spLocks noGrp="1"/>
          </p:cNvSpPr>
          <p:nvPr>
            <p:ph type="sldNum" sz="quarter" idx="10"/>
          </p:nvPr>
        </p:nvSpPr>
        <p:spPr/>
        <p:txBody>
          <a:bodyPr/>
          <a:lstStyle/>
          <a:p>
            <a:pPr>
              <a:defRPr/>
            </a:pPr>
            <a:fld id="{91FF6294-1D68-4791-BEE5-4516178CA95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grpSp>
        <p:nvGrpSpPr>
          <p:cNvPr id="2" name="مجموعة 6"/>
          <p:cNvGrpSpPr>
            <a:grpSpLocks/>
          </p:cNvGrpSpPr>
          <p:nvPr/>
        </p:nvGrpSpPr>
        <p:grpSpPr bwMode="auto">
          <a:xfrm>
            <a:off x="214313" y="214313"/>
            <a:ext cx="8777287" cy="6370637"/>
            <a:chOff x="214282" y="285728"/>
            <a:chExt cx="8777609" cy="6369905"/>
          </a:xfrm>
        </p:grpSpPr>
        <p:sp>
          <p:nvSpPr>
            <p:cNvPr id="3" name="مستطيل 7"/>
            <p:cNvSpPr/>
            <p:nvPr/>
          </p:nvSpPr>
          <p:spPr>
            <a:xfrm>
              <a:off x="214282" y="285728"/>
              <a:ext cx="2143204" cy="6357206"/>
            </a:xfrm>
            <a:prstGeom prst="rect">
              <a:avLst/>
            </a:prstGeom>
            <a:solidFill>
              <a:schemeClr val="bg2">
                <a:lumMod val="50000"/>
              </a:schemeClr>
            </a:solidFill>
            <a:ln>
              <a:noFill/>
            </a:ln>
          </p:spPr>
          <p:style>
            <a:lnRef idx="1">
              <a:schemeClr val="accent3"/>
            </a:lnRef>
            <a:fillRef idx="3">
              <a:schemeClr val="accent3"/>
            </a:fillRef>
            <a:effectRef idx="2">
              <a:schemeClr val="accent3"/>
            </a:effectRef>
            <a:fontRef idx="minor">
              <a:schemeClr val="lt1"/>
            </a:fontRef>
          </p:style>
          <p:txBody>
            <a:bodyPr rtlCol="1" anchor="ctr"/>
            <a:lstStyle/>
            <a:p>
              <a:pPr algn="ctr" rtl="0">
                <a:defRPr/>
              </a:pPr>
              <a:endParaRPr lang="ar-SA" dirty="0"/>
            </a:p>
          </p:txBody>
        </p:sp>
        <p:sp>
          <p:nvSpPr>
            <p:cNvPr id="4" name="مستطيل 8"/>
            <p:cNvSpPr/>
            <p:nvPr/>
          </p:nvSpPr>
          <p:spPr>
            <a:xfrm>
              <a:off x="2357486" y="285728"/>
              <a:ext cx="6572491" cy="2500025"/>
            </a:xfrm>
            <a:prstGeom prst="rect">
              <a:avLst/>
            </a:prstGeom>
            <a:solidFill>
              <a:schemeClr val="accent5">
                <a:lumMod val="50000"/>
              </a:schemeClr>
            </a:solidFill>
            <a:ln>
              <a:noFill/>
            </a:ln>
          </p:spPr>
          <p:style>
            <a:lnRef idx="1">
              <a:schemeClr val="accent6"/>
            </a:lnRef>
            <a:fillRef idx="3">
              <a:schemeClr val="accent6"/>
            </a:fillRef>
            <a:effectRef idx="2">
              <a:schemeClr val="accent6"/>
            </a:effectRef>
            <a:fontRef idx="minor">
              <a:schemeClr val="lt1"/>
            </a:fontRef>
          </p:style>
          <p:txBody>
            <a:bodyPr rtlCol="1" anchor="ctr"/>
            <a:lstStyle/>
            <a:p>
              <a:pPr algn="ctr" rtl="0">
                <a:defRPr/>
              </a:pPr>
              <a:endParaRPr lang="ar-SA" dirty="0"/>
            </a:p>
          </p:txBody>
        </p:sp>
        <p:sp>
          <p:nvSpPr>
            <p:cNvPr id="5" name="Rectangle 8"/>
            <p:cNvSpPr txBox="1">
              <a:spLocks noChangeArrowheads="1"/>
            </p:cNvSpPr>
            <p:nvPr/>
          </p:nvSpPr>
          <p:spPr>
            <a:xfrm>
              <a:off x="2357422" y="714356"/>
              <a:ext cx="4495800" cy="1470025"/>
            </a:xfrm>
            <a:prstGeom prst="rect">
              <a:avLst/>
            </a:prstGeom>
          </p:spPr>
          <p:txBody>
            <a:bodyPr rtlCol="1" anchor="ctr">
              <a:scene3d>
                <a:camera prst="orthographicFront"/>
                <a:lightRig rig="balanced" dir="t">
                  <a:rot lat="0" lon="0" rev="2100000"/>
                </a:lightRig>
              </a:scene3d>
              <a:sp3d extrusionH="57150" prstMaterial="metal">
                <a:bevelT w="38100" h="25400"/>
                <a:contourClr>
                  <a:schemeClr val="bg2"/>
                </a:contourClr>
              </a:sp3d>
            </a:bodyPr>
            <a:lstStyle/>
            <a:p>
              <a:pPr algn="ctr" fontAlgn="auto">
                <a:spcAft>
                  <a:spcPts val="0"/>
                </a:spcAft>
                <a:defRPr/>
              </a:pPr>
              <a:r>
                <a:rPr lang="en-US" sz="3600" b="1" dirty="0">
                  <a:ln w="50800"/>
                  <a:solidFill>
                    <a:schemeClr val="bg1">
                      <a:shade val="50000"/>
                    </a:schemeClr>
                  </a:solidFill>
                  <a:latin typeface="Arial Rounded MT Bold" pitchFamily="34" charset="0"/>
                  <a:ea typeface="+mj-ea"/>
                  <a:cs typeface="+mj-cs"/>
                </a:rPr>
                <a:t>Entrepreneurship</a:t>
              </a:r>
            </a:p>
            <a:p>
              <a:pPr algn="ctr" fontAlgn="auto">
                <a:spcAft>
                  <a:spcPts val="0"/>
                </a:spcAft>
                <a:defRPr/>
              </a:pPr>
              <a:r>
                <a:rPr lang="en-US" sz="3600" b="1" dirty="0">
                  <a:ln w="50800"/>
                  <a:solidFill>
                    <a:schemeClr val="bg1">
                      <a:shade val="50000"/>
                    </a:schemeClr>
                  </a:solidFill>
                  <a:latin typeface="Arial Rounded MT Bold" pitchFamily="34" charset="0"/>
                  <a:ea typeface="+mj-ea"/>
                  <a:cs typeface="+mj-cs"/>
                </a:rPr>
                <a:t>Training Program</a:t>
              </a:r>
            </a:p>
          </p:txBody>
        </p:sp>
        <p:sp>
          <p:nvSpPr>
            <p:cNvPr id="6" name="مربع نص 10"/>
            <p:cNvSpPr txBox="1"/>
            <p:nvPr/>
          </p:nvSpPr>
          <p:spPr>
            <a:xfrm>
              <a:off x="7072534" y="857162"/>
              <a:ext cx="1428802" cy="1107948"/>
            </a:xfrm>
            <a:prstGeom prst="rect">
              <a:avLst/>
            </a:prstGeom>
            <a:noFill/>
          </p:spPr>
          <p:txBody>
            <a:bodyPr rtlCol="1">
              <a:spAutoFit/>
            </a:bodyPr>
            <a:lstStyle/>
            <a:p>
              <a:pPr algn="ctr" rtl="0">
                <a:defRPr/>
              </a:pPr>
              <a:r>
                <a:rPr lang="en-US" dirty="0">
                  <a:solidFill>
                    <a:schemeClr val="bg1"/>
                  </a:solidFill>
                  <a:cs typeface="+mn-cs"/>
                </a:rPr>
                <a:t>Module</a:t>
              </a:r>
            </a:p>
            <a:p>
              <a:pPr algn="ctr" rtl="0">
                <a:defRPr/>
              </a:pPr>
              <a:r>
                <a:rPr lang="en-US" sz="4800" dirty="0">
                  <a:solidFill>
                    <a:schemeClr val="bg1"/>
                  </a:solidFill>
                  <a:cs typeface="+mn-cs"/>
                </a:rPr>
                <a:t>1</a:t>
              </a:r>
              <a:endParaRPr lang="ar-SA" sz="4800" dirty="0">
                <a:solidFill>
                  <a:schemeClr val="bg1"/>
                </a:solidFill>
                <a:cs typeface="+mn-cs"/>
              </a:endParaRPr>
            </a:p>
          </p:txBody>
        </p:sp>
        <p:sp>
          <p:nvSpPr>
            <p:cNvPr id="7" name="مستطيل 11"/>
            <p:cNvSpPr/>
            <p:nvPr/>
          </p:nvSpPr>
          <p:spPr>
            <a:xfrm>
              <a:off x="2357486" y="2785753"/>
              <a:ext cx="6574078" cy="386988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defRPr/>
              </a:pPr>
              <a:endParaRPr lang="ar-SA" dirty="0"/>
            </a:p>
          </p:txBody>
        </p:sp>
        <p:sp>
          <p:nvSpPr>
            <p:cNvPr id="8" name="مربع نص 12"/>
            <p:cNvSpPr txBox="1"/>
            <p:nvPr/>
          </p:nvSpPr>
          <p:spPr>
            <a:xfrm>
              <a:off x="2362248" y="3576237"/>
              <a:ext cx="6629643" cy="2123831"/>
            </a:xfrm>
            <a:prstGeom prst="rect">
              <a:avLst/>
            </a:prstGeom>
            <a:noFill/>
          </p:spPr>
          <p:txBody>
            <a:bodyPr rtlCol="1">
              <a:spAutoFit/>
            </a:bodyPr>
            <a:lstStyle/>
            <a:p>
              <a:pPr algn="ctr">
                <a:defRPr/>
              </a:pPr>
              <a:r>
                <a:rPr lang="ar-SA" sz="4800" b="1" dirty="0">
                  <a:cs typeface="Simplified Arabic" pitchFamily="2" charset="-78"/>
                </a:rPr>
                <a:t>الإبداع وتحويل الأفكار </a:t>
              </a:r>
            </a:p>
            <a:p>
              <a:pPr algn="ctr">
                <a:defRPr/>
              </a:pPr>
              <a:r>
                <a:rPr lang="ar-SA" sz="4800" b="1" dirty="0">
                  <a:cs typeface="Simplified Arabic" pitchFamily="2" charset="-78"/>
                </a:rPr>
                <a:t>إلى مشاريع</a:t>
              </a:r>
              <a:endParaRPr lang="en-US" sz="4800" b="1" dirty="0">
                <a:cs typeface="Simplified Arabic" pitchFamily="2" charset="-78"/>
              </a:endParaRPr>
            </a:p>
            <a:p>
              <a:pPr algn="ctr" rtl="0">
                <a:defRPr/>
              </a:pPr>
              <a:endParaRPr lang="en-US" sz="3600" dirty="0">
                <a:solidFill>
                  <a:schemeClr val="tx1">
                    <a:lumMod val="95000"/>
                    <a:lumOff val="5000"/>
                  </a:schemeClr>
                </a:solidFill>
                <a:cs typeface="+mn-cs"/>
              </a:endParaRPr>
            </a:p>
          </p:txBody>
        </p:sp>
      </p:grpSp>
      <p:sp>
        <p:nvSpPr>
          <p:cNvPr id="10" name="مستطيل 14"/>
          <p:cNvSpPr/>
          <p:nvPr userDrawn="1"/>
        </p:nvSpPr>
        <p:spPr>
          <a:xfrm>
            <a:off x="7000892" y="785794"/>
            <a:ext cx="1571636" cy="1428760"/>
          </a:xfrm>
          <a:prstGeom prst="rect">
            <a:avLst/>
          </a:prstGeom>
          <a:solidFill>
            <a:srgbClr val="99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defRPr/>
            </a:pPr>
            <a:endParaRPr lang="ar-SA" dirty="0"/>
          </a:p>
        </p:txBody>
      </p:sp>
      <p:sp>
        <p:nvSpPr>
          <p:cNvPr id="11" name="مربع نص 15"/>
          <p:cNvSpPr txBox="1"/>
          <p:nvPr userDrawn="1"/>
        </p:nvSpPr>
        <p:spPr>
          <a:xfrm>
            <a:off x="7072313" y="928688"/>
            <a:ext cx="1357312" cy="1108075"/>
          </a:xfrm>
          <a:prstGeom prst="rect">
            <a:avLst/>
          </a:prstGeom>
          <a:noFill/>
        </p:spPr>
        <p:txBody>
          <a:bodyPr rtlCol="1">
            <a:spAutoFit/>
          </a:bodyPr>
          <a:lstStyle/>
          <a:p>
            <a:pPr algn="ctr" rtl="0">
              <a:defRPr/>
            </a:pPr>
            <a:r>
              <a:rPr lang="en-US" dirty="0">
                <a:solidFill>
                  <a:schemeClr val="bg1"/>
                </a:solidFill>
                <a:cs typeface="+mn-cs"/>
              </a:rPr>
              <a:t>Part </a:t>
            </a:r>
          </a:p>
          <a:p>
            <a:pPr algn="ctr" rtl="0">
              <a:defRPr/>
            </a:pPr>
            <a:r>
              <a:rPr lang="en-US" sz="4800" dirty="0">
                <a:solidFill>
                  <a:schemeClr val="bg1"/>
                </a:solidFill>
                <a:cs typeface="+mn-cs"/>
              </a:rPr>
              <a:t>3</a:t>
            </a:r>
          </a:p>
        </p:txBody>
      </p:sp>
      <p:pic>
        <p:nvPicPr>
          <p:cNvPr id="2050" name="Picture 2" descr="C:\Documents and Settings\Dr. Ahmed\سطح المكتب\الغلاف المعتمد النهائي.jpg"/>
          <p:cNvPicPr>
            <a:picLocks noChangeAspect="1" noChangeArrowheads="1"/>
          </p:cNvPicPr>
          <p:nvPr userDrawn="1"/>
        </p:nvPicPr>
        <p:blipFill>
          <a:blip r:embed="rId2" cstate="print"/>
          <a:srcRect/>
          <a:stretch>
            <a:fillRect/>
          </a:stretch>
        </p:blipFill>
        <p:spPr bwMode="auto">
          <a:xfrm>
            <a:off x="304800" y="304800"/>
            <a:ext cx="1933129" cy="2362200"/>
          </a:xfrm>
          <a:prstGeom prst="rect">
            <a:avLst/>
          </a:prstGeom>
          <a:noFill/>
        </p:spPr>
      </p:pic>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4"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5" name="عنصر نائب للتذييل 4"/>
          <p:cNvSpPr txBox="1">
            <a:spLocks/>
          </p:cNvSpPr>
          <p:nvPr/>
        </p:nvSpPr>
        <p:spPr>
          <a:xfrm>
            <a:off x="544513" y="6224588"/>
            <a:ext cx="1000125" cy="293687"/>
          </a:xfrm>
          <a:prstGeom prst="rect">
            <a:avLst/>
          </a:prstGeom>
        </p:spPr>
        <p:txBody>
          <a:bodyPr rtlCol="1" anchor="ctr"/>
          <a:lstStyle>
            <a:lvl1pPr>
              <a:defRPr sz="1000"/>
            </a:lvl1pPr>
          </a:lstStyle>
          <a:p>
            <a:pPr algn="ctr" fontAlgn="auto">
              <a:spcBef>
                <a:spcPts val="0"/>
              </a:spcBef>
              <a:spcAft>
                <a:spcPts val="0"/>
              </a:spcAft>
              <a:defRPr/>
            </a:pPr>
            <a:r>
              <a:rPr lang="en-US" smtClean="0">
                <a:solidFill>
                  <a:schemeClr val="tx1">
                    <a:tint val="75000"/>
                  </a:schemeClr>
                </a:solidFill>
                <a:latin typeface="+mn-lt"/>
                <a:cs typeface="+mn-cs"/>
              </a:rPr>
              <a:t>© ILFEN 2010  </a:t>
            </a:r>
            <a:endParaRPr lang="ar-SA" dirty="0">
              <a:solidFill>
                <a:schemeClr val="tx1">
                  <a:tint val="75000"/>
                </a:schemeClr>
              </a:solidFill>
              <a:latin typeface="+mn-lt"/>
              <a:cs typeface="+mn-cs"/>
            </a:endParaRPr>
          </a:p>
        </p:txBody>
      </p:sp>
      <p:sp>
        <p:nvSpPr>
          <p:cNvPr id="6" name="نجمة ذات 8 نقاط 8"/>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0EFE8B60-E9C7-4E88-B78D-F4AE61A76C3C}" type="datetime1">
              <a:rPr lang="ar-SA"/>
              <a:pPr>
                <a:defRPr/>
              </a:pPr>
              <a:t>27/11/33</a:t>
            </a:fld>
            <a:endParaRPr lang="ar-SA" dirty="0"/>
          </a:p>
        </p:txBody>
      </p:sp>
      <p:sp>
        <p:nvSpPr>
          <p:cNvPr id="8" name="عنصر نائب للتذييل 4"/>
          <p:cNvSpPr>
            <a:spLocks noGrp="1"/>
          </p:cNvSpPr>
          <p:nvPr>
            <p:ph type="ftr" sz="quarter" idx="11"/>
          </p:nvPr>
        </p:nvSpPr>
        <p:spPr/>
        <p:txBody>
          <a:bodyPr/>
          <a:lstStyle>
            <a:lvl1pPr>
              <a:defRPr/>
            </a:lvl1pPr>
          </a:lstStyle>
          <a:p>
            <a:pPr>
              <a:defRPr/>
            </a:pPr>
            <a:r>
              <a:rPr lang="en-US"/>
              <a:t>© ILFEN 2010  </a:t>
            </a:r>
            <a:endParaRPr lang="ar-SA" dirty="0"/>
          </a:p>
        </p:txBody>
      </p:sp>
      <p:sp>
        <p:nvSpPr>
          <p:cNvPr id="9" name="عنصر نائب لرقم الشريحة 5"/>
          <p:cNvSpPr>
            <a:spLocks noGrp="1"/>
          </p:cNvSpPr>
          <p:nvPr>
            <p:ph type="sldNum" sz="quarter" idx="12"/>
          </p:nvPr>
        </p:nvSpPr>
        <p:spPr>
          <a:xfrm>
            <a:off x="276225" y="6197600"/>
            <a:ext cx="366713" cy="365125"/>
          </a:xfrm>
        </p:spPr>
        <p:txBody>
          <a:bodyPr/>
          <a:lstStyle>
            <a:lvl1pPr algn="ctr">
              <a:defRPr sz="1200" b="1">
                <a:solidFill>
                  <a:schemeClr val="tx1"/>
                </a:solidFill>
                <a:cs typeface="+mn-cs"/>
              </a:defRPr>
            </a:lvl1pPr>
          </a:lstStyle>
          <a:p>
            <a:pPr>
              <a:defRPr/>
            </a:pPr>
            <a:fld id="{A793C234-CEB7-4871-83D8-825CD5CE46C6}" type="slidenum">
              <a:rPr lang="en-US"/>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4"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5" name="عنصر نائب للتذييل 4"/>
          <p:cNvSpPr txBox="1">
            <a:spLocks/>
          </p:cNvSpPr>
          <p:nvPr/>
        </p:nvSpPr>
        <p:spPr>
          <a:xfrm>
            <a:off x="544513" y="6224588"/>
            <a:ext cx="1000125" cy="293687"/>
          </a:xfrm>
          <a:prstGeom prst="rect">
            <a:avLst/>
          </a:prstGeom>
        </p:spPr>
        <p:txBody>
          <a:bodyPr rtlCol="1" anchor="ctr"/>
          <a:lstStyle>
            <a:lvl1pPr>
              <a:defRPr sz="1000"/>
            </a:lvl1pPr>
          </a:lstStyle>
          <a:p>
            <a:pPr algn="ctr" fontAlgn="auto">
              <a:spcBef>
                <a:spcPts val="0"/>
              </a:spcBef>
              <a:spcAft>
                <a:spcPts val="0"/>
              </a:spcAft>
              <a:defRPr/>
            </a:pPr>
            <a:r>
              <a:rPr lang="en-US" smtClean="0">
                <a:solidFill>
                  <a:schemeClr val="tx1">
                    <a:tint val="75000"/>
                  </a:schemeClr>
                </a:solidFill>
                <a:latin typeface="+mn-lt"/>
                <a:cs typeface="+mn-cs"/>
              </a:rPr>
              <a:t>© ILFEN 2010  </a:t>
            </a:r>
            <a:endParaRPr lang="ar-SA" dirty="0">
              <a:solidFill>
                <a:schemeClr val="tx1">
                  <a:tint val="75000"/>
                </a:schemeClr>
              </a:solidFill>
              <a:latin typeface="+mn-lt"/>
              <a:cs typeface="+mn-cs"/>
            </a:endParaRPr>
          </a:p>
        </p:txBody>
      </p:sp>
      <p:sp>
        <p:nvSpPr>
          <p:cNvPr id="6" name="نجمة ذات 8 نقاط 8"/>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CC6B12D7-E124-4823-8CED-CD29357C13B1}" type="datetime1">
              <a:rPr lang="ar-SA"/>
              <a:pPr>
                <a:defRPr/>
              </a:pPr>
              <a:t>27/11/33</a:t>
            </a:fld>
            <a:endParaRPr lang="ar-SA" dirty="0"/>
          </a:p>
        </p:txBody>
      </p:sp>
      <p:sp>
        <p:nvSpPr>
          <p:cNvPr id="8" name="عنصر نائب للتذييل 4"/>
          <p:cNvSpPr>
            <a:spLocks noGrp="1"/>
          </p:cNvSpPr>
          <p:nvPr>
            <p:ph type="ftr" sz="quarter" idx="11"/>
          </p:nvPr>
        </p:nvSpPr>
        <p:spPr/>
        <p:txBody>
          <a:bodyPr/>
          <a:lstStyle>
            <a:lvl1pPr>
              <a:defRPr/>
            </a:lvl1pPr>
          </a:lstStyle>
          <a:p>
            <a:pPr>
              <a:defRPr/>
            </a:pPr>
            <a:r>
              <a:rPr lang="en-US"/>
              <a:t>© ILFEN 2010  </a:t>
            </a:r>
            <a:endParaRPr lang="ar-SA" dirty="0"/>
          </a:p>
        </p:txBody>
      </p:sp>
      <p:sp>
        <p:nvSpPr>
          <p:cNvPr id="9" name="عنصر نائب لرقم الشريحة 5"/>
          <p:cNvSpPr>
            <a:spLocks noGrp="1"/>
          </p:cNvSpPr>
          <p:nvPr>
            <p:ph type="sldNum" sz="quarter" idx="12"/>
          </p:nvPr>
        </p:nvSpPr>
        <p:spPr>
          <a:xfrm>
            <a:off x="276225" y="6197600"/>
            <a:ext cx="366713" cy="365125"/>
          </a:xfrm>
        </p:spPr>
        <p:txBody>
          <a:bodyPr/>
          <a:lstStyle>
            <a:lvl1pPr algn="ctr">
              <a:defRPr sz="1200" b="1">
                <a:solidFill>
                  <a:schemeClr val="tx1"/>
                </a:solidFill>
                <a:cs typeface="+mn-cs"/>
              </a:defRPr>
            </a:lvl1pPr>
          </a:lstStyle>
          <a:p>
            <a:pPr>
              <a:defRPr/>
            </a:pPr>
            <a:fld id="{8AE2BD78-798B-4E3E-AD50-E030D9B6E092}" type="slidenum">
              <a:rPr lang="en-US"/>
              <a:pPr>
                <a:defRPr/>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8D413FBE-8204-4BDC-94B3-5D30DE87D400}" type="datetime1">
              <a:rPr lang="ar-SA"/>
              <a:pPr>
                <a:defRPr/>
              </a:pPr>
              <a:t>27/11/33</a:t>
            </a:fld>
            <a:endParaRPr lang="ar-SA" dirty="0"/>
          </a:p>
        </p:txBody>
      </p:sp>
      <p:sp>
        <p:nvSpPr>
          <p:cNvPr id="5" name="عنصر نائب للتذييل 4"/>
          <p:cNvSpPr>
            <a:spLocks noGrp="1"/>
          </p:cNvSpPr>
          <p:nvPr>
            <p:ph type="ftr" sz="quarter" idx="11"/>
          </p:nvPr>
        </p:nvSpPr>
        <p:spPr/>
        <p:txBody>
          <a:bodyPr/>
          <a:lstStyle>
            <a:lvl1pPr>
              <a:defRPr/>
            </a:lvl1pPr>
          </a:lstStyle>
          <a:p>
            <a:pPr>
              <a:defRPr/>
            </a:pPr>
            <a:r>
              <a:rPr lang="en-US"/>
              <a:t>© ILFEN 2010  </a:t>
            </a:r>
            <a:endParaRPr lang="ar-SA" dirty="0"/>
          </a:p>
        </p:txBody>
      </p:sp>
      <p:sp>
        <p:nvSpPr>
          <p:cNvPr id="6" name="عنصر نائب لرقم الشريحة 5"/>
          <p:cNvSpPr>
            <a:spLocks noGrp="1"/>
          </p:cNvSpPr>
          <p:nvPr>
            <p:ph type="sldNum" sz="quarter" idx="12"/>
          </p:nvPr>
        </p:nvSpPr>
        <p:spPr/>
        <p:txBody>
          <a:bodyPr/>
          <a:lstStyle>
            <a:lvl1pPr>
              <a:defRPr/>
            </a:lvl1pPr>
          </a:lstStyle>
          <a:p>
            <a:pPr>
              <a:defRPr/>
            </a:pPr>
            <a:fld id="{4DAFE02B-A613-4C17-8A1B-68C382FC2290}" type="slidenum">
              <a:rPr lang="en-US"/>
              <a:pPr>
                <a:defRPr/>
              </a:pPr>
              <a:t>‹#›</a:t>
            </a:fld>
            <a:endParaRPr 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41F78E-97D8-4AE0-9427-F33CBAE95E70}" type="datetimeFigureOut">
              <a:rPr lang="en-US" smtClean="0"/>
              <a:pPr/>
              <a:t>10/12/2012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87C-4F7F-4891-A1E3-C7F7D58F8D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عنوان ومحتوى">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2"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3" name="نجمة ذات 8 نقاط 7"/>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4" name="عنصر نائب للتذييل 4"/>
          <p:cNvSpPr>
            <a:spLocks noGrp="1"/>
          </p:cNvSpPr>
          <p:nvPr>
            <p:ph type="ftr" sz="quarter" idx="10"/>
          </p:nvPr>
        </p:nvSpPr>
        <p:spPr>
          <a:xfrm>
            <a:off x="544513" y="6224588"/>
            <a:ext cx="1000125" cy="293687"/>
          </a:xfrm>
        </p:spPr>
        <p:txBody>
          <a:bodyPr/>
          <a:lstStyle>
            <a:lvl1pPr>
              <a:defRPr sz="1000"/>
            </a:lvl1pPr>
          </a:lstStyle>
          <a:p>
            <a:pPr>
              <a:defRPr/>
            </a:pPr>
            <a:r>
              <a:rPr lang="en-US"/>
              <a:t>© ILFEN 2010  </a:t>
            </a:r>
            <a:endParaRPr lang="ar-SA" dirty="0"/>
          </a:p>
        </p:txBody>
      </p:sp>
      <p:sp>
        <p:nvSpPr>
          <p:cNvPr id="5" name="عنصر نائب لرقم الشريحة 5"/>
          <p:cNvSpPr>
            <a:spLocks noGrp="1"/>
          </p:cNvSpPr>
          <p:nvPr>
            <p:ph type="sldNum" sz="quarter" idx="11"/>
          </p:nvPr>
        </p:nvSpPr>
        <p:spPr>
          <a:xfrm>
            <a:off x="276225" y="6197600"/>
            <a:ext cx="366713" cy="365125"/>
          </a:xfrm>
        </p:spPr>
        <p:txBody>
          <a:bodyPr/>
          <a:lstStyle>
            <a:lvl1pPr algn="ctr">
              <a:defRPr sz="1200" b="1">
                <a:solidFill>
                  <a:schemeClr val="tx1"/>
                </a:solidFill>
                <a:cs typeface="+mn-cs"/>
              </a:defRPr>
            </a:lvl1pPr>
          </a:lstStyle>
          <a:p>
            <a:pPr>
              <a:defRPr/>
            </a:pPr>
            <a:fld id="{EBC7FD89-8AD6-465C-A9BF-7E3E1493960D}" type="slidenum">
              <a:rPr lang="en-US"/>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4"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5" name="عنصر نائب للتذييل 4"/>
          <p:cNvSpPr txBox="1">
            <a:spLocks/>
          </p:cNvSpPr>
          <p:nvPr/>
        </p:nvSpPr>
        <p:spPr>
          <a:xfrm>
            <a:off x="544513" y="6224588"/>
            <a:ext cx="1000125" cy="293687"/>
          </a:xfrm>
          <a:prstGeom prst="rect">
            <a:avLst/>
          </a:prstGeom>
        </p:spPr>
        <p:txBody>
          <a:bodyPr rtlCol="1" anchor="ctr"/>
          <a:lstStyle>
            <a:lvl1pPr>
              <a:defRPr sz="1000"/>
            </a:lvl1pPr>
          </a:lstStyle>
          <a:p>
            <a:pPr algn="ctr" fontAlgn="auto">
              <a:spcBef>
                <a:spcPts val="0"/>
              </a:spcBef>
              <a:spcAft>
                <a:spcPts val="0"/>
              </a:spcAft>
              <a:defRPr/>
            </a:pPr>
            <a:r>
              <a:rPr lang="en-US" smtClean="0">
                <a:solidFill>
                  <a:schemeClr val="tx1">
                    <a:tint val="75000"/>
                  </a:schemeClr>
                </a:solidFill>
                <a:latin typeface="+mn-lt"/>
                <a:cs typeface="+mn-cs"/>
              </a:rPr>
              <a:t>© ILFEN 2010  </a:t>
            </a:r>
            <a:endParaRPr lang="ar-SA" dirty="0">
              <a:solidFill>
                <a:schemeClr val="tx1">
                  <a:tint val="75000"/>
                </a:schemeClr>
              </a:solidFill>
              <a:latin typeface="+mn-lt"/>
              <a:cs typeface="+mn-cs"/>
            </a:endParaRPr>
          </a:p>
        </p:txBody>
      </p:sp>
      <p:sp>
        <p:nvSpPr>
          <p:cNvPr id="6" name="نجمة ذات 8 نقاط 8"/>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عنصر نائب للتاريخ 3"/>
          <p:cNvSpPr>
            <a:spLocks noGrp="1"/>
          </p:cNvSpPr>
          <p:nvPr>
            <p:ph type="dt" sz="half" idx="10"/>
          </p:nvPr>
        </p:nvSpPr>
        <p:spPr/>
        <p:txBody>
          <a:bodyPr/>
          <a:lstStyle>
            <a:lvl1pPr>
              <a:defRPr/>
            </a:lvl1pPr>
          </a:lstStyle>
          <a:p>
            <a:pPr>
              <a:defRPr/>
            </a:pPr>
            <a:fld id="{C2E2FF01-28AF-4EF2-AD12-8BF7387B78DD}" type="datetime1">
              <a:rPr lang="ar-SA"/>
              <a:pPr>
                <a:defRPr/>
              </a:pPr>
              <a:t>27/11/33</a:t>
            </a:fld>
            <a:endParaRPr lang="ar-SA" dirty="0"/>
          </a:p>
        </p:txBody>
      </p:sp>
      <p:sp>
        <p:nvSpPr>
          <p:cNvPr id="8" name="عنصر نائب للتذييل 4"/>
          <p:cNvSpPr>
            <a:spLocks noGrp="1"/>
          </p:cNvSpPr>
          <p:nvPr>
            <p:ph type="ftr" sz="quarter" idx="11"/>
          </p:nvPr>
        </p:nvSpPr>
        <p:spPr/>
        <p:txBody>
          <a:bodyPr/>
          <a:lstStyle>
            <a:lvl1pPr>
              <a:defRPr/>
            </a:lvl1pPr>
          </a:lstStyle>
          <a:p>
            <a:pPr>
              <a:defRPr/>
            </a:pPr>
            <a:r>
              <a:rPr lang="en-US"/>
              <a:t>© ILFEN 2010  </a:t>
            </a:r>
            <a:endParaRPr lang="ar-SA" dirty="0"/>
          </a:p>
        </p:txBody>
      </p:sp>
      <p:sp>
        <p:nvSpPr>
          <p:cNvPr id="9" name="عنصر نائب لرقم الشريحة 5"/>
          <p:cNvSpPr>
            <a:spLocks noGrp="1"/>
          </p:cNvSpPr>
          <p:nvPr>
            <p:ph type="sldNum" sz="quarter" idx="12"/>
          </p:nvPr>
        </p:nvSpPr>
        <p:spPr>
          <a:xfrm>
            <a:off x="276225" y="6197600"/>
            <a:ext cx="366713" cy="365125"/>
          </a:xfrm>
        </p:spPr>
        <p:txBody>
          <a:bodyPr/>
          <a:lstStyle>
            <a:lvl1pPr algn="ctr">
              <a:defRPr sz="1200" b="1">
                <a:solidFill>
                  <a:schemeClr val="tx1"/>
                </a:solidFill>
                <a:cs typeface="+mn-cs"/>
              </a:defRPr>
            </a:lvl1pPr>
          </a:lstStyle>
          <a:p>
            <a:pPr>
              <a:defRPr/>
            </a:pPr>
            <a:fld id="{DEC42663-8697-4EFC-A3C2-725D16045661}" type="slidenum">
              <a:rPr lang="en-US"/>
              <a:pPr>
                <a:defRPr/>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5"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6" name="عنصر نائب للتذييل 4"/>
          <p:cNvSpPr txBox="1">
            <a:spLocks/>
          </p:cNvSpPr>
          <p:nvPr/>
        </p:nvSpPr>
        <p:spPr>
          <a:xfrm>
            <a:off x="544513" y="6224588"/>
            <a:ext cx="1000125" cy="293687"/>
          </a:xfrm>
          <a:prstGeom prst="rect">
            <a:avLst/>
          </a:prstGeom>
        </p:spPr>
        <p:txBody>
          <a:bodyPr rtlCol="1" anchor="ctr"/>
          <a:lstStyle>
            <a:lvl1pPr>
              <a:defRPr sz="1000"/>
            </a:lvl1pPr>
          </a:lstStyle>
          <a:p>
            <a:pPr algn="ctr" fontAlgn="auto">
              <a:spcBef>
                <a:spcPts val="0"/>
              </a:spcBef>
              <a:spcAft>
                <a:spcPts val="0"/>
              </a:spcAft>
              <a:defRPr/>
            </a:pPr>
            <a:r>
              <a:rPr lang="en-US" smtClean="0">
                <a:solidFill>
                  <a:schemeClr val="tx1">
                    <a:tint val="75000"/>
                  </a:schemeClr>
                </a:solidFill>
                <a:latin typeface="+mn-lt"/>
                <a:cs typeface="+mn-cs"/>
              </a:rPr>
              <a:t>© ILFEN 2010  </a:t>
            </a:r>
            <a:endParaRPr lang="ar-SA" dirty="0">
              <a:solidFill>
                <a:schemeClr val="tx1">
                  <a:tint val="75000"/>
                </a:schemeClr>
              </a:solidFill>
              <a:latin typeface="+mn-lt"/>
              <a:cs typeface="+mn-cs"/>
            </a:endParaRPr>
          </a:p>
        </p:txBody>
      </p:sp>
      <p:sp>
        <p:nvSpPr>
          <p:cNvPr id="7" name="نجمة ذات 8 نقاط 8"/>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8" name="عنصر نائب للتاريخ 4"/>
          <p:cNvSpPr>
            <a:spLocks noGrp="1"/>
          </p:cNvSpPr>
          <p:nvPr>
            <p:ph type="dt" sz="half" idx="10"/>
          </p:nvPr>
        </p:nvSpPr>
        <p:spPr/>
        <p:txBody>
          <a:bodyPr/>
          <a:lstStyle>
            <a:lvl1pPr>
              <a:defRPr/>
            </a:lvl1pPr>
          </a:lstStyle>
          <a:p>
            <a:pPr>
              <a:defRPr/>
            </a:pPr>
            <a:fld id="{3DA87D39-F484-468C-985B-DDB9A9D7A314}" type="datetime1">
              <a:rPr lang="ar-SA"/>
              <a:pPr>
                <a:defRPr/>
              </a:pPr>
              <a:t>27/11/33</a:t>
            </a:fld>
            <a:endParaRPr lang="ar-SA" dirty="0"/>
          </a:p>
        </p:txBody>
      </p:sp>
      <p:sp>
        <p:nvSpPr>
          <p:cNvPr id="9" name="عنصر نائب للتذييل 5"/>
          <p:cNvSpPr>
            <a:spLocks noGrp="1"/>
          </p:cNvSpPr>
          <p:nvPr>
            <p:ph type="ftr" sz="quarter" idx="11"/>
          </p:nvPr>
        </p:nvSpPr>
        <p:spPr/>
        <p:txBody>
          <a:bodyPr/>
          <a:lstStyle>
            <a:lvl1pPr>
              <a:defRPr/>
            </a:lvl1pPr>
          </a:lstStyle>
          <a:p>
            <a:pPr>
              <a:defRPr/>
            </a:pPr>
            <a:r>
              <a:rPr lang="en-US"/>
              <a:t>© ILFEN 2010  </a:t>
            </a:r>
            <a:endParaRPr lang="ar-SA" dirty="0"/>
          </a:p>
        </p:txBody>
      </p:sp>
      <p:sp>
        <p:nvSpPr>
          <p:cNvPr id="10" name="عنصر نائب لرقم الشريحة 5"/>
          <p:cNvSpPr>
            <a:spLocks noGrp="1"/>
          </p:cNvSpPr>
          <p:nvPr>
            <p:ph type="sldNum" sz="quarter" idx="12"/>
          </p:nvPr>
        </p:nvSpPr>
        <p:spPr>
          <a:xfrm>
            <a:off x="276225" y="6197600"/>
            <a:ext cx="366713" cy="365125"/>
          </a:xfrm>
        </p:spPr>
        <p:txBody>
          <a:bodyPr/>
          <a:lstStyle>
            <a:lvl1pPr algn="ctr">
              <a:defRPr sz="1200" b="1">
                <a:solidFill>
                  <a:schemeClr val="tx1"/>
                </a:solidFill>
                <a:cs typeface="+mn-cs"/>
              </a:defRPr>
            </a:lvl1pPr>
          </a:lstStyle>
          <a:p>
            <a:pPr>
              <a:defRPr/>
            </a:pPr>
            <a:fld id="{C9C31B81-4BBD-4EDF-88E4-DC109AD925A2}"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7"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8" name="عنصر نائب للتذييل 4"/>
          <p:cNvSpPr txBox="1">
            <a:spLocks/>
          </p:cNvSpPr>
          <p:nvPr/>
        </p:nvSpPr>
        <p:spPr>
          <a:xfrm>
            <a:off x="544513" y="6224588"/>
            <a:ext cx="1000125" cy="293687"/>
          </a:xfrm>
          <a:prstGeom prst="rect">
            <a:avLst/>
          </a:prstGeom>
        </p:spPr>
        <p:txBody>
          <a:bodyPr rtlCol="1" anchor="ctr"/>
          <a:lstStyle>
            <a:lvl1pPr>
              <a:defRPr sz="1000"/>
            </a:lvl1pPr>
          </a:lstStyle>
          <a:p>
            <a:pPr algn="ctr" fontAlgn="auto">
              <a:spcBef>
                <a:spcPts val="0"/>
              </a:spcBef>
              <a:spcAft>
                <a:spcPts val="0"/>
              </a:spcAft>
              <a:defRPr/>
            </a:pPr>
            <a:r>
              <a:rPr lang="en-US" smtClean="0">
                <a:solidFill>
                  <a:schemeClr val="tx1">
                    <a:tint val="75000"/>
                  </a:schemeClr>
                </a:solidFill>
                <a:latin typeface="+mn-lt"/>
                <a:cs typeface="+mn-cs"/>
              </a:rPr>
              <a:t>© ILFEN 2010  </a:t>
            </a:r>
            <a:endParaRPr lang="ar-SA" dirty="0">
              <a:solidFill>
                <a:schemeClr val="tx1">
                  <a:tint val="75000"/>
                </a:schemeClr>
              </a:solidFill>
              <a:latin typeface="+mn-lt"/>
              <a:cs typeface="+mn-cs"/>
            </a:endParaRPr>
          </a:p>
        </p:txBody>
      </p:sp>
      <p:sp>
        <p:nvSpPr>
          <p:cNvPr id="9" name="نجمة ذات 8 نقاط 8"/>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10" name="عنصر نائب للتاريخ 6"/>
          <p:cNvSpPr>
            <a:spLocks noGrp="1"/>
          </p:cNvSpPr>
          <p:nvPr>
            <p:ph type="dt" sz="half" idx="10"/>
          </p:nvPr>
        </p:nvSpPr>
        <p:spPr/>
        <p:txBody>
          <a:bodyPr/>
          <a:lstStyle>
            <a:lvl1pPr>
              <a:defRPr/>
            </a:lvl1pPr>
          </a:lstStyle>
          <a:p>
            <a:pPr>
              <a:defRPr/>
            </a:pPr>
            <a:fld id="{3E6EA1AB-86D3-48B8-A6BA-06B5B9D66CC7}" type="datetime1">
              <a:rPr lang="ar-SA"/>
              <a:pPr>
                <a:defRPr/>
              </a:pPr>
              <a:t>27/11/33</a:t>
            </a:fld>
            <a:endParaRPr lang="ar-SA" dirty="0"/>
          </a:p>
        </p:txBody>
      </p:sp>
      <p:sp>
        <p:nvSpPr>
          <p:cNvPr id="11" name="عنصر نائب للتذييل 7"/>
          <p:cNvSpPr>
            <a:spLocks noGrp="1"/>
          </p:cNvSpPr>
          <p:nvPr>
            <p:ph type="ftr" sz="quarter" idx="11"/>
          </p:nvPr>
        </p:nvSpPr>
        <p:spPr/>
        <p:txBody>
          <a:bodyPr/>
          <a:lstStyle>
            <a:lvl1pPr>
              <a:defRPr/>
            </a:lvl1pPr>
          </a:lstStyle>
          <a:p>
            <a:pPr>
              <a:defRPr/>
            </a:pPr>
            <a:r>
              <a:rPr lang="en-US"/>
              <a:t>© ILFEN 2010  </a:t>
            </a:r>
            <a:endParaRPr lang="ar-SA" dirty="0"/>
          </a:p>
        </p:txBody>
      </p:sp>
      <p:sp>
        <p:nvSpPr>
          <p:cNvPr id="12" name="عنصر نائب لرقم الشريحة 5"/>
          <p:cNvSpPr>
            <a:spLocks noGrp="1"/>
          </p:cNvSpPr>
          <p:nvPr>
            <p:ph type="sldNum" sz="quarter" idx="12"/>
          </p:nvPr>
        </p:nvSpPr>
        <p:spPr>
          <a:xfrm>
            <a:off x="276225" y="6197600"/>
            <a:ext cx="366713" cy="365125"/>
          </a:xfrm>
        </p:spPr>
        <p:txBody>
          <a:bodyPr/>
          <a:lstStyle>
            <a:lvl1pPr algn="ctr">
              <a:defRPr sz="1200" b="1">
                <a:solidFill>
                  <a:schemeClr val="tx1"/>
                </a:solidFill>
                <a:cs typeface="+mn-cs"/>
              </a:defRPr>
            </a:lvl1pPr>
          </a:lstStyle>
          <a:p>
            <a:pPr>
              <a:defRPr/>
            </a:pPr>
            <a:fld id="{C8D4AB4D-92D4-4350-9CCC-EE9DB89DCB60}"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3"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4" name="عنصر نائب للتذييل 4"/>
          <p:cNvSpPr txBox="1">
            <a:spLocks/>
          </p:cNvSpPr>
          <p:nvPr/>
        </p:nvSpPr>
        <p:spPr>
          <a:xfrm>
            <a:off x="544513" y="6224588"/>
            <a:ext cx="1000125" cy="293687"/>
          </a:xfrm>
          <a:prstGeom prst="rect">
            <a:avLst/>
          </a:prstGeom>
        </p:spPr>
        <p:txBody>
          <a:bodyPr rtlCol="1" anchor="ctr"/>
          <a:lstStyle>
            <a:lvl1pPr>
              <a:defRPr sz="1000"/>
            </a:lvl1pPr>
          </a:lstStyle>
          <a:p>
            <a:pPr algn="ctr" fontAlgn="auto">
              <a:spcBef>
                <a:spcPts val="0"/>
              </a:spcBef>
              <a:spcAft>
                <a:spcPts val="0"/>
              </a:spcAft>
              <a:defRPr/>
            </a:pPr>
            <a:r>
              <a:rPr lang="en-US" smtClean="0">
                <a:solidFill>
                  <a:schemeClr val="tx1">
                    <a:tint val="75000"/>
                  </a:schemeClr>
                </a:solidFill>
                <a:latin typeface="+mn-lt"/>
                <a:cs typeface="+mn-cs"/>
              </a:rPr>
              <a:t>© ILFEN 2010  </a:t>
            </a:r>
            <a:endParaRPr lang="ar-SA" dirty="0">
              <a:solidFill>
                <a:schemeClr val="tx1">
                  <a:tint val="75000"/>
                </a:schemeClr>
              </a:solidFill>
              <a:latin typeface="+mn-lt"/>
              <a:cs typeface="+mn-cs"/>
            </a:endParaRPr>
          </a:p>
        </p:txBody>
      </p:sp>
      <p:sp>
        <p:nvSpPr>
          <p:cNvPr id="5" name="نجمة ذات 8 نقاط 8"/>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6" name="عنصر نائب للتاريخ 2"/>
          <p:cNvSpPr>
            <a:spLocks noGrp="1"/>
          </p:cNvSpPr>
          <p:nvPr>
            <p:ph type="dt" sz="half" idx="10"/>
          </p:nvPr>
        </p:nvSpPr>
        <p:spPr/>
        <p:txBody>
          <a:bodyPr/>
          <a:lstStyle>
            <a:lvl1pPr>
              <a:defRPr/>
            </a:lvl1pPr>
          </a:lstStyle>
          <a:p>
            <a:pPr>
              <a:defRPr/>
            </a:pPr>
            <a:fld id="{E44529A8-7B64-46C7-9F9C-A2D06902A228}" type="datetime1">
              <a:rPr lang="ar-SA"/>
              <a:pPr>
                <a:defRPr/>
              </a:pPr>
              <a:t>27/11/33</a:t>
            </a:fld>
            <a:endParaRPr lang="ar-SA" dirty="0"/>
          </a:p>
        </p:txBody>
      </p:sp>
      <p:sp>
        <p:nvSpPr>
          <p:cNvPr id="7" name="عنصر نائب للتذييل 3"/>
          <p:cNvSpPr>
            <a:spLocks noGrp="1"/>
          </p:cNvSpPr>
          <p:nvPr>
            <p:ph type="ftr" sz="quarter" idx="11"/>
          </p:nvPr>
        </p:nvSpPr>
        <p:spPr/>
        <p:txBody>
          <a:bodyPr/>
          <a:lstStyle>
            <a:lvl1pPr>
              <a:defRPr/>
            </a:lvl1pPr>
          </a:lstStyle>
          <a:p>
            <a:pPr>
              <a:defRPr/>
            </a:pPr>
            <a:r>
              <a:rPr lang="en-US"/>
              <a:t>© ILFEN 2010  </a:t>
            </a:r>
            <a:endParaRPr lang="ar-SA" dirty="0"/>
          </a:p>
        </p:txBody>
      </p:sp>
      <p:sp>
        <p:nvSpPr>
          <p:cNvPr id="8" name="عنصر نائب لرقم الشريحة 5"/>
          <p:cNvSpPr>
            <a:spLocks noGrp="1"/>
          </p:cNvSpPr>
          <p:nvPr>
            <p:ph type="sldNum" sz="quarter" idx="12"/>
          </p:nvPr>
        </p:nvSpPr>
        <p:spPr>
          <a:xfrm>
            <a:off x="276225" y="6197600"/>
            <a:ext cx="366713" cy="365125"/>
          </a:xfrm>
        </p:spPr>
        <p:txBody>
          <a:bodyPr/>
          <a:lstStyle>
            <a:lvl1pPr algn="ctr">
              <a:defRPr sz="1200" b="1">
                <a:solidFill>
                  <a:schemeClr val="tx1"/>
                </a:solidFill>
                <a:cs typeface="+mn-cs"/>
              </a:defRPr>
            </a:lvl1pPr>
          </a:lstStyle>
          <a:p>
            <a:pPr>
              <a:defRPr/>
            </a:pPr>
            <a:fld id="{725827A7-A4E3-4A86-A25B-E11B60307449}"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2"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3" name="عنصر نائب للتذييل 4"/>
          <p:cNvSpPr txBox="1">
            <a:spLocks/>
          </p:cNvSpPr>
          <p:nvPr/>
        </p:nvSpPr>
        <p:spPr>
          <a:xfrm>
            <a:off x="544513" y="6224588"/>
            <a:ext cx="1000125" cy="293687"/>
          </a:xfrm>
          <a:prstGeom prst="rect">
            <a:avLst/>
          </a:prstGeom>
        </p:spPr>
        <p:txBody>
          <a:bodyPr rtlCol="1" anchor="ctr"/>
          <a:lstStyle>
            <a:lvl1pPr>
              <a:defRPr sz="1000"/>
            </a:lvl1pPr>
          </a:lstStyle>
          <a:p>
            <a:pPr algn="ctr" fontAlgn="auto">
              <a:spcBef>
                <a:spcPts val="0"/>
              </a:spcBef>
              <a:spcAft>
                <a:spcPts val="0"/>
              </a:spcAft>
              <a:defRPr/>
            </a:pPr>
            <a:r>
              <a:rPr lang="en-US" smtClean="0">
                <a:solidFill>
                  <a:schemeClr val="tx1">
                    <a:tint val="75000"/>
                  </a:schemeClr>
                </a:solidFill>
                <a:latin typeface="+mn-lt"/>
                <a:cs typeface="+mn-cs"/>
              </a:rPr>
              <a:t>© ILFEN 2010  </a:t>
            </a:r>
            <a:endParaRPr lang="ar-SA" dirty="0">
              <a:solidFill>
                <a:schemeClr val="tx1">
                  <a:tint val="75000"/>
                </a:schemeClr>
              </a:solidFill>
              <a:latin typeface="+mn-lt"/>
              <a:cs typeface="+mn-cs"/>
            </a:endParaRPr>
          </a:p>
        </p:txBody>
      </p:sp>
      <p:sp>
        <p:nvSpPr>
          <p:cNvPr id="4" name="نجمة ذات 8 نقاط 8"/>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5" name="عنصر نائب للتاريخ 1"/>
          <p:cNvSpPr>
            <a:spLocks noGrp="1"/>
          </p:cNvSpPr>
          <p:nvPr>
            <p:ph type="dt" sz="half" idx="10"/>
          </p:nvPr>
        </p:nvSpPr>
        <p:spPr/>
        <p:txBody>
          <a:bodyPr/>
          <a:lstStyle>
            <a:lvl1pPr>
              <a:defRPr/>
            </a:lvl1pPr>
          </a:lstStyle>
          <a:p>
            <a:pPr>
              <a:defRPr/>
            </a:pPr>
            <a:fld id="{0077BCE4-56DC-455E-8E44-E0F6B0BD5A06}" type="datetime1">
              <a:rPr lang="ar-SA"/>
              <a:pPr>
                <a:defRPr/>
              </a:pPr>
              <a:t>27/11/33</a:t>
            </a:fld>
            <a:endParaRPr lang="ar-SA" dirty="0"/>
          </a:p>
        </p:txBody>
      </p:sp>
      <p:sp>
        <p:nvSpPr>
          <p:cNvPr id="6" name="عنصر نائب للتذييل 2"/>
          <p:cNvSpPr>
            <a:spLocks noGrp="1"/>
          </p:cNvSpPr>
          <p:nvPr>
            <p:ph type="ftr" sz="quarter" idx="11"/>
          </p:nvPr>
        </p:nvSpPr>
        <p:spPr/>
        <p:txBody>
          <a:bodyPr/>
          <a:lstStyle>
            <a:lvl1pPr>
              <a:defRPr/>
            </a:lvl1pPr>
          </a:lstStyle>
          <a:p>
            <a:pPr>
              <a:defRPr/>
            </a:pPr>
            <a:r>
              <a:rPr lang="en-US"/>
              <a:t>© ILFEN 2010  </a:t>
            </a:r>
            <a:endParaRPr lang="ar-SA" dirty="0"/>
          </a:p>
        </p:txBody>
      </p:sp>
      <p:sp>
        <p:nvSpPr>
          <p:cNvPr id="7" name="عنصر نائب لرقم الشريحة 5"/>
          <p:cNvSpPr>
            <a:spLocks noGrp="1"/>
          </p:cNvSpPr>
          <p:nvPr>
            <p:ph type="sldNum" sz="quarter" idx="12"/>
          </p:nvPr>
        </p:nvSpPr>
        <p:spPr>
          <a:xfrm>
            <a:off x="276225" y="6197600"/>
            <a:ext cx="366713" cy="365125"/>
          </a:xfrm>
        </p:spPr>
        <p:txBody>
          <a:bodyPr/>
          <a:lstStyle>
            <a:lvl1pPr algn="ctr">
              <a:defRPr sz="1200" b="1">
                <a:solidFill>
                  <a:schemeClr val="tx1"/>
                </a:solidFill>
                <a:cs typeface="+mn-cs"/>
              </a:defRPr>
            </a:lvl1pPr>
          </a:lstStyle>
          <a:p>
            <a:pPr>
              <a:defRPr/>
            </a:pPr>
            <a:fld id="{CA2F20BD-A3AA-403F-BDE0-D00EDBF1559F}"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5"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6" name="عنصر نائب للتذييل 4"/>
          <p:cNvSpPr txBox="1">
            <a:spLocks/>
          </p:cNvSpPr>
          <p:nvPr/>
        </p:nvSpPr>
        <p:spPr>
          <a:xfrm>
            <a:off x="544513" y="6224588"/>
            <a:ext cx="1000125" cy="293687"/>
          </a:xfrm>
          <a:prstGeom prst="rect">
            <a:avLst/>
          </a:prstGeom>
        </p:spPr>
        <p:txBody>
          <a:bodyPr rtlCol="1" anchor="ctr"/>
          <a:lstStyle>
            <a:lvl1pPr>
              <a:defRPr sz="1000"/>
            </a:lvl1pPr>
          </a:lstStyle>
          <a:p>
            <a:pPr algn="ctr" fontAlgn="auto">
              <a:spcBef>
                <a:spcPts val="0"/>
              </a:spcBef>
              <a:spcAft>
                <a:spcPts val="0"/>
              </a:spcAft>
              <a:defRPr/>
            </a:pPr>
            <a:r>
              <a:rPr lang="en-US" smtClean="0">
                <a:solidFill>
                  <a:schemeClr val="tx1">
                    <a:tint val="75000"/>
                  </a:schemeClr>
                </a:solidFill>
                <a:latin typeface="+mn-lt"/>
                <a:cs typeface="+mn-cs"/>
              </a:rPr>
              <a:t>© ILFEN 2010  </a:t>
            </a:r>
            <a:endParaRPr lang="ar-SA" dirty="0">
              <a:solidFill>
                <a:schemeClr val="tx1">
                  <a:tint val="75000"/>
                </a:schemeClr>
              </a:solidFill>
              <a:latin typeface="+mn-lt"/>
              <a:cs typeface="+mn-cs"/>
            </a:endParaRPr>
          </a:p>
        </p:txBody>
      </p:sp>
      <p:sp>
        <p:nvSpPr>
          <p:cNvPr id="7" name="نجمة ذات 8 نقاط 8"/>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عنصر نائب للتاريخ 4"/>
          <p:cNvSpPr>
            <a:spLocks noGrp="1"/>
          </p:cNvSpPr>
          <p:nvPr>
            <p:ph type="dt" sz="half" idx="10"/>
          </p:nvPr>
        </p:nvSpPr>
        <p:spPr/>
        <p:txBody>
          <a:bodyPr/>
          <a:lstStyle>
            <a:lvl1pPr>
              <a:defRPr/>
            </a:lvl1pPr>
          </a:lstStyle>
          <a:p>
            <a:pPr>
              <a:defRPr/>
            </a:pPr>
            <a:fld id="{60172199-258C-407A-AF24-DAF26E89271C}" type="datetime1">
              <a:rPr lang="ar-SA"/>
              <a:pPr>
                <a:defRPr/>
              </a:pPr>
              <a:t>27/11/33</a:t>
            </a:fld>
            <a:endParaRPr lang="ar-SA" dirty="0"/>
          </a:p>
        </p:txBody>
      </p:sp>
      <p:sp>
        <p:nvSpPr>
          <p:cNvPr id="9" name="عنصر نائب للتذييل 5"/>
          <p:cNvSpPr>
            <a:spLocks noGrp="1"/>
          </p:cNvSpPr>
          <p:nvPr>
            <p:ph type="ftr" sz="quarter" idx="11"/>
          </p:nvPr>
        </p:nvSpPr>
        <p:spPr/>
        <p:txBody>
          <a:bodyPr/>
          <a:lstStyle>
            <a:lvl1pPr>
              <a:defRPr/>
            </a:lvl1pPr>
          </a:lstStyle>
          <a:p>
            <a:pPr>
              <a:defRPr/>
            </a:pPr>
            <a:r>
              <a:rPr lang="en-US"/>
              <a:t>© ILFEN 2010  </a:t>
            </a:r>
            <a:endParaRPr lang="ar-SA" dirty="0"/>
          </a:p>
        </p:txBody>
      </p:sp>
      <p:sp>
        <p:nvSpPr>
          <p:cNvPr id="10" name="عنصر نائب لرقم الشريحة 5"/>
          <p:cNvSpPr>
            <a:spLocks noGrp="1"/>
          </p:cNvSpPr>
          <p:nvPr>
            <p:ph type="sldNum" sz="quarter" idx="12"/>
          </p:nvPr>
        </p:nvSpPr>
        <p:spPr>
          <a:xfrm>
            <a:off x="276225" y="6197600"/>
            <a:ext cx="366713" cy="365125"/>
          </a:xfrm>
        </p:spPr>
        <p:txBody>
          <a:bodyPr/>
          <a:lstStyle>
            <a:lvl1pPr algn="ctr">
              <a:defRPr sz="1200" b="1">
                <a:solidFill>
                  <a:schemeClr val="tx1"/>
                </a:solidFill>
                <a:cs typeface="+mn-cs"/>
              </a:defRPr>
            </a:lvl1pPr>
          </a:lstStyle>
          <a:p>
            <a:pPr>
              <a:defRPr/>
            </a:pPr>
            <a:fld id="{B6963AE0-1AE7-4216-89F5-29BA4E603A50}" type="slidenum">
              <a:rPr lang="en-US"/>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bg>
      <p:bgPr>
        <a:gradFill>
          <a:gsLst>
            <a:gs pos="0">
              <a:schemeClr val="bg2">
                <a:lumMod val="50000"/>
              </a:schemeClr>
            </a:gs>
            <a:gs pos="21001">
              <a:schemeClr val="accent3">
                <a:lumMod val="60000"/>
                <a:lumOff val="40000"/>
              </a:schemeClr>
            </a:gs>
            <a:gs pos="35001">
              <a:srgbClr val="990000"/>
            </a:gs>
            <a:gs pos="52000">
              <a:schemeClr val="accent5">
                <a:lumMod val="50000"/>
              </a:schemeClr>
            </a:gs>
            <a:gs pos="73000">
              <a:schemeClr val="bg2">
                <a:lumMod val="50000"/>
              </a:schemeClr>
            </a:gs>
            <a:gs pos="88000">
              <a:schemeClr val="accent5">
                <a:lumMod val="50000"/>
              </a:schemeClr>
            </a:gs>
            <a:gs pos="100000">
              <a:schemeClr val="accent3">
                <a:lumMod val="60000"/>
                <a:lumOff val="40000"/>
              </a:schemeClr>
            </a:gs>
          </a:gsLst>
          <a:lin ang="2700000" scaled="1"/>
        </a:gradFill>
        <a:effectLst/>
      </p:bgPr>
    </p:bg>
    <p:spTree>
      <p:nvGrpSpPr>
        <p:cNvPr id="1" name=""/>
        <p:cNvGrpSpPr/>
        <p:nvPr/>
      </p:nvGrpSpPr>
      <p:grpSpPr>
        <a:xfrm>
          <a:off x="0" y="0"/>
          <a:ext cx="0" cy="0"/>
          <a:chOff x="0" y="0"/>
          <a:chExt cx="0" cy="0"/>
        </a:xfrm>
      </p:grpSpPr>
      <p:sp>
        <p:nvSpPr>
          <p:cNvPr id="5" name="مستطيل 6"/>
          <p:cNvSpPr/>
          <p:nvPr/>
        </p:nvSpPr>
        <p:spPr>
          <a:xfrm>
            <a:off x="214313" y="214313"/>
            <a:ext cx="8715375" cy="6429375"/>
          </a:xfrm>
          <a:prstGeom prst="rect">
            <a:avLst/>
          </a:prstGeom>
          <a:ln>
            <a:solidFill>
              <a:srgbClr val="7030A0"/>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dirty="0"/>
          </a:p>
        </p:txBody>
      </p:sp>
      <p:sp>
        <p:nvSpPr>
          <p:cNvPr id="6" name="عنصر نائب للتذييل 4"/>
          <p:cNvSpPr txBox="1">
            <a:spLocks/>
          </p:cNvSpPr>
          <p:nvPr/>
        </p:nvSpPr>
        <p:spPr>
          <a:xfrm>
            <a:off x="544513" y="6224588"/>
            <a:ext cx="1000125" cy="293687"/>
          </a:xfrm>
          <a:prstGeom prst="rect">
            <a:avLst/>
          </a:prstGeom>
        </p:spPr>
        <p:txBody>
          <a:bodyPr rtlCol="1" anchor="ctr"/>
          <a:lstStyle>
            <a:lvl1pPr>
              <a:defRPr sz="1000"/>
            </a:lvl1pPr>
          </a:lstStyle>
          <a:p>
            <a:pPr algn="ctr" fontAlgn="auto">
              <a:spcBef>
                <a:spcPts val="0"/>
              </a:spcBef>
              <a:spcAft>
                <a:spcPts val="0"/>
              </a:spcAft>
              <a:defRPr/>
            </a:pPr>
            <a:r>
              <a:rPr lang="en-US" smtClean="0">
                <a:solidFill>
                  <a:schemeClr val="tx1">
                    <a:tint val="75000"/>
                  </a:schemeClr>
                </a:solidFill>
                <a:latin typeface="+mn-lt"/>
                <a:cs typeface="+mn-cs"/>
              </a:rPr>
              <a:t>© ILFEN 2010  </a:t>
            </a:r>
            <a:endParaRPr lang="ar-SA" dirty="0">
              <a:solidFill>
                <a:schemeClr val="tx1">
                  <a:tint val="75000"/>
                </a:schemeClr>
              </a:solidFill>
              <a:latin typeface="+mn-lt"/>
              <a:cs typeface="+mn-cs"/>
            </a:endParaRPr>
          </a:p>
        </p:txBody>
      </p:sp>
      <p:sp>
        <p:nvSpPr>
          <p:cNvPr id="7" name="نجمة ذات 8 نقاط 8"/>
          <p:cNvSpPr/>
          <p:nvPr/>
        </p:nvSpPr>
        <p:spPr>
          <a:xfrm>
            <a:off x="285750" y="6161088"/>
            <a:ext cx="352425" cy="411162"/>
          </a:xfrm>
          <a:prstGeom prst="star8">
            <a:avLst/>
          </a:prstGeom>
          <a:ln>
            <a:solidFill>
              <a:schemeClr val="accent5">
                <a:lumMod val="75000"/>
              </a:schemeClr>
            </a:solidFill>
          </a:ln>
        </p:spPr>
        <p:style>
          <a:lnRef idx="2">
            <a:schemeClr val="accent2"/>
          </a:lnRef>
          <a:fillRef idx="1">
            <a:schemeClr val="lt1"/>
          </a:fillRef>
          <a:effectRef idx="0">
            <a:schemeClr val="accent2"/>
          </a:effectRef>
          <a:fontRef idx="minor">
            <a:schemeClr val="dk1"/>
          </a:fontRef>
        </p:style>
        <p:txBody>
          <a:bodyPr rtlCol="1" anchor="ctr"/>
          <a:lstStyle/>
          <a:p>
            <a:pPr algn="ctr" rtl="0">
              <a:defRPr/>
            </a:pPr>
            <a:endParaRPr lang="ar-SA"/>
          </a:p>
        </p:txBody>
      </p:sp>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noProof="0" smtClean="0"/>
              <a:t>انقر فوق الرمز لإضافة صورة</a:t>
            </a:r>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عنصر نائب للتاريخ 4"/>
          <p:cNvSpPr>
            <a:spLocks noGrp="1"/>
          </p:cNvSpPr>
          <p:nvPr>
            <p:ph type="dt" sz="half" idx="10"/>
          </p:nvPr>
        </p:nvSpPr>
        <p:spPr/>
        <p:txBody>
          <a:bodyPr/>
          <a:lstStyle>
            <a:lvl1pPr>
              <a:defRPr/>
            </a:lvl1pPr>
          </a:lstStyle>
          <a:p>
            <a:pPr>
              <a:defRPr/>
            </a:pPr>
            <a:fld id="{1834791C-C4ED-4D2A-A3A5-77BFC0A6155F}" type="datetime1">
              <a:rPr lang="ar-SA"/>
              <a:pPr>
                <a:defRPr/>
              </a:pPr>
              <a:t>27/11/33</a:t>
            </a:fld>
            <a:endParaRPr lang="ar-SA" dirty="0"/>
          </a:p>
        </p:txBody>
      </p:sp>
      <p:sp>
        <p:nvSpPr>
          <p:cNvPr id="9" name="عنصر نائب للتذييل 5"/>
          <p:cNvSpPr>
            <a:spLocks noGrp="1"/>
          </p:cNvSpPr>
          <p:nvPr>
            <p:ph type="ftr" sz="quarter" idx="11"/>
          </p:nvPr>
        </p:nvSpPr>
        <p:spPr/>
        <p:txBody>
          <a:bodyPr/>
          <a:lstStyle>
            <a:lvl1pPr>
              <a:defRPr/>
            </a:lvl1pPr>
          </a:lstStyle>
          <a:p>
            <a:pPr>
              <a:defRPr/>
            </a:pPr>
            <a:r>
              <a:rPr lang="en-US"/>
              <a:t>© ILFEN 2010  </a:t>
            </a:r>
            <a:endParaRPr lang="ar-SA" dirty="0"/>
          </a:p>
        </p:txBody>
      </p:sp>
      <p:sp>
        <p:nvSpPr>
          <p:cNvPr id="10" name="عنصر نائب لرقم الشريحة 5"/>
          <p:cNvSpPr>
            <a:spLocks noGrp="1"/>
          </p:cNvSpPr>
          <p:nvPr>
            <p:ph type="sldNum" sz="quarter" idx="12"/>
          </p:nvPr>
        </p:nvSpPr>
        <p:spPr>
          <a:xfrm>
            <a:off x="276225" y="6197600"/>
            <a:ext cx="366713" cy="365125"/>
          </a:xfrm>
        </p:spPr>
        <p:txBody>
          <a:bodyPr/>
          <a:lstStyle>
            <a:lvl1pPr algn="ctr">
              <a:defRPr sz="1200" b="1">
                <a:solidFill>
                  <a:schemeClr val="tx1"/>
                </a:solidFill>
                <a:cs typeface="+mn-cs"/>
              </a:defRPr>
            </a:lvl1pPr>
          </a:lstStyle>
          <a:p>
            <a:pPr>
              <a:defRPr/>
            </a:pPr>
            <a:fld id="{437A76DF-DFBF-4F88-BD0F-FA8D4DB7FDFA}" type="slidenum">
              <a:rPr lang="en-US"/>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0">
              <a:defRPr sz="1200">
                <a:solidFill>
                  <a:schemeClr val="tx1">
                    <a:tint val="75000"/>
                  </a:schemeClr>
                </a:solidFill>
                <a:cs typeface="+mn-cs"/>
              </a:defRPr>
            </a:lvl1pPr>
          </a:lstStyle>
          <a:p>
            <a:pPr>
              <a:defRPr/>
            </a:pPr>
            <a:fld id="{E0F0E8FB-CD52-49ED-9D39-3E61431055D2}" type="datetime1">
              <a:rPr lang="ar-SA"/>
              <a:pPr>
                <a:defRPr/>
              </a:pPr>
              <a:t>27/11/33</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0">
              <a:defRPr sz="1200">
                <a:solidFill>
                  <a:schemeClr val="tx1">
                    <a:tint val="75000"/>
                  </a:schemeClr>
                </a:solidFill>
                <a:cs typeface="+mn-cs"/>
              </a:defRPr>
            </a:lvl1pPr>
          </a:lstStyle>
          <a:p>
            <a:pPr>
              <a:defRPr/>
            </a:pPr>
            <a:r>
              <a:rPr lang="en-US"/>
              <a:t>© ILFEN 2010  </a:t>
            </a:r>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0">
              <a:defRPr sz="1200">
                <a:solidFill>
                  <a:schemeClr val="tx1">
                    <a:tint val="75000"/>
                  </a:schemeClr>
                </a:solidFill>
                <a:cs typeface="+mn-cs"/>
              </a:defRPr>
            </a:lvl1pPr>
          </a:lstStyle>
          <a:p>
            <a:pPr>
              <a:defRPr/>
            </a:pPr>
            <a:fld id="{6B624649-85D0-4BB6-9194-B81B7834E5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 id="2147484022" r:id="rId12"/>
    <p:sldLayoutId id="2147484034" r:id="rId13"/>
  </p:sldLayoutIdLst>
  <p:hf hdr="0" ftr="0" dt="0"/>
  <p:txStyles>
    <p:titleStyle>
      <a:lvl1pPr algn="ctr" rtl="1" eaLnBrk="0" fontAlgn="base" hangingPunct="0">
        <a:spcBef>
          <a:spcPct val="0"/>
        </a:spcBef>
        <a:spcAft>
          <a:spcPct val="0"/>
        </a:spcAft>
        <a:defRPr sz="4400" kern="1200">
          <a:solidFill>
            <a:schemeClr val="tx1"/>
          </a:solidFill>
          <a:latin typeface="+mj-lt"/>
          <a:ea typeface="+mj-ea"/>
          <a:cs typeface="Arial" pitchFamily="34" charset="0"/>
        </a:defRPr>
      </a:lvl1pPr>
      <a:lvl2pPr algn="ctr" rtl="1" eaLnBrk="0" fontAlgn="base" hangingPunct="0">
        <a:spcBef>
          <a:spcPct val="0"/>
        </a:spcBef>
        <a:spcAft>
          <a:spcPct val="0"/>
        </a:spcAft>
        <a:defRPr sz="4400">
          <a:solidFill>
            <a:schemeClr val="tx1"/>
          </a:solidFill>
          <a:latin typeface="Calibri" pitchFamily="34" charset="0"/>
          <a:cs typeface="Arial" pitchFamily="34" charset="0"/>
        </a:defRPr>
      </a:lvl2pPr>
      <a:lvl3pPr algn="ctr" rtl="1" eaLnBrk="0" fontAlgn="base" hangingPunct="0">
        <a:spcBef>
          <a:spcPct val="0"/>
        </a:spcBef>
        <a:spcAft>
          <a:spcPct val="0"/>
        </a:spcAft>
        <a:defRPr sz="4400">
          <a:solidFill>
            <a:schemeClr val="tx1"/>
          </a:solidFill>
          <a:latin typeface="Calibri" pitchFamily="34" charset="0"/>
          <a:cs typeface="Arial" pitchFamily="34" charset="0"/>
        </a:defRPr>
      </a:lvl3pPr>
      <a:lvl4pPr algn="ctr" rtl="1" eaLnBrk="0" fontAlgn="base" hangingPunct="0">
        <a:spcBef>
          <a:spcPct val="0"/>
        </a:spcBef>
        <a:spcAft>
          <a:spcPct val="0"/>
        </a:spcAft>
        <a:defRPr sz="4400">
          <a:solidFill>
            <a:schemeClr val="tx1"/>
          </a:solidFill>
          <a:latin typeface="Calibri" pitchFamily="34" charset="0"/>
          <a:cs typeface="Arial" pitchFamily="34" charset="0"/>
        </a:defRPr>
      </a:lvl4pPr>
      <a:lvl5pPr algn="ctr" rtl="1" eaLnBrk="0" fontAlgn="base" hangingPunct="0">
        <a:spcBef>
          <a:spcPct val="0"/>
        </a:spcBef>
        <a:spcAft>
          <a:spcPct val="0"/>
        </a:spcAft>
        <a:defRPr sz="4400">
          <a:solidFill>
            <a:schemeClr val="tx1"/>
          </a:solidFill>
          <a:latin typeface="Calibri" pitchFamily="34" charset="0"/>
          <a:cs typeface="Arial" pitchFamily="34" charset="0"/>
        </a:defRPr>
      </a:lvl5pPr>
      <a:lvl6pPr marL="457200" algn="ctr" rtl="1" fontAlgn="base">
        <a:spcBef>
          <a:spcPct val="0"/>
        </a:spcBef>
        <a:spcAft>
          <a:spcPct val="0"/>
        </a:spcAft>
        <a:defRPr sz="4400">
          <a:solidFill>
            <a:schemeClr val="tx1"/>
          </a:solidFill>
          <a:latin typeface="Calibri" pitchFamily="34" charset="0"/>
          <a:cs typeface="Arial" pitchFamily="34" charset="0"/>
        </a:defRPr>
      </a:lvl6pPr>
      <a:lvl7pPr marL="914400" algn="ctr" rtl="1" fontAlgn="base">
        <a:spcBef>
          <a:spcPct val="0"/>
        </a:spcBef>
        <a:spcAft>
          <a:spcPct val="0"/>
        </a:spcAft>
        <a:defRPr sz="4400">
          <a:solidFill>
            <a:schemeClr val="tx1"/>
          </a:solidFill>
          <a:latin typeface="Calibri" pitchFamily="34" charset="0"/>
          <a:cs typeface="Arial" pitchFamily="34" charset="0"/>
        </a:defRPr>
      </a:lvl7pPr>
      <a:lvl8pPr marL="1371600" algn="ctr" rtl="1" fontAlgn="base">
        <a:spcBef>
          <a:spcPct val="0"/>
        </a:spcBef>
        <a:spcAft>
          <a:spcPct val="0"/>
        </a:spcAft>
        <a:defRPr sz="4400">
          <a:solidFill>
            <a:schemeClr val="tx1"/>
          </a:solidFill>
          <a:latin typeface="Calibri" pitchFamily="34" charset="0"/>
          <a:cs typeface="Arial" pitchFamily="34" charset="0"/>
        </a:defRPr>
      </a:lvl8pPr>
      <a:lvl9pPr marL="1828800" algn="ctr" rtl="1" fontAlgn="base">
        <a:spcBef>
          <a:spcPct val="0"/>
        </a:spcBef>
        <a:spcAft>
          <a:spcPct val="0"/>
        </a:spcAft>
        <a:defRPr sz="4400">
          <a:solidFill>
            <a:schemeClr val="tx1"/>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Arial" pitchFamily="34" charset="0"/>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Arial" pitchFamily="34" charset="0"/>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Arial" pitchFamily="34" charset="0"/>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Arial" pitchFamily="34" charset="0"/>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Arial" pitchFamily="34"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alarabiya.net/programs/2012/09/21/239350.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مجموعة 6"/>
          <p:cNvGrpSpPr>
            <a:grpSpLocks/>
          </p:cNvGrpSpPr>
          <p:nvPr/>
        </p:nvGrpSpPr>
        <p:grpSpPr bwMode="auto">
          <a:xfrm>
            <a:off x="183357" y="243681"/>
            <a:ext cx="8716961" cy="6370637"/>
            <a:chOff x="214282" y="285728"/>
            <a:chExt cx="8717282" cy="6369905"/>
          </a:xfrm>
        </p:grpSpPr>
        <p:sp>
          <p:nvSpPr>
            <p:cNvPr id="3" name="مستطيل 7"/>
            <p:cNvSpPr/>
            <p:nvPr/>
          </p:nvSpPr>
          <p:spPr>
            <a:xfrm>
              <a:off x="214282" y="285728"/>
              <a:ext cx="2143204" cy="6357206"/>
            </a:xfrm>
            <a:prstGeom prst="rect">
              <a:avLst/>
            </a:prstGeom>
            <a:solidFill>
              <a:schemeClr val="bg2">
                <a:lumMod val="50000"/>
              </a:schemeClr>
            </a:solidFill>
            <a:ln>
              <a:noFill/>
            </a:ln>
          </p:spPr>
          <p:style>
            <a:lnRef idx="1">
              <a:schemeClr val="accent3"/>
            </a:lnRef>
            <a:fillRef idx="3">
              <a:schemeClr val="accent3"/>
            </a:fillRef>
            <a:effectRef idx="2">
              <a:schemeClr val="accent3"/>
            </a:effectRef>
            <a:fontRef idx="minor">
              <a:schemeClr val="lt1"/>
            </a:fontRef>
          </p:style>
          <p:txBody>
            <a:bodyPr rtlCol="1" anchor="ct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lgn="ctr" rtl="0">
                <a:defRPr/>
              </a:pPr>
              <a:endParaRPr lang="ar-SA" dirty="0"/>
            </a:p>
          </p:txBody>
        </p:sp>
        <p:sp>
          <p:nvSpPr>
            <p:cNvPr id="4" name="مستطيل 8"/>
            <p:cNvSpPr/>
            <p:nvPr/>
          </p:nvSpPr>
          <p:spPr>
            <a:xfrm>
              <a:off x="2357486" y="285728"/>
              <a:ext cx="6572491" cy="2500025"/>
            </a:xfrm>
            <a:prstGeom prst="rect">
              <a:avLst/>
            </a:prstGeom>
            <a:solidFill>
              <a:schemeClr val="accent5">
                <a:lumMod val="50000"/>
              </a:schemeClr>
            </a:solidFill>
            <a:ln>
              <a:noFill/>
            </a:ln>
          </p:spPr>
          <p:style>
            <a:lnRef idx="1">
              <a:schemeClr val="accent6"/>
            </a:lnRef>
            <a:fillRef idx="3">
              <a:schemeClr val="accent6"/>
            </a:fillRef>
            <a:effectRef idx="2">
              <a:schemeClr val="accent6"/>
            </a:effectRef>
            <a:fontRef idx="minor">
              <a:schemeClr val="lt1"/>
            </a:fontRef>
          </p:style>
          <p:txBody>
            <a:bodyPr rtlCol="1" anchor="ct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lgn="ctr" rtl="0">
                <a:defRPr/>
              </a:pPr>
              <a:endParaRPr lang="ar-SA" dirty="0"/>
            </a:p>
          </p:txBody>
        </p:sp>
        <p:sp>
          <p:nvSpPr>
            <p:cNvPr id="5" name="TextBox 4"/>
            <p:cNvSpPr txBox="1">
              <a:spLocks noChangeArrowheads="1"/>
            </p:cNvSpPr>
            <p:nvPr/>
          </p:nvSpPr>
          <p:spPr>
            <a:xfrm>
              <a:off x="2357422" y="714356"/>
              <a:ext cx="4495800" cy="1470025"/>
            </a:xfrm>
            <a:prstGeom prst="rect">
              <a:avLst/>
            </a:prstGeom>
          </p:spPr>
          <p:txBody>
            <a:bodyPr rtlCol="1" anchor="ctr">
              <a:scene3d>
                <a:camera prst="orthographicFront"/>
                <a:lightRig rig="balanced" dir="t">
                  <a:rot lat="0" lon="0" rev="2100000"/>
                </a:lightRig>
              </a:scene3d>
              <a:sp3d extrusionH="57150" prstMaterial="metal">
                <a:bevelT w="38100" h="25400" prst="angle"/>
                <a:contourClr>
                  <a:schemeClr val="bg2"/>
                </a:contourClr>
              </a:sp3d>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ctr" fontAlgn="auto">
                <a:spcAft>
                  <a:spcPts val="0"/>
                </a:spcAft>
                <a:defRPr/>
              </a:pPr>
              <a:endParaRPr lang="ar-SA" sz="3600" b="1" dirty="0" smtClean="0">
                <a:ln w="50800"/>
                <a:solidFill>
                  <a:schemeClr val="bg1">
                    <a:shade val="50000"/>
                  </a:schemeClr>
                </a:solidFill>
                <a:latin typeface="Arial Rounded MT Bold" pitchFamily="34" charset="0"/>
                <a:ea typeface="+mj-ea"/>
                <a:cs typeface="+mj-cs"/>
              </a:endParaRPr>
            </a:p>
            <a:p>
              <a:pPr algn="ctr" fontAlgn="auto">
                <a:spcAft>
                  <a:spcPts val="0"/>
                </a:spcAft>
                <a:defRPr/>
              </a:pPr>
              <a:r>
                <a:rPr lang="ar-SA" sz="3600" b="1" dirty="0" smtClean="0">
                  <a:ln w="50800"/>
                  <a:solidFill>
                    <a:srgbClr val="FFFF99"/>
                  </a:solidFill>
                  <a:latin typeface="Arial Rounded MT Bold" pitchFamily="34" charset="0"/>
                  <a:ea typeface="+mj-ea"/>
                  <a:cs typeface="PT Bold Heading" pitchFamily="2" charset="-78"/>
                </a:rPr>
                <a:t>ريادة الأعمال  </a:t>
              </a:r>
              <a:r>
                <a:rPr lang="en-US" sz="3600" b="1" dirty="0" smtClean="0">
                  <a:ln w="50800"/>
                  <a:solidFill>
                    <a:srgbClr val="FFFF99"/>
                  </a:solidFill>
                  <a:latin typeface="Arial Rounded MT Bold" pitchFamily="34" charset="0"/>
                  <a:ea typeface="+mj-ea"/>
                  <a:cs typeface="+mj-cs"/>
                </a:rPr>
                <a:t>Entrepreneurship</a:t>
              </a:r>
              <a:endParaRPr lang="en-US" sz="3600" b="1" dirty="0">
                <a:ln w="50800"/>
                <a:solidFill>
                  <a:srgbClr val="FFFF99"/>
                </a:solidFill>
                <a:latin typeface="Arial Rounded MT Bold" pitchFamily="34" charset="0"/>
                <a:ea typeface="+mj-ea"/>
                <a:cs typeface="+mj-cs"/>
              </a:endParaRPr>
            </a:p>
          </p:txBody>
        </p:sp>
        <p:sp>
          <p:nvSpPr>
            <p:cNvPr id="7" name="مستطيل 11"/>
            <p:cNvSpPr/>
            <p:nvPr/>
          </p:nvSpPr>
          <p:spPr>
            <a:xfrm>
              <a:off x="2357486" y="2785753"/>
              <a:ext cx="6574078" cy="386988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lgn="ctr" rtl="0">
                <a:defRPr/>
              </a:pPr>
              <a:endParaRPr lang="ar-SA" dirty="0"/>
            </a:p>
          </p:txBody>
        </p:sp>
        <p:sp>
          <p:nvSpPr>
            <p:cNvPr id="8" name="مربع نص 12"/>
            <p:cNvSpPr txBox="1"/>
            <p:nvPr/>
          </p:nvSpPr>
          <p:spPr>
            <a:xfrm>
              <a:off x="2088395" y="3820625"/>
              <a:ext cx="6629643" cy="1631029"/>
            </a:xfrm>
            <a:prstGeom prst="rect">
              <a:avLst/>
            </a:prstGeom>
            <a:noFill/>
          </p:spPr>
          <p:txBody>
            <a:bodyPr rtlCol="1">
              <a:spAutoFit/>
              <a:scene3d>
                <a:camera prst="orthographicFront"/>
                <a:lightRig rig="threePt" dir="t"/>
              </a:scene3d>
              <a:sp3d extrusionH="57150">
                <a:bevelT h="25400" prst="softRound"/>
              </a:sp3d>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ctr">
                <a:defRPr/>
              </a:pPr>
              <a:r>
                <a:rPr lang="ar-SA" sz="3200" dirty="0" smtClean="0">
                  <a:solidFill>
                    <a:srgbClr val="006666"/>
                  </a:solidFill>
                  <a:cs typeface="PT Bold Heading" pitchFamily="2" charset="-78"/>
                </a:rPr>
                <a:t>أساسيات </a:t>
              </a:r>
              <a:r>
                <a:rPr lang="ar-SA" sz="3200" dirty="0" err="1" smtClean="0">
                  <a:solidFill>
                    <a:srgbClr val="006666"/>
                  </a:solidFill>
                  <a:cs typeface="PT Bold Heading" pitchFamily="2" charset="-78"/>
                </a:rPr>
                <a:t>ريادة</a:t>
              </a:r>
              <a:r>
                <a:rPr lang="ar-SA" sz="3200" dirty="0" smtClean="0">
                  <a:solidFill>
                    <a:srgbClr val="006666"/>
                  </a:solidFill>
                  <a:cs typeface="PT Bold Heading" pitchFamily="2" charset="-78"/>
                </a:rPr>
                <a:t> الأعمال</a:t>
              </a:r>
            </a:p>
            <a:p>
              <a:pPr algn="ctr">
                <a:defRPr/>
              </a:pPr>
              <a:r>
                <a:rPr lang="en-US" sz="3200" dirty="0" smtClean="0">
                  <a:solidFill>
                    <a:srgbClr val="006666"/>
                  </a:solidFill>
                  <a:cs typeface="PT Bold Heading" pitchFamily="2" charset="-78"/>
                </a:rPr>
                <a:t>Entrepreneurship Basics</a:t>
              </a:r>
              <a:endParaRPr lang="ar-SA" sz="3200" dirty="0" smtClean="0">
                <a:solidFill>
                  <a:srgbClr val="006666"/>
                </a:solidFill>
                <a:cs typeface="PT Bold Heading" pitchFamily="2" charset="-78"/>
              </a:endParaRPr>
            </a:p>
            <a:p>
              <a:pPr algn="ctr">
                <a:defRPr/>
              </a:pPr>
              <a:endParaRPr lang="en-US" sz="3600" dirty="0">
                <a:solidFill>
                  <a:schemeClr val="tx1">
                    <a:lumMod val="95000"/>
                    <a:lumOff val="5000"/>
                  </a:schemeClr>
                </a:solidFill>
                <a:cs typeface="+mn-cs"/>
              </a:endParaRPr>
            </a:p>
          </p:txBody>
        </p:sp>
      </p:grpSp>
      <p:pic>
        <p:nvPicPr>
          <p:cNvPr id="11" name="Picture 2" descr="C:\Documents and Settings\Dr. Ahmed\سطح المكتب\الغلاف المعتمد النهائي.jpg"/>
          <p:cNvPicPr>
            <a:picLocks noChangeAspect="1" noChangeArrowheads="1"/>
          </p:cNvPicPr>
          <p:nvPr/>
        </p:nvPicPr>
        <p:blipFill>
          <a:blip r:embed="rId3" cstate="print"/>
          <a:srcRect/>
          <a:stretch>
            <a:fillRect/>
          </a:stretch>
        </p:blipFill>
        <p:spPr bwMode="auto">
          <a:xfrm>
            <a:off x="-5257800" y="-7086600"/>
            <a:ext cx="1178437" cy="1440000"/>
          </a:xfrm>
          <a:prstGeom prst="rect">
            <a:avLst/>
          </a:prstGeom>
          <a:noFill/>
        </p:spPr>
      </p:pic>
      <p:pic>
        <p:nvPicPr>
          <p:cNvPr id="14" name="Picture 2" descr="C:\Documents and Settings\Dr. Ahmed\سطح المكتب\الغلاف المعتمد النهائي.jpg"/>
          <p:cNvPicPr>
            <a:picLocks noChangeAspect="1" noChangeArrowheads="1"/>
          </p:cNvPicPr>
          <p:nvPr/>
        </p:nvPicPr>
        <p:blipFill>
          <a:blip r:embed="rId4" cstate="print"/>
          <a:srcRect/>
          <a:stretch>
            <a:fillRect/>
          </a:stretch>
        </p:blipFill>
        <p:spPr bwMode="auto">
          <a:xfrm>
            <a:off x="276671" y="381000"/>
            <a:ext cx="1933129" cy="2362200"/>
          </a:xfrm>
          <a:prstGeom prst="rect">
            <a:avLst/>
          </a:prstGeom>
          <a:noFill/>
        </p:spPr>
      </p:pic>
      <p:sp>
        <p:nvSpPr>
          <p:cNvPr id="12" name="مستطيل 11"/>
          <p:cNvSpPr/>
          <p:nvPr/>
        </p:nvSpPr>
        <p:spPr>
          <a:xfrm>
            <a:off x="7010400" y="838200"/>
            <a:ext cx="1571636" cy="1428760"/>
          </a:xfrm>
          <a:prstGeom prst="rect">
            <a:avLst/>
          </a:prstGeom>
          <a:solidFill>
            <a:srgbClr val="99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algn="ctr" rtl="0">
              <a:defRPr/>
            </a:pPr>
            <a:r>
              <a:rPr lang="en-US" sz="2400" b="1" dirty="0" smtClean="0"/>
              <a:t>3rd</a:t>
            </a:r>
          </a:p>
          <a:p>
            <a:pPr algn="ctr" rtl="0">
              <a:defRPr/>
            </a:pPr>
            <a:r>
              <a:rPr lang="en-US" sz="2400" b="1" dirty="0" smtClean="0"/>
              <a:t>Lecture</a:t>
            </a:r>
          </a:p>
          <a:p>
            <a:pPr algn="ctr" rtl="0">
              <a:defRPr/>
            </a:pPr>
            <a:endParaRPr lang="ar-SA" sz="2000" b="1" dirty="0"/>
          </a:p>
        </p:txBody>
      </p:sp>
      <p:pic>
        <p:nvPicPr>
          <p:cNvPr id="13" name="صورة 12" descr="C:\Documents and Settings\User\My Documents\My Pictures\ريادة انجليزي.JPG"/>
          <p:cNvPicPr/>
          <p:nvPr/>
        </p:nvPicPr>
        <p:blipFill>
          <a:blip r:embed="rId5" cstate="print"/>
          <a:srcRect/>
          <a:stretch>
            <a:fillRect/>
          </a:stretch>
        </p:blipFill>
        <p:spPr bwMode="auto">
          <a:xfrm>
            <a:off x="304800" y="3352800"/>
            <a:ext cx="1905000" cy="19348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4" name="Rounded Rectangle 3"/>
          <p:cNvSpPr/>
          <p:nvPr/>
        </p:nvSpPr>
        <p:spPr>
          <a:xfrm>
            <a:off x="2743200" y="457200"/>
            <a:ext cx="3581400" cy="1219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2"/>
          <p:cNvSpPr txBox="1"/>
          <p:nvPr/>
        </p:nvSpPr>
        <p:spPr>
          <a:xfrm>
            <a:off x="2819400" y="609601"/>
            <a:ext cx="3657600" cy="954107"/>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1"/>
            <a:r>
              <a:rPr lang="en-US" sz="2800" dirty="0" smtClean="0">
                <a:cs typeface="Simplified Arabic" pitchFamily="2" charset="-78"/>
              </a:rPr>
              <a:t>Entrepreneurship Types</a:t>
            </a:r>
            <a:endParaRPr lang="en-US" sz="2800" dirty="0">
              <a:cs typeface="Simplified Arabic" pitchFamily="2" charset="-78"/>
            </a:endParaRPr>
          </a:p>
        </p:txBody>
      </p:sp>
      <p:sp>
        <p:nvSpPr>
          <p:cNvPr id="6" name="Rounded Rectangle 5"/>
          <p:cNvSpPr/>
          <p:nvPr/>
        </p:nvSpPr>
        <p:spPr>
          <a:xfrm>
            <a:off x="2514600" y="2895600"/>
            <a:ext cx="4038600" cy="1600200"/>
          </a:xfrm>
          <a:prstGeom prst="roundRect">
            <a:avLst/>
          </a:prstGeom>
          <a:blipFill>
            <a:blip r:embed="rId4"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h="25400" prst="softRound"/>
            </a:sp3d>
          </a:bodyPr>
          <a:lstStyle/>
          <a:p>
            <a:pPr algn="ctr" rtl="0">
              <a:lnSpc>
                <a:spcPct val="150000"/>
              </a:lnSpc>
            </a:pPr>
            <a:r>
              <a:rPr lang="en-US" sz="2800" b="1" dirty="0" smtClean="0">
                <a:solidFill>
                  <a:srgbClr val="99FFCC"/>
                </a:solidFill>
              </a:rPr>
              <a:t>Green Entrepreneurship "</a:t>
            </a:r>
            <a:r>
              <a:rPr lang="en-US" sz="2800" b="1" dirty="0" err="1" smtClean="0">
                <a:solidFill>
                  <a:srgbClr val="99FFCC"/>
                </a:solidFill>
              </a:rPr>
              <a:t>ecopreneurship</a:t>
            </a:r>
            <a:r>
              <a:rPr lang="en-US" sz="2800" dirty="0" smtClean="0">
                <a:solidFill>
                  <a:srgbClr val="99FFCC"/>
                </a:solidFill>
              </a:rPr>
              <a:t>"</a:t>
            </a:r>
            <a:endParaRPr lang="en-US" sz="2800" b="1" dirty="0">
              <a:solidFill>
                <a:srgbClr val="99FFCC"/>
              </a:solidFill>
              <a:effectLst>
                <a:outerShdw blurRad="50800" dist="38100" dir="18900000" algn="bl" rotWithShape="0">
                  <a:prstClr val="black">
                    <a:alpha val="40000"/>
                  </a:prstClr>
                </a:outerShdw>
              </a:effectLst>
              <a:cs typeface="PT Bold Heading" pitchFamily="2" charset="-7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4" name="Rounded Rectangle 3"/>
          <p:cNvSpPr/>
          <p:nvPr/>
        </p:nvSpPr>
        <p:spPr>
          <a:xfrm>
            <a:off x="2743200" y="457200"/>
            <a:ext cx="3581400" cy="1219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2"/>
          <p:cNvSpPr txBox="1"/>
          <p:nvPr/>
        </p:nvSpPr>
        <p:spPr>
          <a:xfrm>
            <a:off x="2819400" y="609601"/>
            <a:ext cx="3657600" cy="954107"/>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1"/>
            <a:r>
              <a:rPr lang="en-US" sz="2800" dirty="0" smtClean="0">
                <a:cs typeface="Simplified Arabic" pitchFamily="2" charset="-78"/>
              </a:rPr>
              <a:t>Entrepreneurship Types</a:t>
            </a:r>
            <a:endParaRPr lang="en-US" sz="2800" dirty="0">
              <a:cs typeface="Simplified Arabic" pitchFamily="2" charset="-78"/>
            </a:endParaRPr>
          </a:p>
        </p:txBody>
      </p:sp>
      <p:sp>
        <p:nvSpPr>
          <p:cNvPr id="6" name="Rounded Rectangle 5"/>
          <p:cNvSpPr/>
          <p:nvPr/>
        </p:nvSpPr>
        <p:spPr>
          <a:xfrm>
            <a:off x="2514600" y="2895600"/>
            <a:ext cx="4038600" cy="1600200"/>
          </a:xfrm>
          <a:prstGeom prst="roundRect">
            <a:avLst/>
          </a:prstGeom>
          <a:blipFill>
            <a:blip r:embed="rId4"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h="25400" prst="softRound"/>
            </a:sp3d>
          </a:bodyPr>
          <a:lstStyle/>
          <a:p>
            <a:pPr algn="ctr" rtl="0">
              <a:lnSpc>
                <a:spcPct val="150000"/>
              </a:lnSpc>
            </a:pPr>
            <a:r>
              <a:rPr lang="en-US" sz="2800" b="1" dirty="0" smtClean="0">
                <a:solidFill>
                  <a:srgbClr val="99FFCC"/>
                </a:solidFill>
              </a:rPr>
              <a:t>Public Sector Entrepreneurship</a:t>
            </a:r>
            <a:endParaRPr lang="en-US" sz="2800" b="1" dirty="0">
              <a:solidFill>
                <a:srgbClr val="99FFCC"/>
              </a:solidFill>
              <a:effectLst>
                <a:outerShdw blurRad="50800" dist="38100" dir="18900000" algn="bl" rotWithShape="0">
                  <a:prstClr val="black">
                    <a:alpha val="40000"/>
                  </a:prstClr>
                </a:outerShdw>
              </a:effectLst>
              <a:cs typeface="PT Bold Heading" pitchFamily="2" charset="-7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4" name="Rounded Rectangle 3"/>
          <p:cNvSpPr/>
          <p:nvPr/>
        </p:nvSpPr>
        <p:spPr>
          <a:xfrm>
            <a:off x="2743200" y="457200"/>
            <a:ext cx="3581400" cy="1219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2"/>
          <p:cNvSpPr txBox="1"/>
          <p:nvPr/>
        </p:nvSpPr>
        <p:spPr>
          <a:xfrm>
            <a:off x="2819400" y="609601"/>
            <a:ext cx="3657600" cy="954107"/>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1"/>
            <a:r>
              <a:rPr lang="en-US" sz="2800" dirty="0" smtClean="0">
                <a:cs typeface="Simplified Arabic" pitchFamily="2" charset="-78"/>
              </a:rPr>
              <a:t>Entrepreneur Characteristics</a:t>
            </a:r>
            <a:endParaRPr lang="en-US" sz="2800" dirty="0">
              <a:cs typeface="Simplified Arabic" pitchFamily="2" charset="-78"/>
            </a:endParaRPr>
          </a:p>
        </p:txBody>
      </p:sp>
      <p:sp>
        <p:nvSpPr>
          <p:cNvPr id="7" name="TextBox 3"/>
          <p:cNvSpPr txBox="1"/>
          <p:nvPr/>
        </p:nvSpPr>
        <p:spPr>
          <a:xfrm>
            <a:off x="762000" y="2057400"/>
            <a:ext cx="7696200" cy="3539430"/>
          </a:xfrm>
          <a:prstGeom prst="rect">
            <a:avLst/>
          </a:prstGeom>
          <a:noFill/>
        </p:spPr>
        <p:txBody>
          <a:bodyPr wrap="square" rtlCol="0">
            <a:spAutoFit/>
          </a:bodyPr>
          <a:lstStyle/>
          <a:p>
            <a:pPr rtl="0"/>
            <a:r>
              <a:rPr lang="en-US" sz="2800" b="1" dirty="0" smtClean="0">
                <a:cs typeface="+mj-cs"/>
              </a:rPr>
              <a:t> </a:t>
            </a:r>
          </a:p>
          <a:p>
            <a:pPr marL="514350" indent="-514350" algn="l" rtl="0">
              <a:buFont typeface="+mj-lt"/>
              <a:buAutoNum type="arabicPeriod"/>
            </a:pPr>
            <a:r>
              <a:rPr lang="en-US" sz="2800" b="1" dirty="0" smtClean="0">
                <a:cs typeface="+mj-cs"/>
              </a:rPr>
              <a:t>leader</a:t>
            </a:r>
          </a:p>
          <a:p>
            <a:pPr marL="514350" indent="-514350" algn="l" rtl="0">
              <a:buFont typeface="+mj-lt"/>
              <a:buAutoNum type="arabicPeriod"/>
            </a:pPr>
            <a:r>
              <a:rPr lang="en-US" sz="2800" b="1" dirty="0" smtClean="0">
                <a:cs typeface="+mj-cs"/>
              </a:rPr>
              <a:t>Ethical</a:t>
            </a:r>
          </a:p>
          <a:p>
            <a:pPr marL="514350" indent="-514350" algn="l" rtl="0">
              <a:buFont typeface="+mj-lt"/>
              <a:buAutoNum type="arabicPeriod"/>
            </a:pPr>
            <a:r>
              <a:rPr lang="en-US" sz="2800" b="1" dirty="0" smtClean="0">
                <a:cs typeface="+mj-cs"/>
              </a:rPr>
              <a:t>Not afraid of risk and failure</a:t>
            </a:r>
          </a:p>
          <a:p>
            <a:pPr marL="514350" indent="-514350" algn="l" rtl="0">
              <a:buFont typeface="+mj-lt"/>
              <a:buAutoNum type="arabicPeriod"/>
            </a:pPr>
            <a:r>
              <a:rPr lang="en-US" sz="2800" b="1" dirty="0" smtClean="0">
                <a:cs typeface="+mj-cs"/>
              </a:rPr>
              <a:t>Open for new opportunity</a:t>
            </a:r>
          </a:p>
          <a:p>
            <a:pPr marL="514350" indent="-514350" algn="l" rtl="0">
              <a:buFont typeface="+mj-lt"/>
              <a:buAutoNum type="arabicPeriod"/>
            </a:pPr>
            <a:r>
              <a:rPr lang="en-US" sz="2800" b="1" dirty="0" smtClean="0">
                <a:cs typeface="+mj-cs"/>
              </a:rPr>
              <a:t>Creative</a:t>
            </a:r>
          </a:p>
          <a:p>
            <a:pPr marL="514350" indent="-514350" algn="l" rtl="0">
              <a:buFont typeface="+mj-lt"/>
              <a:buAutoNum type="arabicPeriod"/>
            </a:pPr>
            <a:r>
              <a:rPr lang="en-US" sz="2800" b="1" dirty="0" smtClean="0">
                <a:cs typeface="+mj-cs"/>
              </a:rPr>
              <a:t>Independent</a:t>
            </a:r>
          </a:p>
          <a:p>
            <a:pPr marL="514350" indent="-514350" algn="l" rtl="0">
              <a:buFont typeface="+mj-lt"/>
              <a:buAutoNum type="arabicPeriod"/>
            </a:pPr>
            <a:r>
              <a:rPr lang="en-US" sz="2800" b="1" dirty="0" smtClean="0">
                <a:cs typeface="+mj-cs"/>
              </a:rPr>
              <a:t>Confident</a:t>
            </a:r>
            <a:endParaRPr lang="en-US" sz="2800" b="1" dirty="0" smtClean="0">
              <a:solidFill>
                <a:srgbClr val="003366"/>
              </a:solidFill>
              <a:cs typeface="+mj-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CA2F20BD-A3AA-403F-BDE0-D00EDBF1559F}" type="slidenum">
              <a:rPr lang="en-US" smtClean="0"/>
              <a:pPr>
                <a:defRPr/>
              </a:pPr>
              <a:t>13</a:t>
            </a:fld>
            <a:endParaRPr lang="en-US"/>
          </a:p>
        </p:txBody>
      </p:sp>
      <p:sp>
        <p:nvSpPr>
          <p:cNvPr id="3" name="مربع نص 2"/>
          <p:cNvSpPr txBox="1"/>
          <p:nvPr/>
        </p:nvSpPr>
        <p:spPr>
          <a:xfrm>
            <a:off x="1600200" y="2133600"/>
            <a:ext cx="6248400" cy="3416320"/>
          </a:xfrm>
          <a:prstGeom prst="rect">
            <a:avLst/>
          </a:prstGeom>
          <a:noFill/>
        </p:spPr>
        <p:txBody>
          <a:bodyPr wrap="square" rtlCol="1">
            <a:spAutoFit/>
          </a:bodyPr>
          <a:lstStyle/>
          <a:p>
            <a:pPr algn="ctr"/>
            <a:r>
              <a:rPr lang="ar-SA" sz="3600" b="1" dirty="0" smtClean="0"/>
              <a:t>مشاهدة برنامج </a:t>
            </a:r>
            <a:r>
              <a:rPr lang="ar-SA" sz="3600" b="1" dirty="0" err="1" smtClean="0"/>
              <a:t>إضاءات</a:t>
            </a:r>
            <a:r>
              <a:rPr lang="ar-SA" sz="3600" b="1" dirty="0" smtClean="0"/>
              <a:t> في استضافته لمجموعة عقال لرواد الأعمال</a:t>
            </a:r>
          </a:p>
          <a:p>
            <a:pPr algn="ctr"/>
            <a:endParaRPr lang="ar-SA" sz="3600" b="1" dirty="0" smtClean="0"/>
          </a:p>
          <a:p>
            <a:pPr algn="ctr"/>
            <a:r>
              <a:rPr lang="en-US" sz="3600" b="1" dirty="0" smtClean="0">
                <a:hlinkClick r:id="rId2"/>
              </a:rPr>
              <a:t>http://www.alarabiya.net/programs/2012/09/21/239350.html</a:t>
            </a:r>
            <a:endParaRPr lang="ar-SA" sz="36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4" name="Rounded Rectangle 3"/>
          <p:cNvSpPr/>
          <p:nvPr/>
        </p:nvSpPr>
        <p:spPr>
          <a:xfrm>
            <a:off x="2438400" y="2362200"/>
            <a:ext cx="3962400" cy="16764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2"/>
          <p:cNvSpPr txBox="1"/>
          <p:nvPr/>
        </p:nvSpPr>
        <p:spPr>
          <a:xfrm>
            <a:off x="2743200" y="2438400"/>
            <a:ext cx="3352800" cy="1384995"/>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0"/>
            <a:r>
              <a:rPr lang="en-US" sz="2800" dirty="0" smtClean="0">
                <a:cs typeface="Simplified Arabic" pitchFamily="2" charset="-78"/>
              </a:rPr>
              <a:t>Why Entrepreneurship in Saudi Arabia</a:t>
            </a:r>
            <a:endParaRPr lang="en-US" sz="2800" dirty="0">
              <a:cs typeface="Simplified Arabic" pitchFamily="2" charset="-7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p:cNvSpPr>
            <a:spLocks noGrp="1"/>
          </p:cNvSpPr>
          <p:nvPr>
            <p:ph type="sldNum" sz="quarter" idx="12"/>
          </p:nvPr>
        </p:nvSpPr>
        <p:spPr/>
        <p:txBody>
          <a:bodyPr/>
          <a:lstStyle/>
          <a:p>
            <a:pPr>
              <a:defRPr/>
            </a:pPr>
            <a:fld id="{CA2F20BD-A3AA-403F-BDE0-D00EDBF1559F}" type="slidenum">
              <a:rPr lang="en-US" smtClean="0"/>
              <a:pPr>
                <a:defRPr/>
              </a:pPr>
              <a:t>15</a:t>
            </a:fld>
            <a:endParaRPr lang="en-US"/>
          </a:p>
        </p:txBody>
      </p:sp>
      <p:pic>
        <p:nvPicPr>
          <p:cNvPr id="3" name="صورة 2"/>
          <p:cNvPicPr/>
          <p:nvPr/>
        </p:nvPicPr>
        <p:blipFill>
          <a:blip r:embed="rId3" cstate="print"/>
          <a:srcRect/>
          <a:stretch>
            <a:fillRect/>
          </a:stretch>
        </p:blipFill>
        <p:spPr bwMode="auto">
          <a:xfrm>
            <a:off x="228600" y="152400"/>
            <a:ext cx="8763000" cy="6477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5" name="TextBox 2"/>
          <p:cNvSpPr txBox="1"/>
          <p:nvPr/>
        </p:nvSpPr>
        <p:spPr>
          <a:xfrm>
            <a:off x="2819400" y="609601"/>
            <a:ext cx="3657600" cy="954107"/>
          </a:xfrm>
          <a:prstGeom prst="rect">
            <a:avLst/>
          </a:prstGeom>
          <a:noFill/>
        </p:spPr>
        <p:txBody>
          <a:bodyPr wrap="square" rtlCol="0" anchor="ctr">
            <a:spAutoFit/>
            <a:scene3d>
              <a:camera prst="orthographicFront"/>
              <a:lightRig rig="threePt" dir="t"/>
            </a:scene3d>
            <a:sp3d extrusionH="57150">
              <a:bevelT h="25400" prst="softRound"/>
            </a:sp3d>
          </a:bodyPr>
          <a:lstStyle/>
          <a:p>
            <a:pPr marL="457200" indent="-457200" algn="l" rtl="0"/>
            <a:r>
              <a:rPr lang="en-US" sz="2800" b="1" dirty="0" smtClean="0"/>
              <a:t>Entrepreneurship in Saudi Arabia</a:t>
            </a:r>
          </a:p>
        </p:txBody>
      </p:sp>
      <p:sp>
        <p:nvSpPr>
          <p:cNvPr id="7" name="TextBox 3"/>
          <p:cNvSpPr txBox="1"/>
          <p:nvPr/>
        </p:nvSpPr>
        <p:spPr>
          <a:xfrm>
            <a:off x="762000" y="1676400"/>
            <a:ext cx="7696200" cy="3908762"/>
          </a:xfrm>
          <a:prstGeom prst="rect">
            <a:avLst/>
          </a:prstGeom>
          <a:noFill/>
        </p:spPr>
        <p:txBody>
          <a:bodyPr wrap="square" rtlCol="0">
            <a:spAutoFit/>
          </a:bodyPr>
          <a:lstStyle/>
          <a:p>
            <a:pPr rtl="0"/>
            <a:r>
              <a:rPr lang="en-US" sz="2800" b="1" dirty="0" smtClean="0">
                <a:cs typeface="+mj-cs"/>
              </a:rPr>
              <a:t> </a:t>
            </a:r>
          </a:p>
          <a:p>
            <a:pPr marL="457200" lvl="0" indent="-457200" algn="l" rtl="0">
              <a:buFont typeface="+mj-lt"/>
              <a:buAutoNum type="arabicPeriod"/>
            </a:pPr>
            <a:r>
              <a:rPr lang="en-US" sz="2400" b="1" dirty="0" smtClean="0">
                <a:cs typeface="+mj-cs"/>
              </a:rPr>
              <a:t>Large, youthful and growing population.</a:t>
            </a:r>
          </a:p>
          <a:p>
            <a:pPr marL="457200" lvl="0" indent="-457200" algn="l" rtl="0">
              <a:buFont typeface="+mj-lt"/>
              <a:buAutoNum type="arabicPeriod"/>
            </a:pPr>
            <a:r>
              <a:rPr lang="en-US" sz="2400" b="1" dirty="0" smtClean="0">
                <a:cs typeface="+mj-cs"/>
              </a:rPr>
              <a:t>High level of unemployment (12- 28%).</a:t>
            </a:r>
          </a:p>
          <a:p>
            <a:pPr marL="457200" lvl="0" indent="-457200" algn="l" rtl="0">
              <a:buFont typeface="+mj-lt"/>
              <a:buAutoNum type="arabicPeriod"/>
            </a:pPr>
            <a:r>
              <a:rPr lang="en-US" sz="2400" b="1" dirty="0" smtClean="0">
                <a:cs typeface="+mj-cs"/>
              </a:rPr>
              <a:t>Growing markets with many undefended niches.</a:t>
            </a:r>
          </a:p>
          <a:p>
            <a:pPr marL="457200" lvl="0" indent="-457200" algn="l" rtl="0">
              <a:buFont typeface="+mj-lt"/>
              <a:buAutoNum type="arabicPeriod"/>
            </a:pPr>
            <a:r>
              <a:rPr lang="en-US" sz="2400" b="1" dirty="0" smtClean="0">
                <a:cs typeface="+mj-cs"/>
              </a:rPr>
              <a:t>Stable economy with a prudent investment posture.</a:t>
            </a:r>
          </a:p>
          <a:p>
            <a:pPr marL="457200" lvl="0" indent="-457200" algn="l" rtl="0">
              <a:buFont typeface="+mj-lt"/>
              <a:buAutoNum type="arabicPeriod"/>
            </a:pPr>
            <a:r>
              <a:rPr lang="en-US" sz="2400" b="1" dirty="0" smtClean="0">
                <a:cs typeface="+mj-cs"/>
              </a:rPr>
              <a:t>Modest income taxes.</a:t>
            </a:r>
          </a:p>
          <a:p>
            <a:pPr marL="457200" lvl="0" indent="-457200" algn="l" rtl="0">
              <a:buFont typeface="+mj-lt"/>
              <a:buAutoNum type="arabicPeriod"/>
            </a:pPr>
            <a:r>
              <a:rPr lang="en-US" sz="2400" b="1" dirty="0" smtClean="0">
                <a:cs typeface="+mj-cs"/>
              </a:rPr>
              <a:t>Large and sustain government investments in the economy. </a:t>
            </a:r>
          </a:p>
          <a:p>
            <a:pPr marL="514350" indent="-514350" algn="l" rtl="0"/>
            <a:endParaRPr lang="en-US" sz="2800" b="1" dirty="0" smtClean="0">
              <a:solidFill>
                <a:srgbClr val="003366"/>
              </a:solidFill>
              <a:cs typeface="+mj-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5" name="TextBox 2"/>
          <p:cNvSpPr txBox="1"/>
          <p:nvPr/>
        </p:nvSpPr>
        <p:spPr>
          <a:xfrm>
            <a:off x="2819400" y="609601"/>
            <a:ext cx="3657600" cy="954107"/>
          </a:xfrm>
          <a:prstGeom prst="rect">
            <a:avLst/>
          </a:prstGeom>
          <a:noFill/>
        </p:spPr>
        <p:txBody>
          <a:bodyPr wrap="square" rtlCol="0" anchor="ctr">
            <a:spAutoFit/>
            <a:scene3d>
              <a:camera prst="orthographicFront"/>
              <a:lightRig rig="threePt" dir="t"/>
            </a:scene3d>
            <a:sp3d extrusionH="57150">
              <a:bevelT h="25400" prst="softRound"/>
            </a:sp3d>
          </a:bodyPr>
          <a:lstStyle/>
          <a:p>
            <a:pPr marL="457200" indent="-457200" algn="l" rtl="0"/>
            <a:r>
              <a:rPr lang="en-US" sz="2800" b="1" dirty="0" smtClean="0"/>
              <a:t>Entrepreneurship in Saudi Arabia</a:t>
            </a:r>
          </a:p>
        </p:txBody>
      </p:sp>
      <p:sp>
        <p:nvSpPr>
          <p:cNvPr id="7" name="TextBox 3"/>
          <p:cNvSpPr txBox="1"/>
          <p:nvPr/>
        </p:nvSpPr>
        <p:spPr>
          <a:xfrm>
            <a:off x="762000" y="1676400"/>
            <a:ext cx="7696200" cy="2677656"/>
          </a:xfrm>
          <a:prstGeom prst="rect">
            <a:avLst/>
          </a:prstGeom>
          <a:noFill/>
        </p:spPr>
        <p:txBody>
          <a:bodyPr wrap="square" rtlCol="0">
            <a:spAutoFit/>
          </a:bodyPr>
          <a:lstStyle/>
          <a:p>
            <a:pPr rtl="0"/>
            <a:r>
              <a:rPr lang="en-US" sz="2800" b="1" dirty="0" smtClean="0">
                <a:cs typeface="+mj-cs"/>
              </a:rPr>
              <a:t> </a:t>
            </a:r>
          </a:p>
          <a:p>
            <a:pPr marL="514350" lvl="0" indent="-514350" algn="l" rtl="0">
              <a:buFont typeface="+mj-lt"/>
              <a:buAutoNum type="arabicPeriod" startAt="7"/>
            </a:pPr>
            <a:r>
              <a:rPr lang="en-US" sz="2800" b="1" dirty="0" smtClean="0"/>
              <a:t>Increasing  foreign interest in investing in the Middle East.</a:t>
            </a:r>
          </a:p>
          <a:p>
            <a:pPr marL="514350" lvl="0" indent="-514350" algn="l" rtl="0">
              <a:buFont typeface="+mj-lt"/>
              <a:buAutoNum type="arabicPeriod" startAt="7"/>
            </a:pPr>
            <a:r>
              <a:rPr lang="en-US" sz="2800" b="1" dirty="0" smtClean="0"/>
              <a:t>Emerging venture capital industry.</a:t>
            </a:r>
          </a:p>
          <a:p>
            <a:pPr marL="514350" lvl="0" indent="-514350" algn="l" rtl="0">
              <a:buFont typeface="+mj-lt"/>
              <a:buAutoNum type="arabicPeriod" startAt="7"/>
            </a:pPr>
            <a:r>
              <a:rPr lang="en-US" sz="2800" b="1" dirty="0" smtClean="0"/>
              <a:t>Opportunity to serve the entire region.</a:t>
            </a:r>
          </a:p>
          <a:p>
            <a:pPr marL="514350" indent="-514350" algn="l" rtl="0"/>
            <a:endParaRPr lang="en-US" sz="2800" b="1" dirty="0" smtClean="0">
              <a:solidFill>
                <a:srgbClr val="003366"/>
              </a:solidFill>
              <a:cs typeface="+mj-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581400" y="457200"/>
            <a:ext cx="1752600" cy="838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عنصر نائب لرقم الشريحة 2"/>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endParaRPr lang="en-US" dirty="0" smtClean="0"/>
          </a:p>
        </p:txBody>
      </p:sp>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7" name="TextBox 2"/>
          <p:cNvSpPr txBox="1"/>
          <p:nvPr/>
        </p:nvSpPr>
        <p:spPr>
          <a:xfrm>
            <a:off x="3048000" y="609600"/>
            <a:ext cx="2286000" cy="533399"/>
          </a:xfrm>
          <a:prstGeom prst="rect">
            <a:avLst/>
          </a:prstGeom>
          <a:noFill/>
        </p:spPr>
        <p:txBody>
          <a:bodyPr wrap="square" rtlCol="0" anchor="ctr">
            <a:spAutoFit/>
            <a:scene3d>
              <a:camera prst="orthographicFront"/>
              <a:lightRig rig="threePt" dir="t"/>
            </a:scene3d>
            <a:sp3d extrusionH="57150">
              <a:bevelT h="25400" prst="softRound"/>
            </a:sp3d>
          </a:bodyPr>
          <a:lstStyle/>
          <a:p>
            <a:pPr algn="justLow" rtl="1"/>
            <a:r>
              <a:rPr lang="en-US" sz="2800" b="1" dirty="0" smtClean="0">
                <a:solidFill>
                  <a:srgbClr val="FFFF00"/>
                </a:solidFill>
                <a:cs typeface="Simplified Arabic" pitchFamily="2" charset="-78"/>
              </a:rPr>
              <a:t>Contents</a:t>
            </a:r>
            <a:endParaRPr lang="en-US" sz="2800" b="1" dirty="0">
              <a:solidFill>
                <a:srgbClr val="FFFF00"/>
              </a:solidFill>
              <a:cs typeface="Simplified Arabic" pitchFamily="2" charset="-78"/>
            </a:endParaRPr>
          </a:p>
        </p:txBody>
      </p:sp>
      <p:sp>
        <p:nvSpPr>
          <p:cNvPr id="10" name="TextBox 3"/>
          <p:cNvSpPr txBox="1"/>
          <p:nvPr/>
        </p:nvSpPr>
        <p:spPr>
          <a:xfrm>
            <a:off x="914400" y="1752600"/>
            <a:ext cx="7696200" cy="3539430"/>
          </a:xfrm>
          <a:prstGeom prst="rect">
            <a:avLst/>
          </a:prstGeom>
          <a:noFill/>
        </p:spPr>
        <p:txBody>
          <a:bodyPr wrap="square" rtlCol="0">
            <a:spAutoFit/>
          </a:bodyPr>
          <a:lstStyle/>
          <a:p>
            <a:pPr marL="514350" indent="-514350" algn="justLow" rtl="0">
              <a:lnSpc>
                <a:spcPct val="200000"/>
              </a:lnSpc>
              <a:buFont typeface="+mj-lt"/>
              <a:buAutoNum type="arabicPeriod"/>
            </a:pPr>
            <a:r>
              <a:rPr lang="en-US" sz="2800" b="1" dirty="0" smtClean="0">
                <a:solidFill>
                  <a:srgbClr val="003366"/>
                </a:solidFill>
                <a:cs typeface="PT Bold Heading" pitchFamily="2" charset="-78"/>
              </a:rPr>
              <a:t>Entrepreneurship Definition</a:t>
            </a:r>
          </a:p>
          <a:p>
            <a:pPr marL="514350" indent="-514350" algn="justLow" rtl="0">
              <a:lnSpc>
                <a:spcPct val="200000"/>
              </a:lnSpc>
              <a:buFont typeface="+mj-lt"/>
              <a:buAutoNum type="arabicPeriod"/>
            </a:pPr>
            <a:r>
              <a:rPr lang="en-US" sz="2800" b="1" dirty="0" smtClean="0">
                <a:solidFill>
                  <a:srgbClr val="003366"/>
                </a:solidFill>
                <a:cs typeface="PT Bold Heading" pitchFamily="2" charset="-78"/>
              </a:rPr>
              <a:t>Entrepreneurship types</a:t>
            </a:r>
          </a:p>
          <a:p>
            <a:pPr marL="514350" indent="-514350" algn="justLow" rtl="0">
              <a:lnSpc>
                <a:spcPct val="200000"/>
              </a:lnSpc>
              <a:buFont typeface="+mj-lt"/>
              <a:buAutoNum type="arabicPeriod"/>
            </a:pPr>
            <a:r>
              <a:rPr lang="en-US" sz="2800" b="1" dirty="0" smtClean="0">
                <a:solidFill>
                  <a:srgbClr val="003366"/>
                </a:solidFill>
                <a:cs typeface="PT Bold Heading" pitchFamily="2" charset="-78"/>
              </a:rPr>
              <a:t>Why Entrepreneurship?</a:t>
            </a:r>
          </a:p>
          <a:p>
            <a:pPr marL="514350" indent="-514350" algn="justLow" rtl="0">
              <a:lnSpc>
                <a:spcPct val="200000"/>
              </a:lnSpc>
              <a:buFont typeface="+mj-lt"/>
              <a:buAutoNum type="arabicPeriod"/>
            </a:pPr>
            <a:r>
              <a:rPr lang="en-US" sz="2800" b="1" dirty="0" smtClean="0">
                <a:solidFill>
                  <a:srgbClr val="003366"/>
                </a:solidFill>
                <a:cs typeface="PT Bold Heading" pitchFamily="2" charset="-78"/>
              </a:rPr>
              <a:t>Entrepreneur Characteristics</a:t>
            </a:r>
            <a:endParaRPr lang="ar-SA" sz="2800" b="1" dirty="0" smtClean="0">
              <a:solidFill>
                <a:srgbClr val="003366"/>
              </a:solidFill>
              <a:cs typeface="PT Bold Heading" pitchFamily="2" charset="-7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4" name="Rounded Rectangle 3"/>
          <p:cNvSpPr/>
          <p:nvPr/>
        </p:nvSpPr>
        <p:spPr>
          <a:xfrm>
            <a:off x="3048000" y="457200"/>
            <a:ext cx="2819400" cy="838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3"/>
          <p:cNvSpPr txBox="1"/>
          <p:nvPr/>
        </p:nvSpPr>
        <p:spPr>
          <a:xfrm>
            <a:off x="685800" y="1595021"/>
            <a:ext cx="7696200" cy="3662541"/>
          </a:xfrm>
          <a:prstGeom prst="rect">
            <a:avLst/>
          </a:prstGeom>
          <a:noFill/>
        </p:spPr>
        <p:txBody>
          <a:bodyPr wrap="square" rtlCol="0">
            <a:spAutoFit/>
          </a:bodyPr>
          <a:lstStyle/>
          <a:p>
            <a:pPr marL="514350" indent="-514350" algn="ctr" rtl="0">
              <a:lnSpc>
                <a:spcPct val="200000"/>
              </a:lnSpc>
            </a:pPr>
            <a:endParaRPr lang="en-US" sz="2000" b="1" dirty="0" smtClean="0">
              <a:solidFill>
                <a:srgbClr val="003366"/>
              </a:solidFill>
              <a:cs typeface="PT Bold Heading" pitchFamily="2" charset="-78"/>
            </a:endParaRPr>
          </a:p>
          <a:p>
            <a:pPr marL="514350" indent="-514350" algn="ctr" rtl="0">
              <a:lnSpc>
                <a:spcPct val="200000"/>
              </a:lnSpc>
            </a:pPr>
            <a:endParaRPr lang="en-US" sz="2000" b="1" dirty="0" smtClean="0">
              <a:solidFill>
                <a:srgbClr val="003366"/>
              </a:solidFill>
              <a:cs typeface="PT Bold Heading" pitchFamily="2" charset="-78"/>
            </a:endParaRPr>
          </a:p>
          <a:p>
            <a:pPr marL="514350" indent="-514350" algn="ctr" rtl="0">
              <a:lnSpc>
                <a:spcPct val="200000"/>
              </a:lnSpc>
            </a:pPr>
            <a:r>
              <a:rPr lang="en-US" sz="3600" b="1" dirty="0" smtClean="0">
                <a:solidFill>
                  <a:srgbClr val="003366"/>
                </a:solidFill>
                <a:cs typeface="PT Bold Heading" pitchFamily="2" charset="-78"/>
              </a:rPr>
              <a:t>A French word.</a:t>
            </a:r>
          </a:p>
          <a:p>
            <a:pPr marL="514350" indent="-514350" algn="justLow" rtl="0">
              <a:lnSpc>
                <a:spcPct val="200000"/>
              </a:lnSpc>
              <a:buFont typeface="Arial" pitchFamily="34" charset="0"/>
              <a:buChar char="•"/>
            </a:pPr>
            <a:endParaRPr lang="en-US" sz="2000" b="1" dirty="0" smtClean="0">
              <a:solidFill>
                <a:srgbClr val="003366"/>
              </a:solidFill>
              <a:cs typeface="PT Bold Heading" pitchFamily="2" charset="-78"/>
            </a:endParaRPr>
          </a:p>
          <a:p>
            <a:pPr marL="514350" indent="-514350" algn="justLow" rtl="0">
              <a:lnSpc>
                <a:spcPct val="200000"/>
              </a:lnSpc>
              <a:buFont typeface="Arial" pitchFamily="34" charset="0"/>
              <a:buChar char="•"/>
            </a:pPr>
            <a:endParaRPr lang="en-US" sz="2000" b="1" dirty="0" smtClean="0">
              <a:solidFill>
                <a:srgbClr val="003366"/>
              </a:solidFill>
              <a:cs typeface="PT Bold Heading" pitchFamily="2" charset="-78"/>
            </a:endParaRPr>
          </a:p>
        </p:txBody>
      </p:sp>
      <p:sp>
        <p:nvSpPr>
          <p:cNvPr id="6" name="TextBox 2"/>
          <p:cNvSpPr txBox="1"/>
          <p:nvPr/>
        </p:nvSpPr>
        <p:spPr>
          <a:xfrm>
            <a:off x="2819400" y="609601"/>
            <a:ext cx="3352800" cy="523220"/>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0"/>
            <a:r>
              <a:rPr lang="en-US" sz="2800" dirty="0" smtClean="0">
                <a:cs typeface="Simplified Arabic" pitchFamily="2" charset="-78"/>
              </a:rPr>
              <a:t>Definition</a:t>
            </a:r>
            <a:endParaRPr lang="en-US" sz="2800" dirty="0">
              <a:cs typeface="Simplified Arabic" pitchFamily="2"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3" name="عنصر نائب لرقم الشريحة 2"/>
          <p:cNvSpPr>
            <a:spLocks noGrp="1"/>
          </p:cNvSpPr>
          <p:nvPr>
            <p:ph type="sldNum" sz="quarter" idx="12"/>
          </p:nvPr>
        </p:nvSpPr>
        <p:spPr bwMode="auto">
          <a:xfrm>
            <a:off x="276225" y="6197600"/>
            <a:ext cx="366713" cy="365125"/>
          </a:xfrm>
          <a:ln>
            <a:miter lim="800000"/>
            <a:headEnd/>
            <a:tailEnd/>
          </a:ln>
        </p:spPr>
        <p:txBody>
          <a:bodyPr wrap="square" numCol="1" anchorCtr="0" compatLnSpc="1">
            <a:prstTxWarp prst="textNoShape">
              <a:avLst/>
            </a:prstTxWarp>
          </a:bodyPr>
          <a:lstStyle/>
          <a:p>
            <a:pPr>
              <a:defRPr/>
            </a:pPr>
            <a:endParaRPr lang="en-US" dirty="0" smtClean="0"/>
          </a:p>
        </p:txBody>
      </p:sp>
      <p:sp>
        <p:nvSpPr>
          <p:cNvPr id="4" name="Rounded Rectangle 3"/>
          <p:cNvSpPr/>
          <p:nvPr/>
        </p:nvSpPr>
        <p:spPr>
          <a:xfrm>
            <a:off x="3048000" y="457200"/>
            <a:ext cx="2819400" cy="838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3"/>
          <p:cNvSpPr txBox="1"/>
          <p:nvPr/>
        </p:nvSpPr>
        <p:spPr>
          <a:xfrm>
            <a:off x="685800" y="1595021"/>
            <a:ext cx="7696200" cy="5755422"/>
          </a:xfrm>
          <a:prstGeom prst="rect">
            <a:avLst/>
          </a:prstGeom>
          <a:noFill/>
        </p:spPr>
        <p:txBody>
          <a:bodyPr wrap="square" rtlCol="0">
            <a:spAutoFit/>
          </a:bodyPr>
          <a:lstStyle/>
          <a:p>
            <a:pPr marL="514350" indent="-514350" algn="ctr" rtl="0">
              <a:lnSpc>
                <a:spcPct val="200000"/>
              </a:lnSpc>
            </a:pPr>
            <a:r>
              <a:rPr lang="en-US" sz="3600" dirty="0" smtClean="0">
                <a:latin typeface="Arial" charset="0"/>
              </a:rPr>
              <a:t>Webster's dictionary</a:t>
            </a:r>
          </a:p>
          <a:p>
            <a:pPr marL="514350" indent="-514350" algn="ctr" rtl="0">
              <a:lnSpc>
                <a:spcPct val="200000"/>
              </a:lnSpc>
            </a:pPr>
            <a:r>
              <a:rPr lang="en-US" sz="3600" dirty="0" err="1" smtClean="0">
                <a:latin typeface="Arial" charset="0"/>
              </a:rPr>
              <a:t>Alshumaimeri</a:t>
            </a:r>
            <a:endParaRPr lang="en-US" sz="3600" dirty="0" smtClean="0">
              <a:latin typeface="Arial" charset="0"/>
            </a:endParaRPr>
          </a:p>
          <a:p>
            <a:pPr marL="514350" indent="-514350" algn="ctr" rtl="0">
              <a:lnSpc>
                <a:spcPct val="200000"/>
              </a:lnSpc>
            </a:pPr>
            <a:r>
              <a:rPr lang="en-US" sz="3600" dirty="0" smtClean="0">
                <a:latin typeface="Arial" charset="0"/>
              </a:rPr>
              <a:t>Steve &amp; Caroline</a:t>
            </a:r>
          </a:p>
          <a:p>
            <a:pPr marL="514350" indent="-514350" algn="ctr" rtl="0">
              <a:lnSpc>
                <a:spcPct val="200000"/>
              </a:lnSpc>
            </a:pPr>
            <a:endParaRPr lang="en-US" sz="3600" dirty="0" smtClean="0">
              <a:latin typeface="Arial" charset="0"/>
            </a:endParaRPr>
          </a:p>
          <a:p>
            <a:pPr marL="514350" indent="-514350" algn="ctr" rtl="0">
              <a:lnSpc>
                <a:spcPct val="200000"/>
              </a:lnSpc>
            </a:pPr>
            <a:endParaRPr lang="en-US" sz="2000" b="1" dirty="0" smtClean="0">
              <a:solidFill>
                <a:srgbClr val="003366"/>
              </a:solidFill>
              <a:cs typeface="PT Bold Heading" pitchFamily="2" charset="-78"/>
            </a:endParaRPr>
          </a:p>
          <a:p>
            <a:pPr marL="514350" indent="-514350" algn="justLow" rtl="0">
              <a:lnSpc>
                <a:spcPct val="200000"/>
              </a:lnSpc>
              <a:buFont typeface="Arial" pitchFamily="34" charset="0"/>
              <a:buChar char="•"/>
            </a:pPr>
            <a:endParaRPr lang="en-US" sz="2000" b="1" dirty="0" smtClean="0">
              <a:solidFill>
                <a:srgbClr val="003366"/>
              </a:solidFill>
              <a:cs typeface="PT Bold Heading" pitchFamily="2" charset="-78"/>
            </a:endParaRPr>
          </a:p>
        </p:txBody>
      </p:sp>
      <p:sp>
        <p:nvSpPr>
          <p:cNvPr id="6" name="TextBox 2"/>
          <p:cNvSpPr txBox="1"/>
          <p:nvPr/>
        </p:nvSpPr>
        <p:spPr>
          <a:xfrm>
            <a:off x="2819400" y="609601"/>
            <a:ext cx="3352800" cy="523220"/>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0"/>
            <a:r>
              <a:rPr lang="en-US" sz="2800" dirty="0" smtClean="0">
                <a:cs typeface="Simplified Arabic" pitchFamily="2" charset="-78"/>
              </a:rPr>
              <a:t>Definition</a:t>
            </a:r>
            <a:endParaRPr lang="en-US" sz="2800" dirty="0">
              <a:cs typeface="Simplified Arabic" pitchFamily="2" charset="-7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3" name="عنصر نائب لرقم الشريحة 2"/>
          <p:cNvSpPr>
            <a:spLocks noGrp="1"/>
          </p:cNvSpPr>
          <p:nvPr>
            <p:ph type="sldNum" sz="quarter" idx="12"/>
          </p:nvPr>
        </p:nvSpPr>
        <p:spPr bwMode="auto">
          <a:xfrm>
            <a:off x="276225" y="6197600"/>
            <a:ext cx="366713" cy="365125"/>
          </a:xfrm>
          <a:ln>
            <a:miter lim="800000"/>
            <a:headEnd/>
            <a:tailEnd/>
          </a:ln>
        </p:spPr>
        <p:txBody>
          <a:bodyPr wrap="square" numCol="1" anchorCtr="0" compatLnSpc="1">
            <a:prstTxWarp prst="textNoShape">
              <a:avLst/>
            </a:prstTxWarp>
          </a:bodyPr>
          <a:lstStyle/>
          <a:p>
            <a:pPr>
              <a:defRPr/>
            </a:pPr>
            <a:endParaRPr lang="en-US" dirty="0" smtClean="0"/>
          </a:p>
        </p:txBody>
      </p:sp>
      <p:sp>
        <p:nvSpPr>
          <p:cNvPr id="4" name="Rounded Rectangle 3"/>
          <p:cNvSpPr/>
          <p:nvPr/>
        </p:nvSpPr>
        <p:spPr>
          <a:xfrm>
            <a:off x="3048000" y="457200"/>
            <a:ext cx="2819400" cy="838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3"/>
          <p:cNvSpPr txBox="1"/>
          <p:nvPr/>
        </p:nvSpPr>
        <p:spPr>
          <a:xfrm>
            <a:off x="685800" y="2285999"/>
            <a:ext cx="7696200" cy="5201424"/>
          </a:xfrm>
          <a:prstGeom prst="rect">
            <a:avLst/>
          </a:prstGeom>
          <a:noFill/>
        </p:spPr>
        <p:txBody>
          <a:bodyPr wrap="square" rtlCol="0">
            <a:spAutoFit/>
          </a:bodyPr>
          <a:lstStyle/>
          <a:p>
            <a:pPr algn="just" rtl="0"/>
            <a:r>
              <a:rPr lang="en-US" sz="3600" dirty="0" smtClean="0">
                <a:latin typeface="Arial" charset="0"/>
                <a:cs typeface="+mj-cs"/>
              </a:rPr>
              <a:t>It is kind of culture, behavior, traits, and attributes of doing business orientates somehow in a different or innovative way and by assuming some level of risks.</a:t>
            </a:r>
          </a:p>
          <a:p>
            <a:pPr marL="514350" indent="-514350" algn="ctr" rtl="0">
              <a:lnSpc>
                <a:spcPct val="200000"/>
              </a:lnSpc>
            </a:pPr>
            <a:endParaRPr lang="en-US" sz="3600" dirty="0" smtClean="0">
              <a:latin typeface="Arial" charset="0"/>
            </a:endParaRPr>
          </a:p>
          <a:p>
            <a:pPr marL="514350" indent="-514350" algn="ctr" rtl="0">
              <a:lnSpc>
                <a:spcPct val="200000"/>
              </a:lnSpc>
            </a:pPr>
            <a:endParaRPr lang="en-US" sz="2000" b="1" dirty="0" smtClean="0">
              <a:solidFill>
                <a:srgbClr val="003366"/>
              </a:solidFill>
              <a:cs typeface="PT Bold Heading" pitchFamily="2" charset="-78"/>
            </a:endParaRPr>
          </a:p>
          <a:p>
            <a:pPr marL="514350" indent="-514350" algn="justLow" rtl="0">
              <a:lnSpc>
                <a:spcPct val="200000"/>
              </a:lnSpc>
              <a:buFont typeface="Arial" pitchFamily="34" charset="0"/>
              <a:buChar char="•"/>
            </a:pPr>
            <a:endParaRPr lang="en-US" sz="2000" b="1" dirty="0" smtClean="0">
              <a:solidFill>
                <a:srgbClr val="003366"/>
              </a:solidFill>
              <a:cs typeface="PT Bold Heading" pitchFamily="2" charset="-78"/>
            </a:endParaRPr>
          </a:p>
        </p:txBody>
      </p:sp>
      <p:sp>
        <p:nvSpPr>
          <p:cNvPr id="6" name="TextBox 2"/>
          <p:cNvSpPr txBox="1"/>
          <p:nvPr/>
        </p:nvSpPr>
        <p:spPr>
          <a:xfrm>
            <a:off x="2819400" y="609601"/>
            <a:ext cx="3352800" cy="523220"/>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0"/>
            <a:r>
              <a:rPr lang="en-US" sz="2800" dirty="0" smtClean="0">
                <a:cs typeface="Simplified Arabic" pitchFamily="2" charset="-78"/>
              </a:rPr>
              <a:t>Definition</a:t>
            </a:r>
            <a:endParaRPr lang="en-US" sz="2800" dirty="0">
              <a:cs typeface="Simplified Arabic" pitchFamily="2" charset="-7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4" name="Rounded Rectangle 3"/>
          <p:cNvSpPr/>
          <p:nvPr/>
        </p:nvSpPr>
        <p:spPr>
          <a:xfrm>
            <a:off x="2743200" y="457200"/>
            <a:ext cx="3581400" cy="1219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2"/>
          <p:cNvSpPr txBox="1"/>
          <p:nvPr/>
        </p:nvSpPr>
        <p:spPr>
          <a:xfrm>
            <a:off x="2819400" y="609601"/>
            <a:ext cx="3657600" cy="954107"/>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1"/>
            <a:r>
              <a:rPr lang="en-US" sz="2800" dirty="0" smtClean="0">
                <a:cs typeface="Simplified Arabic" pitchFamily="2" charset="-78"/>
              </a:rPr>
              <a:t>Entrepreneurship Types</a:t>
            </a:r>
            <a:endParaRPr lang="en-US" sz="2800" dirty="0">
              <a:cs typeface="Simplified Arabic" pitchFamily="2" charset="-78"/>
            </a:endParaRPr>
          </a:p>
        </p:txBody>
      </p:sp>
      <p:sp>
        <p:nvSpPr>
          <p:cNvPr id="6" name="Rounded Rectangle 5"/>
          <p:cNvSpPr/>
          <p:nvPr/>
        </p:nvSpPr>
        <p:spPr>
          <a:xfrm>
            <a:off x="2514600" y="2895600"/>
            <a:ext cx="4038600" cy="1600200"/>
          </a:xfrm>
          <a:prstGeom prst="roundRect">
            <a:avLst/>
          </a:prstGeom>
          <a:blipFill>
            <a:blip r:embed="rId4"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h="25400" prst="softRound"/>
            </a:sp3d>
          </a:bodyPr>
          <a:lstStyle/>
          <a:p>
            <a:pPr algn="ctr" rtl="0">
              <a:lnSpc>
                <a:spcPct val="150000"/>
              </a:lnSpc>
            </a:pPr>
            <a:r>
              <a:rPr lang="en-US" sz="2800" b="1" dirty="0" smtClean="0">
                <a:solidFill>
                  <a:srgbClr val="99FFCC"/>
                </a:solidFill>
                <a:effectLst>
                  <a:outerShdw blurRad="50800" dist="38100" dir="18900000" algn="bl" rotWithShape="0">
                    <a:prstClr val="black">
                      <a:alpha val="40000"/>
                    </a:prstClr>
                  </a:outerShdw>
                </a:effectLst>
                <a:cs typeface="PT Bold Heading" pitchFamily="2" charset="-78"/>
              </a:rPr>
              <a:t>Social Entrepreneurship</a:t>
            </a:r>
            <a:endParaRPr lang="en-US" sz="2800" b="1" dirty="0">
              <a:solidFill>
                <a:srgbClr val="99FFCC"/>
              </a:solidFill>
              <a:effectLst>
                <a:outerShdw blurRad="50800" dist="38100" dir="18900000" algn="bl" rotWithShape="0">
                  <a:prstClr val="black">
                    <a:alpha val="40000"/>
                  </a:prstClr>
                </a:outerShdw>
              </a:effectLst>
              <a:cs typeface="PT Bold Heading" pitchFamily="2" charset="-7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4" name="Rounded Rectangle 3"/>
          <p:cNvSpPr/>
          <p:nvPr/>
        </p:nvSpPr>
        <p:spPr>
          <a:xfrm>
            <a:off x="2743200" y="457200"/>
            <a:ext cx="3581400" cy="1219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2"/>
          <p:cNvSpPr txBox="1"/>
          <p:nvPr/>
        </p:nvSpPr>
        <p:spPr>
          <a:xfrm>
            <a:off x="2819400" y="609601"/>
            <a:ext cx="3657600" cy="954107"/>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1"/>
            <a:r>
              <a:rPr lang="en-US" sz="2800" dirty="0" smtClean="0">
                <a:cs typeface="Simplified Arabic" pitchFamily="2" charset="-78"/>
              </a:rPr>
              <a:t>Entrepreneurship Types</a:t>
            </a:r>
            <a:endParaRPr lang="en-US" sz="2800" dirty="0">
              <a:cs typeface="Simplified Arabic" pitchFamily="2" charset="-78"/>
            </a:endParaRPr>
          </a:p>
        </p:txBody>
      </p:sp>
      <p:sp>
        <p:nvSpPr>
          <p:cNvPr id="6" name="Rounded Rectangle 5"/>
          <p:cNvSpPr/>
          <p:nvPr/>
        </p:nvSpPr>
        <p:spPr>
          <a:xfrm>
            <a:off x="2514600" y="2895600"/>
            <a:ext cx="4038600" cy="1600200"/>
          </a:xfrm>
          <a:prstGeom prst="roundRect">
            <a:avLst/>
          </a:prstGeom>
          <a:blipFill>
            <a:blip r:embed="rId4"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h="25400" prst="softRound"/>
            </a:sp3d>
          </a:bodyPr>
          <a:lstStyle/>
          <a:p>
            <a:pPr algn="ctr" rtl="0">
              <a:lnSpc>
                <a:spcPct val="150000"/>
              </a:lnSpc>
            </a:pPr>
            <a:r>
              <a:rPr lang="en-US" sz="2800" b="1" dirty="0" err="1" smtClean="0">
                <a:solidFill>
                  <a:srgbClr val="99FFCC"/>
                </a:solidFill>
                <a:effectLst>
                  <a:outerShdw blurRad="50800" dist="38100" dir="18900000" algn="bl" rotWithShape="0">
                    <a:prstClr val="black">
                      <a:alpha val="40000"/>
                    </a:prstClr>
                  </a:outerShdw>
                </a:effectLst>
                <a:cs typeface="PT Bold Heading" pitchFamily="2" charset="-78"/>
              </a:rPr>
              <a:t>Entrapreneurship</a:t>
            </a:r>
            <a:endParaRPr lang="en-US" sz="2800" b="1" dirty="0">
              <a:solidFill>
                <a:srgbClr val="99FFCC"/>
              </a:solidFill>
              <a:effectLst>
                <a:outerShdw blurRad="50800" dist="38100" dir="18900000" algn="bl" rotWithShape="0">
                  <a:prstClr val="black">
                    <a:alpha val="40000"/>
                  </a:prstClr>
                </a:outerShdw>
              </a:effectLst>
              <a:cs typeface="PT Bold Heading" pitchFamily="2" charset="-7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4" name="Rounded Rectangle 3"/>
          <p:cNvSpPr/>
          <p:nvPr/>
        </p:nvSpPr>
        <p:spPr>
          <a:xfrm>
            <a:off x="2743200" y="457200"/>
            <a:ext cx="3581400" cy="1219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2"/>
          <p:cNvSpPr txBox="1"/>
          <p:nvPr/>
        </p:nvSpPr>
        <p:spPr>
          <a:xfrm>
            <a:off x="2819400" y="609601"/>
            <a:ext cx="3657600" cy="954107"/>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1"/>
            <a:r>
              <a:rPr lang="en-US" sz="2800" dirty="0" smtClean="0">
                <a:cs typeface="Simplified Arabic" pitchFamily="2" charset="-78"/>
              </a:rPr>
              <a:t>Entrepreneurship Types</a:t>
            </a:r>
            <a:endParaRPr lang="en-US" sz="2800" dirty="0">
              <a:cs typeface="Simplified Arabic" pitchFamily="2" charset="-78"/>
            </a:endParaRPr>
          </a:p>
        </p:txBody>
      </p:sp>
      <p:sp>
        <p:nvSpPr>
          <p:cNvPr id="6" name="Rounded Rectangle 5"/>
          <p:cNvSpPr/>
          <p:nvPr/>
        </p:nvSpPr>
        <p:spPr>
          <a:xfrm>
            <a:off x="2514600" y="2895600"/>
            <a:ext cx="4038600" cy="1600200"/>
          </a:xfrm>
          <a:prstGeom prst="roundRect">
            <a:avLst/>
          </a:prstGeom>
          <a:blipFill>
            <a:blip r:embed="rId4"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h="25400" prst="softRound"/>
            </a:sp3d>
          </a:bodyPr>
          <a:lstStyle/>
          <a:p>
            <a:pPr algn="ctr" rtl="0">
              <a:lnSpc>
                <a:spcPct val="150000"/>
              </a:lnSpc>
            </a:pPr>
            <a:r>
              <a:rPr lang="en-US" sz="2800" b="1" dirty="0" smtClean="0">
                <a:solidFill>
                  <a:srgbClr val="99FFCC"/>
                </a:solidFill>
                <a:effectLst>
                  <a:outerShdw blurRad="50800" dist="38100" dir="18900000" algn="bl" rotWithShape="0">
                    <a:prstClr val="black">
                      <a:alpha val="40000"/>
                    </a:prstClr>
                  </a:outerShdw>
                </a:effectLst>
                <a:cs typeface="PT Bold Heading" pitchFamily="2" charset="-78"/>
              </a:rPr>
              <a:t>Women Entrepreneurship</a:t>
            </a:r>
            <a:endParaRPr lang="en-US" sz="2800" b="1" dirty="0">
              <a:solidFill>
                <a:srgbClr val="99FFCC"/>
              </a:solidFill>
              <a:effectLst>
                <a:outerShdw blurRad="50800" dist="38100" dir="18900000" algn="bl" rotWithShape="0">
                  <a:prstClr val="black">
                    <a:alpha val="40000"/>
                  </a:prstClr>
                </a:outerShdw>
              </a:effectLst>
              <a:cs typeface="PT Bold Heading" pitchFamily="2" charset="-7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l" rtl="0"/>
            <a:endParaRPr lang="ar-SA"/>
          </a:p>
        </p:txBody>
      </p:sp>
      <p:sp>
        <p:nvSpPr>
          <p:cNvPr id="4" name="Rounded Rectangle 3"/>
          <p:cNvSpPr/>
          <p:nvPr/>
        </p:nvSpPr>
        <p:spPr>
          <a:xfrm>
            <a:off x="2743200" y="457200"/>
            <a:ext cx="3581400" cy="1219200"/>
          </a:xfrm>
          <a:prstGeom prst="roundRect">
            <a:avLst/>
          </a:prstGeom>
          <a:blipFill>
            <a:blip r:embed="rId3"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2"/>
          <p:cNvSpPr txBox="1"/>
          <p:nvPr/>
        </p:nvSpPr>
        <p:spPr>
          <a:xfrm>
            <a:off x="2819400" y="609601"/>
            <a:ext cx="3657600" cy="954107"/>
          </a:xfrm>
          <a:prstGeom prst="rect">
            <a:avLst/>
          </a:prstGeom>
          <a:noFill/>
        </p:spPr>
        <p:txBody>
          <a:bodyPr wrap="square" rtlCol="0" anchor="ctr">
            <a:spAutoFit/>
            <a:scene3d>
              <a:camera prst="orthographicFront"/>
              <a:lightRig rig="threePt" dir="t"/>
            </a:scene3d>
            <a:sp3d extrusionH="57150">
              <a:bevelT h="25400" prst="softRound"/>
            </a:sp3d>
          </a:bodyPr>
          <a:lstStyle/>
          <a:p>
            <a:pPr algn="ctr" rtl="1"/>
            <a:r>
              <a:rPr lang="en-US" sz="2800" dirty="0" smtClean="0">
                <a:cs typeface="Simplified Arabic" pitchFamily="2" charset="-78"/>
              </a:rPr>
              <a:t>Entrepreneurship Types</a:t>
            </a:r>
            <a:endParaRPr lang="en-US" sz="2800" dirty="0">
              <a:cs typeface="Simplified Arabic" pitchFamily="2" charset="-78"/>
            </a:endParaRPr>
          </a:p>
        </p:txBody>
      </p:sp>
      <p:sp>
        <p:nvSpPr>
          <p:cNvPr id="6" name="Rounded Rectangle 5"/>
          <p:cNvSpPr/>
          <p:nvPr/>
        </p:nvSpPr>
        <p:spPr>
          <a:xfrm>
            <a:off x="2514600" y="2895600"/>
            <a:ext cx="4038600" cy="1600200"/>
          </a:xfrm>
          <a:prstGeom prst="roundRect">
            <a:avLst/>
          </a:prstGeom>
          <a:blipFill>
            <a:blip r:embed="rId4" cstate="print"/>
            <a:stretch>
              <a:fillRect/>
            </a:stretch>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h="25400" prst="softRound"/>
            </a:sp3d>
          </a:bodyPr>
          <a:lstStyle/>
          <a:p>
            <a:pPr algn="ctr" rtl="0">
              <a:lnSpc>
                <a:spcPct val="150000"/>
              </a:lnSpc>
            </a:pPr>
            <a:r>
              <a:rPr lang="en-US" sz="2800" b="1" dirty="0" smtClean="0">
                <a:solidFill>
                  <a:srgbClr val="99FFCC"/>
                </a:solidFill>
                <a:effectLst>
                  <a:outerShdw blurRad="50800" dist="38100" dir="18900000" algn="bl" rotWithShape="0">
                    <a:prstClr val="black">
                      <a:alpha val="40000"/>
                    </a:prstClr>
                  </a:outerShdw>
                </a:effectLst>
                <a:cs typeface="PT Bold Heading" pitchFamily="2" charset="-78"/>
              </a:rPr>
              <a:t>Digital </a:t>
            </a:r>
          </a:p>
          <a:p>
            <a:pPr algn="ctr" rtl="0">
              <a:lnSpc>
                <a:spcPct val="150000"/>
              </a:lnSpc>
            </a:pPr>
            <a:r>
              <a:rPr lang="en-US" sz="2800" b="1" dirty="0" smtClean="0">
                <a:solidFill>
                  <a:srgbClr val="99FFCC"/>
                </a:solidFill>
                <a:effectLst>
                  <a:outerShdw blurRad="50800" dist="38100" dir="18900000" algn="bl" rotWithShape="0">
                    <a:prstClr val="black">
                      <a:alpha val="40000"/>
                    </a:prstClr>
                  </a:outerShdw>
                </a:effectLst>
                <a:cs typeface="PT Bold Heading" pitchFamily="2" charset="-78"/>
              </a:rPr>
              <a:t>Entrepreneurship</a:t>
            </a:r>
            <a:endParaRPr lang="en-US" sz="2800" b="1" dirty="0">
              <a:solidFill>
                <a:srgbClr val="99FFCC"/>
              </a:solidFill>
              <a:effectLst>
                <a:outerShdw blurRad="50800" dist="38100" dir="18900000" algn="bl" rotWithShape="0">
                  <a:prstClr val="black">
                    <a:alpha val="40000"/>
                  </a:prstClr>
                </a:outerShdw>
              </a:effectLst>
              <a:cs typeface="PT Bold Heading" pitchFamily="2" charset="-7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نموذج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5676</TotalTime>
  <Words>584</Words>
  <Application>Microsoft Office PowerPoint</Application>
  <PresentationFormat>عرض على الشاشة (3:4)‏</PresentationFormat>
  <Paragraphs>180</Paragraphs>
  <Slides>17</Slides>
  <Notes>16</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نموذج 4</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Company>Kent State University Geauga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dc:title>
  <dc:creator>WFD</dc:creator>
  <cp:lastModifiedBy>Dr wafa</cp:lastModifiedBy>
  <cp:revision>599</cp:revision>
  <dcterms:created xsi:type="dcterms:W3CDTF">2009-04-18T07:46:06Z</dcterms:created>
  <dcterms:modified xsi:type="dcterms:W3CDTF">2012-10-12T16:07:58Z</dcterms:modified>
</cp:coreProperties>
</file>