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9" r:id="rId3"/>
    <p:sldId id="286" r:id="rId4"/>
    <p:sldId id="287" r:id="rId5"/>
    <p:sldId id="278" r:id="rId6"/>
    <p:sldId id="281" r:id="rId7"/>
    <p:sldId id="282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D47"/>
    <a:srgbClr val="7D00D2"/>
    <a:srgbClr val="570092"/>
    <a:srgbClr val="929292"/>
    <a:srgbClr val="542378"/>
    <a:srgbClr val="8F62B2"/>
    <a:srgbClr val="8F62B1"/>
    <a:srgbClr val="8D60AF"/>
    <a:srgbClr val="939393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32" autoAdjust="0"/>
  </p:normalViewPr>
  <p:slideViewPr>
    <p:cSldViewPr snapToGrid="0">
      <p:cViewPr varScale="1">
        <p:scale>
          <a:sx n="61" d="100"/>
          <a:sy n="61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/>
      <dgm:spPr/>
      <dgm:t>
        <a:bodyPr/>
        <a:lstStyle/>
        <a:p>
          <a:r>
            <a:rPr lang="en-GB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Biuret test: 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 the presence of peptides or proteins.</a:t>
          </a:r>
          <a:endParaRPr lang="en-GB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/>
        </a:p>
      </dgm:t>
    </dgm:pt>
    <dgm:pt modelId="{340F6FAD-378E-41A8-A270-C973317CF13B}">
      <dgm:prSet phldrT="[Text]"/>
      <dgm:spPr/>
      <dgm:t>
        <a:bodyPr/>
        <a:lstStyle/>
        <a:p>
          <a:r>
            <a:rPr lang="en-GB" u="none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Effect of salt concentration on the protein solubility.</a:t>
          </a:r>
          <a:endParaRPr lang="en-GB" u="none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/>
        </a:p>
      </dgm:t>
    </dgm:pt>
    <dgm:pt modelId="{75D42AD3-EE70-4E4D-BD1D-75FBA4FED78F}">
      <dgm:prSet phldrT="[Text]"/>
      <dgm:spPr/>
      <dgm:t>
        <a:bodyPr/>
        <a:lstStyle/>
        <a:p>
          <a:r>
            <a:rPr lang="en-GB" u="none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Precipitation of proteins by acids.</a:t>
          </a:r>
          <a:endParaRPr lang="en-GB" u="none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/>
        </a:p>
      </dgm:t>
    </dgm:pt>
    <dgm:pt modelId="{2801BC56-30E6-4DCD-B093-4A4F0A263300}">
      <dgm:prSet phldrT="[Text]"/>
      <dgm:spPr/>
      <dgm:t>
        <a:bodyPr/>
        <a:lstStyle/>
        <a:p>
          <a:r>
            <a:rPr lang="en-GB" u="none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Precipitation of protein by salts of heavy metals.</a:t>
          </a:r>
          <a:endParaRPr lang="en-GB" u="none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0C584-F3B9-4922-B3E3-478CAB4C6AF4}" type="parTrans" cxnId="{0AA09781-DFCC-4BDF-BCB4-6AE6AEE236E0}">
      <dgm:prSet/>
      <dgm:spPr/>
      <dgm:t>
        <a:bodyPr/>
        <a:lstStyle/>
        <a:p>
          <a:endParaRPr lang="en-GB"/>
        </a:p>
      </dgm:t>
    </dgm:pt>
    <dgm:pt modelId="{D1AA8C93-2146-4C7A-AAE8-8F41366D9071}" type="sibTrans" cxnId="{0AA09781-DFCC-4BDF-BCB4-6AE6AEE236E0}">
      <dgm:prSet/>
      <dgm:spPr/>
      <dgm:t>
        <a:bodyPr/>
        <a:lstStyle/>
        <a:p>
          <a:endParaRPr lang="en-GB"/>
        </a:p>
      </dgm:t>
    </dgm:pt>
    <dgm:pt modelId="{DA57DA8C-6B82-45D2-A8D4-1A2ADCFCC35A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Protein denaturation.</a:t>
          </a:r>
          <a:endParaRPr lang="en-GB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5A044-9A4C-4967-8102-EBE0FF5C6976}" type="parTrans" cxnId="{15A1BD9E-9248-472C-9768-84BB62CCECE8}">
      <dgm:prSet/>
      <dgm:spPr/>
      <dgm:t>
        <a:bodyPr/>
        <a:lstStyle/>
        <a:p>
          <a:endParaRPr lang="en-GB"/>
        </a:p>
      </dgm:t>
    </dgm:pt>
    <dgm:pt modelId="{361B7822-CCFD-4A70-9717-5970B68203AD}" type="sibTrans" cxnId="{15A1BD9E-9248-472C-9768-84BB62CCECE8}">
      <dgm:prSet/>
      <dgm:spPr/>
      <dgm:t>
        <a:bodyPr/>
        <a:lstStyle/>
        <a:p>
          <a:endParaRPr lang="en-GB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5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  <dgm:t>
        <a:bodyPr/>
        <a:lstStyle/>
        <a:p>
          <a:endParaRPr lang="en-GB"/>
        </a:p>
      </dgm:t>
    </dgm:pt>
    <dgm:pt modelId="{F3A61B88-B670-4146-9BA0-4F0A99407637}" type="pres">
      <dgm:prSet presAssocID="{B555E358-83E6-4EFC-B3D4-AC714E22D71D}" presName="extraNode" presStyleLbl="node1" presStyleIdx="0" presStyleCnt="5"/>
      <dgm:spPr/>
    </dgm:pt>
    <dgm:pt modelId="{5357C43E-43DE-454C-8148-CE0DB8235301}" type="pres">
      <dgm:prSet presAssocID="{B555E358-83E6-4EFC-B3D4-AC714E22D71D}" presName="dstNode" presStyleLbl="node1" presStyleIdx="0" presStyleCnt="5"/>
      <dgm:spPr/>
    </dgm:pt>
    <dgm:pt modelId="{7D546C31-A7FB-49AC-A74B-611E2E71288A}" type="pres">
      <dgm:prSet presAssocID="{45C890C3-5C01-4BD0-8B2C-20DB6D804D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5"/>
      <dgm:spPr/>
    </dgm:pt>
    <dgm:pt modelId="{78090CCF-68C8-4483-B480-42F98EE7A88E}" type="pres">
      <dgm:prSet presAssocID="{340F6FAD-378E-41A8-A270-C973317CF1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5"/>
      <dgm:spPr/>
    </dgm:pt>
    <dgm:pt modelId="{F1D7EADF-0A3E-4FEF-86A1-B54C7F3E14F5}" type="pres">
      <dgm:prSet presAssocID="{75D42AD3-EE70-4E4D-BD1D-75FBA4FED78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5"/>
      <dgm:spPr/>
    </dgm:pt>
    <dgm:pt modelId="{800FE198-B726-4E51-BC33-7F279D854ABD}" type="pres">
      <dgm:prSet presAssocID="{2801BC56-30E6-4DCD-B093-4A4F0A26330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B48B1F-6296-4E3E-AD54-A0BC883CDE1F}" type="pres">
      <dgm:prSet presAssocID="{2801BC56-30E6-4DCD-B093-4A4F0A263300}" presName="accent_4" presStyleCnt="0"/>
      <dgm:spPr/>
    </dgm:pt>
    <dgm:pt modelId="{1CD39206-122C-4529-8658-8EE1F94D2308}" type="pres">
      <dgm:prSet presAssocID="{2801BC56-30E6-4DCD-B093-4A4F0A263300}" presName="accentRepeatNode" presStyleLbl="solidFgAcc1" presStyleIdx="3" presStyleCnt="5"/>
      <dgm:spPr/>
    </dgm:pt>
    <dgm:pt modelId="{77857303-4B32-4181-BDE2-5255459DE3EE}" type="pres">
      <dgm:prSet presAssocID="{DA57DA8C-6B82-45D2-A8D4-1A2ADCFCC35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5408-944D-4AE0-98E2-0D1590964090}" type="pres">
      <dgm:prSet presAssocID="{DA57DA8C-6B82-45D2-A8D4-1A2ADCFCC35A}" presName="accent_5" presStyleCnt="0"/>
      <dgm:spPr/>
    </dgm:pt>
    <dgm:pt modelId="{844C33DE-22D6-4C53-938F-F4A405BC1B31}" type="pres">
      <dgm:prSet presAssocID="{DA57DA8C-6B82-45D2-A8D4-1A2ADCFCC35A}" presName="accentRepeatNode" presStyleLbl="solidFgAcc1" presStyleIdx="4" presStyleCnt="5"/>
      <dgm:spPr/>
    </dgm:pt>
  </dgm:ptLst>
  <dgm:cxnLst>
    <dgm:cxn modelId="{0AA09781-DFCC-4BDF-BCB4-6AE6AEE236E0}" srcId="{B555E358-83E6-4EFC-B3D4-AC714E22D71D}" destId="{2801BC56-30E6-4DCD-B093-4A4F0A263300}" srcOrd="3" destOrd="0" parTransId="{2040C584-F3B9-4922-B3E3-478CAB4C6AF4}" sibTransId="{D1AA8C93-2146-4C7A-AAE8-8F41366D9071}"/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7E00A35C-F52C-41CB-ABAE-8D142663F33B}" type="presOf" srcId="{45C890C3-5C01-4BD0-8B2C-20DB6D804D6B}" destId="{7D546C31-A7FB-49AC-A74B-611E2E71288A}" srcOrd="0" destOrd="0" presId="urn:microsoft.com/office/officeart/2008/layout/VerticalCurvedList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BE9C8083-6028-48A8-A4F5-CF26C2D2933C}" type="presOf" srcId="{DA57DA8C-6B82-45D2-A8D4-1A2ADCFCC35A}" destId="{77857303-4B32-4181-BDE2-5255459DE3EE}" srcOrd="0" destOrd="0" presId="urn:microsoft.com/office/officeart/2008/layout/VerticalCurvedList"/>
    <dgm:cxn modelId="{CE52858C-75F4-4CC3-A8D5-39799766A975}" type="presOf" srcId="{B555E358-83E6-4EFC-B3D4-AC714E22D71D}" destId="{D0BBD988-6EB4-4467-AD37-D6480BE5DD45}" srcOrd="0" destOrd="0" presId="urn:microsoft.com/office/officeart/2008/layout/VerticalCurvedList"/>
    <dgm:cxn modelId="{48A044E8-C5BB-404B-87B1-A1BA5D3C7A53}" type="presOf" srcId="{75D42AD3-EE70-4E4D-BD1D-75FBA4FED78F}" destId="{F1D7EADF-0A3E-4FEF-86A1-B54C7F3E14F5}" srcOrd="0" destOrd="0" presId="urn:microsoft.com/office/officeart/2008/layout/VerticalCurvedList"/>
    <dgm:cxn modelId="{7EA7CDB8-FD89-4B1E-A870-51C42954046B}" type="presOf" srcId="{40D12EC9-219B-45DC-BAC5-44DF6CACA6F4}" destId="{25414A76-CE34-4DA1-B15B-143D7FCEEFA3}" srcOrd="0" destOrd="0" presId="urn:microsoft.com/office/officeart/2008/layout/VerticalCurvedList"/>
    <dgm:cxn modelId="{3E23B5F1-E1A3-40A1-9EAB-06274AD18419}" type="presOf" srcId="{2801BC56-30E6-4DCD-B093-4A4F0A263300}" destId="{800FE198-B726-4E51-BC33-7F279D854ABD}" srcOrd="0" destOrd="0" presId="urn:microsoft.com/office/officeart/2008/layout/VerticalCurvedList"/>
    <dgm:cxn modelId="{635E9ED4-B767-4F34-9B33-8F16770EDB34}" type="presOf" srcId="{340F6FAD-378E-41A8-A270-C973317CF13B}" destId="{78090CCF-68C8-4483-B480-42F98EE7A88E}" srcOrd="0" destOrd="0" presId="urn:microsoft.com/office/officeart/2008/layout/VerticalCurvedList"/>
    <dgm:cxn modelId="{15A1BD9E-9248-472C-9768-84BB62CCECE8}" srcId="{B555E358-83E6-4EFC-B3D4-AC714E22D71D}" destId="{DA57DA8C-6B82-45D2-A8D4-1A2ADCFCC35A}" srcOrd="4" destOrd="0" parTransId="{A285A044-9A4C-4967-8102-EBE0FF5C6976}" sibTransId="{361B7822-CCFD-4A70-9717-5970B68203AD}"/>
    <dgm:cxn modelId="{1DFA27D8-F749-4711-BEC2-15A4B561004F}" type="presParOf" srcId="{D0BBD988-6EB4-4467-AD37-D6480BE5DD45}" destId="{A36BC27D-B6F1-4786-A625-4CD51464D3BA}" srcOrd="0" destOrd="0" presId="urn:microsoft.com/office/officeart/2008/layout/VerticalCurvedList"/>
    <dgm:cxn modelId="{F68E75B5-4300-45A8-AAE1-00341F907DA2}" type="presParOf" srcId="{A36BC27D-B6F1-4786-A625-4CD51464D3BA}" destId="{9B6A3ED7-7202-4729-84FF-8C6636E9E957}" srcOrd="0" destOrd="0" presId="urn:microsoft.com/office/officeart/2008/layout/VerticalCurvedList"/>
    <dgm:cxn modelId="{1739297F-2482-4613-8504-5989F43860DC}" type="presParOf" srcId="{9B6A3ED7-7202-4729-84FF-8C6636E9E957}" destId="{DD9C69EF-219F-4F15-BDF3-964C1AB7B75B}" srcOrd="0" destOrd="0" presId="urn:microsoft.com/office/officeart/2008/layout/VerticalCurvedList"/>
    <dgm:cxn modelId="{D44AECDB-553A-46F2-BC53-3C63A371BA55}" type="presParOf" srcId="{9B6A3ED7-7202-4729-84FF-8C6636E9E957}" destId="{25414A76-CE34-4DA1-B15B-143D7FCEEFA3}" srcOrd="1" destOrd="0" presId="urn:microsoft.com/office/officeart/2008/layout/VerticalCurvedList"/>
    <dgm:cxn modelId="{4CF87889-BE94-496D-BB30-9AAF95E88073}" type="presParOf" srcId="{9B6A3ED7-7202-4729-84FF-8C6636E9E957}" destId="{F3A61B88-B670-4146-9BA0-4F0A99407637}" srcOrd="2" destOrd="0" presId="urn:microsoft.com/office/officeart/2008/layout/VerticalCurvedList"/>
    <dgm:cxn modelId="{51D94626-D9D3-4A78-B5F3-6A2DFF6D7D2C}" type="presParOf" srcId="{9B6A3ED7-7202-4729-84FF-8C6636E9E957}" destId="{5357C43E-43DE-454C-8148-CE0DB8235301}" srcOrd="3" destOrd="0" presId="urn:microsoft.com/office/officeart/2008/layout/VerticalCurvedList"/>
    <dgm:cxn modelId="{9528534B-91A5-4B28-8D5B-385BC3D1F36A}" type="presParOf" srcId="{A36BC27D-B6F1-4786-A625-4CD51464D3BA}" destId="{7D546C31-A7FB-49AC-A74B-611E2E71288A}" srcOrd="1" destOrd="0" presId="urn:microsoft.com/office/officeart/2008/layout/VerticalCurvedList"/>
    <dgm:cxn modelId="{26B8455A-5D51-4D96-8311-69A47E77C22E}" type="presParOf" srcId="{A36BC27D-B6F1-4786-A625-4CD51464D3BA}" destId="{0FE786F0-63A5-4295-BBBD-FAC626CEB388}" srcOrd="2" destOrd="0" presId="urn:microsoft.com/office/officeart/2008/layout/VerticalCurvedList"/>
    <dgm:cxn modelId="{6E174FE0-08F0-4A58-ACE3-D96255640845}" type="presParOf" srcId="{0FE786F0-63A5-4295-BBBD-FAC626CEB388}" destId="{4BAD94C0-D5EE-481F-904F-10516D209BB8}" srcOrd="0" destOrd="0" presId="urn:microsoft.com/office/officeart/2008/layout/VerticalCurvedList"/>
    <dgm:cxn modelId="{42999CEA-EF59-4E52-BBA7-1A85093EE9D6}" type="presParOf" srcId="{A36BC27D-B6F1-4786-A625-4CD51464D3BA}" destId="{78090CCF-68C8-4483-B480-42F98EE7A88E}" srcOrd="3" destOrd="0" presId="urn:microsoft.com/office/officeart/2008/layout/VerticalCurvedList"/>
    <dgm:cxn modelId="{CC41B0BF-49EE-4003-8A90-E332CF012356}" type="presParOf" srcId="{A36BC27D-B6F1-4786-A625-4CD51464D3BA}" destId="{530F709B-172C-4704-B8FA-EB07ECBAADB1}" srcOrd="4" destOrd="0" presId="urn:microsoft.com/office/officeart/2008/layout/VerticalCurvedList"/>
    <dgm:cxn modelId="{EEF517D0-90A4-46C5-A3CA-FE441E9F6581}" type="presParOf" srcId="{530F709B-172C-4704-B8FA-EB07ECBAADB1}" destId="{0160DA0F-0A5A-4A4A-8487-4A5DB0C2B6D7}" srcOrd="0" destOrd="0" presId="urn:microsoft.com/office/officeart/2008/layout/VerticalCurvedList"/>
    <dgm:cxn modelId="{81B99480-1CE5-4503-9393-2EFBBCAFC32D}" type="presParOf" srcId="{A36BC27D-B6F1-4786-A625-4CD51464D3BA}" destId="{F1D7EADF-0A3E-4FEF-86A1-B54C7F3E14F5}" srcOrd="5" destOrd="0" presId="urn:microsoft.com/office/officeart/2008/layout/VerticalCurvedList"/>
    <dgm:cxn modelId="{F1858DEA-CA3D-446E-B4BB-C8485A04FD5E}" type="presParOf" srcId="{A36BC27D-B6F1-4786-A625-4CD51464D3BA}" destId="{40790C2A-1891-4A63-809C-870662C255BD}" srcOrd="6" destOrd="0" presId="urn:microsoft.com/office/officeart/2008/layout/VerticalCurvedList"/>
    <dgm:cxn modelId="{58344E65-487F-4A3D-AC3F-1E9D078CA9D3}" type="presParOf" srcId="{40790C2A-1891-4A63-809C-870662C255BD}" destId="{C9E015C8-F502-47AC-8097-6B52A1ECF9C5}" srcOrd="0" destOrd="0" presId="urn:microsoft.com/office/officeart/2008/layout/VerticalCurvedList"/>
    <dgm:cxn modelId="{F7A56A5A-1366-4EC1-99D4-300B90857A56}" type="presParOf" srcId="{A36BC27D-B6F1-4786-A625-4CD51464D3BA}" destId="{800FE198-B726-4E51-BC33-7F279D854ABD}" srcOrd="7" destOrd="0" presId="urn:microsoft.com/office/officeart/2008/layout/VerticalCurvedList"/>
    <dgm:cxn modelId="{E03BBEBF-937B-4909-A30F-C06884D17C94}" type="presParOf" srcId="{A36BC27D-B6F1-4786-A625-4CD51464D3BA}" destId="{7EB48B1F-6296-4E3E-AD54-A0BC883CDE1F}" srcOrd="8" destOrd="0" presId="urn:microsoft.com/office/officeart/2008/layout/VerticalCurvedList"/>
    <dgm:cxn modelId="{0B1FAED9-46ED-4BF4-85B5-C6707BB37850}" type="presParOf" srcId="{7EB48B1F-6296-4E3E-AD54-A0BC883CDE1F}" destId="{1CD39206-122C-4529-8658-8EE1F94D2308}" srcOrd="0" destOrd="0" presId="urn:microsoft.com/office/officeart/2008/layout/VerticalCurvedList"/>
    <dgm:cxn modelId="{342D42E7-062E-4D62-B427-603E5872FA38}" type="presParOf" srcId="{A36BC27D-B6F1-4786-A625-4CD51464D3BA}" destId="{77857303-4B32-4181-BDE2-5255459DE3EE}" srcOrd="9" destOrd="0" presId="urn:microsoft.com/office/officeart/2008/layout/VerticalCurvedList"/>
    <dgm:cxn modelId="{830907F9-2C4C-4BAC-8F2E-3374AAC28FCF}" type="presParOf" srcId="{A36BC27D-B6F1-4786-A625-4CD51464D3BA}" destId="{DC465408-944D-4AE0-98E2-0D1590964090}" srcOrd="10" destOrd="0" presId="urn:microsoft.com/office/officeart/2008/layout/VerticalCurvedList"/>
    <dgm:cxn modelId="{EDEA3117-909D-45C2-A31D-6F45C8265D5E}" type="presParOf" srcId="{DC465408-944D-4AE0-98E2-0D1590964090}" destId="{844C33DE-22D6-4C53-938F-F4A405BC1B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384538" y="253918"/>
          <a:ext cx="6542100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Biuret test: </a:t>
          </a:r>
          <a:r>
            <a:rPr lang="en-GB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 the presence of peptides or proteins.</a:t>
          </a:r>
          <a:endParaRPr lang="en-GB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38" y="253918"/>
        <a:ext cx="6542100" cy="508162"/>
      </dsp:txXfrm>
    </dsp:sp>
    <dsp:sp modelId="{4BAD94C0-D5EE-481F-904F-10516D209BB8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748672" y="1015918"/>
          <a:ext cx="6177965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u="none" kern="12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Effect of salt concentration on the protein solubility.</a:t>
          </a:r>
          <a:endParaRPr lang="en-GB" sz="2100" u="none" kern="1200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72" y="1015918"/>
        <a:ext cx="6177965" cy="508162"/>
      </dsp:txXfrm>
    </dsp:sp>
    <dsp:sp modelId="{0160DA0F-0A5A-4A4A-8487-4A5DB0C2B6D7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860432" y="1777918"/>
          <a:ext cx="6066205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u="none" kern="12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Precipitation of proteins by acids.</a:t>
          </a:r>
          <a:endParaRPr lang="en-GB" sz="2100" u="none" kern="1200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777918"/>
        <a:ext cx="6066205" cy="508162"/>
      </dsp:txXfrm>
    </dsp:sp>
    <dsp:sp modelId="{C9E015C8-F502-47AC-8097-6B52A1ECF9C5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FE198-B726-4E51-BC33-7F279D854ABD}">
      <dsp:nvSpPr>
        <dsp:cNvPr id="0" name=""/>
        <dsp:cNvSpPr/>
      </dsp:nvSpPr>
      <dsp:spPr>
        <a:xfrm>
          <a:off x="748672" y="2539918"/>
          <a:ext cx="6177965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u="none" kern="12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Precipitation of protein by salts of heavy metals.</a:t>
          </a:r>
          <a:endParaRPr lang="en-GB" sz="2100" u="none" kern="1200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72" y="2539918"/>
        <a:ext cx="6177965" cy="508162"/>
      </dsp:txXfrm>
    </dsp:sp>
    <dsp:sp modelId="{1CD39206-122C-4529-8658-8EE1F94D2308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57303-4B32-4181-BDE2-5255459DE3EE}">
      <dsp:nvSpPr>
        <dsp:cNvPr id="0" name=""/>
        <dsp:cNvSpPr/>
      </dsp:nvSpPr>
      <dsp:spPr>
        <a:xfrm>
          <a:off x="384538" y="3301918"/>
          <a:ext cx="6542100" cy="50816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Protein denaturation.</a:t>
          </a:r>
          <a:endParaRPr lang="en-GB" sz="2100" kern="1200" dirty="0">
            <a:solidFill>
              <a:srgbClr val="8DCD4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38" y="3301918"/>
        <a:ext cx="6542100" cy="508162"/>
      </dsp:txXfrm>
    </dsp:sp>
    <dsp:sp modelId="{844C33DE-22D6-4C53-938F-F4A405BC1B3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602A-52EB-49C1-BDE6-AF74D4AE31F0}" type="datetimeFigureOut">
              <a:rPr lang="en-GB" smtClean="0"/>
              <a:t>25/02/2017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4D3C-CB68-4073-B6F4-BBD496548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alliu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admiu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4D3C-CB68-4073-B6F4-BBD4965481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2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TL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Thallium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Cd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Cadmium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4D3C-CB68-4073-B6F4-BBD4965481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1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611-F7C1-4EEB-BB35-D7D0D53A6D24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3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ED65-1E1C-4D3F-ADC3-96142DD3E080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1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C8C-1D30-4839-BF36-894F2F7CDBB1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4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673-8176-40AD-98CD-D883CBD0CC6D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3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80-4CAC-4DB8-972B-090C385494E1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BB67-A3C3-4F00-8BAC-A229B78641FB}" type="datetime1">
              <a:rPr lang="en-GB" smtClean="0"/>
              <a:t>25/02/2017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B2B-34DB-494E-8C26-71ABFBA9A010}" type="datetime1">
              <a:rPr lang="en-GB" smtClean="0"/>
              <a:t>25/02/2017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5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480-C91E-439B-9E2F-62812D58E75B}" type="datetime1">
              <a:rPr lang="en-GB" smtClean="0"/>
              <a:t>25/02/2017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3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CA43-7305-45BD-A74D-695092F3A2E1}" type="datetime1">
              <a:rPr lang="en-GB" smtClean="0"/>
              <a:t>25/02/2017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8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9A0-2CB8-4493-BD6C-D834A1D5D476}" type="datetime1">
              <a:rPr lang="en-GB" smtClean="0"/>
              <a:t>25/02/2017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4EF5-3175-4EA8-97E2-20B768A29CE4}" type="datetime1">
              <a:rPr lang="en-GB" smtClean="0"/>
              <a:t>25/02/2017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0EEB-7218-4753-A8DF-58EC52CBD323}" type="datetime1">
              <a:rPr lang="en-GB" smtClean="0"/>
              <a:t>25/02/2017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" y="2655072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655072"/>
            <a:ext cx="1831458" cy="13715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26191" y="2614640"/>
            <a:ext cx="7246141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44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4400" b="1" dirty="0" smtClean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Qualitative tests of Proteins </a:t>
            </a:r>
            <a:endParaRPr lang="en-GB" sz="44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6440" y="5285178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66">
              <a:defRPr/>
            </a:pP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BCH302 [Practical]</a:t>
            </a:r>
          </a:p>
        </p:txBody>
      </p:sp>
    </p:spTree>
    <p:extLst>
      <p:ext uri="{BB962C8B-B14F-4D97-AF65-F5344CB8AC3E}">
        <p14:creationId xmlns:p14="http://schemas.microsoft.com/office/powerpoint/2010/main" val="17750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1.Label one tube as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Add 2ml of albumin.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Add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Concentrate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vision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while adding.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Record your results.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In the same tube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amounts of 100%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shake it well.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Record your results.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Compare between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results.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68518"/>
              </p:ext>
            </p:extLst>
          </p:nvPr>
        </p:nvGraphicFramePr>
        <p:xfrm>
          <a:off x="402533" y="5277542"/>
          <a:ext cx="5883967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6592"/>
                <a:gridCol w="1857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+ </a:t>
                      </a:r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en-GB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Albumin+100%saturate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en-GB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GB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50055"/>
            <a:ext cx="74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E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ffect of salt concentration on the protein solubility 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28575" y="6215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 precipitation of proteins</a:t>
            </a:r>
            <a:endParaRPr lang="en-GB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5761" y="1556562"/>
            <a:ext cx="895108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effects of strong acids on the protein solubility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depend on affecting solubility of the protein as a function of changes in </a:t>
            </a:r>
            <a:r>
              <a:rPr lang="en-GB" b="1" dirty="0" err="1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endParaRPr lang="en-GB" b="1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acidic media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protein will be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positively charged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attracted 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cause them to </a:t>
            </a:r>
            <a:r>
              <a:rPr lang="en-GB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precipitate.</a:t>
            </a:r>
            <a:endParaRPr lang="en-GB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GB" sz="2000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sz="2000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small amount of protein in urea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enzyme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reaction.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2980" y="644110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2165" y="1571894"/>
            <a:ext cx="88082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1.Label two tubes A and B.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tube A: 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3 ml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nitric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(HNO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CAREFULLY.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Then,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dropper add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albumin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wall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a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up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Record your results.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tube B: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 3 ml of the albumin solution.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add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drops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TCA solution CAREFULLY.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Record your results.</a:t>
            </a: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84452"/>
              </p:ext>
            </p:extLst>
          </p:nvPr>
        </p:nvGraphicFramePr>
        <p:xfrm>
          <a:off x="402533" y="5277542"/>
          <a:ext cx="5883967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6592"/>
                <a:gridCol w="1857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+ HNO</a:t>
                      </a:r>
                      <a:r>
                        <a:rPr lang="en-GB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Albumin+TCA</a:t>
                      </a:r>
                      <a:endParaRPr lang="en-GB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393" t="61134" r="37396" b="14362"/>
          <a:stretch/>
        </p:blipFill>
        <p:spPr>
          <a:xfrm>
            <a:off x="6429375" y="3909886"/>
            <a:ext cx="1057275" cy="2278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068" t="24892" r="37721" b="48662"/>
          <a:stretch/>
        </p:blipFill>
        <p:spPr>
          <a:xfrm>
            <a:off x="7693109" y="4039978"/>
            <a:ext cx="1057275" cy="2181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2323" y="6191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066029" y="6191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8575" y="6215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 precipitation of proteins</a:t>
            </a:r>
            <a:endParaRPr lang="en-GB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9712"/>
            <a:ext cx="74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4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Precipitation of proteins by salts of heavy metals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5761" y="1556562"/>
            <a:ext cx="89510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effect of heavy metal salt 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metal salts usually contain Hg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Pb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Cd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metals with high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weights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metal salt will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neutralize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GB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charge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protein will bind with </a:t>
            </a:r>
            <a:r>
              <a:rPr lang="en-GB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charge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metal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insoluble metal protein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salt.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GB" sz="2000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poisoning by palladium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,......mercury salts Hg++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50" t="42804" r="32796" b="22859"/>
          <a:stretch/>
        </p:blipFill>
        <p:spPr>
          <a:xfrm>
            <a:off x="4400551" y="4800008"/>
            <a:ext cx="4238624" cy="13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2980" y="644110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1.Label two tubes A and B.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A and B 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Albumin sample.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tube A: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dropper add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Record your results.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tube B: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dropper add few drops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HgCl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your results.</a:t>
            </a: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17811"/>
              </p:ext>
            </p:extLst>
          </p:nvPr>
        </p:nvGraphicFramePr>
        <p:xfrm>
          <a:off x="383483" y="4715567"/>
          <a:ext cx="5883967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1192"/>
                <a:gridCol w="3152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+ AgNO</a:t>
                      </a:r>
                      <a:r>
                        <a:rPr lang="en-GB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+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HgCl</a:t>
                      </a:r>
                      <a:r>
                        <a:rPr lang="en-GB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69712"/>
            <a:ext cx="74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4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Precipitation of proteins by salts of heavy metals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060" t="33607" r="29621" b="27823"/>
          <a:stretch/>
        </p:blipFill>
        <p:spPr>
          <a:xfrm>
            <a:off x="6691311" y="3945554"/>
            <a:ext cx="1319214" cy="27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9050" y="603062"/>
            <a:ext cx="7899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5 </a:t>
            </a:r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 denaturation by heating</a:t>
            </a:r>
            <a:endParaRPr lang="en-GB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5761" y="1556562"/>
            <a:ext cx="89510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effect of high temperature on protein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Non-covalent bond can be broken by heating, leading to protein denaturation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precipitation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7" y="3840225"/>
            <a:ext cx="2228088" cy="212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6622" t="43296" r="9776" b="34179"/>
          <a:stretch/>
        </p:blipFill>
        <p:spPr>
          <a:xfrm>
            <a:off x="2767293" y="5213448"/>
            <a:ext cx="3688024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5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2980" y="644110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3 ml of protein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Place it in a boiling water bath for 5-10 minutes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3-Remove aside to cool to room temperature.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4-Note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</a:p>
          <a:p>
            <a:endParaRPr lang="en-GB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75517"/>
              </p:ext>
            </p:extLst>
          </p:nvPr>
        </p:nvGraphicFramePr>
        <p:xfrm>
          <a:off x="383483" y="4715567"/>
          <a:ext cx="588396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017"/>
                <a:gridCol w="3409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+ heating</a:t>
                      </a:r>
                      <a:endParaRPr lang="en-GB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" y="603062"/>
            <a:ext cx="7899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5 </a:t>
            </a:r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 denaturation by heating</a:t>
            </a:r>
            <a:endParaRPr lang="en-GB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503" t="27999" r="29237" b="41427"/>
          <a:stretch/>
        </p:blipFill>
        <p:spPr>
          <a:xfrm>
            <a:off x="6791325" y="3687646"/>
            <a:ext cx="1282612" cy="23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Proteins 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0" y="1682773"/>
            <a:ext cx="8970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are polymers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acids.</a:t>
            </a:r>
            <a:b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in proteins are </a:t>
            </a:r>
            <a:r>
              <a:rPr lang="en-GB" sz="2000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covalently joined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through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linkage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termed a </a:t>
            </a:r>
            <a:r>
              <a:rPr lang="en-GB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peptide bond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peptide bond formed?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DCD47"/>
              </a:buClr>
              <a:buSzPct val="109000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removal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elements of water (dehydration)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α-carboxyl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one amino acid and the α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-amino group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</a:t>
            </a:fld>
            <a:endParaRPr lang="en-GB"/>
          </a:p>
        </p:txBody>
      </p:sp>
      <p:pic>
        <p:nvPicPr>
          <p:cNvPr id="11" name="Picture 4" descr="http://www.phschool.com/science/biology_place/biocoach/images/translation/peptb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16" y="5010150"/>
            <a:ext cx="4143375" cy="17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33109"/>
            <a:ext cx="2225675" cy="9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Proteins precipitation 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0" y="1682773"/>
            <a:ext cx="89701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 of proteins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affected by pH, temperature, salts, heavy metal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salts...etc.</a:t>
            </a: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one of these factors will lead to protein </a:t>
            </a:r>
            <a:r>
              <a:rPr lang="en-GB" sz="20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and/ </a:t>
            </a:r>
            <a:r>
              <a:rPr lang="en-GB" sz="2000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denaturation</a:t>
            </a:r>
            <a:r>
              <a:rPr lang="en-GB" sz="20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000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DCD47"/>
              </a:buClr>
              <a:buSzPct val="109000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precipitation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downstream processing of biological products in order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concentrate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and purify them from various contaminants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8DCD47"/>
              </a:buClr>
              <a:buSzPct val="109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489055"/>
            <a:ext cx="2240756" cy="186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Proteins denaturation: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0" y="1682773"/>
            <a:ext cx="89701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US" sz="2400" b="1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Denaturation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in which the proteins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its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quaternary structure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tertiary structure and secondary structure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external factor or compound such as a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acid or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base, an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solvent (e.g., alcohol or chloroform), or heat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DCD47"/>
              </a:buClr>
              <a:buSzPct val="109000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molecule's primary structure, i.e., without cleavage of any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bonds that link one amino acid to another.</a:t>
            </a: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become more viscous,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solubility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aggregation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protein become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inactive.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8" y="3248024"/>
            <a:ext cx="6505575" cy="19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1930763" y="30418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34061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tests of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proteins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29438" y="1872180"/>
            <a:ext cx="6981825" cy="4064000"/>
            <a:chOff x="1238249" y="2039394"/>
            <a:chExt cx="6981825" cy="406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611876770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486675" y="2333683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DCD47"/>
                  </a:solidFill>
                </a:rPr>
                <a:t>1</a:t>
              </a:r>
              <a:endParaRPr lang="en-GB" dirty="0">
                <a:solidFill>
                  <a:srgbClr val="8DCD47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38325" y="3107699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DCD47"/>
                  </a:solidFill>
                </a:rPr>
                <a:t>2</a:t>
              </a:r>
              <a:endParaRPr lang="en-GB" dirty="0">
                <a:solidFill>
                  <a:srgbClr val="8DCD47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8638" y="3879038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8DCD47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8324" y="4650377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DCD47"/>
                  </a:solidFill>
                </a:rPr>
                <a:t>4</a:t>
              </a:r>
              <a:endParaRPr lang="en-GB" dirty="0">
                <a:solidFill>
                  <a:srgbClr val="8DCD47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177" y="5421716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DCD47"/>
                  </a:solidFill>
                </a:rPr>
                <a:t>5</a:t>
              </a:r>
              <a:endParaRPr lang="en-GB" dirty="0">
                <a:solidFill>
                  <a:srgbClr val="8DCD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Biuret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04162"/>
            <a:ext cx="8808215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the presence of a protein or peptides.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endParaRPr lang="en-GB" sz="20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reaction, proteins form a </a:t>
            </a:r>
            <a:r>
              <a:rPr lang="en-GB" sz="1600" dirty="0" smtClean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</a:t>
            </a:r>
            <a:r>
              <a:rPr lang="en-GB" sz="1600" dirty="0" err="1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en-GB" sz="16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CuSO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(copper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a strongly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solution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peptide </a:t>
            </a:r>
            <a:r>
              <a:rPr lang="en-GB" sz="1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bonds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proteins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peptides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treated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lang="en-GB" sz="16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 </a:t>
            </a:r>
            <a:r>
              <a:rPr lang="en-GB" sz="1600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 copper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(Biuret reagent )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positive test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indicated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 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formation of a </a:t>
            </a:r>
            <a:r>
              <a:rPr lang="en-GB" sz="16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violet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 is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amount of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</a:t>
            </a:r>
            <a:r>
              <a:rPr lang="en-GB" sz="16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for the peptide bond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positive result (purple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will given if the substance have </a:t>
            </a:r>
            <a:r>
              <a:rPr lang="en-GB" sz="16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 peptide bonds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or more amino acids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name, the reagent does not in fact contain biuret , the test is so named because it also gives a positive reaction to the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peptide-like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in the biuret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4713328"/>
            <a:ext cx="5734050" cy="1447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3981" y="5437047"/>
            <a:ext cx="10438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(peptide bond) 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5082197" y="5993066"/>
            <a:ext cx="109036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Biuret complex </a:t>
            </a:r>
            <a:endParaRPr lang="en-GB" sz="1100" dirty="0">
              <a:solidFill>
                <a:srgbClr val="7D00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8031" y="5317406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</a:t>
            </a:r>
            <a:r>
              <a:rPr lang="en-GB" sz="1400" dirty="0" err="1" smtClean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400" dirty="0" smtClean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53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Biuret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8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endParaRPr lang="en-GB" sz="24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Add 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2ml of protein Albumin in one tube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In another tube add 2ml of water.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Add 1 ml of biuret reagent to all tubes and mix well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07313"/>
              </p:ext>
            </p:extLst>
          </p:nvPr>
        </p:nvGraphicFramePr>
        <p:xfrm>
          <a:off x="859733" y="4129679"/>
          <a:ext cx="4638675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0240"/>
                <a:gridCol w="24884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(protein)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6846" t="22315" r="20381" b="21028"/>
          <a:stretch/>
        </p:blipFill>
        <p:spPr>
          <a:xfrm>
            <a:off x="6489833" y="3689068"/>
            <a:ext cx="1424616" cy="199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Straight Arrow Connector 19"/>
          <p:cNvCxnSpPr/>
          <p:nvPr/>
        </p:nvCxnSpPr>
        <p:spPr>
          <a:xfrm>
            <a:off x="7593806" y="5682809"/>
            <a:ext cx="0" cy="489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68951" y="617220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GB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biuret reagent </a:t>
            </a:r>
            <a:r>
              <a:rPr lang="en-GB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50055"/>
            <a:ext cx="74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E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ffect of salt concentration on the protein solubility 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5761" y="1556562"/>
            <a:ext cx="8951089" cy="74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effect of different salt concentration on protein solubility.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endParaRPr lang="en-GB" sz="20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salt concentration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make protein </a:t>
            </a:r>
            <a:r>
              <a:rPr lang="en-GB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 </a:t>
            </a:r>
            <a:r>
              <a:rPr lang="en-GB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attraction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salt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to the functional groups of the protein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called salting </a:t>
            </a: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concentration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to </a:t>
            </a:r>
            <a:r>
              <a:rPr lang="en-GB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precipitate (decrease the solubility)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salt ions, in this case,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 molecules in binding water molecules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called salting 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8DC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1.Each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can be precipitated at </a:t>
            </a:r>
            <a:r>
              <a:rPr lang="en-GB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concentration.</a:t>
            </a: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2.It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</a:t>
            </a:r>
            <a:r>
              <a:rPr lang="en-GB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protein can again become soluble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 water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www.foodnetworksolution.com/uploaded/sa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4495800"/>
            <a:ext cx="32670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2D05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6036</TotalTime>
  <Words>822</Words>
  <Application>Microsoft Office PowerPoint</Application>
  <PresentationFormat>On-screen Show (4:3)</PresentationFormat>
  <Paragraphs>240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Aparajita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Ghadah a</cp:lastModifiedBy>
  <cp:revision>75</cp:revision>
  <dcterms:created xsi:type="dcterms:W3CDTF">2015-02-02T06:41:37Z</dcterms:created>
  <dcterms:modified xsi:type="dcterms:W3CDTF">2017-02-25T11:29:54Z</dcterms:modified>
</cp:coreProperties>
</file>