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307" r:id="rId2"/>
    <p:sldId id="326" r:id="rId3"/>
    <p:sldId id="301" r:id="rId4"/>
    <p:sldId id="302" r:id="rId5"/>
    <p:sldId id="309" r:id="rId6"/>
    <p:sldId id="318" r:id="rId7"/>
    <p:sldId id="310" r:id="rId8"/>
    <p:sldId id="320" r:id="rId9"/>
    <p:sldId id="313" r:id="rId10"/>
    <p:sldId id="329" r:id="rId11"/>
    <p:sldId id="304" r:id="rId12"/>
    <p:sldId id="305" r:id="rId13"/>
    <p:sldId id="314" r:id="rId14"/>
    <p:sldId id="328" r:id="rId15"/>
    <p:sldId id="319" r:id="rId16"/>
    <p:sldId id="315" r:id="rId17"/>
    <p:sldId id="308" r:id="rId18"/>
    <p:sldId id="316" r:id="rId19"/>
    <p:sldId id="327" r:id="rId20"/>
    <p:sldId id="285" r:id="rId21"/>
    <p:sldId id="286" r:id="rId22"/>
    <p:sldId id="287" r:id="rId23"/>
    <p:sldId id="288" r:id="rId24"/>
    <p:sldId id="289" r:id="rId25"/>
    <p:sldId id="299" r:id="rId26"/>
    <p:sldId id="290" r:id="rId27"/>
    <p:sldId id="291" r:id="rId28"/>
    <p:sldId id="317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1367B5-376D-4284-9979-A7D6BF45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0A98F53-F139-4FF1-A7B9-BEF60CF1C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Methods Engineering: 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هندسة الأساليب؛ هندسة طرق العمل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2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Burr:</a:t>
            </a:r>
            <a:r>
              <a:rPr lang="en-US" baseline="0" dirty="0" smtClean="0"/>
              <a:t> a </a:t>
            </a:r>
            <a:r>
              <a:rPr lang="en-US" b="1" baseline="0" dirty="0" smtClean="0"/>
              <a:t>rough edge</a:t>
            </a:r>
            <a:r>
              <a:rPr lang="en-US" baseline="0" dirty="0" smtClean="0"/>
              <a:t> or ridge left on an object (especially of metal) </a:t>
            </a:r>
            <a:r>
              <a:rPr lang="en-US" b="1" baseline="0" dirty="0" smtClean="0"/>
              <a:t>by the action of a tool or machine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49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in</a:t>
            </a:r>
            <a:r>
              <a:rPr lang="en-US" baseline="0" dirty="0" smtClean="0"/>
              <a:t> manufacturing processes 2 course: two types of carbides: Tungsten and titanium carbides; </a:t>
            </a:r>
            <a:r>
              <a:rPr lang="en-US" b="1" baseline="0" dirty="0" smtClean="0"/>
              <a:t>as Co content increases</a:t>
            </a:r>
            <a:r>
              <a:rPr lang="en-US" baseline="0" dirty="0" smtClean="0"/>
              <a:t> (typically: 6-16%) </a:t>
            </a:r>
            <a:r>
              <a:rPr lang="en-US" baseline="0" dirty="0" smtClean="0">
                <a:sym typeface="Symbol"/>
              </a:rPr>
              <a:t> strength, hardness, and </a:t>
            </a:r>
            <a:r>
              <a:rPr lang="en-US" b="1" baseline="0" dirty="0" smtClean="0">
                <a:sym typeface="Symbol"/>
              </a:rPr>
              <a:t>wear resistance of WC ↓</a:t>
            </a:r>
            <a:r>
              <a:rPr lang="en-US" baseline="0" dirty="0" smtClean="0">
                <a:sym typeface="Symbol"/>
              </a:rPr>
              <a:t> but toughness ↑ because of the higher toughness of 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643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video on </a:t>
            </a:r>
            <a:r>
              <a:rPr lang="en-US" b="0" dirty="0" smtClean="0"/>
              <a:t>fishbone diagram: </a:t>
            </a:r>
            <a:r>
              <a:rPr lang="en-US" b="1" dirty="0" smtClean="0"/>
              <a:t>https://youtu.be/BW4qvULMJjs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32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Fishbone diagram: links</a:t>
            </a:r>
            <a:r>
              <a:rPr lang="en-US" baseline="0" dirty="0" smtClean="0"/>
              <a:t> </a:t>
            </a:r>
            <a:r>
              <a:rPr lang="en-US" b="1" baseline="0" dirty="0" smtClean="0"/>
              <a:t>problem</a:t>
            </a:r>
            <a:r>
              <a:rPr lang="en-US" baseline="0" dirty="0" smtClean="0"/>
              <a:t>(s) (i.e. fish head) with </a:t>
            </a:r>
            <a:r>
              <a:rPr lang="en-US" b="1" baseline="0" dirty="0" smtClean="0"/>
              <a:t>potential root causes </a:t>
            </a:r>
            <a:r>
              <a:rPr lang="en-US" b="0" baseline="0" dirty="0" smtClean="0"/>
              <a:t>(see arrows), which are grouped by </a:t>
            </a:r>
            <a:r>
              <a:rPr lang="en-US" b="1" baseline="0" dirty="0" smtClean="0"/>
              <a:t>categories</a:t>
            </a:r>
            <a:r>
              <a:rPr lang="en-US" b="0" baseline="0" dirty="0" smtClean="0"/>
              <a:t> </a:t>
            </a:r>
            <a:r>
              <a:rPr lang="en-US" baseline="0" dirty="0" smtClean="0"/>
              <a:t>(shown in boxes)</a:t>
            </a:r>
          </a:p>
          <a:p>
            <a:r>
              <a:rPr lang="en-US" baseline="0" dirty="0" smtClean="0"/>
              <a:t>Note how it is possible that a </a:t>
            </a:r>
            <a:r>
              <a:rPr lang="en-US" b="0" baseline="0" dirty="0" smtClean="0"/>
              <a:t>potential root cause can belong to more than one category (why?)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8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USA doesn’t stand for America (here)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99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handout: “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 Strategies for Automation and Production Systems”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(uploaded to course website)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Reference: http://electrical-engineering-portal.com/10-strategies-for-automation-and-production-systems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21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video on industrial automation: </a:t>
            </a:r>
            <a:r>
              <a:rPr lang="en-US" b="1" dirty="0" smtClean="0"/>
              <a:t>https://youtu.be/6f-uChX5CVc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989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how </a:t>
            </a:r>
            <a:r>
              <a:rPr lang="en-US" b="1" dirty="0" smtClean="0"/>
              <a:t>automation increases</a:t>
            </a:r>
            <a:r>
              <a:rPr lang="en-US" dirty="0" smtClean="0"/>
              <a:t> as </a:t>
            </a:r>
            <a:r>
              <a:rPr lang="en-US" b="1" dirty="0" smtClean="0"/>
              <a:t>product demand</a:t>
            </a:r>
            <a:r>
              <a:rPr lang="en-US" dirty="0" smtClean="0"/>
              <a:t> (i.e. also product delivery requirement)</a:t>
            </a:r>
            <a:r>
              <a:rPr lang="en-US" baseline="0" dirty="0" smtClean="0"/>
              <a:t> </a:t>
            </a:r>
            <a:r>
              <a:rPr lang="en-US" b="1" baseline="0" dirty="0" smtClean="0"/>
              <a:t>increases</a:t>
            </a:r>
            <a:r>
              <a:rPr lang="en-US" dirty="0" smtClean="0"/>
              <a:t> </a:t>
            </a:r>
          </a:p>
          <a:p>
            <a:r>
              <a:rPr lang="en-US" smtClean="0"/>
              <a:t>Also</a:t>
            </a:r>
            <a:r>
              <a:rPr lang="en-US" baseline="0" smtClean="0"/>
              <a:t> note, </a:t>
            </a:r>
            <a:r>
              <a:rPr lang="en-US" b="1" baseline="0" smtClean="0"/>
              <a:t>work-in-process</a:t>
            </a:r>
            <a:r>
              <a:rPr lang="en-US" baseline="0" smtClean="0"/>
              <a:t> means </a:t>
            </a:r>
            <a:r>
              <a:rPr lang="en-US" b="1" baseline="0" smtClean="0"/>
              <a:t>work-in-progress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1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67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 can you say here about each</a:t>
            </a:r>
            <a:r>
              <a:rPr lang="en-US" baseline="0" dirty="0" smtClean="0"/>
              <a:t> of the following: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of the distribution (normal), Any </a:t>
            </a:r>
            <a:r>
              <a:rPr lang="en-US" b="1" baseline="0" dirty="0" smtClean="0"/>
              <a:t>central tendency</a:t>
            </a:r>
            <a:r>
              <a:rPr lang="en-US" baseline="0" dirty="0" smtClean="0"/>
              <a:t> in the distribution (yes), Approximations of the </a:t>
            </a:r>
            <a:r>
              <a:rPr lang="en-US" b="1" baseline="0" dirty="0" smtClean="0"/>
              <a:t>mean and mode</a:t>
            </a:r>
            <a:r>
              <a:rPr lang="en-US" baseline="0" dirty="0" smtClean="0"/>
              <a:t>? (see center)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video regarding </a:t>
            </a:r>
            <a:r>
              <a:rPr lang="en-US" b="1" dirty="0" smtClean="0"/>
              <a:t>Pareto’s Law</a:t>
            </a:r>
            <a:r>
              <a:rPr lang="en-US" dirty="0" smtClean="0"/>
              <a:t> “80% of the results</a:t>
            </a:r>
            <a:r>
              <a:rPr lang="en-US" baseline="0" dirty="0" smtClean="0"/>
              <a:t> come from 20% of the causes” or “the rich get richer” or “rule of efficiency” (e.g. 20% of the people are doing 80% of the work): </a:t>
            </a:r>
            <a:r>
              <a:rPr lang="en-US" b="1" baseline="0" dirty="0" smtClean="0"/>
              <a:t>https://youtu.be/F-I-BVqMiNI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3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can you interpret the above distribution?</a:t>
            </a:r>
            <a:r>
              <a:rPr lang="en-US" baseline="0" dirty="0" smtClean="0"/>
              <a:t> 20% of the models represent almost 80% (45 + 35) of the relative frequency (e.g. sales)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9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although in</a:t>
            </a:r>
            <a:r>
              <a:rPr lang="en-US" baseline="0" dirty="0" smtClean="0"/>
              <a:t> this case the 80-20 rule does not apply, still the </a:t>
            </a:r>
            <a:r>
              <a:rPr lang="en-US" b="1" baseline="0" dirty="0" smtClean="0"/>
              <a:t>majority</a:t>
            </a:r>
            <a:r>
              <a:rPr lang="en-US" baseline="0" dirty="0" smtClean="0"/>
              <a:t> of the results (around 60%) are due to a </a:t>
            </a:r>
            <a:r>
              <a:rPr lang="en-US" b="1" baseline="0" dirty="0" smtClean="0"/>
              <a:t>minority</a:t>
            </a:r>
            <a:r>
              <a:rPr lang="en-US" baseline="0" dirty="0" smtClean="0"/>
              <a:t> of the causes (only 2/6 or only a third of the causes)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08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how it should</a:t>
            </a:r>
            <a:r>
              <a:rPr lang="en-US" baseline="0" dirty="0" smtClean="0"/>
              <a:t> be pointed out that the </a:t>
            </a:r>
            <a:r>
              <a:rPr lang="en-US" b="1" baseline="0" dirty="0" smtClean="0"/>
              <a:t>graphic representation</a:t>
            </a:r>
            <a:r>
              <a:rPr lang="en-US" baseline="0" dirty="0" smtClean="0"/>
              <a:t> may be somewhat deceiving when showing one year’s pie chart to be greater than that of the previous year (see colleges as e.g.)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09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video on check sheets: </a:t>
            </a:r>
            <a:r>
              <a:rPr lang="en-US" b="1" dirty="0" smtClean="0"/>
              <a:t>https://youtu.be/d7ZA_XMmSxc </a:t>
            </a:r>
          </a:p>
          <a:p>
            <a:r>
              <a:rPr lang="en-US" dirty="0" smtClean="0"/>
              <a:t>Note,</a:t>
            </a:r>
            <a:r>
              <a:rPr lang="en-US" baseline="0" dirty="0" smtClean="0"/>
              <a:t> </a:t>
            </a:r>
            <a:r>
              <a:rPr lang="en-US" dirty="0" smtClean="0"/>
              <a:t>Other types of check</a:t>
            </a:r>
            <a:r>
              <a:rPr lang="en-US" baseline="0" dirty="0" smtClean="0"/>
              <a:t> sheets are shown in the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80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98F53-F139-4FF1-A7B9-BEF60CF1CA2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8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565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492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286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03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60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4782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569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820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726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713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7025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i="0" smtClean="0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889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096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i="1" smtClean="0">
                <a:solidFill>
                  <a:schemeClr val="folHlink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/>
              <a:t>by Mikell P. Groover, ISBN 0-13-140650-7.</a:t>
            </a:r>
          </a:p>
          <a:p>
            <a:pPr>
              <a:defRPr/>
            </a:pPr>
            <a:r>
              <a:rPr lang="en-US"/>
              <a:t>©2007 Pearson Education, Inc., Upper Saddle River, NJ.  All rights reserved.</a:t>
            </a:r>
          </a:p>
          <a:p>
            <a:pPr>
              <a:defRPr/>
            </a:pPr>
            <a:endParaRPr lang="en-US" sz="1200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219200" y="1219200"/>
            <a:ext cx="7620000" cy="0"/>
          </a:xfrm>
          <a:prstGeom prst="line">
            <a:avLst/>
          </a:prstGeom>
          <a:noFill/>
          <a:ln w="25400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2054" name="Picture 6" descr="stopwatc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14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7ZA_XMmSx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W4qvULMJj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f-uChX5CV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Pareto?pronunciation&amp;lang=en_us&amp;dir=bix&amp;file=bixpar0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F-I-BVqMiN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Methods Engineering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19200"/>
            <a:ext cx="6629400" cy="47244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Sections: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Evolution and Scope of Methods Engineering 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How to Apply Methods Engineering – part 1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Basic Data Collection and Analysis Techniques – part 2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Automation and Methods Engineering – part 2</a:t>
            </a:r>
          </a:p>
          <a:p>
            <a:pPr marL="457200" indent="-457200" eaLnBrk="1" hangingPunct="1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4. Check Sheet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391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Data collection tool</a:t>
            </a:r>
            <a:r>
              <a:rPr lang="en-US" dirty="0" smtClean="0"/>
              <a:t> generally used in </a:t>
            </a:r>
            <a:r>
              <a:rPr lang="en-US" b="1" dirty="0" smtClean="0"/>
              <a:t>preliminary stages</a:t>
            </a:r>
            <a:r>
              <a:rPr lang="en-US" dirty="0" smtClean="0"/>
              <a:t> of a study of a </a:t>
            </a:r>
            <a:r>
              <a:rPr lang="en-US" b="1" dirty="0" smtClean="0">
                <a:hlinkClick r:id="rId3"/>
              </a:rPr>
              <a:t>quality problem</a:t>
            </a:r>
            <a:r>
              <a:rPr lang="en-US" b="1" dirty="0" smtClean="0"/>
              <a:t> </a:t>
            </a:r>
            <a:r>
              <a:rPr lang="en-US" dirty="0" smtClean="0"/>
              <a:t>(video)</a:t>
            </a:r>
          </a:p>
          <a:p>
            <a:pPr eaLnBrk="1" hangingPunct="1"/>
            <a:r>
              <a:rPr lang="en-US" dirty="0" smtClean="0"/>
              <a:t>Data often </a:t>
            </a:r>
            <a:r>
              <a:rPr lang="en-US" b="1" dirty="0" smtClean="0"/>
              <a:t>entered by worker as check marks</a:t>
            </a:r>
            <a:r>
              <a:rPr lang="en-US" dirty="0" smtClean="0"/>
              <a:t> in a given category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/>
            <a:r>
              <a:rPr lang="en-US" b="1" dirty="0" smtClean="0"/>
              <a:t>Process distribution</a:t>
            </a:r>
            <a:r>
              <a:rPr lang="en-US" dirty="0" smtClean="0"/>
              <a:t> check sheet - data on </a:t>
            </a:r>
            <a:r>
              <a:rPr lang="en-US" i="1" dirty="0" smtClean="0"/>
              <a:t>process variability</a:t>
            </a:r>
          </a:p>
          <a:p>
            <a:pPr lvl="1" eaLnBrk="1" hangingPunct="1"/>
            <a:r>
              <a:rPr lang="en-US" b="1" dirty="0" smtClean="0"/>
              <a:t>Defective item</a:t>
            </a:r>
            <a:r>
              <a:rPr lang="en-US" dirty="0" smtClean="0"/>
              <a:t> check sheet – </a:t>
            </a:r>
            <a:r>
              <a:rPr lang="en-US" i="1" dirty="0" smtClean="0"/>
              <a:t>types and frequencies of defects</a:t>
            </a:r>
            <a:r>
              <a:rPr lang="en-US" dirty="0" smtClean="0"/>
              <a:t> on the product</a:t>
            </a:r>
          </a:p>
          <a:p>
            <a:pPr lvl="1" eaLnBrk="1" hangingPunct="1"/>
            <a:r>
              <a:rPr lang="en-US" b="1" dirty="0" smtClean="0"/>
              <a:t>Defect location</a:t>
            </a:r>
            <a:r>
              <a:rPr lang="en-US" dirty="0" smtClean="0"/>
              <a:t> check sheet </a:t>
            </a:r>
            <a:r>
              <a:rPr lang="en-US" dirty="0"/>
              <a:t>–  </a:t>
            </a:r>
            <a:r>
              <a:rPr lang="en-US" i="1" dirty="0" smtClean="0"/>
              <a:t>where defects occur</a:t>
            </a:r>
            <a:r>
              <a:rPr lang="en-US" dirty="0" smtClean="0"/>
              <a:t> on the product</a:t>
            </a:r>
          </a:p>
        </p:txBody>
      </p:sp>
    </p:spTree>
    <p:extLst>
      <p:ext uri="{BB962C8B-B14F-4D97-AF65-F5344CB8AC3E}">
        <p14:creationId xmlns:p14="http://schemas.microsoft.com/office/powerpoint/2010/main" val="26689061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Sheet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60116"/>
            <a:ext cx="7467600" cy="4764484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Defect Concentration Diagram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drawing of the product (all relevant views), onto which the locations and frequencies of various defect types are added</a:t>
            </a:r>
          </a:p>
          <a:p>
            <a:pPr eaLnBrk="1" hangingPunct="1"/>
            <a:r>
              <a:rPr lang="en-US" smtClean="0"/>
              <a:t>Useful for analyzing the causes of product or part defects</a:t>
            </a:r>
          </a:p>
          <a:p>
            <a:pPr eaLnBrk="1" hangingPunct="1"/>
            <a:r>
              <a:rPr lang="en-US" smtClean="0"/>
              <a:t>By analyzing the defect types and corresponding locations, the underlying causes of the defects can possibly be identified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Defect Concentration Diagram</a:t>
            </a:r>
          </a:p>
        </p:txBody>
      </p:sp>
      <p:pic>
        <p:nvPicPr>
          <p:cNvPr id="39939" name="Picture 1027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63754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1028"/>
          <p:cNvSpPr txBox="1">
            <a:spLocks noChangeArrowheads="1"/>
          </p:cNvSpPr>
          <p:nvPr/>
        </p:nvSpPr>
        <p:spPr bwMode="auto">
          <a:xfrm>
            <a:off x="1752600" y="1447800"/>
            <a:ext cx="655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Four views of refrigerator showing locations of surface defects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Defect Concentration Diagram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732516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334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6. Scatter Diagrams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An </a:t>
            </a:r>
            <a:r>
              <a:rPr lang="en-US" b="1" dirty="0" smtClean="0"/>
              <a:t>x-y plot</a:t>
            </a:r>
            <a:r>
              <a:rPr lang="en-US" dirty="0" smtClean="0"/>
              <a:t> of </a:t>
            </a:r>
            <a:r>
              <a:rPr lang="en-US" b="1" dirty="0" smtClean="0"/>
              <a:t>data collected</a:t>
            </a:r>
            <a:r>
              <a:rPr lang="en-US" dirty="0" smtClean="0"/>
              <a:t> on two variables, where a </a:t>
            </a:r>
            <a:r>
              <a:rPr lang="en-US" b="1" dirty="0" smtClean="0"/>
              <a:t>correlation</a:t>
            </a:r>
            <a:r>
              <a:rPr lang="en-US" dirty="0" smtClean="0"/>
              <a:t> between the variables is </a:t>
            </a:r>
            <a:r>
              <a:rPr lang="en-US" b="1" dirty="0" smtClean="0"/>
              <a:t>suspected</a:t>
            </a:r>
          </a:p>
          <a:p>
            <a:pPr eaLnBrk="1" hangingPunct="1"/>
            <a:r>
              <a:rPr lang="en-US" dirty="0" smtClean="0"/>
              <a:t>The data are </a:t>
            </a:r>
            <a:r>
              <a:rPr lang="en-US" b="1" dirty="0" smtClean="0"/>
              <a:t>plotted as pairs</a:t>
            </a:r>
            <a:r>
              <a:rPr lang="en-US" dirty="0" smtClean="0"/>
              <a:t>; for each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value, there is a corresponding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 value</a:t>
            </a:r>
          </a:p>
          <a:p>
            <a:pPr eaLnBrk="1" hangingPunct="1"/>
            <a:r>
              <a:rPr lang="en-US" dirty="0" smtClean="0"/>
              <a:t>The shape of the collection of data points often reveals a pattern or </a:t>
            </a:r>
            <a:r>
              <a:rPr lang="en-US" b="1" dirty="0" smtClean="0"/>
              <a:t>relationship</a:t>
            </a:r>
            <a:r>
              <a:rPr lang="en-US" dirty="0" smtClean="0"/>
              <a:t> between the </a:t>
            </a:r>
            <a:r>
              <a:rPr lang="en-US" b="1" dirty="0" smtClean="0"/>
              <a:t>two variables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Scatter Diagram</a:t>
            </a:r>
          </a:p>
        </p:txBody>
      </p:sp>
      <p:pic>
        <p:nvPicPr>
          <p:cNvPr id="41987" name="Picture 1028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47053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1029"/>
          <p:cNvSpPr txBox="1">
            <a:spLocks noChangeArrowheads="1"/>
          </p:cNvSpPr>
          <p:nvPr/>
        </p:nvSpPr>
        <p:spPr bwMode="auto">
          <a:xfrm>
            <a:off x="838200" y="22098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Effect of </a:t>
            </a:r>
            <a:r>
              <a:rPr lang="en-US" b="1" dirty="0">
                <a:latin typeface="Arial" charset="0"/>
              </a:rPr>
              <a:t>cobalt content</a:t>
            </a:r>
            <a:r>
              <a:rPr lang="en-US" dirty="0">
                <a:latin typeface="Arial" charset="0"/>
              </a:rPr>
              <a:t> on </a:t>
            </a:r>
            <a:r>
              <a:rPr lang="en-US" b="1" dirty="0">
                <a:latin typeface="Arial" charset="0"/>
              </a:rPr>
              <a:t>wear resistance</a:t>
            </a:r>
            <a:r>
              <a:rPr lang="en-US" dirty="0">
                <a:latin typeface="Arial" charset="0"/>
              </a:rPr>
              <a:t> for a cemented </a:t>
            </a:r>
            <a:r>
              <a:rPr lang="en-US" b="1" dirty="0">
                <a:latin typeface="Arial" charset="0"/>
              </a:rPr>
              <a:t>carbide cutting tool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7. Cause and Effect Diagram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</a:t>
            </a:r>
            <a:r>
              <a:rPr lang="en-US" b="1" dirty="0" smtClean="0"/>
              <a:t>graphical-tabular chart</a:t>
            </a:r>
            <a:r>
              <a:rPr lang="en-US" dirty="0" smtClean="0"/>
              <a:t> used to list and analyze the potential </a:t>
            </a:r>
            <a:r>
              <a:rPr lang="en-US" b="1" dirty="0" smtClean="0"/>
              <a:t>causes of a given problem</a:t>
            </a:r>
          </a:p>
          <a:p>
            <a:pPr eaLnBrk="1" hangingPunct="1"/>
            <a:r>
              <a:rPr lang="en-US" dirty="0" smtClean="0"/>
              <a:t>Can be used to </a:t>
            </a:r>
            <a:r>
              <a:rPr lang="en-US" b="1" dirty="0" smtClean="0"/>
              <a:t>identify</a:t>
            </a:r>
            <a:r>
              <a:rPr lang="en-US" dirty="0" smtClean="0"/>
              <a:t> which causes are most </a:t>
            </a:r>
            <a:r>
              <a:rPr lang="en-US" b="1" dirty="0" smtClean="0"/>
              <a:t>consequential</a:t>
            </a:r>
            <a:r>
              <a:rPr lang="en-US" dirty="0" smtClean="0"/>
              <a:t> and how to take </a:t>
            </a:r>
            <a:r>
              <a:rPr lang="en-US" b="1" dirty="0" smtClean="0"/>
              <a:t>corrective action</a:t>
            </a:r>
            <a:r>
              <a:rPr lang="en-US" dirty="0" smtClean="0"/>
              <a:t> against them</a:t>
            </a:r>
          </a:p>
          <a:p>
            <a:pPr eaLnBrk="1" hangingPunct="1"/>
            <a:r>
              <a:rPr lang="en-US" dirty="0" smtClean="0"/>
              <a:t>Also known as a “</a:t>
            </a:r>
            <a:r>
              <a:rPr lang="en-US" b="1" dirty="0" smtClean="0">
                <a:hlinkClick r:id="rId3"/>
              </a:rPr>
              <a:t>fishbone diagram</a:t>
            </a:r>
            <a:r>
              <a:rPr lang="en-US" dirty="0" smtClean="0"/>
              <a:t>” (video)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 and Effect Diagram</a:t>
            </a:r>
          </a:p>
        </p:txBody>
      </p:sp>
      <p:pic>
        <p:nvPicPr>
          <p:cNvPr id="44035" name="Picture 1027" descr="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4"/>
          <a:stretch/>
        </p:blipFill>
        <p:spPr bwMode="auto">
          <a:xfrm>
            <a:off x="1676400" y="1408113"/>
            <a:ext cx="7467600" cy="480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Introduction to Methods Engineering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en-US" sz="3200" b="1" i="1" dirty="0"/>
              <a:t>Automation and Methods Engineering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62200" y="1219200"/>
            <a:ext cx="6477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kern="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kern="0" dirty="0" smtClean="0"/>
          </a:p>
        </p:txBody>
      </p:sp>
    </p:spTree>
    <p:extLst>
      <p:ext uri="{BB962C8B-B14F-4D97-AF65-F5344CB8AC3E}">
        <p14:creationId xmlns:p14="http://schemas.microsoft.com/office/powerpoint/2010/main" val="2660198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pPr eaLnBrk="1" hangingPunct="1"/>
            <a:r>
              <a:rPr lang="en-US" dirty="0"/>
              <a:t>Introduction to Methods Engineering</a:t>
            </a:r>
            <a:endParaRPr 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en-US" sz="3200" b="1" i="1" dirty="0"/>
              <a:t>Basic Data Collection and Analysis </a:t>
            </a:r>
            <a:r>
              <a:rPr lang="en-US" sz="3200" b="1" i="1" dirty="0" smtClean="0"/>
              <a:t>Techniques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62200" y="1219200"/>
            <a:ext cx="6477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Wingdings" pitchFamily="2" charset="2"/>
              <a:buNone/>
            </a:pPr>
            <a:r>
              <a:rPr lang="en-US" sz="3200" kern="0" dirty="0" smtClean="0">
                <a:solidFill>
                  <a:srgbClr val="006699"/>
                </a:solidFill>
              </a:rPr>
              <a:t>	and Operations Analysis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800" kern="0" dirty="0" smtClean="0"/>
          </a:p>
        </p:txBody>
      </p:sp>
    </p:spTree>
    <p:extLst>
      <p:ext uri="{BB962C8B-B14F-4D97-AF65-F5344CB8AC3E}">
        <p14:creationId xmlns:p14="http://schemas.microsoft.com/office/powerpoint/2010/main" val="19613713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Engineering and Automation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 Principle</a:t>
            </a:r>
          </a:p>
          <a:p>
            <a:pPr eaLnBrk="1" hangingPunct="1"/>
            <a:r>
              <a:rPr lang="en-US" dirty="0" smtClean="0"/>
              <a:t>Ten Strategies for Automation</a:t>
            </a:r>
          </a:p>
          <a:p>
            <a:pPr eaLnBrk="1" hangingPunct="1"/>
            <a:r>
              <a:rPr lang="en-US" dirty="0" smtClean="0"/>
              <a:t>Automation Migration Strategy.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 Principle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U</a:t>
            </a:r>
            <a:r>
              <a:rPr lang="en-US" dirty="0" smtClean="0"/>
              <a:t>nderstand the existing process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S</a:t>
            </a:r>
            <a:r>
              <a:rPr lang="en-US" dirty="0" smtClean="0"/>
              <a:t>implify the process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A</a:t>
            </a:r>
            <a:r>
              <a:rPr lang="en-US" dirty="0" smtClean="0"/>
              <a:t>utomate the process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 the Existing Process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</a:t>
            </a:r>
            <a:r>
              <a:rPr lang="en-US" b="1" dirty="0" smtClean="0"/>
              <a:t>inputs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What are the </a:t>
            </a:r>
            <a:r>
              <a:rPr lang="en-US" b="1" dirty="0" smtClean="0"/>
              <a:t>outputs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Number and placement of </a:t>
            </a:r>
            <a:r>
              <a:rPr lang="en-US" b="1" dirty="0" smtClean="0"/>
              <a:t>inspections</a:t>
            </a:r>
          </a:p>
          <a:p>
            <a:pPr eaLnBrk="1" hangingPunct="1"/>
            <a:r>
              <a:rPr lang="en-US" dirty="0" smtClean="0"/>
              <a:t>Number of </a:t>
            </a:r>
            <a:r>
              <a:rPr lang="en-US" b="1" dirty="0" smtClean="0"/>
              <a:t>moves </a:t>
            </a:r>
            <a:r>
              <a:rPr lang="en-US" dirty="0" smtClean="0"/>
              <a:t>and </a:t>
            </a:r>
            <a:r>
              <a:rPr lang="en-US" b="1" dirty="0" smtClean="0"/>
              <a:t>delays</a:t>
            </a:r>
            <a:r>
              <a:rPr lang="en-US" dirty="0" smtClean="0"/>
              <a:t> experienced by the work unit</a:t>
            </a:r>
          </a:p>
          <a:p>
            <a:pPr eaLnBrk="1" hangingPunct="1"/>
            <a:r>
              <a:rPr lang="en-US" dirty="0" smtClean="0"/>
              <a:t>Time spent in </a:t>
            </a:r>
            <a:r>
              <a:rPr lang="en-US" b="1" dirty="0" smtClean="0"/>
              <a:t>storage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Models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</a:t>
            </a:r>
            <a:r>
              <a:rPr lang="en-US" b="1" dirty="0" smtClean="0"/>
              <a:t>important output variables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How are these output variables </a:t>
            </a:r>
            <a:r>
              <a:rPr lang="en-US" b="1" dirty="0" smtClean="0"/>
              <a:t>affected by inputs</a:t>
            </a:r>
            <a:r>
              <a:rPr lang="en-US" dirty="0" smtClean="0"/>
              <a:t> to the process?</a:t>
            </a:r>
          </a:p>
          <a:p>
            <a:pPr eaLnBrk="1" hangingPunct="1"/>
            <a:r>
              <a:rPr lang="en-US" dirty="0" smtClean="0"/>
              <a:t>Develop </a:t>
            </a:r>
            <a:r>
              <a:rPr lang="en-US" b="1" dirty="0" smtClean="0"/>
              <a:t>mathematical model</a:t>
            </a:r>
            <a:r>
              <a:rPr lang="en-US" dirty="0" smtClean="0"/>
              <a:t> of the process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Simplify the Process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</a:t>
            </a:r>
            <a:r>
              <a:rPr lang="en-US" b="1" dirty="0" smtClean="0"/>
              <a:t>purpose of </a:t>
            </a:r>
            <a:r>
              <a:rPr lang="en-US" dirty="0" smtClean="0"/>
              <a:t>this </a:t>
            </a:r>
            <a:r>
              <a:rPr lang="en-US" b="1" dirty="0" smtClean="0"/>
              <a:t>operation</a:t>
            </a:r>
            <a:r>
              <a:rPr lang="en-US" dirty="0" smtClean="0"/>
              <a:t> or this transport? </a:t>
            </a:r>
          </a:p>
          <a:p>
            <a:pPr eaLnBrk="1" hangingPunct="1"/>
            <a:r>
              <a:rPr lang="en-US" dirty="0" smtClean="0"/>
              <a:t>Can this step be </a:t>
            </a:r>
            <a:r>
              <a:rPr lang="en-US" b="1" dirty="0" smtClean="0"/>
              <a:t>eliminated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Is the most </a:t>
            </a:r>
            <a:r>
              <a:rPr lang="en-US" b="1" dirty="0" smtClean="0"/>
              <a:t>appropriate technology</a:t>
            </a:r>
            <a:r>
              <a:rPr lang="en-US" dirty="0" smtClean="0"/>
              <a:t> being used? </a:t>
            </a:r>
          </a:p>
          <a:p>
            <a:pPr eaLnBrk="1" hangingPunct="1"/>
            <a:r>
              <a:rPr lang="en-US" dirty="0" smtClean="0"/>
              <a:t>How can this step be </a:t>
            </a:r>
            <a:r>
              <a:rPr lang="en-US" b="1" dirty="0" smtClean="0"/>
              <a:t>simplified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Can steps be </a:t>
            </a:r>
            <a:r>
              <a:rPr lang="en-US" b="1" dirty="0" smtClean="0"/>
              <a:t>combined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Can steps be performed </a:t>
            </a:r>
            <a:r>
              <a:rPr lang="en-US" b="1" dirty="0" smtClean="0"/>
              <a:t>simultaneously</a:t>
            </a:r>
            <a:r>
              <a:rPr lang="en-US" dirty="0" smtClean="0"/>
              <a:t>? </a:t>
            </a:r>
          </a:p>
          <a:p>
            <a:pPr eaLnBrk="1" hangingPunct="1"/>
            <a:r>
              <a:rPr lang="en-US" dirty="0" smtClean="0"/>
              <a:t>Can steps be </a:t>
            </a:r>
            <a:r>
              <a:rPr lang="en-US" b="1" dirty="0" smtClean="0"/>
              <a:t>integrated</a:t>
            </a:r>
            <a:r>
              <a:rPr lang="en-US" dirty="0" smtClean="0"/>
              <a:t> into a </a:t>
            </a:r>
            <a:r>
              <a:rPr lang="en-US" b="1" dirty="0" smtClean="0"/>
              <a:t>manually operated production line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Automate the Process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</a:t>
            </a:r>
            <a:r>
              <a:rPr lang="en-US" b="1" dirty="0" smtClean="0"/>
              <a:t>simplification</a:t>
            </a:r>
            <a:r>
              <a:rPr lang="en-US" dirty="0" smtClean="0"/>
              <a:t> is </a:t>
            </a:r>
            <a:r>
              <a:rPr lang="en-US" b="1" dirty="0" smtClean="0"/>
              <a:t>successful</a:t>
            </a:r>
            <a:r>
              <a:rPr lang="en-US" dirty="0" smtClean="0"/>
              <a:t>, </a:t>
            </a:r>
            <a:r>
              <a:rPr lang="en-US" b="1" dirty="0" smtClean="0"/>
              <a:t>automation</a:t>
            </a:r>
            <a:r>
              <a:rPr lang="en-US" dirty="0" smtClean="0"/>
              <a:t> may </a:t>
            </a:r>
            <a:r>
              <a:rPr lang="en-US" b="1" dirty="0" smtClean="0"/>
              <a:t>not</a:t>
            </a:r>
            <a:r>
              <a:rPr lang="en-US" dirty="0" smtClean="0"/>
              <a:t> be </a:t>
            </a:r>
            <a:r>
              <a:rPr lang="en-US" b="1" dirty="0" smtClean="0"/>
              <a:t>necessary</a:t>
            </a:r>
          </a:p>
          <a:p>
            <a:pPr eaLnBrk="1" hangingPunct="1"/>
            <a:r>
              <a:rPr lang="en-US" dirty="0" smtClean="0"/>
              <a:t>Otherwise: automation is necessary</a:t>
            </a:r>
          </a:p>
          <a:p>
            <a:pPr lvl="1" eaLnBrk="1" hangingPunct="1"/>
            <a:r>
              <a:rPr lang="en-US" b="1" dirty="0" smtClean="0"/>
              <a:t>Ten strategies</a:t>
            </a:r>
            <a:r>
              <a:rPr lang="en-US" dirty="0" smtClean="0"/>
              <a:t> for automation</a:t>
            </a:r>
          </a:p>
          <a:p>
            <a:pPr lvl="1" eaLnBrk="1" hangingPunct="1"/>
            <a:r>
              <a:rPr lang="en-US" b="1" dirty="0" smtClean="0"/>
              <a:t>Automation migration</a:t>
            </a:r>
            <a:r>
              <a:rPr lang="en-US" dirty="0" smtClean="0"/>
              <a:t> strategy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 Strategies for Automation</a:t>
            </a:r>
            <a:r>
              <a:rPr lang="en-US" b="1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Specialization</a:t>
            </a:r>
            <a:r>
              <a:rPr lang="en-US" dirty="0" smtClean="0"/>
              <a:t> of operations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Combined</a:t>
            </a:r>
            <a:r>
              <a:rPr lang="en-US" dirty="0" smtClean="0"/>
              <a:t> operations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Simultaneous</a:t>
            </a:r>
            <a:r>
              <a:rPr lang="en-US" dirty="0" smtClean="0"/>
              <a:t> operations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Integration</a:t>
            </a:r>
            <a:r>
              <a:rPr lang="en-US" dirty="0" smtClean="0"/>
              <a:t> of operations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/>
              <a:t>Increased </a:t>
            </a:r>
            <a:r>
              <a:rPr lang="en-US" i="1" dirty="0" smtClean="0"/>
              <a:t>flexibility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/>
              <a:t>Improved </a:t>
            </a:r>
            <a:r>
              <a:rPr lang="en-US" i="1" dirty="0" smtClean="0"/>
              <a:t>material handling and storage</a:t>
            </a:r>
            <a:r>
              <a:rPr lang="en-US" dirty="0" smtClean="0"/>
              <a:t>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dirty="0" smtClean="0"/>
              <a:t>On‑line </a:t>
            </a:r>
            <a:r>
              <a:rPr lang="en-US" i="1" dirty="0" smtClean="0"/>
              <a:t>inspection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Process control</a:t>
            </a:r>
            <a:r>
              <a:rPr lang="en-US" dirty="0" smtClean="0"/>
              <a:t> and optimization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Plant </a:t>
            </a:r>
            <a:r>
              <a:rPr lang="en-US" dirty="0" smtClean="0"/>
              <a:t>operations </a:t>
            </a:r>
            <a:r>
              <a:rPr lang="en-US" i="1" dirty="0" smtClean="0"/>
              <a:t>control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i="1" dirty="0" smtClean="0"/>
              <a:t>Computer integrated manufacturing</a:t>
            </a:r>
            <a:r>
              <a:rPr lang="en-US" dirty="0" smtClean="0"/>
              <a:t> (</a:t>
            </a:r>
            <a:r>
              <a:rPr lang="en-US" b="1" dirty="0" smtClean="0"/>
              <a:t>CIM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Automation Migration Strategy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0866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Phase 1</a:t>
            </a:r>
            <a:r>
              <a:rPr lang="en-US" dirty="0" smtClean="0"/>
              <a:t>:	</a:t>
            </a:r>
            <a:r>
              <a:rPr lang="en-US" b="1" dirty="0" smtClean="0"/>
              <a:t>Manual production</a:t>
            </a:r>
            <a:r>
              <a:rPr lang="en-US" dirty="0" smtClean="0"/>
              <a:t> using </a:t>
            </a:r>
            <a:r>
              <a:rPr lang="en-US" b="1" dirty="0" smtClean="0"/>
              <a:t>single station manned cells</a:t>
            </a:r>
            <a:r>
              <a:rPr lang="en-US" dirty="0" smtClean="0"/>
              <a:t> operating </a:t>
            </a:r>
            <a:r>
              <a:rPr lang="en-US" b="1" dirty="0" smtClean="0"/>
              <a:t>independently</a:t>
            </a:r>
          </a:p>
          <a:p>
            <a:pPr eaLnBrk="1" hangingPunct="1"/>
            <a:r>
              <a:rPr lang="en-US" b="1" dirty="0" smtClean="0"/>
              <a:t>Phase 2</a:t>
            </a:r>
            <a:r>
              <a:rPr lang="en-US" dirty="0" smtClean="0"/>
              <a:t>:	</a:t>
            </a:r>
            <a:r>
              <a:rPr lang="en-US" b="1" dirty="0" smtClean="0">
                <a:hlinkClick r:id="rId3"/>
              </a:rPr>
              <a:t>Automated production</a:t>
            </a:r>
            <a:r>
              <a:rPr lang="en-US" dirty="0" smtClean="0"/>
              <a:t> using </a:t>
            </a:r>
            <a:r>
              <a:rPr lang="en-US" b="1" dirty="0" smtClean="0"/>
              <a:t>single station automated cells</a:t>
            </a:r>
            <a:r>
              <a:rPr lang="en-US" dirty="0" smtClean="0"/>
              <a:t> operating </a:t>
            </a:r>
            <a:r>
              <a:rPr lang="en-US" b="1" dirty="0" smtClean="0"/>
              <a:t>independently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b="1" dirty="0" smtClean="0"/>
              <a:t>Phase 3</a:t>
            </a:r>
            <a:r>
              <a:rPr lang="en-US" dirty="0" smtClean="0"/>
              <a:t>:	</a:t>
            </a:r>
            <a:r>
              <a:rPr lang="en-US" b="1" dirty="0" smtClean="0"/>
              <a:t>Automated integrated production</a:t>
            </a:r>
            <a:r>
              <a:rPr lang="en-US" dirty="0" smtClean="0"/>
              <a:t> using a </a:t>
            </a:r>
            <a:r>
              <a:rPr lang="en-US" b="1" dirty="0" smtClean="0"/>
              <a:t>multi-station</a:t>
            </a:r>
            <a:r>
              <a:rPr lang="en-US" dirty="0" smtClean="0"/>
              <a:t> automated system with serial operations and </a:t>
            </a:r>
            <a:r>
              <a:rPr lang="en-US" b="1" dirty="0" smtClean="0"/>
              <a:t>automated transfer</a:t>
            </a:r>
            <a:r>
              <a:rPr lang="en-US" dirty="0" smtClean="0"/>
              <a:t> of work units </a:t>
            </a:r>
            <a:r>
              <a:rPr lang="en-US" b="1" dirty="0" smtClean="0"/>
              <a:t>between stations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Automation Migration Strategy</a:t>
            </a:r>
          </a:p>
        </p:txBody>
      </p:sp>
      <p:pic>
        <p:nvPicPr>
          <p:cNvPr id="53251" name="Picture 3" descr="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" t="2000" r="2106" b="2019"/>
          <a:stretch/>
        </p:blipFill>
        <p:spPr bwMode="auto">
          <a:xfrm>
            <a:off x="1775012" y="1407459"/>
            <a:ext cx="5943600" cy="537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Data Collection &amp; Analysis Tools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Histograms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Pareto charts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Pie charts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Check sheets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Defect concentration diagrams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Scatter diagrams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/>
              <a:t>Cause and effect diagrams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Histogram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</a:t>
            </a:r>
            <a:r>
              <a:rPr lang="en-US" b="1" dirty="0" smtClean="0"/>
              <a:t>statistical graph</a:t>
            </a:r>
            <a:r>
              <a:rPr lang="en-US" dirty="0" smtClean="0"/>
              <a:t> consisting of </a:t>
            </a:r>
            <a:r>
              <a:rPr lang="en-US" b="1" dirty="0" smtClean="0"/>
              <a:t>bars</a:t>
            </a:r>
            <a:r>
              <a:rPr lang="en-US" dirty="0" smtClean="0"/>
              <a:t> representing different members of a population, in which the length of each bar indicates the </a:t>
            </a:r>
            <a:r>
              <a:rPr lang="en-US" b="1" dirty="0" smtClean="0"/>
              <a:t>frequency</a:t>
            </a:r>
            <a:r>
              <a:rPr lang="en-US" dirty="0" smtClean="0"/>
              <a:t> </a:t>
            </a:r>
            <a:r>
              <a:rPr lang="en-US" b="1" dirty="0" smtClean="0"/>
              <a:t>or relative frequency</a:t>
            </a:r>
            <a:r>
              <a:rPr lang="en-US" dirty="0" smtClean="0"/>
              <a:t> of each member</a:t>
            </a:r>
          </a:p>
          <a:p>
            <a:pPr eaLnBrk="1" hangingPunct="1"/>
            <a:r>
              <a:rPr lang="en-US" dirty="0" smtClean="0"/>
              <a:t>A useful tool because the analyst can quickly visualize the </a:t>
            </a:r>
            <a:r>
              <a:rPr lang="en-US" b="1" dirty="0" smtClean="0"/>
              <a:t>features</a:t>
            </a:r>
            <a:r>
              <a:rPr lang="en-US" dirty="0" smtClean="0"/>
              <a:t> of the </a:t>
            </a:r>
            <a:r>
              <a:rPr lang="en-US" b="1" dirty="0" smtClean="0"/>
              <a:t>data</a:t>
            </a:r>
            <a:r>
              <a:rPr lang="en-US" dirty="0" smtClean="0"/>
              <a:t>, such as:</a:t>
            </a:r>
          </a:p>
          <a:p>
            <a:pPr lvl="1" eaLnBrk="1" hangingPunct="1"/>
            <a:r>
              <a:rPr lang="en-US" b="1" dirty="0" smtClean="0"/>
              <a:t>Shape</a:t>
            </a:r>
            <a:r>
              <a:rPr lang="en-US" dirty="0" smtClean="0"/>
              <a:t> of the distribution</a:t>
            </a:r>
          </a:p>
          <a:p>
            <a:pPr lvl="1" eaLnBrk="1" hangingPunct="1"/>
            <a:r>
              <a:rPr lang="en-US" dirty="0" smtClean="0"/>
              <a:t>Any </a:t>
            </a:r>
            <a:r>
              <a:rPr lang="en-US" b="1" dirty="0" smtClean="0"/>
              <a:t>central tendency</a:t>
            </a:r>
            <a:r>
              <a:rPr lang="en-US" dirty="0" smtClean="0"/>
              <a:t> in the distribution</a:t>
            </a:r>
          </a:p>
          <a:p>
            <a:pPr lvl="1" eaLnBrk="1" hangingPunct="1"/>
            <a:r>
              <a:rPr lang="en-US" dirty="0" smtClean="0"/>
              <a:t>Approximations of the </a:t>
            </a:r>
            <a:r>
              <a:rPr lang="en-US" b="1" dirty="0" smtClean="0"/>
              <a:t>mean </a:t>
            </a:r>
            <a:r>
              <a:rPr lang="en-US" dirty="0" smtClean="0"/>
              <a:t>and </a:t>
            </a:r>
            <a:r>
              <a:rPr lang="en-US" b="1" dirty="0" smtClean="0"/>
              <a:t>mode</a:t>
            </a:r>
          </a:p>
          <a:p>
            <a:pPr lvl="1" eaLnBrk="1" hangingPunct="1"/>
            <a:r>
              <a:rPr lang="en-US" dirty="0" smtClean="0"/>
              <a:t>Amount of </a:t>
            </a:r>
            <a:r>
              <a:rPr lang="en-US" b="1" dirty="0" smtClean="0"/>
              <a:t>scatter</a:t>
            </a:r>
            <a:r>
              <a:rPr lang="en-US" dirty="0" smtClean="0"/>
              <a:t> in the data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Histogram for Data Display</a:t>
            </a:r>
          </a:p>
        </p:txBody>
      </p:sp>
      <p:pic>
        <p:nvPicPr>
          <p:cNvPr id="32771" name="Picture 3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799"/>
            <a:ext cx="6553200" cy="5256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Pareto</a:t>
            </a:r>
            <a:r>
              <a:rPr lang="en-US" dirty="0" smtClean="0"/>
              <a:t> Chart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Special form of </a:t>
            </a:r>
            <a:r>
              <a:rPr lang="en-US" b="1" dirty="0" smtClean="0"/>
              <a:t>histogram</a:t>
            </a:r>
            <a:r>
              <a:rPr lang="en-US" dirty="0" smtClean="0"/>
              <a:t> in which </a:t>
            </a:r>
            <a:r>
              <a:rPr lang="en-US" b="1" dirty="0" smtClean="0"/>
              <a:t>attribute data</a:t>
            </a:r>
            <a:r>
              <a:rPr lang="en-US" dirty="0" smtClean="0"/>
              <a:t> are arranged according to some </a:t>
            </a:r>
            <a:r>
              <a:rPr lang="en-US" b="1" dirty="0" smtClean="0"/>
              <a:t>criterion</a:t>
            </a:r>
            <a:r>
              <a:rPr lang="en-US" dirty="0" smtClean="0"/>
              <a:t> such as cost or value</a:t>
            </a:r>
          </a:p>
          <a:p>
            <a:pPr eaLnBrk="1" hangingPunct="1"/>
            <a:r>
              <a:rPr lang="en-US" dirty="0" smtClean="0"/>
              <a:t>Based on </a:t>
            </a:r>
            <a:r>
              <a:rPr lang="en-US" b="1" dirty="0" smtClean="0">
                <a:hlinkClick r:id="rId4"/>
              </a:rPr>
              <a:t>Pareto’s Law</a:t>
            </a:r>
            <a:r>
              <a:rPr lang="en-US" dirty="0" smtClean="0"/>
              <a:t>: “the </a:t>
            </a:r>
            <a:r>
              <a:rPr lang="en-US" b="1" dirty="0" smtClean="0"/>
              <a:t>vital few</a:t>
            </a:r>
            <a:r>
              <a:rPr lang="en-US" dirty="0" smtClean="0"/>
              <a:t> and the </a:t>
            </a:r>
            <a:r>
              <a:rPr lang="en-US" b="1" dirty="0" smtClean="0"/>
              <a:t>trivial many</a:t>
            </a:r>
            <a:r>
              <a:rPr lang="en-US" dirty="0" smtClean="0"/>
              <a:t>” (watch video)*</a:t>
            </a:r>
          </a:p>
          <a:p>
            <a:pPr eaLnBrk="1" hangingPunct="1"/>
            <a:r>
              <a:rPr lang="en-US" dirty="0" smtClean="0"/>
              <a:t>Often identified as the 80%-20% rule</a:t>
            </a:r>
          </a:p>
          <a:p>
            <a:pPr lvl="1" eaLnBrk="1" hangingPunct="1"/>
            <a:r>
              <a:rPr lang="en-US" dirty="0" smtClean="0"/>
              <a:t>80% of a nation’s </a:t>
            </a:r>
            <a:r>
              <a:rPr lang="en-US" b="1" dirty="0" smtClean="0"/>
              <a:t>wealth</a:t>
            </a:r>
            <a:r>
              <a:rPr lang="en-US" dirty="0" smtClean="0"/>
              <a:t> is owned by 20% of the </a:t>
            </a:r>
            <a:r>
              <a:rPr lang="en-US" b="1" dirty="0" smtClean="0"/>
              <a:t>population</a:t>
            </a:r>
          </a:p>
          <a:p>
            <a:pPr lvl="1" eaLnBrk="1" hangingPunct="1"/>
            <a:r>
              <a:rPr lang="en-US" dirty="0" smtClean="0"/>
              <a:t>80% of </a:t>
            </a:r>
            <a:r>
              <a:rPr lang="en-US" b="1" dirty="0" smtClean="0"/>
              <a:t>sales</a:t>
            </a:r>
            <a:r>
              <a:rPr lang="en-US" dirty="0" smtClean="0"/>
              <a:t> are accounted for by 20% of the </a:t>
            </a:r>
            <a:r>
              <a:rPr lang="en-US" b="1" dirty="0" smtClean="0"/>
              <a:t>SKUs </a:t>
            </a:r>
            <a:r>
              <a:rPr lang="en-US" dirty="0"/>
              <a:t>(stock-keeping </a:t>
            </a:r>
            <a:r>
              <a:rPr lang="en-US" dirty="0" smtClean="0"/>
              <a:t>units)</a:t>
            </a:r>
            <a:endParaRPr lang="en-US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Pareto Distribution</a:t>
            </a:r>
          </a:p>
        </p:txBody>
      </p:sp>
      <p:pic>
        <p:nvPicPr>
          <p:cNvPr id="34819" name="Picture 3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524000"/>
            <a:ext cx="7326059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843" name="Picture 2" descr="Paret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Pie Charts</a:t>
            </a:r>
          </a:p>
        </p:txBody>
      </p:sp>
      <p:pic>
        <p:nvPicPr>
          <p:cNvPr id="36867" name="Picture 3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22525"/>
            <a:ext cx="872491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76400" y="1447800"/>
            <a:ext cx="662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Example: </a:t>
            </a:r>
            <a:r>
              <a:rPr lang="en-US" b="1" dirty="0">
                <a:latin typeface="Arial" charset="0"/>
              </a:rPr>
              <a:t>Annual sales revenues</a:t>
            </a:r>
            <a:r>
              <a:rPr lang="en-US" dirty="0">
                <a:latin typeface="Arial" charset="0"/>
              </a:rPr>
              <a:t> and </a:t>
            </a:r>
            <a:r>
              <a:rPr lang="en-US" b="1" dirty="0">
                <a:latin typeface="Arial" charset="0"/>
              </a:rPr>
              <a:t>customer distributions</a:t>
            </a:r>
            <a:r>
              <a:rPr lang="en-US" dirty="0">
                <a:latin typeface="Arial" charset="0"/>
              </a:rPr>
              <a:t> for two years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overWorkSystems">
  <a:themeElements>
    <a:clrScheme name="GrooverWorkSystems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GrooverWorkSyste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rooverWorkSystem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Data\Microsoft\Templates\GrooverWorkSystems.pot</Template>
  <TotalTime>1099</TotalTime>
  <Words>1142</Words>
  <Application>Microsoft Office PowerPoint</Application>
  <PresentationFormat>On-screen Show (4:3)</PresentationFormat>
  <Paragraphs>154</Paragraphs>
  <Slides>28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GrooverWorkSystems</vt:lpstr>
      <vt:lpstr>Introduction to Methods Engineering </vt:lpstr>
      <vt:lpstr>Introduction to Methods Engineering</vt:lpstr>
      <vt:lpstr>Basic Data Collection &amp; Analysis Tools</vt:lpstr>
      <vt:lpstr>1. Histogram</vt:lpstr>
      <vt:lpstr>Histogram for Data Display</vt:lpstr>
      <vt:lpstr>2. Pareto Chart</vt:lpstr>
      <vt:lpstr>Pareto Distribution</vt:lpstr>
      <vt:lpstr>PowerPoint Presentation</vt:lpstr>
      <vt:lpstr>3. Pie Charts</vt:lpstr>
      <vt:lpstr>4. Check Sheet</vt:lpstr>
      <vt:lpstr>Check Sheet</vt:lpstr>
      <vt:lpstr>5. Defect Concentration Diagram</vt:lpstr>
      <vt:lpstr>Defect Concentration Diagram</vt:lpstr>
      <vt:lpstr>Defect Concentration Diagram</vt:lpstr>
      <vt:lpstr>6. Scatter Diagrams</vt:lpstr>
      <vt:lpstr>Scatter Diagram</vt:lpstr>
      <vt:lpstr>7. Cause and Effect Diagram</vt:lpstr>
      <vt:lpstr>Cause and Effect Diagram</vt:lpstr>
      <vt:lpstr>Introduction to Methods Engineering</vt:lpstr>
      <vt:lpstr>Methods Engineering and Automation</vt:lpstr>
      <vt:lpstr>USA Principle</vt:lpstr>
      <vt:lpstr>Understand the Existing Process</vt:lpstr>
      <vt:lpstr>Mathematical Models</vt:lpstr>
      <vt:lpstr>Simplify the Process</vt:lpstr>
      <vt:lpstr>Automate the Process</vt:lpstr>
      <vt:lpstr>Ten Strategies for Automation </vt:lpstr>
      <vt:lpstr>Automation Migration Strategy</vt:lpstr>
      <vt:lpstr>Automation Migration Strategy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Groover</dc:creator>
  <cp:lastModifiedBy>User</cp:lastModifiedBy>
  <cp:revision>62</cp:revision>
  <dcterms:created xsi:type="dcterms:W3CDTF">2005-02-15T10:40:39Z</dcterms:created>
  <dcterms:modified xsi:type="dcterms:W3CDTF">2017-02-18T14:13:44Z</dcterms:modified>
</cp:coreProperties>
</file>