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9" r:id="rId10"/>
    <p:sldId id="266" r:id="rId11"/>
    <p:sldId id="262" r:id="rId12"/>
    <p:sldId id="264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FC92D34-7CC2-4E08-B187-A7419D416435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DA49254-A117-4FF8-8ACD-D9757384F5B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49254-A117-4FF8-8ACD-D9757384F5BF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ar-SA" smtClean="0"/>
              <a:t>انقر لتحرير نمط العنوان الرئيسي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A64F7A-2F74-4A22-815C-1074F35CC4D7}" type="slidenum">
              <a:rPr lang="ar-SA" smtClean="0"/>
              <a:pPr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9D2712-68C3-4A13-BE1E-69C6EEAA4B56}" type="datetimeFigureOut">
              <a:rPr lang="ar-SA" smtClean="0"/>
              <a:pPr/>
              <a:t>23/02/1438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057400" indent="-349250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r" defTabSz="914400" rtl="1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sz="3200" dirty="0" smtClean="0"/>
              <a:t>بسم الله الرحمن الرحيم</a:t>
            </a:r>
            <a:br>
              <a:rPr lang="ar-SA" sz="3200" dirty="0" smtClean="0"/>
            </a:br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en-US" sz="3200" dirty="0" smtClean="0"/>
              <a:t>251 </a:t>
            </a:r>
            <a:r>
              <a:rPr lang="ar-EG" sz="3200" dirty="0" smtClean="0"/>
              <a:t>حدق</a:t>
            </a: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FS_Salem" pitchFamily="2" charset="-78"/>
              </a:rPr>
              <a:t>الإنزيمات المقيدة أو القاطعة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FS_Salem" pitchFamily="2" charset="-78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FS_Salem" pitchFamily="2" charset="-78"/>
              </a:rPr>
              <a:t>Restriction enzymes</a:t>
            </a:r>
            <a:endParaRPr lang="ar-SA" sz="2800" dirty="0">
              <a:solidFill>
                <a:schemeClr val="tx1">
                  <a:lumMod val="95000"/>
                  <a:lumOff val="5000"/>
                </a:schemeClr>
              </a:solidFill>
              <a:cs typeface="FS_Salem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صورة ذات صل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484784"/>
            <a:ext cx="6353175" cy="495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248400" cy="846161"/>
          </a:xfrm>
        </p:spPr>
        <p:txBody>
          <a:bodyPr/>
          <a:lstStyle/>
          <a:p>
            <a:pPr algn="r"/>
            <a:r>
              <a:rPr lang="ar-SA" dirty="0" smtClean="0">
                <a:cs typeface="FS_Salem" pitchFamily="2" charset="-78"/>
              </a:rPr>
              <a:t>مواقع عمل إنزيمات </a:t>
            </a:r>
            <a:r>
              <a:rPr lang="ar-SA" dirty="0" err="1" smtClean="0">
                <a:cs typeface="FS_Salem" pitchFamily="2" charset="-78"/>
              </a:rPr>
              <a:t>القطع :</a:t>
            </a:r>
            <a:endParaRPr lang="ar-SA" dirty="0">
              <a:cs typeface="FS_Salem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006666"/>
                </a:solidFill>
              </a:rPr>
              <a:t>إن إنزيمات القطع تمتلك مواقع معينة على الحامض النـووي </a:t>
            </a:r>
            <a:r>
              <a:rPr lang="en-US" b="1" dirty="0" smtClean="0">
                <a:solidFill>
                  <a:srgbClr val="006666"/>
                </a:solidFill>
              </a:rPr>
              <a:t>DNA </a:t>
            </a:r>
            <a:r>
              <a:rPr lang="ar-SA" b="1" dirty="0" smtClean="0">
                <a:solidFill>
                  <a:srgbClr val="006666"/>
                </a:solidFill>
              </a:rPr>
              <a:t>تتخصص في قطعها ولكن تختلف هذه الإنزيمات في بعض الأمور فيما يخص طبيعـة موقع القطع ومكان القطع </a:t>
            </a:r>
            <a:r>
              <a:rPr lang="ar-SA" b="1" dirty="0" err="1" smtClean="0">
                <a:solidFill>
                  <a:srgbClr val="006666"/>
                </a:solidFill>
              </a:rPr>
              <a:t>ونواتجه .</a:t>
            </a:r>
            <a:endParaRPr lang="ar-SA" b="1" dirty="0" smtClean="0">
              <a:solidFill>
                <a:srgbClr val="006666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ومن أهم هذه الاختلافات ما </a:t>
            </a:r>
            <a:r>
              <a:rPr lang="ar-SA" b="1" dirty="0" err="1" smtClean="0">
                <a:solidFill>
                  <a:srgbClr val="C00000"/>
                </a:solidFill>
              </a:rPr>
              <a:t>يلي :</a:t>
            </a: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tx1"/>
                </a:solidFill>
              </a:rPr>
              <a:t>كل إنزيم قاطع </a:t>
            </a:r>
            <a:r>
              <a:rPr lang="ar-SA" dirty="0" err="1" smtClean="0">
                <a:solidFill>
                  <a:schemeClr val="tx1"/>
                </a:solidFill>
              </a:rPr>
              <a:t>يعبرعن</a:t>
            </a:r>
            <a:r>
              <a:rPr lang="ar-SA" dirty="0" smtClean="0">
                <a:solidFill>
                  <a:schemeClr val="tx1"/>
                </a:solidFill>
              </a:rPr>
              <a:t> مقص خاص لقطع </a:t>
            </a:r>
            <a:r>
              <a:rPr lang="en-US" dirty="0" smtClean="0">
                <a:solidFill>
                  <a:schemeClr val="tx1"/>
                </a:solidFill>
              </a:rPr>
              <a:t>DNA</a:t>
            </a:r>
            <a:r>
              <a:rPr lang="ar-SA" dirty="0" smtClean="0">
                <a:solidFill>
                  <a:schemeClr val="tx1"/>
                </a:solidFill>
              </a:rPr>
              <a:t>في نقطة محددة.و يتعرف الإنزيم القاطع على مكان  القطع حسب تسلسل </a:t>
            </a:r>
            <a:r>
              <a:rPr lang="en-US" dirty="0" smtClean="0">
                <a:solidFill>
                  <a:schemeClr val="tx1"/>
                </a:solidFill>
              </a:rPr>
              <a:t>DNA</a:t>
            </a:r>
            <a:r>
              <a:rPr lang="ar-SA" dirty="0" smtClean="0">
                <a:solidFill>
                  <a:schemeClr val="tx1"/>
                </a:solidFill>
              </a:rPr>
              <a:t> للقطعة.فكل إنزيم قاطع يقطع في تسلسل محدد.</a:t>
            </a:r>
          </a:p>
          <a:p>
            <a:pPr>
              <a:buNone/>
            </a:pPr>
            <a:r>
              <a:rPr lang="ar-SA" dirty="0" smtClean="0">
                <a:solidFill>
                  <a:schemeClr val="tx1"/>
                </a:solidFill>
              </a:rPr>
              <a:t>فمثلا الإنزيم القاطع المعروف </a:t>
            </a:r>
            <a:r>
              <a:rPr lang="ar-SA" dirty="0" err="1" smtClean="0">
                <a:solidFill>
                  <a:schemeClr val="tx1"/>
                </a:solidFill>
              </a:rPr>
              <a:t>بالهيبا</a:t>
            </a:r>
            <a:r>
              <a:rPr lang="ar-SA" dirty="0" smtClean="0">
                <a:solidFill>
                  <a:schemeClr val="tx1"/>
                </a:solidFill>
              </a:rPr>
              <a:t> و احد</a:t>
            </a:r>
            <a:r>
              <a:rPr lang="ar-SA" dirty="0" err="1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Hpa</a:t>
            </a:r>
            <a:r>
              <a:rPr lang="en-US" dirty="0" smtClean="0">
                <a:solidFill>
                  <a:schemeClr val="tx1"/>
                </a:solidFill>
              </a:rPr>
              <a:t> I</a:t>
            </a:r>
            <a:r>
              <a:rPr lang="ar-SA" dirty="0" smtClean="0">
                <a:solidFill>
                  <a:schemeClr val="tx1"/>
                </a:solidFill>
              </a:rPr>
              <a:t> )يقطع عندما يجد 6 من الأحماض النووية في هذا </a:t>
            </a:r>
            <a:r>
              <a:rPr lang="ar-SA" dirty="0" err="1" smtClean="0">
                <a:solidFill>
                  <a:schemeClr val="tx1"/>
                </a:solidFill>
              </a:rPr>
              <a:t>التسلسل (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GTTAAC</a:t>
            </a:r>
            <a:r>
              <a:rPr lang="ar-SA" dirty="0" smtClean="0">
                <a:solidFill>
                  <a:schemeClr val="tx1"/>
                </a:solidFill>
              </a:rPr>
              <a:t>) </a:t>
            </a:r>
            <a:endParaRPr lang="ar-E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chemeClr val="tx1"/>
                </a:solidFill>
              </a:rPr>
              <a:t>بينما </a:t>
            </a:r>
            <a:r>
              <a:rPr lang="ar-SA" dirty="0" smtClean="0">
                <a:solidFill>
                  <a:schemeClr val="tx1"/>
                </a:solidFill>
              </a:rPr>
              <a:t>الإنزيم القاطع إيكو أر واحد (</a:t>
            </a:r>
            <a:r>
              <a:rPr lang="en-US" dirty="0" smtClean="0">
                <a:solidFill>
                  <a:schemeClr val="tx1"/>
                </a:solidFill>
              </a:rPr>
              <a:t>Eco RI</a:t>
            </a:r>
            <a:r>
              <a:rPr lang="ar-SA" dirty="0" smtClean="0">
                <a:solidFill>
                  <a:schemeClr val="tx1"/>
                </a:solidFill>
              </a:rPr>
              <a:t> ) يقطع عندما يجد 6 من الأحماض النووية في هذا التسلسل</a:t>
            </a:r>
            <a:r>
              <a:rPr lang="ar-SA" dirty="0" err="1" smtClean="0">
                <a:solidFill>
                  <a:schemeClr val="tx1"/>
                </a:solidFill>
              </a:rPr>
              <a:t>(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GAATTC</a:t>
            </a:r>
            <a:r>
              <a:rPr lang="ar-SA" dirty="0" smtClean="0">
                <a:solidFill>
                  <a:schemeClr val="tx1"/>
                </a:solidFill>
              </a:rPr>
              <a:t>).و و هذا الإنزيم يعتبر من الإنزيمات التي تقطع بشكل رأسي مستقيم.بنما انزيم </a:t>
            </a:r>
            <a:r>
              <a:rPr lang="ar-SA" dirty="0" err="1" smtClean="0">
                <a:solidFill>
                  <a:schemeClr val="tx1"/>
                </a:solidFill>
              </a:rPr>
              <a:t>الايكو</a:t>
            </a:r>
            <a:r>
              <a:rPr lang="ar-SA" dirty="0" smtClean="0">
                <a:solidFill>
                  <a:schemeClr val="tx1"/>
                </a:solidFill>
              </a:rPr>
              <a:t> ار واحد فهو، ويعتبر من الإنزيمات التي تقطع بشكل متعرج.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 descr="http://1.bp.blogspot.com/-x_IS1xi5Ntk/T5zThgHJuvI/AAAAAAAAAGs/3Gc3y5b0vUI/s320/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1052736"/>
            <a:ext cx="3672408" cy="54659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2071625" y="3005919"/>
            <a:ext cx="6248400" cy="8461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http://almerja.com/medea/images/image004_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6082583" cy="46470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248400" cy="846161"/>
          </a:xfrm>
        </p:spPr>
        <p:txBody>
          <a:bodyPr/>
          <a:lstStyle/>
          <a:p>
            <a:pPr algn="ctr"/>
            <a:r>
              <a:rPr lang="ar-SA" sz="3200" dirty="0" smtClean="0">
                <a:cs typeface="Motken K Nasim" pitchFamily="2" charset="-78"/>
              </a:rPr>
              <a:t>مقدمة عن انزيمات القطع</a:t>
            </a:r>
            <a:endParaRPr lang="ar-SA" sz="3200" dirty="0">
              <a:cs typeface="Motken K Nasim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لا شك أن كل كائن حي لديه طرق دفاع مختلفة تحميه من غارات الأعداء و هجوم المعتدين!</a:t>
            </a:r>
          </a:p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و البكتيريا هي إحدى هذه الكائنات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 أهم أعدائها الفيروسات المختلفة. </a:t>
            </a:r>
          </a:p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لذلك البكتيريا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تنتج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(إنزيمات) مهمتها تدمير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الفيروسات.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و من هذه الإنزيمات الإنزيمات القاطعة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أو 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Restriction Nucleases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حيث أن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آلية المناعة في البكتيريا تعتمد على إنزيمات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القطع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و تقوم هذه المقصاة أو القواطع بقص الحمض النووي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للفيروس و بذلك يشل عمله و يبطل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مفعوله .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و بما أن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مادة موجودة بشكل طبيعي في البكتيريا كما هو الحال في الفيروسات و الكثير من الكائنات الحية فان هذه المقصاة قد تشكل خطرا على البكتيريا نفسها في قصها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الخاص بها.ولكن هذا لا يحدث و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السر في ذلك هو 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قيام البكتيريا بتحوير أجزاء من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الخاص بها عن طريق إضافة مجموعة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الميثيل(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Methyl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فلا يستطيع المقص أو القاطع من قص الحمض النووي الخاص بالبكتيريا.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907704" y="188640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Motken K Nasim" pitchFamily="2" charset="-78"/>
              </a:rPr>
              <a:t>مقدمة عن انزيمات القطع</a:t>
            </a:r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>
                  <a:srgbClr val="F1F1F1"/>
                </a:innerShdw>
              </a:effectLst>
              <a:latin typeface="+mj-lt"/>
              <a:ea typeface="+mj-ea"/>
              <a:cs typeface="Motken K Nasim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تم اكتشاف هذه الإنزيمات عام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١٩٦٢م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في بعض أنواع بكتيريا القولـون </a:t>
            </a:r>
            <a:r>
              <a:rPr lang="en-US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Eschericia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coli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 السلالات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و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 </a:t>
            </a:r>
            <a:r>
              <a:rPr lang="ar-E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E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ar-E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ويصل عدد الإنزيمات المكتشفة حتى الآن إلى أكثر من ٤٠٠ إنزيم قادر على تمييز أكثر من ١٥٥ موقع قطع على الحامض النووي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DNA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ويتم تسميتها تبعاً للكائن الحي الذي عزلت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منه .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907704" y="188640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Motken K Nasim" pitchFamily="2" charset="-78"/>
              </a:rPr>
              <a:t>ال</a:t>
            </a:r>
            <a:r>
              <a:rPr lang="ar-EG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Motken K Nasim" pitchFamily="2" charset="-78"/>
              </a:rPr>
              <a:t>إ</a:t>
            </a:r>
            <a:r>
              <a:rPr lang="ar-SA" sz="3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Motken K Nasim" pitchFamily="2" charset="-78"/>
              </a:rPr>
              <a:t>كتشاف</a:t>
            </a:r>
            <a:endParaRPr lang="ar-SA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>
                  <a:srgbClr val="F1F1F1"/>
                </a:innerShdw>
              </a:effectLst>
              <a:latin typeface="+mj-lt"/>
              <a:ea typeface="+mj-ea"/>
              <a:cs typeface="Motken K Nasim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248400" cy="846161"/>
          </a:xfrm>
        </p:spPr>
        <p:txBody>
          <a:bodyPr/>
          <a:lstStyle/>
          <a:p>
            <a:pPr algn="ctr"/>
            <a:r>
              <a:rPr lang="ar-SA" sz="3200" dirty="0" smtClean="0">
                <a:cs typeface="Motken K Nasim" pitchFamily="2" charset="-78"/>
              </a:rPr>
              <a:t>تـسمية الانزيمات القاطعة</a:t>
            </a:r>
            <a:endParaRPr lang="ar-SA" sz="3200" dirty="0">
              <a:cs typeface="Motken K Nasim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91680" y="1828800"/>
            <a:ext cx="6766520" cy="4544704"/>
          </a:xfrm>
        </p:spPr>
        <p:txBody>
          <a:bodyPr/>
          <a:lstStyle/>
          <a:p>
            <a:r>
              <a:rPr lang="ar-SA" dirty="0" smtClean="0">
                <a:solidFill>
                  <a:srgbClr val="006666"/>
                </a:solidFill>
                <a:cs typeface="FS_Salem" pitchFamily="2" charset="-78"/>
              </a:rPr>
              <a:t>ونظراً للأعداد الكبيرة التي اكتشفت من هذه الإنزيمات فإنه تم اقتراح نظـام تـسمية وضـعه العالمان سميث </a:t>
            </a:r>
            <a:r>
              <a:rPr lang="ar-SA" dirty="0" err="1" smtClean="0">
                <a:solidFill>
                  <a:srgbClr val="006666"/>
                </a:solidFill>
                <a:cs typeface="FS_Salem" pitchFamily="2" charset="-78"/>
              </a:rPr>
              <a:t>وناثان</a:t>
            </a:r>
            <a:r>
              <a:rPr lang="ar-SA" dirty="0" smtClean="0">
                <a:solidFill>
                  <a:srgbClr val="006666"/>
                </a:solidFill>
                <a:cs typeface="FS_Salem" pitchFamily="2" charset="-78"/>
              </a:rPr>
              <a:t> </a:t>
            </a:r>
            <a:r>
              <a:rPr lang="en-US" dirty="0" smtClean="0">
                <a:solidFill>
                  <a:srgbClr val="006666"/>
                </a:solidFill>
                <a:cs typeface="FS_Salem" pitchFamily="2" charset="-78"/>
              </a:rPr>
              <a:t>Smith and Nathan </a:t>
            </a:r>
            <a:r>
              <a:rPr lang="ar-SA" dirty="0" smtClean="0">
                <a:solidFill>
                  <a:srgbClr val="006666"/>
                </a:solidFill>
                <a:cs typeface="FS_Salem" pitchFamily="2" charset="-78"/>
              </a:rPr>
              <a:t>عام ١٩٧٣م </a:t>
            </a:r>
            <a:r>
              <a:rPr lang="ar-SA" dirty="0" smtClean="0">
                <a:solidFill>
                  <a:srgbClr val="006666"/>
                </a:solidFill>
                <a:cs typeface="FS_Salem" pitchFamily="2" charset="-78"/>
              </a:rPr>
              <a:t>على </a:t>
            </a:r>
            <a:r>
              <a:rPr lang="ar-SA" dirty="0" smtClean="0">
                <a:solidFill>
                  <a:srgbClr val="006666"/>
                </a:solidFill>
                <a:cs typeface="FS_Salem" pitchFamily="2" charset="-78"/>
              </a:rPr>
              <a:t>النحو التالي:</a:t>
            </a:r>
          </a:p>
          <a:p>
            <a:r>
              <a:rPr lang="ar-E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 -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يرمز 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لجنس الكائن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الذي اكتشف فيه الإنزيم بالحرف الأول من اسم الإنزيم ويرمـز</a:t>
            </a:r>
            <a:r>
              <a:rPr lang="ar-SA" b="1" dirty="0" smtClean="0">
                <a:solidFill>
                  <a:schemeClr val="accent1">
                    <a:lumMod val="75000"/>
                  </a:schemeClr>
                </a:solidFill>
              </a:rPr>
              <a:t> لنـوع الكائن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بالحرفين الثاني والثالث من اسم النوع . </a:t>
            </a:r>
          </a:p>
          <a:p>
            <a:pPr>
              <a:buNone/>
            </a:pPr>
            <a:r>
              <a:rPr lang="ar-SA" b="1" u="sng" dirty="0" smtClean="0">
                <a:solidFill>
                  <a:schemeClr val="tx2">
                    <a:lumMod val="50000"/>
                  </a:schemeClr>
                </a:solidFill>
              </a:rPr>
              <a:t>فمثلاً</a:t>
            </a:r>
            <a:r>
              <a:rPr lang="ar-SA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الإنزيم المسمى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Eco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مأخوذ من البكتيريا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E. coli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فالحرف الأول من اسم الإنزيم مأخوذ من اسم جنس البكتيريا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Eschericia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والحرفان الثاني والثالث مأخوذان من اسم نوع البكتيريا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coli.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وكذلك الحال بالنسبة للإنزيم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المأخوذ من اسم البكتيريـا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Haemophilus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influenzae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والإنزيم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Hpa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مأخوذ من اسم البكتيريـا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Haemophilus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parainfluenza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وكـذلك الحـال بالنسبة لبقية الإنزيمات.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ب- في حالة احتواء البكتيريا على</a:t>
            </a:r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 بلازميد </a:t>
            </a:r>
            <a:r>
              <a:rPr lang="ar-SA" dirty="0" smtClean="0">
                <a:solidFill>
                  <a:schemeClr val="tx1"/>
                </a:solidFill>
              </a:rPr>
              <a:t>فإنه يجب إضافة اسم البلازميد 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إلى اسم الإنزيم . فمثلاً في حالة الإنزيم </a:t>
            </a:r>
            <a:r>
              <a:rPr lang="en-US" dirty="0" smtClean="0">
                <a:solidFill>
                  <a:schemeClr val="tx1"/>
                </a:solidFill>
              </a:rPr>
              <a:t> Eco </a:t>
            </a:r>
            <a:r>
              <a:rPr lang="ar-SA" dirty="0" smtClean="0">
                <a:solidFill>
                  <a:schemeClr val="tx1"/>
                </a:solidFill>
              </a:rPr>
              <a:t>المشتق من اسم البكتيريا </a:t>
            </a:r>
            <a:r>
              <a:rPr lang="en-US" dirty="0" smtClean="0">
                <a:solidFill>
                  <a:schemeClr val="tx1"/>
                </a:solidFill>
              </a:rPr>
              <a:t>E. coli </a:t>
            </a:r>
            <a:r>
              <a:rPr lang="ar-SA" dirty="0" smtClean="0">
                <a:solidFill>
                  <a:schemeClr val="tx1"/>
                </a:solidFill>
              </a:rPr>
              <a:t> فـإذا كانـت البكتيريا تحتوي على </a:t>
            </a:r>
            <a:r>
              <a:rPr lang="ar-SA" dirty="0" err="1" smtClean="0">
                <a:solidFill>
                  <a:schemeClr val="tx1"/>
                </a:solidFill>
              </a:rPr>
              <a:t>البلازميد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R1 </a:t>
            </a:r>
            <a:r>
              <a:rPr lang="ar-SA" dirty="0" smtClean="0">
                <a:solidFill>
                  <a:schemeClr val="tx1"/>
                </a:solidFill>
              </a:rPr>
              <a:t> فإن اسم الإنزيم يصبح </a:t>
            </a:r>
            <a:r>
              <a:rPr lang="en-US" dirty="0" smtClean="0">
                <a:solidFill>
                  <a:srgbClr val="006666"/>
                </a:solidFill>
              </a:rPr>
              <a:t>Eco R1</a:t>
            </a:r>
            <a:r>
              <a:rPr lang="ar-EG" dirty="0" smtClean="0">
                <a:solidFill>
                  <a:srgbClr val="006666"/>
                </a:solidFill>
              </a:rPr>
              <a:t> </a:t>
            </a:r>
            <a:r>
              <a:rPr lang="ar-EG" dirty="0" err="1" smtClean="0">
                <a:solidFill>
                  <a:schemeClr val="tx1"/>
                </a:solidFill>
              </a:rPr>
              <a:t>.</a:t>
            </a:r>
            <a:endParaRPr lang="ar-EG" dirty="0" smtClean="0">
              <a:solidFill>
                <a:schemeClr val="tx1"/>
              </a:solidFill>
            </a:endParaRPr>
          </a:p>
          <a:p>
            <a:r>
              <a:rPr lang="ar-SA" dirty="0" smtClean="0">
                <a:solidFill>
                  <a:schemeClr val="tx1"/>
                </a:solidFill>
              </a:rPr>
              <a:t>ج- في حالة وجود أكثر من إنزيم لنفس النوع من البكتيريا فإنه </a:t>
            </a:r>
            <a:r>
              <a:rPr lang="ar-SA" dirty="0" smtClean="0">
                <a:solidFill>
                  <a:schemeClr val="tx1"/>
                </a:solidFill>
              </a:rPr>
              <a:t>تُستخدم </a:t>
            </a:r>
            <a:r>
              <a:rPr lang="ar-SA" dirty="0" smtClean="0">
                <a:solidFill>
                  <a:schemeClr val="tx1"/>
                </a:solidFill>
              </a:rPr>
              <a:t>الأرقام الرومانية بعـد نهاية الاسم كمـا هـي الحـال فـي ا لإنـزيم </a:t>
            </a:r>
            <a:r>
              <a:rPr lang="ar-EG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6666"/>
                </a:solidFill>
              </a:rPr>
              <a:t>Eco RI </a:t>
            </a:r>
            <a:r>
              <a:rPr lang="ar-SA" dirty="0" smtClean="0">
                <a:solidFill>
                  <a:srgbClr val="006666"/>
                </a:solidFill>
              </a:rPr>
              <a:t>و </a:t>
            </a:r>
            <a:r>
              <a:rPr lang="en-US" dirty="0" smtClean="0">
                <a:solidFill>
                  <a:srgbClr val="006666"/>
                </a:solidFill>
              </a:rPr>
              <a:t>Eco RII </a:t>
            </a:r>
            <a:r>
              <a:rPr lang="ar-EG" dirty="0" smtClean="0">
                <a:solidFill>
                  <a:srgbClr val="006666"/>
                </a:solidFill>
              </a:rPr>
              <a:t> </a:t>
            </a:r>
            <a:r>
              <a:rPr lang="ar-SA" dirty="0" smtClean="0">
                <a:solidFill>
                  <a:srgbClr val="006666"/>
                </a:solidFill>
              </a:rPr>
              <a:t>و </a:t>
            </a:r>
            <a:r>
              <a:rPr lang="en-US" dirty="0" smtClean="0">
                <a:solidFill>
                  <a:srgbClr val="006666"/>
                </a:solidFill>
              </a:rPr>
              <a:t>Hind I </a:t>
            </a:r>
            <a:r>
              <a:rPr lang="ar-SA" dirty="0" smtClean="0">
                <a:solidFill>
                  <a:srgbClr val="006666"/>
                </a:solidFill>
              </a:rPr>
              <a:t>و </a:t>
            </a:r>
            <a:r>
              <a:rPr lang="en-US" dirty="0" smtClean="0">
                <a:solidFill>
                  <a:srgbClr val="006666"/>
                </a:solidFill>
              </a:rPr>
              <a:t>Hind II </a:t>
            </a:r>
            <a:r>
              <a:rPr lang="ar-EG" dirty="0" smtClean="0">
                <a:solidFill>
                  <a:srgbClr val="006666"/>
                </a:solidFill>
              </a:rPr>
              <a:t> </a:t>
            </a:r>
            <a:r>
              <a:rPr lang="ar-SA" dirty="0" smtClean="0">
                <a:solidFill>
                  <a:srgbClr val="006666"/>
                </a:solidFill>
              </a:rPr>
              <a:t>و</a:t>
            </a:r>
            <a:r>
              <a:rPr lang="en-US" dirty="0" smtClean="0">
                <a:solidFill>
                  <a:srgbClr val="006666"/>
                </a:solidFill>
              </a:rPr>
              <a:t>.Hind III</a:t>
            </a:r>
            <a:endParaRPr lang="ar-SA" dirty="0">
              <a:solidFill>
                <a:srgbClr val="0066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 descr="نتيجة بحث الصور عن انزيمات القط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9999" y="1340768"/>
            <a:ext cx="6470433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248400" cy="846161"/>
          </a:xfrm>
        </p:spPr>
        <p:txBody>
          <a:bodyPr/>
          <a:lstStyle/>
          <a:p>
            <a:pPr algn="r"/>
            <a:r>
              <a:rPr lang="ar-EG" dirty="0" smtClean="0">
                <a:cs typeface="FS_Salem" pitchFamily="2" charset="-78"/>
              </a:rPr>
              <a:t>أقسام انزيمات </a:t>
            </a:r>
            <a:r>
              <a:rPr lang="ar-EG" dirty="0" err="1" smtClean="0">
                <a:cs typeface="FS_Salem" pitchFamily="2" charset="-78"/>
              </a:rPr>
              <a:t>القطع :</a:t>
            </a:r>
            <a:endParaRPr lang="ar-SA" dirty="0">
              <a:cs typeface="FS_Salem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تقسم هذه الانزيمات إلى نوعين </a:t>
            </a:r>
            <a:r>
              <a:rPr lang="ar-SA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رئيسيين:</a:t>
            </a:r>
            <a:endParaRPr lang="ar-SA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النوع الأول يقص شريط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المزدوج بشكل رأسي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مستقيم</a:t>
            </a:r>
            <a:r>
              <a:rPr lang="ar-E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Blunt ends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ويعطي نهايات عمياء أو غير لزجة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E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ar-E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ar-S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  <p:pic>
        <p:nvPicPr>
          <p:cNvPr id="4" name="Picture 2" descr="نتيجة بحث الصور عن ‪restriction enzyme‬‏"/>
          <p:cNvPicPr>
            <a:picLocks noChangeAspect="1" noChangeArrowheads="1"/>
          </p:cNvPicPr>
          <p:nvPr/>
        </p:nvPicPr>
        <p:blipFill>
          <a:blip r:embed="rId3" cstate="print"/>
          <a:srcRect t="67914"/>
          <a:stretch>
            <a:fillRect/>
          </a:stretch>
        </p:blipFill>
        <p:spPr bwMode="auto">
          <a:xfrm>
            <a:off x="2051720" y="3501008"/>
            <a:ext cx="6248400" cy="1292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E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النوع الثاني يقص بشكل متعرج(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Sticky ends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  و بتالي يجعل طرفي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المقطوع مادة قابلة "للزق"قطعة غريبة من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فيها.</a:t>
            </a:r>
            <a:r>
              <a:rPr lang="ar-E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 عن لصق قطعة من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في داخل الفراغ الناتج من القطع ينتج لنا قطعة مركبة من قطعتين مختلفتين من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و هذه القطعة تسمى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مهجّن أو 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Recombinant DNA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2" descr="نتيجة بحث الصور عن ‪restriction enzyme‬‏"/>
          <p:cNvPicPr>
            <a:picLocks noChangeAspect="1" noChangeArrowheads="1"/>
          </p:cNvPicPr>
          <p:nvPr/>
        </p:nvPicPr>
        <p:blipFill>
          <a:blip r:embed="rId2" cstate="print"/>
          <a:srcRect b="35660"/>
          <a:stretch>
            <a:fillRect/>
          </a:stretch>
        </p:blipFill>
        <p:spPr bwMode="auto">
          <a:xfrm>
            <a:off x="2051720" y="3501008"/>
            <a:ext cx="624840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260</TotalTime>
  <Words>499</Words>
  <Application>Microsoft Office PowerPoint</Application>
  <PresentationFormat>On-screen Show (4:3)</PresentationFormat>
  <Paragraphs>43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Infinity</vt:lpstr>
      <vt:lpstr>بسم الله الرحمن الرحيم  251 حدق</vt:lpstr>
      <vt:lpstr>مقدمة عن انزيمات القطع</vt:lpstr>
      <vt:lpstr>Slide 3</vt:lpstr>
      <vt:lpstr>Slide 4</vt:lpstr>
      <vt:lpstr>تـسمية الانزيمات القاطعة</vt:lpstr>
      <vt:lpstr>Slide 6</vt:lpstr>
      <vt:lpstr>Slide 7</vt:lpstr>
      <vt:lpstr>أقسام انزيمات القطع :</vt:lpstr>
      <vt:lpstr>Slide 9</vt:lpstr>
      <vt:lpstr>Slide 10</vt:lpstr>
      <vt:lpstr>مواقع عمل إنزيمات القطع :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salshahrani1</cp:lastModifiedBy>
  <cp:revision>28</cp:revision>
  <dcterms:created xsi:type="dcterms:W3CDTF">2016-11-21T19:23:06Z</dcterms:created>
  <dcterms:modified xsi:type="dcterms:W3CDTF">2016-11-23T06:59:05Z</dcterms:modified>
</cp:coreProperties>
</file>