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1" r:id="rId14"/>
    <p:sldId id="269" r:id="rId15"/>
    <p:sldId id="270" r:id="rId16"/>
    <p:sldId id="272" r:id="rId17"/>
    <p:sldId id="285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80C6FD28-734D-4CAB-8A90-E5FC3A36E9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9C6B6D33-BB97-4B95-8809-F0BDF898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0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5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3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7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2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1C8B-FA17-4A20-864E-DE073F60234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88332" y="2673927"/>
            <a:ext cx="60428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Stereochemistry</a:t>
            </a:r>
            <a:endParaRPr lang="ar-SA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12934" y="1265944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41120" y="4900831"/>
            <a:ext cx="23843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5</a:t>
            </a:r>
            <a:endParaRPr lang="ar-S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04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14400" y="89471"/>
            <a:ext cx="6817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Biological  Importance of Chirality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My Documents\My Pictures\binding site.bmp"/>
          <p:cNvPicPr>
            <a:picLocks noChangeAspect="1" noChangeArrowheads="1"/>
          </p:cNvPicPr>
          <p:nvPr/>
        </p:nvPicPr>
        <p:blipFill rotWithShape="1">
          <a:blip r:embed="rId2" cstate="print"/>
          <a:srcRect t="13327" b="9920"/>
          <a:stretch/>
        </p:blipFill>
        <p:spPr>
          <a:xfrm>
            <a:off x="2019074" y="3124200"/>
            <a:ext cx="5128139" cy="295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-1" y="990600"/>
            <a:ext cx="9526967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of the two enantiomers shown ( the right-hand one)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achieve three-point binding with hypothetical binding site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e.g., in an enzyme )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380999"/>
            <a:ext cx="927048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molecules can show their handedness in many ways,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way they affect human beings.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825625" y="2010949"/>
            <a:ext cx="2521146" cy="2993133"/>
            <a:chOff x="520602" y="2041467"/>
            <a:chExt cx="2521146" cy="29931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70001"/>
            <a:stretch/>
          </p:blipFill>
          <p:spPr bwMode="auto">
            <a:xfrm>
              <a:off x="520602" y="2514600"/>
              <a:ext cx="2521146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مربع نص 4"/>
            <p:cNvSpPr txBox="1"/>
            <p:nvPr/>
          </p:nvSpPr>
          <p:spPr>
            <a:xfrm>
              <a:off x="825625" y="2041467"/>
              <a:ext cx="191110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(+)-Limonene</a:t>
              </a:r>
              <a:endParaRPr lang="ar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5715000" y="2041467"/>
            <a:ext cx="2215926" cy="2981665"/>
            <a:chOff x="6134100" y="1579802"/>
            <a:chExt cx="2215926" cy="298166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73633"/>
            <a:stretch/>
          </p:blipFill>
          <p:spPr bwMode="auto">
            <a:xfrm>
              <a:off x="6134100" y="2041467"/>
              <a:ext cx="2215926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ربع نص 5"/>
            <p:cNvSpPr txBox="1"/>
            <p:nvPr/>
          </p:nvSpPr>
          <p:spPr>
            <a:xfrm>
              <a:off x="6286513" y="1579802"/>
              <a:ext cx="191110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(-)-Limonene</a:t>
              </a:r>
              <a:endParaRPr lang="ar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319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Properties of Enantiomers: Optical Activity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20" y="838200"/>
            <a:ext cx="922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have identical physical properties such as boiling points, melting points, refractive indices,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solubilities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common solvents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except optical rotations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rotate the plane of plane-polarized light in equal amounts but in opposite directions.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20" y="30849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Plane-Polarized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225" y="3661767"/>
            <a:ext cx="8204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light used to measure optical activity has two properties: consists of a single wavelength And it is plane-polarized.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640" y="5046762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Optical activity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ability of a chiral substance to rotate the plane of plane-polarized light and is measured using an instrument called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Polarimeter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0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-1"/>
            <a:ext cx="201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Polarimeter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635997" y="2971800"/>
            <a:ext cx="6019800" cy="3886200"/>
            <a:chOff x="1828800" y="981075"/>
            <a:chExt cx="5324475" cy="56769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81075"/>
              <a:ext cx="5324475" cy="3286125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267200"/>
              <a:ext cx="5324475" cy="2390775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-58351" y="53494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polarimeter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measures the rotation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plane-polarized that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passed through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angle between the entrance and exit planes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optical rotation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Rotation, in degrees, is [α]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Clockwise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rotation is called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dextrorotatory ( + 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Anti-clockwise is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levorotatory ( - 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95600" y="5334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04800"/>
            <a:ext cx="3489963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524000" y="4602480"/>
            <a:ext cx="658368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8731" b="50000"/>
          <a:stretch/>
        </p:blipFill>
        <p:spPr bwMode="auto">
          <a:xfrm>
            <a:off x="1885949" y="2438400"/>
            <a:ext cx="548640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3190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76200"/>
            <a:ext cx="92374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Naming Enantiomers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The R,S-System or Cahn-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Ingold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-Prelog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66896" y="1852851"/>
            <a:ext cx="5614989" cy="2028528"/>
            <a:chOff x="842961" y="1023937"/>
            <a:chExt cx="5614989" cy="2028528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1" y="1143000"/>
              <a:ext cx="10572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143000"/>
              <a:ext cx="1438275" cy="150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023937"/>
              <a:ext cx="1657350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16573" y="258127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16860" y="25908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8846" y="25146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965" y="1191518"/>
            <a:ext cx="646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to drew Three-Dimensional Formulas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599" y="4038600"/>
            <a:ext cx="908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and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are from the Latin words rectus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sinister: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configuration: clockwise (rectus, “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configuration: counterclockwise (sinister, “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left”)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8944" y="2379941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Solid wedge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3315152" y="2749273"/>
            <a:ext cx="666208" cy="222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91335" y="199286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Dashed wedge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384899" y="2379941"/>
            <a:ext cx="70170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933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 to Assign (R) and (S) Configurations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33246"/>
            <a:ext cx="9296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 Each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four groups attached to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stereocenter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assigned a priority.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 Priority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first assigned on the basis of the atomic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atom that is directly attached to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stereocenter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group with the lowest atomic number is given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lowest priority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group with next higher atomic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given the next higher priority,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so 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group or atom with the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lowest priority has to be bonded to a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dashed wedge.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5- 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direction from highest priority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the next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highest 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the next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clockwise,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enantiomer is designated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6- 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direction 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counterclockwise,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enantiomer is designated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2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28600" y="457200"/>
            <a:ext cx="8229600" cy="19335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 In drawing the arrow from group (</a:t>
            </a:r>
            <a:r>
              <a:rPr lang="en-US" altLang="ar-S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group (</a:t>
            </a:r>
            <a:r>
              <a:rPr lang="en-US" altLang="ar-S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you can draw past the group with the lowest priority (</a:t>
            </a:r>
            <a:r>
              <a:rPr lang="en-US" altLang="ar-S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but never draw past the group with the next lower priority (</a:t>
            </a:r>
            <a:r>
              <a:rPr lang="en-US" altLang="ar-S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altLang="ar-S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" y="3200400"/>
            <a:ext cx="7809707" cy="22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4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0075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8- 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group with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the lowest priority (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) is not bonded with a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dashed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wedge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switch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two groups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make it bonded with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dashed wedge and switch again for any two groups without switching the lowest priority 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you switched the groups, also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switch the configurations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i.e. if the molecule appears to be S then it is originally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and if it appears to be R then it was originally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610" y="3810000"/>
            <a:ext cx="5603161" cy="228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4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مجموعة 1024"/>
          <p:cNvGrpSpPr/>
          <p:nvPr/>
        </p:nvGrpSpPr>
        <p:grpSpPr>
          <a:xfrm>
            <a:off x="651112" y="863025"/>
            <a:ext cx="7807088" cy="5080575"/>
            <a:chOff x="433347" y="152400"/>
            <a:chExt cx="7807088" cy="5080575"/>
          </a:xfrm>
        </p:grpSpPr>
        <p:grpSp>
          <p:nvGrpSpPr>
            <p:cNvPr id="29" name="مجموعة 28"/>
            <p:cNvGrpSpPr/>
            <p:nvPr/>
          </p:nvGrpSpPr>
          <p:grpSpPr>
            <a:xfrm>
              <a:off x="433347" y="152400"/>
              <a:ext cx="7807088" cy="4572000"/>
              <a:chOff x="433347" y="152400"/>
              <a:chExt cx="7807088" cy="4572000"/>
            </a:xfrm>
          </p:grpSpPr>
          <p:grpSp>
            <p:nvGrpSpPr>
              <p:cNvPr id="28" name="مجموعة 27"/>
              <p:cNvGrpSpPr/>
              <p:nvPr/>
            </p:nvGrpSpPr>
            <p:grpSpPr>
              <a:xfrm>
                <a:off x="433347" y="152400"/>
                <a:ext cx="7807088" cy="4572000"/>
                <a:chOff x="433347" y="152400"/>
                <a:chExt cx="7807088" cy="4572000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0030" y="152400"/>
                  <a:ext cx="7660405" cy="2362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0" name="مجموعة 9"/>
                <p:cNvGrpSpPr>
                  <a:grpSpLocks noChangeAspect="1"/>
                </p:cNvGrpSpPr>
                <p:nvPr/>
              </p:nvGrpSpPr>
              <p:grpSpPr>
                <a:xfrm>
                  <a:off x="433347" y="2420400"/>
                  <a:ext cx="7186653" cy="2304000"/>
                  <a:chOff x="60079" y="2362200"/>
                  <a:chExt cx="8081240" cy="2590800"/>
                </a:xfrm>
              </p:grpSpPr>
              <p:pic>
                <p:nvPicPr>
                  <p:cNvPr id="1030" name="Picture 6" descr="C:\Users\hp\Pictures\صورة1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79" y="2362200"/>
                    <a:ext cx="5277532" cy="25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" name="مربع نص 7"/>
                  <p:cNvSpPr txBox="1"/>
                  <p:nvPr/>
                </p:nvSpPr>
                <p:spPr>
                  <a:xfrm>
                    <a:off x="3048000" y="3805535"/>
                    <a:ext cx="220284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r>
                      <a:rPr lang="en-US" sz="2400" dirty="0" smtClean="0"/>
                      <a:t>CH</a:t>
                    </a:r>
                    <a:r>
                      <a:rPr lang="en-US" sz="2400" baseline="-25000" dirty="0" smtClean="0"/>
                      <a:t>2</a:t>
                    </a:r>
                    <a:r>
                      <a:rPr lang="en-US" sz="2400" dirty="0" smtClean="0"/>
                      <a:t>CH</a:t>
                    </a:r>
                    <a:r>
                      <a:rPr lang="en-US" sz="2400" baseline="-25000" dirty="0" smtClean="0"/>
                      <a:t>3 </a:t>
                    </a:r>
                    <a:r>
                      <a:rPr lang="en-US" sz="2400" dirty="0" smtClean="0"/>
                      <a:t>and CH</a:t>
                    </a:r>
                    <a:r>
                      <a:rPr lang="en-US" sz="2400" baseline="-25000" dirty="0" smtClean="0"/>
                      <a:t>3</a:t>
                    </a:r>
                    <a:endParaRPr lang="ar-SA" sz="2400" baseline="-25000" dirty="0"/>
                  </a:p>
                </p:txBody>
              </p:sp>
              <p:pic>
                <p:nvPicPr>
                  <p:cNvPr id="1032" name="Picture 8" descr="C:\Users\hp\Pictures\صورة2.pn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74878" y="2432999"/>
                    <a:ext cx="2666441" cy="25200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4191000"/>
                <a:ext cx="59055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24" name="مربع نص 1023"/>
            <p:cNvSpPr txBox="1"/>
            <p:nvPr/>
          </p:nvSpPr>
          <p:spPr>
            <a:xfrm>
              <a:off x="6228220" y="4648200"/>
              <a:ext cx="412292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ar-S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0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-1385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Isomerism</a:t>
            </a:r>
            <a:endParaRPr lang="ar-SA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14745" y="1177635"/>
            <a:ext cx="8229600" cy="9282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Isomers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different compounds that have the same molecular formula.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438400"/>
            <a:ext cx="6708327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76198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 with More than One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Stereocenter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02"/>
          <a:stretch/>
        </p:blipFill>
        <p:spPr bwMode="auto">
          <a:xfrm>
            <a:off x="1593376" y="1524000"/>
            <a:ext cx="5712365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75" y="570987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Tartaric acid has two chirality centers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is chiral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is achiral, but both 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chirality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achiral compound with chirality centers is called a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it has a plane of symmetry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structures on the right in the figure are identical 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compound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(2R, 3S)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achiral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275" y="47767"/>
            <a:ext cx="155843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ar-SA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"/>
          <a:stretch/>
        </p:blipFill>
        <p:spPr bwMode="auto">
          <a:xfrm>
            <a:off x="457200" y="3220210"/>
            <a:ext cx="6559178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8"/>
          <a:stretch/>
        </p:blipFill>
        <p:spPr bwMode="auto">
          <a:xfrm>
            <a:off x="5867400" y="5024042"/>
            <a:ext cx="3133867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00400" y="0"/>
            <a:ext cx="3054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Racemic Mixture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394" y="596148"/>
            <a:ext cx="91076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50:50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of two enantiomers is called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racemic mixture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racemate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racemic form).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racemic mixture causes no net rotation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plane-polarized light.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536632" cy="2736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40000"/>
          </a:blip>
          <a:srcRect/>
          <a:stretch>
            <a:fillRect/>
          </a:stretch>
        </p:blipFill>
        <p:spPr>
          <a:xfrm>
            <a:off x="914400" y="1034955"/>
            <a:ext cx="7406725" cy="4392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" name="مربع نص 2"/>
          <p:cNvSpPr txBox="1"/>
          <p:nvPr/>
        </p:nvSpPr>
        <p:spPr>
          <a:xfrm>
            <a:off x="233765" y="150167"/>
            <a:ext cx="13612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ar-SA" sz="24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88612"/>
            <a:ext cx="479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Fischer Projection Formulas</a:t>
            </a:r>
            <a:endParaRPr lang="ar-SA" sz="32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751"/>
          <a:stretch/>
        </p:blipFill>
        <p:spPr bwMode="auto">
          <a:xfrm>
            <a:off x="1412483" y="1003671"/>
            <a:ext cx="6115417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b="38043"/>
          <a:stretch/>
        </p:blipFill>
        <p:spPr bwMode="auto">
          <a:xfrm>
            <a:off x="1761729" y="3441951"/>
            <a:ext cx="5842418" cy="18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567188" y="5264944"/>
            <a:ext cx="18755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 projection</a:t>
            </a:r>
            <a:endParaRPr lang="ar-SA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62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Assigning </a:t>
            </a:r>
            <a:r>
              <a:rPr lang="en-US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R,S </a:t>
            </a:r>
            <a:r>
              <a:rPr lang="en-US" sz="3200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to </a:t>
            </a:r>
            <a:r>
              <a:rPr lang="en-US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Fischer</a:t>
            </a:r>
            <a:r>
              <a:rPr lang="en-US" sz="3200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Projections</a:t>
            </a:r>
            <a:endParaRPr lang="ar-SA" sz="32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10236" y="914400"/>
            <a:ext cx="9116888" cy="3429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Assign priorities to the four substituents.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The group of the lowest priority has to be at the top.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Determine the direction of rotation in going from priority 1 to 2 to 3, and assign R or S configuration.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the group with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the lowest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priority (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) is not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at the top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switch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two groups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make it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 top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switch again for any two groups without switching the lowest priority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248033" y="4572000"/>
            <a:ext cx="4090737" cy="1995821"/>
            <a:chOff x="152400" y="4337382"/>
            <a:chExt cx="4090737" cy="1995821"/>
          </a:xfrm>
        </p:grpSpPr>
        <p:pic>
          <p:nvPicPr>
            <p:cNvPr id="5" name="صورة 4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2" t="48741" r="48233" b="43854"/>
            <a:stretch/>
          </p:blipFill>
          <p:spPr>
            <a:xfrm>
              <a:off x="1066801" y="5793203"/>
              <a:ext cx="2453203" cy="540000"/>
            </a:xfrm>
            <a:prstGeom prst="rect">
              <a:avLst/>
            </a:prstGeom>
          </p:spPr>
        </p:pic>
        <p:pic>
          <p:nvPicPr>
            <p:cNvPr id="6" name="صورة 5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2" t="21787" r="23421" b="52740"/>
            <a:stretch/>
          </p:blipFill>
          <p:spPr>
            <a:xfrm>
              <a:off x="152400" y="4337382"/>
              <a:ext cx="4090737" cy="1379621"/>
            </a:xfrm>
            <a:prstGeom prst="rect">
              <a:avLst/>
            </a:prstGeom>
          </p:spPr>
        </p:pic>
      </p:grpSp>
      <p:grpSp>
        <p:nvGrpSpPr>
          <p:cNvPr id="9" name="مجموعة 8"/>
          <p:cNvGrpSpPr/>
          <p:nvPr/>
        </p:nvGrpSpPr>
        <p:grpSpPr>
          <a:xfrm>
            <a:off x="4798093" y="4572000"/>
            <a:ext cx="3690687" cy="1906590"/>
            <a:chOff x="4779043" y="4302712"/>
            <a:chExt cx="3690687" cy="1906590"/>
          </a:xfrm>
        </p:grpSpPr>
        <p:pic>
          <p:nvPicPr>
            <p:cNvPr id="4" name="صورة 3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7" t="57553" r="23421" b="13557"/>
            <a:stretch/>
          </p:blipFill>
          <p:spPr>
            <a:xfrm>
              <a:off x="4779043" y="4302712"/>
              <a:ext cx="3690687" cy="1564688"/>
            </a:xfrm>
            <a:prstGeom prst="rect">
              <a:avLst/>
            </a:prstGeom>
          </p:spPr>
        </p:pic>
        <p:pic>
          <p:nvPicPr>
            <p:cNvPr id="8" name="صورة 7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2" t="87542" r="45790" b="8088"/>
            <a:stretch/>
          </p:blipFill>
          <p:spPr>
            <a:xfrm>
              <a:off x="5334000" y="5867400"/>
              <a:ext cx="2954541" cy="341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6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8100" y="0"/>
            <a:ext cx="13612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ar-SA" sz="24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hp\Pictures\صورة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06" y="0"/>
            <a:ext cx="2335213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718735" y="1676400"/>
            <a:ext cx="2895600" cy="3713579"/>
            <a:chOff x="718735" y="1337846"/>
            <a:chExt cx="2895600" cy="3713579"/>
          </a:xfrm>
        </p:grpSpPr>
        <p:pic>
          <p:nvPicPr>
            <p:cNvPr id="3076" name="Picture 4" descr="C:\Users\hp\Pictures\صورة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35" y="1447800"/>
              <a:ext cx="2895600" cy="360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ربع نص 6"/>
            <p:cNvSpPr txBox="1"/>
            <p:nvPr/>
          </p:nvSpPr>
          <p:spPr>
            <a:xfrm>
              <a:off x="990600" y="1337846"/>
              <a:ext cx="720069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2S, 3S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2590800" y="1371600"/>
              <a:ext cx="7649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2R, 3R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4972050" y="1710154"/>
            <a:ext cx="2792585" cy="3705754"/>
            <a:chOff x="4972050" y="1337846"/>
            <a:chExt cx="2792585" cy="370575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1371600"/>
              <a:ext cx="2792585" cy="36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مربع نص 14"/>
            <p:cNvSpPr txBox="1"/>
            <p:nvPr/>
          </p:nvSpPr>
          <p:spPr>
            <a:xfrm>
              <a:off x="5105400" y="1337846"/>
              <a:ext cx="742511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2S, 3R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6801289" y="1337846"/>
              <a:ext cx="742511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2R, 3S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3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0150" y="26988"/>
            <a:ext cx="70104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of Organic Reactions</a:t>
            </a:r>
            <a:endParaRPr lang="ar-SA" sz="32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052364"/>
            <a:ext cx="5768280" cy="7208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Retention of configuration:</a:t>
            </a:r>
            <a:endParaRPr lang="ar-S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76400"/>
            <a:ext cx="7164386" cy="20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4038600"/>
            <a:ext cx="8229600" cy="6120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Inversion of configuration:  S</a:t>
            </a:r>
            <a:r>
              <a:rPr lang="en-US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Reactions </a:t>
            </a:r>
            <a:endParaRPr lang="ar-S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4735159"/>
            <a:ext cx="6807144" cy="204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609600" y="152400"/>
            <a:ext cx="6781800" cy="7159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Racemization:  S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Reactions</a:t>
            </a:r>
            <a:endParaRPr lang="ar-S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82" y="1095375"/>
            <a:ext cx="8934449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1" y="3810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Constitutional isomers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isomers that differ because their atoms are connected in a different order.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886" y="2133600"/>
            <a:ext cx="6107809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3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3855" y="228600"/>
            <a:ext cx="9067800" cy="2667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Stereoisomers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their atoms connected in the same sequence (the same Constitution), but differ in the arrangement of their atoms in space. 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Stereoisomers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be either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diasteromers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710" y="3117272"/>
            <a:ext cx="8229600" cy="29025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Enanatiomers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stereoisomers whose molecules are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nonsuperimposable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mirror images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each other.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other Stereoisomers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diasteromers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Diasteromers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stereoisomers whose molecules are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not mirror images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each other. Includes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trans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configurational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78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4" b="62209"/>
          <a:stretch/>
        </p:blipFill>
        <p:spPr bwMode="auto">
          <a:xfrm>
            <a:off x="152401" y="1181100"/>
            <a:ext cx="459645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3" b="73837"/>
          <a:stretch/>
        </p:blipFill>
        <p:spPr bwMode="auto">
          <a:xfrm>
            <a:off x="304800" y="152400"/>
            <a:ext cx="2003714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494359" y="1143000"/>
            <a:ext cx="3153910" cy="1828800"/>
            <a:chOff x="1371600" y="381000"/>
            <a:chExt cx="4110608" cy="238354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69545" r="10034"/>
            <a:stretch/>
          </p:blipFill>
          <p:spPr bwMode="auto">
            <a:xfrm>
              <a:off x="3805808" y="381000"/>
              <a:ext cx="1676400" cy="178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8279" r="71763"/>
            <a:stretch/>
          </p:blipFill>
          <p:spPr bwMode="auto">
            <a:xfrm>
              <a:off x="1371600" y="381000"/>
              <a:ext cx="1638300" cy="178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61829"/>
            <a:stretch/>
          </p:blipFill>
          <p:spPr bwMode="auto">
            <a:xfrm>
              <a:off x="1752600" y="2166112"/>
              <a:ext cx="3490342" cy="59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7" r="70667" b="29166"/>
          <a:stretch/>
        </p:blipFill>
        <p:spPr bwMode="auto">
          <a:xfrm>
            <a:off x="152401" y="2783205"/>
            <a:ext cx="2385684" cy="114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0021" y="4155833"/>
            <a:ext cx="3902621" cy="1828800"/>
            <a:chOff x="1676400" y="3509010"/>
            <a:chExt cx="4894537" cy="22936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19" t="41667"/>
            <a:stretch/>
          </p:blipFill>
          <p:spPr bwMode="auto">
            <a:xfrm>
              <a:off x="1676400" y="3509010"/>
              <a:ext cx="4894537" cy="2293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4" t="76163" r="73490" b="9593"/>
            <a:stretch/>
          </p:blipFill>
          <p:spPr bwMode="auto">
            <a:xfrm>
              <a:off x="3302786" y="3535680"/>
              <a:ext cx="1641764" cy="560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078732" y="3839162"/>
            <a:ext cx="4976605" cy="2854790"/>
            <a:chOff x="4114800" y="3886200"/>
            <a:chExt cx="4976605" cy="285479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6201" r="6999" b="20065"/>
            <a:stretch/>
          </p:blipFill>
          <p:spPr bwMode="auto">
            <a:xfrm>
              <a:off x="4114800" y="5369390"/>
              <a:ext cx="497660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4648200" y="3962400"/>
              <a:ext cx="3993878" cy="1371600"/>
              <a:chOff x="497394" y="4648200"/>
              <a:chExt cx="5427155" cy="186382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97394" y="4648200"/>
                <a:ext cx="2443735" cy="1863824"/>
                <a:chOff x="1518665" y="4343400"/>
                <a:chExt cx="2443735" cy="1863824"/>
              </a:xfrm>
            </p:grpSpPr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3723" t="72676" r="69728"/>
                <a:stretch/>
              </p:blipFill>
              <p:spPr bwMode="auto">
                <a:xfrm>
                  <a:off x="1518665" y="5656312"/>
                  <a:ext cx="2443735" cy="550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15785" r="68279" b="28193"/>
                <a:stretch/>
              </p:blipFill>
              <p:spPr bwMode="auto">
                <a:xfrm>
                  <a:off x="1981200" y="4343400"/>
                  <a:ext cx="1466850" cy="1447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3124200" y="4648200"/>
                <a:ext cx="2800349" cy="1863824"/>
                <a:chOff x="5024436" y="4516388"/>
                <a:chExt cx="2800349" cy="1863824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52359" t="70786" r="17219"/>
                <a:stretch/>
              </p:blipFill>
              <p:spPr bwMode="auto">
                <a:xfrm>
                  <a:off x="5024436" y="5791200"/>
                  <a:ext cx="2800349" cy="5890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66742" r="18875" b="28345"/>
                <a:stretch/>
              </p:blipFill>
              <p:spPr bwMode="auto">
                <a:xfrm>
                  <a:off x="5762624" y="4516388"/>
                  <a:ext cx="1323975" cy="1444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" name="Rectangle 4"/>
            <p:cNvSpPr/>
            <p:nvPr/>
          </p:nvSpPr>
          <p:spPr>
            <a:xfrm>
              <a:off x="5963491" y="3886200"/>
              <a:ext cx="121135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cis</a:t>
              </a:r>
              <a:r>
                <a:rPr lang="en-U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trans</a:t>
              </a:r>
            </a:p>
            <a:p>
              <a:pPr algn="ctr"/>
              <a:r>
                <a:rPr lang="en-US" sz="1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diasteromers</a:t>
              </a:r>
              <a:endParaRPr 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68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04800" y="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Enantiomers and Chiral Molecules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-76200" y="990600"/>
            <a:ext cx="9372600" cy="31133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occur only with compounds whose molecules are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chiral molecule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one that is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superposable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on its mirror image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have handedness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relationship between a chiral molecule and its mirror image are said to be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enantiomers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each other.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 b="1610"/>
          <a:stretch/>
        </p:blipFill>
        <p:spPr bwMode="auto">
          <a:xfrm>
            <a:off x="1524000" y="4475674"/>
            <a:ext cx="2514599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790" y="4978372"/>
            <a:ext cx="3498610" cy="129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3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346770"/>
            <a:ext cx="929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plane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symmetry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(also called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mirror plane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divides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entire molecule into two pieces that are exact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mirror images.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molecule with a plane of symmetry is the same as its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mirror image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is said to be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achiral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molecules that are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superposable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on their mirror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images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achiral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lack of a plane of symmetry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called “handedness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chirality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4267200"/>
            <a:ext cx="3933825" cy="18669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050" y="-1905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Chirality Center causes a Molecule 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Chiral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1030486"/>
            <a:ext cx="9391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point in a molecule where four different groups (or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atoms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attached to carbon is called a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Chirality Center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two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nonsuperimposable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ways that 4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groups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atoms) can be attached to one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atom.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chiral molecule usually has at least one chirality center and enantiomeric forms are possible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3638550"/>
            <a:ext cx="4800600" cy="31432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533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Chirality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centers are often designated with an asterisk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tetrahedral carbon atom with four different groups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to it is 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( Chiral 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6"/>
          <a:stretch/>
        </p:blipFill>
        <p:spPr bwMode="auto">
          <a:xfrm>
            <a:off x="1245384" y="3073800"/>
            <a:ext cx="6272232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8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1104</Words>
  <Application>Microsoft Office PowerPoint</Application>
  <PresentationFormat>On-screen Show (4:3)</PresentationFormat>
  <Paragraphs>112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Hessa H Altalassi</dc:creator>
  <cp:lastModifiedBy>Kholoud Ahmed Dahloos</cp:lastModifiedBy>
  <cp:revision>80</cp:revision>
  <cp:lastPrinted>2015-11-16T04:49:55Z</cp:lastPrinted>
  <dcterms:created xsi:type="dcterms:W3CDTF">2015-11-15T04:43:30Z</dcterms:created>
  <dcterms:modified xsi:type="dcterms:W3CDTF">2018-09-04T06:09:40Z</dcterms:modified>
</cp:coreProperties>
</file>