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4"/>
  </p:notesMasterIdLst>
  <p:sldIdLst>
    <p:sldId id="257" r:id="rId2"/>
    <p:sldId id="256" r:id="rId3"/>
    <p:sldId id="258" r:id="rId4"/>
    <p:sldId id="259" r:id="rId5"/>
    <p:sldId id="263" r:id="rId6"/>
    <p:sldId id="260" r:id="rId7"/>
    <p:sldId id="262" r:id="rId8"/>
    <p:sldId id="261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5" r:id="rId18"/>
    <p:sldId id="273" r:id="rId19"/>
    <p:sldId id="274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507" autoAdjust="0"/>
    <p:restoredTop sz="94660"/>
  </p:normalViewPr>
  <p:slideViewPr>
    <p:cSldViewPr>
      <p:cViewPr varScale="1">
        <p:scale>
          <a:sx n="65" d="100"/>
          <a:sy n="65" d="100"/>
        </p:scale>
        <p:origin x="162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5C0C22E-1719-4C9F-B3EE-DEE6A6B4D543}" type="datetimeFigureOut">
              <a:rPr lang="ar-SA" smtClean="0"/>
              <a:t>10/02/1440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5C98D6B-CE68-45E1-9150-CBD43204303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92727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6534F-D4A8-4292-80D2-6C21FC0CCC26}" type="datetime1">
              <a:rPr lang="ar-SA" smtClean="0"/>
              <a:t>10/02/1440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57A45-6C7A-4007-9C29-71EC23A19E1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77642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114D1-D1C0-4EE6-8556-F5A357C25593}" type="datetime1">
              <a:rPr lang="ar-SA" smtClean="0"/>
              <a:t>10/02/1440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57A45-6C7A-4007-9C29-71EC23A19E1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58858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DF9B4-0BF4-4364-A330-E73CC787DD1F}" type="datetime1">
              <a:rPr lang="ar-SA" smtClean="0"/>
              <a:t>10/02/1440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57A45-6C7A-4007-9C29-71EC23A19E1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95635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AA3E1-52EF-4E25-9FF1-2D674E9D1C6B}" type="datetime1">
              <a:rPr lang="ar-SA" smtClean="0"/>
              <a:t>10/02/1440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57A45-6C7A-4007-9C29-71EC23A19E1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53917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9C901-C96D-4C71-A47A-43FC920D0F60}" type="datetime1">
              <a:rPr lang="ar-SA" smtClean="0"/>
              <a:t>10/02/1440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57A45-6C7A-4007-9C29-71EC23A19E1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22293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9A2F7-8735-4906-B5B1-ECD884926859}" type="datetime1">
              <a:rPr lang="ar-SA" smtClean="0"/>
              <a:t>10/02/1440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57A45-6C7A-4007-9C29-71EC23A19E1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12587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5DC25-6A2D-44A9-A908-7C40AF39796A}" type="datetime1">
              <a:rPr lang="ar-SA" smtClean="0"/>
              <a:t>10/02/1440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57A45-6C7A-4007-9C29-71EC23A19E1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47751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4F46A-92FE-49FD-8FDD-267ADD82AFB0}" type="datetime1">
              <a:rPr lang="ar-SA" smtClean="0"/>
              <a:t>10/02/1440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57A45-6C7A-4007-9C29-71EC23A19E1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82196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29C23-0C23-4A1A-81CF-53955761D13C}" type="datetime1">
              <a:rPr lang="ar-SA" smtClean="0"/>
              <a:t>10/02/1440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57A45-6C7A-4007-9C29-71EC23A19E1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82412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9AEA5-C937-43EB-9B5E-74937684A821}" type="datetime1">
              <a:rPr lang="ar-SA" smtClean="0"/>
              <a:t>10/02/1440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57A45-6C7A-4007-9C29-71EC23A19E1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95279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AF25D-7787-4CC2-AC1C-0D4E1A42C727}" type="datetime1">
              <a:rPr lang="ar-SA" smtClean="0"/>
              <a:t>10/02/1440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57A45-6C7A-4007-9C29-71EC23A19E1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7976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5E250A-AC05-42D5-9948-A9BE98A6B1EB}" type="datetime1">
              <a:rPr lang="ar-SA" smtClean="0"/>
              <a:t>10/02/1440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157A45-6C7A-4007-9C29-71EC23A19E1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61969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image" Target="../media/image4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-57460" y="2435496"/>
            <a:ext cx="9581469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5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Unsaturated Hydrocarbons II:</a:t>
            </a:r>
          </a:p>
          <a:p>
            <a:pPr algn="ctr"/>
            <a:r>
              <a:rPr lang="en-US" sz="5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Alkynes</a:t>
            </a:r>
            <a:endParaRPr lang="ar-SA" sz="5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3412934" y="1265944"/>
            <a:ext cx="23936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240 </a:t>
            </a:r>
            <a:r>
              <a:rPr lang="en-US" sz="4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Chem</a:t>
            </a:r>
            <a:endParaRPr lang="en-US" sz="4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3541120" y="4900831"/>
            <a:ext cx="2384307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Chapter 4</a:t>
            </a:r>
            <a:endParaRPr lang="ar-SA" sz="4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1050B-D8C9-4F46-AD52-7FFD58555BC6}" type="slidenum">
              <a:rPr lang="ar-SA" smtClean="0"/>
              <a:pPr/>
              <a:t>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916216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57A45-6C7A-4007-9C29-71EC23A19E11}" type="slidenum">
              <a:rPr lang="ar-SA" smtClean="0"/>
              <a:t>10</a:t>
            </a:fld>
            <a:endParaRPr lang="ar-SA"/>
          </a:p>
        </p:txBody>
      </p:sp>
      <p:sp>
        <p:nvSpPr>
          <p:cNvPr id="4" name="مربع نص 3"/>
          <p:cNvSpPr txBox="1"/>
          <p:nvPr/>
        </p:nvSpPr>
        <p:spPr>
          <a:xfrm>
            <a:off x="3092" y="-13854"/>
            <a:ext cx="5152950" cy="80021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lvl="0"/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3-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Dehalogenation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of 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Tetrahalides</a:t>
            </a:r>
            <a:endParaRPr lang="ar-SA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ar-SA" dirty="0"/>
          </a:p>
        </p:txBody>
      </p:sp>
      <p:pic>
        <p:nvPicPr>
          <p:cNvPr id="2050" name="Picture 2" descr="C:\Users\haltalassi\Pictures\Pictur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014413"/>
            <a:ext cx="8064500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مستطيل 22"/>
          <p:cNvSpPr/>
          <p:nvPr/>
        </p:nvSpPr>
        <p:spPr>
          <a:xfrm>
            <a:off x="179512" y="3645024"/>
            <a:ext cx="13612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Example:</a:t>
            </a:r>
            <a:endParaRPr lang="ar-SA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715" y="4437112"/>
            <a:ext cx="6934570" cy="1554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59994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57A45-6C7A-4007-9C29-71EC23A19E11}" type="slidenum">
              <a:rPr lang="ar-SA" smtClean="0"/>
              <a:t>11</a:t>
            </a:fld>
            <a:endParaRPr lang="ar-SA"/>
          </a:p>
        </p:txBody>
      </p:sp>
      <p:sp>
        <p:nvSpPr>
          <p:cNvPr id="3" name="مستطيل 4"/>
          <p:cNvSpPr/>
          <p:nvPr/>
        </p:nvSpPr>
        <p:spPr>
          <a:xfrm>
            <a:off x="-490939" y="42866"/>
            <a:ext cx="93610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4- Reaction of Sodium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Acetylide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with Primary Alkyl Halides</a:t>
            </a:r>
            <a:endParaRPr lang="ar-SA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مجموعة 11"/>
          <p:cNvGrpSpPr/>
          <p:nvPr/>
        </p:nvGrpSpPr>
        <p:grpSpPr>
          <a:xfrm>
            <a:off x="520757" y="566086"/>
            <a:ext cx="7723651" cy="2963257"/>
            <a:chOff x="180808" y="1196752"/>
            <a:chExt cx="8785225" cy="3522265"/>
          </a:xfrm>
        </p:grpSpPr>
        <p:pic>
          <p:nvPicPr>
            <p:cNvPr id="5" name="Picture 1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03"/>
            <a:stretch>
              <a:fillRect/>
            </a:stretch>
          </p:blipFill>
          <p:spPr>
            <a:xfrm>
              <a:off x="180808" y="1196752"/>
              <a:ext cx="8785225" cy="22272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6" name="مجموعة 10"/>
            <p:cNvGrpSpPr/>
            <p:nvPr/>
          </p:nvGrpSpPr>
          <p:grpSpPr>
            <a:xfrm>
              <a:off x="683568" y="3563317"/>
              <a:ext cx="7741920" cy="1155700"/>
              <a:chOff x="683568" y="3563317"/>
              <a:chExt cx="7741920" cy="1155700"/>
            </a:xfrm>
          </p:grpSpPr>
          <p:grpSp>
            <p:nvGrpSpPr>
              <p:cNvPr id="7" name="مجموعة 8"/>
              <p:cNvGrpSpPr/>
              <p:nvPr/>
            </p:nvGrpSpPr>
            <p:grpSpPr>
              <a:xfrm>
                <a:off x="683568" y="3563317"/>
                <a:ext cx="7741920" cy="1155700"/>
                <a:chOff x="683568" y="3563317"/>
                <a:chExt cx="7741920" cy="1155700"/>
              </a:xfrm>
            </p:grpSpPr>
            <p:pic>
              <p:nvPicPr>
                <p:cNvPr id="9" name="Picture 1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721351" y="3563317"/>
                  <a:ext cx="7704137" cy="11557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" name="Picture 15"/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0829" t="66688" r="17711"/>
                <a:stretch/>
              </p:blipFill>
              <p:spPr>
                <a:xfrm>
                  <a:off x="683568" y="3789040"/>
                  <a:ext cx="2067339" cy="74193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grpSp>
          <p:sp>
            <p:nvSpPr>
              <p:cNvPr id="8" name="مستطيل 9"/>
              <p:cNvSpPr/>
              <p:nvPr/>
            </p:nvSpPr>
            <p:spPr>
              <a:xfrm>
                <a:off x="4355976" y="3573016"/>
                <a:ext cx="576064" cy="369739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</p:grpSp>
      <p:sp>
        <p:nvSpPr>
          <p:cNvPr id="11" name="مستطيل 13"/>
          <p:cNvSpPr/>
          <p:nvPr/>
        </p:nvSpPr>
        <p:spPr>
          <a:xfrm>
            <a:off x="506986" y="3699383"/>
            <a:ext cx="13612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Example:</a:t>
            </a:r>
            <a:endParaRPr lang="ar-SA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 descr="C:\Users\haltalassi\Pictures\Picture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4214818"/>
            <a:ext cx="7359340" cy="234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313473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2722872" y="341243"/>
            <a:ext cx="36982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Reactions of Alkynes</a:t>
            </a:r>
            <a:endParaRPr lang="ar-SA" sz="3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034"/>
          <p:cNvPicPr>
            <a:picLocks noChangeAspect="1" noChangeArrowheads="1"/>
          </p:cNvPicPr>
          <p:nvPr/>
        </p:nvPicPr>
        <p:blipFill rotWithShape="1">
          <a:blip r:embed="rId2"/>
          <a:srcRect l="22124"/>
          <a:stretch/>
        </p:blipFill>
        <p:spPr bwMode="auto">
          <a:xfrm>
            <a:off x="899592" y="2780928"/>
            <a:ext cx="6923157" cy="2074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مستطيل 5"/>
          <p:cNvSpPr/>
          <p:nvPr/>
        </p:nvSpPr>
        <p:spPr>
          <a:xfrm>
            <a:off x="755574" y="1746754"/>
            <a:ext cx="28232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Addition Reaction</a:t>
            </a:r>
            <a:endParaRPr lang="ar-SA" dirty="0"/>
          </a:p>
        </p:txBody>
      </p:sp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1050B-D8C9-4F46-AD52-7FFD58555BC6}" type="slidenum">
              <a:rPr lang="ar-SA" smtClean="0"/>
              <a:pPr/>
              <a:t>12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182737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251520" y="17309"/>
            <a:ext cx="61926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1- Addition of Hydrogen (Reduction)</a:t>
            </a:r>
            <a:endParaRPr lang="ar-SA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84"/>
          <a:stretch>
            <a:fillRect/>
          </a:stretch>
        </p:blipFill>
        <p:spPr>
          <a:xfrm>
            <a:off x="683568" y="540529"/>
            <a:ext cx="7453313" cy="143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" name="مربع نص 15"/>
          <p:cNvSpPr txBox="1"/>
          <p:nvPr/>
        </p:nvSpPr>
        <p:spPr>
          <a:xfrm>
            <a:off x="179512" y="1027246"/>
            <a:ext cx="510076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A)</a:t>
            </a:r>
            <a:endParaRPr lang="ar-SA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مربع نص 16"/>
          <p:cNvSpPr txBox="1"/>
          <p:nvPr/>
        </p:nvSpPr>
        <p:spPr>
          <a:xfrm>
            <a:off x="251520" y="2156233"/>
            <a:ext cx="492443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lvl="0"/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B)</a:t>
            </a:r>
            <a:endParaRPr lang="ar-SA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مجموعة 7"/>
          <p:cNvGrpSpPr/>
          <p:nvPr/>
        </p:nvGrpSpPr>
        <p:grpSpPr>
          <a:xfrm>
            <a:off x="251519" y="5221878"/>
            <a:ext cx="5773001" cy="1517883"/>
            <a:chOff x="1407644" y="4949823"/>
            <a:chExt cx="5773001" cy="1517883"/>
          </a:xfrm>
        </p:grpSpPr>
        <p:pic>
          <p:nvPicPr>
            <p:cNvPr id="14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07644" y="4949823"/>
              <a:ext cx="5773001" cy="1517883"/>
            </a:xfrm>
            <a:prstGeom prst="rect">
              <a:avLst/>
            </a:prstGeom>
            <a:noFill/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9793" y="4949823"/>
              <a:ext cx="1103313" cy="536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2342" y="5390120"/>
              <a:ext cx="938213" cy="493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1050B-D8C9-4F46-AD52-7FFD58555BC6}" type="slidenum">
              <a:rPr lang="ar-SA" smtClean="0"/>
              <a:pPr/>
              <a:t>13</a:t>
            </a:fld>
            <a:endParaRPr lang="ar-SA"/>
          </a:p>
        </p:txBody>
      </p:sp>
      <p:sp>
        <p:nvSpPr>
          <p:cNvPr id="15" name="مستطيل 3"/>
          <p:cNvSpPr/>
          <p:nvPr/>
        </p:nvSpPr>
        <p:spPr>
          <a:xfrm>
            <a:off x="1079612" y="4342518"/>
            <a:ext cx="45365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2- Metal-Ammonia Reduction</a:t>
            </a:r>
            <a:endParaRPr lang="ar-SA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9154" y="2168277"/>
            <a:ext cx="39148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Lindlar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Catalyst (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Lindlar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Pd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)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681030" y="2758342"/>
            <a:ext cx="6136942" cy="1584176"/>
            <a:chOff x="850979" y="2989174"/>
            <a:chExt cx="6136942" cy="1584176"/>
          </a:xfrm>
        </p:grpSpPr>
        <p:pic>
          <p:nvPicPr>
            <p:cNvPr id="6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50979" y="2989174"/>
              <a:ext cx="6136942" cy="1584176"/>
            </a:xfrm>
            <a:prstGeom prst="rect">
              <a:avLst/>
            </a:prstGeom>
            <a:noFill/>
          </p:spPr>
        </p:pic>
        <p:sp>
          <p:nvSpPr>
            <p:cNvPr id="9" name="TextBox 8"/>
            <p:cNvSpPr txBox="1"/>
            <p:nvPr/>
          </p:nvSpPr>
          <p:spPr>
            <a:xfrm>
              <a:off x="2331871" y="3284984"/>
              <a:ext cx="83708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+  H</a:t>
              </a:r>
              <a:r>
                <a:rPr lang="en-US" sz="2400" baseline="-25000" dirty="0"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454132" y="3100318"/>
              <a:ext cx="12618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Pd</a:t>
              </a:r>
              <a:r>
                <a:rPr lang="en-US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/ CaCO</a:t>
              </a:r>
              <a:r>
                <a:rPr lang="en-US" baseline="-25000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443106" y="3501008"/>
              <a:ext cx="148893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Lead acetate, </a:t>
              </a:r>
            </a:p>
            <a:p>
              <a:pPr algn="l"/>
              <a:r>
                <a:rPr lang="en-US" dirty="0" err="1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quinoline</a:t>
              </a:r>
              <a:endPara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424330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131294" y="116632"/>
            <a:ext cx="14814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Examples:</a:t>
            </a:r>
            <a:endParaRPr lang="ar-SA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مجموعة 6"/>
          <p:cNvGrpSpPr/>
          <p:nvPr/>
        </p:nvGrpSpPr>
        <p:grpSpPr>
          <a:xfrm>
            <a:off x="1763688" y="4653136"/>
            <a:ext cx="1120820" cy="381449"/>
            <a:chOff x="1979712" y="5805264"/>
            <a:chExt cx="1120820" cy="381449"/>
          </a:xfrm>
        </p:grpSpPr>
        <p:sp>
          <p:nvSpPr>
            <p:cNvPr id="6" name="مستطيل 5"/>
            <p:cNvSpPr/>
            <p:nvPr/>
          </p:nvSpPr>
          <p:spPr>
            <a:xfrm>
              <a:off x="1979712" y="5817381"/>
              <a:ext cx="1120820" cy="36933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5" name="مستطيل 4"/>
            <p:cNvSpPr/>
            <p:nvPr/>
          </p:nvSpPr>
          <p:spPr>
            <a:xfrm>
              <a:off x="2915801" y="5805264"/>
              <a:ext cx="1847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endParaRPr lang="ar-SA" b="1" dirty="0">
                <a:solidFill>
                  <a:srgbClr val="005C2A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" name="مجموعة 1"/>
          <p:cNvGrpSpPr/>
          <p:nvPr/>
        </p:nvGrpSpPr>
        <p:grpSpPr>
          <a:xfrm>
            <a:off x="399505" y="476672"/>
            <a:ext cx="7610474" cy="5076825"/>
            <a:chOff x="399505" y="476672"/>
            <a:chExt cx="7610474" cy="5076825"/>
          </a:xfrm>
        </p:grpSpPr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99505" y="476672"/>
              <a:ext cx="7610474" cy="50768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928" y="4149380"/>
              <a:ext cx="1103313" cy="536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6477" y="4603062"/>
              <a:ext cx="938213" cy="493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1050B-D8C9-4F46-AD52-7FFD58555BC6}" type="slidenum">
              <a:rPr lang="ar-SA" smtClean="0"/>
              <a:pPr/>
              <a:t>14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006979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107504" y="0"/>
            <a:ext cx="57606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3- Addition of Halogen: Halogenation</a:t>
            </a:r>
            <a:endParaRPr lang="ar-SA" sz="2800" dirty="0">
              <a:solidFill>
                <a:srgbClr val="00B050"/>
              </a:solidFill>
            </a:endParaRPr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95736" y="839072"/>
            <a:ext cx="4917639" cy="1441255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467543" y="2333466"/>
            <a:ext cx="14814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Examples:</a:t>
            </a:r>
            <a:endParaRPr lang="ar-SA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75656" y="3213873"/>
            <a:ext cx="6301206" cy="1255202"/>
          </a:xfrm>
          <a:prstGeom prst="rect">
            <a:avLst/>
          </a:prstGeom>
          <a:noFill/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 rotWithShape="1"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4" t="23623" r="17599" b="49710"/>
          <a:stretch/>
        </p:blipFill>
        <p:spPr bwMode="auto">
          <a:xfrm>
            <a:off x="7524328" y="1916832"/>
            <a:ext cx="1391479" cy="406876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قوس متوسط مزدوج 4"/>
          <p:cNvSpPr/>
          <p:nvPr/>
        </p:nvSpPr>
        <p:spPr>
          <a:xfrm>
            <a:off x="4067944" y="839072"/>
            <a:ext cx="936104" cy="1077760"/>
          </a:xfrm>
          <a:prstGeom prst="bracketPair">
            <a:avLst/>
          </a:prstGeom>
          <a:ln w="19050"/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645024"/>
            <a:ext cx="572718" cy="4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645024"/>
            <a:ext cx="572718" cy="4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127" y="4128006"/>
            <a:ext cx="416836" cy="46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3475" y="4128006"/>
            <a:ext cx="416836" cy="46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قوس متوسط مزدوج 15"/>
          <p:cNvSpPr/>
          <p:nvPr/>
        </p:nvSpPr>
        <p:spPr>
          <a:xfrm>
            <a:off x="3851920" y="3356992"/>
            <a:ext cx="1656184" cy="1040075"/>
          </a:xfrm>
          <a:prstGeom prst="bracketPair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1050B-D8C9-4F46-AD52-7FFD58555BC6}" type="slidenum">
              <a:rPr lang="ar-SA" smtClean="0"/>
              <a:pPr/>
              <a:t>15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373083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8092" y="0"/>
            <a:ext cx="77502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3- Addition of Hydrogen Halide: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Hydrohalogenation</a:t>
            </a:r>
            <a:endParaRPr lang="ar-SA" sz="2800" dirty="0">
              <a:solidFill>
                <a:srgbClr val="00B050"/>
              </a:solidFill>
            </a:endParaRPr>
          </a:p>
        </p:txBody>
      </p:sp>
      <p:pic>
        <p:nvPicPr>
          <p:cNvPr id="4" name="Picture 12"/>
          <p:cNvPicPr>
            <a:picLocks noChangeAspect="1" noChangeArrowheads="1"/>
          </p:cNvPicPr>
          <p:nvPr/>
        </p:nvPicPr>
        <p:blipFill rotWithShape="1">
          <a:blip r:embed="rId2"/>
          <a:srcRect l="21364"/>
          <a:stretch/>
        </p:blipFill>
        <p:spPr bwMode="auto">
          <a:xfrm>
            <a:off x="1043608" y="764704"/>
            <a:ext cx="7272808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مجموعة 1"/>
          <p:cNvGrpSpPr/>
          <p:nvPr/>
        </p:nvGrpSpPr>
        <p:grpSpPr>
          <a:xfrm>
            <a:off x="6408204" y="2314127"/>
            <a:ext cx="2700300" cy="636206"/>
            <a:chOff x="6408204" y="2314127"/>
            <a:chExt cx="2700300" cy="636206"/>
          </a:xfrm>
        </p:grpSpPr>
        <p:sp>
          <p:nvSpPr>
            <p:cNvPr id="7" name="مستطيل 6"/>
            <p:cNvSpPr/>
            <p:nvPr/>
          </p:nvSpPr>
          <p:spPr>
            <a:xfrm>
              <a:off x="6408204" y="2314127"/>
              <a:ext cx="2448272" cy="616713"/>
            </a:xfrm>
            <a:prstGeom prst="rect">
              <a:avLst/>
            </a:prstGeom>
            <a:solidFill>
              <a:srgbClr val="FCE4D0"/>
            </a:solidFill>
            <a:ln>
              <a:solidFill>
                <a:srgbClr val="B48864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6" name="مستطيل 5"/>
            <p:cNvSpPr/>
            <p:nvPr/>
          </p:nvSpPr>
          <p:spPr>
            <a:xfrm>
              <a:off x="6408204" y="2423009"/>
              <a:ext cx="2700300" cy="527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 rtl="0">
                <a:lnSpc>
                  <a:spcPct val="50000"/>
                </a:lnSpc>
                <a:spcBef>
                  <a:spcPct val="50000"/>
                </a:spcBef>
              </a:pP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HX = HI, </a:t>
              </a:r>
              <a:r>
                <a:rPr lang="en-US" dirty="0" err="1">
                  <a:latin typeface="Times New Roman" pitchFamily="18" charset="0"/>
                  <a:cs typeface="Times New Roman" pitchFamily="18" charset="0"/>
                </a:rPr>
                <a:t>HBr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dirty="0" err="1">
                  <a:latin typeface="Times New Roman" pitchFamily="18" charset="0"/>
                  <a:cs typeface="Times New Roman" pitchFamily="18" charset="0"/>
                </a:rPr>
                <a:t>HCl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  <a:p>
              <a:pPr algn="l" rtl="0">
                <a:lnSpc>
                  <a:spcPct val="50000"/>
                </a:lnSpc>
                <a:spcBef>
                  <a:spcPct val="50000"/>
                </a:spcBef>
              </a:pPr>
              <a:r>
                <a:rPr lang="en-US" dirty="0" err="1">
                  <a:latin typeface="Times New Roman" pitchFamily="18" charset="0"/>
                  <a:cs typeface="Times New Roman" pitchFamily="18" charset="0"/>
                </a:rPr>
                <a:t>Markovnikov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 addition</a:t>
              </a:r>
            </a:p>
          </p:txBody>
        </p:sp>
      </p:grpSp>
      <p:pic>
        <p:nvPicPr>
          <p:cNvPr id="4098" name="Picture 2" descr="C:\Users\VIP\Pictures\صورة4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636"/>
          <a:stretch/>
        </p:blipFill>
        <p:spPr bwMode="auto">
          <a:xfrm>
            <a:off x="827584" y="3512060"/>
            <a:ext cx="7488832" cy="1798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مستطيل 9"/>
          <p:cNvSpPr/>
          <p:nvPr/>
        </p:nvSpPr>
        <p:spPr>
          <a:xfrm>
            <a:off x="179512" y="3183359"/>
            <a:ext cx="14814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Examples:</a:t>
            </a:r>
            <a:endParaRPr lang="ar-SA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2996889" y="3198168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 rtl="0" fontAlgn="base">
              <a:spcBef>
                <a:spcPct val="50000"/>
              </a:spcBef>
              <a:spcAft>
                <a:spcPct val="0"/>
              </a:spcAft>
            </a:pPr>
            <a:endParaRPr lang="en-US" sz="2400" b="1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1050B-D8C9-4F46-AD52-7FFD58555BC6}" type="slidenum">
              <a:rPr lang="ar-SA" smtClean="0"/>
              <a:pPr/>
              <a:t>16</a:t>
            </a:fld>
            <a:endParaRPr lang="ar-SA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5" y="5286035"/>
            <a:ext cx="6838313" cy="136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0176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57A45-6C7A-4007-9C29-71EC23A19E11}" type="slidenum">
              <a:rPr lang="ar-SA" smtClean="0"/>
              <a:t>17</a:t>
            </a:fld>
            <a:endParaRPr lang="ar-SA"/>
          </a:p>
        </p:txBody>
      </p:sp>
      <p:pic>
        <p:nvPicPr>
          <p:cNvPr id="5" name="Picture 2" descr="C:\Users\VIP\Pictures\صورة4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229"/>
          <a:stretch/>
        </p:blipFill>
        <p:spPr bwMode="auto">
          <a:xfrm>
            <a:off x="611560" y="599267"/>
            <a:ext cx="7488832" cy="1194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مجموعة 16"/>
          <p:cNvGrpSpPr/>
          <p:nvPr/>
        </p:nvGrpSpPr>
        <p:grpSpPr>
          <a:xfrm>
            <a:off x="616132" y="2687499"/>
            <a:ext cx="7977737" cy="1317565"/>
            <a:chOff x="616132" y="2687499"/>
            <a:chExt cx="7977737" cy="1317565"/>
          </a:xfrm>
        </p:grpSpPr>
        <p:grpSp>
          <p:nvGrpSpPr>
            <p:cNvPr id="10" name="مجموعة 9"/>
            <p:cNvGrpSpPr/>
            <p:nvPr/>
          </p:nvGrpSpPr>
          <p:grpSpPr>
            <a:xfrm>
              <a:off x="616132" y="2687499"/>
              <a:ext cx="7977737" cy="1194970"/>
              <a:chOff x="688140" y="1772816"/>
              <a:chExt cx="7977737" cy="1194970"/>
            </a:xfrm>
          </p:grpSpPr>
          <p:pic>
            <p:nvPicPr>
              <p:cNvPr id="8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688140" y="1772816"/>
                <a:ext cx="4347007" cy="119497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7" name="مجموعة 6"/>
              <p:cNvGrpSpPr/>
              <p:nvPr/>
            </p:nvGrpSpPr>
            <p:grpSpPr>
              <a:xfrm>
                <a:off x="5884346" y="2013790"/>
                <a:ext cx="2781531" cy="707270"/>
                <a:chOff x="5552768" y="2069774"/>
                <a:chExt cx="2781531" cy="707270"/>
              </a:xfrm>
            </p:grpSpPr>
            <p:sp>
              <p:nvSpPr>
                <p:cNvPr id="9" name="Rectangle 6"/>
                <p:cNvSpPr/>
                <p:nvPr/>
              </p:nvSpPr>
              <p:spPr>
                <a:xfrm>
                  <a:off x="5884346" y="2069774"/>
                  <a:ext cx="212256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ar-SA" dirty="0">
                      <a:solidFill>
                        <a:srgbClr val="C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Free-radical</a:t>
                  </a:r>
                  <a:r>
                    <a:rPr lang="en-US" altLang="ar-SA" sz="1600" dirty="0">
                      <a:solidFill>
                        <a:srgbClr val="C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Addition </a:t>
                  </a:r>
                  <a:endParaRPr lang="en-US" sz="1600" dirty="0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6" name="مستطيل 5"/>
                <p:cNvSpPr/>
                <p:nvPr/>
              </p:nvSpPr>
              <p:spPr>
                <a:xfrm>
                  <a:off x="5552768" y="2407712"/>
                  <a:ext cx="278153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>
                      <a:solidFill>
                        <a:srgbClr val="C00000"/>
                      </a:solidFill>
                      <a:latin typeface="Times New Roman" pitchFamily="18" charset="0"/>
                      <a:cs typeface="Times New Roman" pitchFamily="18" charset="0"/>
                    </a:rPr>
                    <a:t>Anti Markovnikov addition</a:t>
                  </a:r>
                  <a:r>
                    <a:rPr lang="en-US" dirty="0">
                      <a:solidFill>
                        <a:srgbClr val="00B050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endParaRPr lang="ar-SA" dirty="0"/>
                </a:p>
              </p:txBody>
            </p:sp>
          </p:grpSp>
        </p:grpSp>
        <p:cxnSp>
          <p:nvCxnSpPr>
            <p:cNvPr id="14" name="رابط كسهم مستقيم 13"/>
            <p:cNvCxnSpPr/>
            <p:nvPr/>
          </p:nvCxnSpPr>
          <p:spPr>
            <a:xfrm>
              <a:off x="2267744" y="3356992"/>
              <a:ext cx="936104" cy="0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مربع نص 14"/>
            <p:cNvSpPr txBox="1"/>
            <p:nvPr/>
          </p:nvSpPr>
          <p:spPr>
            <a:xfrm>
              <a:off x="2270644" y="3358733"/>
              <a:ext cx="1005212" cy="646331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l" rtl="0"/>
              <a:r>
                <a:rPr lang="en-US" dirty="0">
                  <a:solidFill>
                    <a:srgbClr val="C00000"/>
                  </a:solidFill>
                </a:rPr>
                <a:t>h</a:t>
              </a:r>
              <a:r>
                <a:rPr lang="el-GR" dirty="0">
                  <a:solidFill>
                    <a:srgbClr val="C00000"/>
                  </a:solidFill>
                </a:rPr>
                <a:t>ν</a:t>
              </a:r>
              <a:r>
                <a:rPr lang="en-US" dirty="0">
                  <a:solidFill>
                    <a:srgbClr val="C00000"/>
                  </a:solidFill>
                </a:rPr>
                <a:t> </a:t>
              </a:r>
              <a:r>
                <a:rPr lang="en-US" dirty="0"/>
                <a:t>or</a:t>
              </a:r>
            </a:p>
            <a:p>
              <a:pPr algn="l" rtl="0"/>
              <a:r>
                <a:rPr lang="en-US" dirty="0">
                  <a:solidFill>
                    <a:srgbClr val="C00000"/>
                  </a:solidFill>
                </a:rPr>
                <a:t>peroxide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213916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899592" y="42866"/>
            <a:ext cx="59046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4- Addition of Water : Hydration</a:t>
            </a:r>
            <a:endParaRPr lang="ar-SA" dirty="0">
              <a:solidFill>
                <a:prstClr val="black"/>
              </a:solidFill>
            </a:endParaRP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 rotWithShape="1">
          <a:blip r:embed="rId2"/>
          <a:srcRect l="16590"/>
          <a:stretch/>
        </p:blipFill>
        <p:spPr bwMode="auto">
          <a:xfrm>
            <a:off x="957064" y="1184514"/>
            <a:ext cx="7245626" cy="1872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4" t="5752" r="2594"/>
          <a:stretch/>
        </p:blipFill>
        <p:spPr>
          <a:xfrm>
            <a:off x="2665284" y="4365104"/>
            <a:ext cx="3816423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" name="مجموعة 1"/>
          <p:cNvGrpSpPr/>
          <p:nvPr/>
        </p:nvGrpSpPr>
        <p:grpSpPr>
          <a:xfrm>
            <a:off x="2699792" y="2636952"/>
            <a:ext cx="2700300" cy="360000"/>
            <a:chOff x="5166065" y="3068960"/>
            <a:chExt cx="2700300" cy="360000"/>
          </a:xfrm>
        </p:grpSpPr>
        <p:sp>
          <p:nvSpPr>
            <p:cNvPr id="10" name="مستطيل 9"/>
            <p:cNvSpPr/>
            <p:nvPr/>
          </p:nvSpPr>
          <p:spPr>
            <a:xfrm>
              <a:off x="5186481" y="3068960"/>
              <a:ext cx="2196000" cy="360000"/>
            </a:xfrm>
            <a:prstGeom prst="rect">
              <a:avLst/>
            </a:prstGeom>
            <a:solidFill>
              <a:srgbClr val="FCE4D0"/>
            </a:solidFill>
            <a:ln>
              <a:solidFill>
                <a:srgbClr val="B48864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1" name="مستطيل 10"/>
            <p:cNvSpPr/>
            <p:nvPr/>
          </p:nvSpPr>
          <p:spPr>
            <a:xfrm>
              <a:off x="5166065" y="3165605"/>
              <a:ext cx="2700300" cy="2503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 rtl="0">
                <a:lnSpc>
                  <a:spcPct val="50000"/>
                </a:lnSpc>
                <a:spcBef>
                  <a:spcPct val="50000"/>
                </a:spcBef>
              </a:pPr>
              <a:r>
                <a:rPr lang="en-US" dirty="0" err="1">
                  <a:latin typeface="Times New Roman" pitchFamily="18" charset="0"/>
                  <a:cs typeface="Times New Roman" pitchFamily="18" charset="0"/>
                </a:rPr>
                <a:t>Markovnikov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 addition</a:t>
              </a:r>
            </a:p>
          </p:txBody>
        </p:sp>
      </p:grpSp>
      <p:grpSp>
        <p:nvGrpSpPr>
          <p:cNvPr id="39" name="مجموعة 38"/>
          <p:cNvGrpSpPr/>
          <p:nvPr/>
        </p:nvGrpSpPr>
        <p:grpSpPr>
          <a:xfrm>
            <a:off x="5004119" y="4628704"/>
            <a:ext cx="521054" cy="504056"/>
            <a:chOff x="5004119" y="4628704"/>
            <a:chExt cx="521054" cy="504056"/>
          </a:xfrm>
        </p:grpSpPr>
        <p:sp>
          <p:nvSpPr>
            <p:cNvPr id="22" name="قوس 21"/>
            <p:cNvSpPr/>
            <p:nvPr/>
          </p:nvSpPr>
          <p:spPr>
            <a:xfrm rot="5785071">
              <a:off x="5004119" y="4628704"/>
              <a:ext cx="504056" cy="504056"/>
            </a:xfrm>
            <a:prstGeom prst="arc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cxnSp>
          <p:nvCxnSpPr>
            <p:cNvPr id="24" name="رابط كسهم مستقيم 23"/>
            <p:cNvCxnSpPr/>
            <p:nvPr/>
          </p:nvCxnSpPr>
          <p:spPr>
            <a:xfrm rot="732122" flipH="1" flipV="1">
              <a:off x="5404931" y="4816242"/>
              <a:ext cx="120242" cy="72000"/>
            </a:xfrm>
            <a:prstGeom prst="straightConnector1">
              <a:avLst/>
            </a:prstGeom>
            <a:ln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مجموعة 37"/>
          <p:cNvGrpSpPr/>
          <p:nvPr/>
        </p:nvGrpSpPr>
        <p:grpSpPr>
          <a:xfrm>
            <a:off x="4802889" y="4549634"/>
            <a:ext cx="983887" cy="997305"/>
            <a:chOff x="4802889" y="4549634"/>
            <a:chExt cx="983887" cy="997305"/>
          </a:xfrm>
        </p:grpSpPr>
        <p:sp>
          <p:nvSpPr>
            <p:cNvPr id="36" name="قوس 35"/>
            <p:cNvSpPr/>
            <p:nvPr/>
          </p:nvSpPr>
          <p:spPr>
            <a:xfrm rot="4516238">
              <a:off x="4912735" y="4439788"/>
              <a:ext cx="764196" cy="983887"/>
            </a:xfrm>
            <a:prstGeom prst="arc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350800">
              <a:off x="5150259" y="5232614"/>
              <a:ext cx="317500" cy="31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1050B-D8C9-4F46-AD52-7FFD58555BC6}" type="slidenum">
              <a:rPr lang="ar-SA" smtClean="0"/>
              <a:pPr/>
              <a:t>18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623112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17"/>
          <a:stretch/>
        </p:blipFill>
        <p:spPr bwMode="auto">
          <a:xfrm>
            <a:off x="1291572" y="4365104"/>
            <a:ext cx="6638925" cy="1770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6" descr="0011b"/>
          <p:cNvPicPr>
            <a:picLocks noChangeAspect="1" noChangeArrowheads="1"/>
          </p:cNvPicPr>
          <p:nvPr/>
        </p:nvPicPr>
        <p:blipFill rotWithShape="1">
          <a:blip r:embed="rId3"/>
          <a:srcRect t="11981" r="14180" b="20258"/>
          <a:stretch/>
        </p:blipFill>
        <p:spPr bwMode="auto">
          <a:xfrm>
            <a:off x="1550694" y="1268760"/>
            <a:ext cx="6120680" cy="2808312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496932" y="355711"/>
            <a:ext cx="14814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Examples:</a:t>
            </a:r>
            <a:endParaRPr lang="ar-SA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1050B-D8C9-4F46-AD52-7FFD58555BC6}" type="slidenum">
              <a:rPr lang="ar-SA" smtClean="0"/>
              <a:pPr/>
              <a:t>19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27779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3795185" y="27530"/>
            <a:ext cx="15536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Alkynes</a:t>
            </a:r>
            <a:endParaRPr lang="ar-SA" dirty="0"/>
          </a:p>
        </p:txBody>
      </p:sp>
      <p:sp>
        <p:nvSpPr>
          <p:cNvPr id="5" name="مستطيل 4"/>
          <p:cNvSpPr/>
          <p:nvPr/>
        </p:nvSpPr>
        <p:spPr>
          <a:xfrm>
            <a:off x="6868084" y="726577"/>
            <a:ext cx="1244251" cy="4370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80000"/>
              </a:lnSpc>
              <a:spcBef>
                <a:spcPct val="20000"/>
              </a:spcBef>
            </a:pPr>
            <a:r>
              <a:rPr lang="hu-H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</a:t>
            </a:r>
            <a:r>
              <a:rPr lang="hu-HU" sz="2800" baseline="-25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n</a:t>
            </a:r>
            <a:r>
              <a:rPr lang="hu-H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H</a:t>
            </a:r>
            <a:r>
              <a:rPr lang="hu-HU" sz="2800" baseline="-25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2n</a:t>
            </a:r>
            <a:r>
              <a:rPr lang="en-US" sz="2800" baseline="-25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-2</a:t>
            </a:r>
            <a:endParaRPr lang="hu-HU" sz="2800" baseline="-25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348408" y="964498"/>
            <a:ext cx="34467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Crabon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-carbon triple bond</a:t>
            </a:r>
            <a:endParaRPr lang="ar-SA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145981" y="1700808"/>
            <a:ext cx="44260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Hybridization in Alkynes:</a:t>
            </a:r>
            <a:endParaRPr lang="ar-SA" sz="3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823" y="2285583"/>
            <a:ext cx="6198354" cy="2448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10"/>
          <p:cNvGrpSpPr/>
          <p:nvPr/>
        </p:nvGrpSpPr>
        <p:grpSpPr>
          <a:xfrm>
            <a:off x="1643042" y="4929198"/>
            <a:ext cx="5572164" cy="1714512"/>
            <a:chOff x="1500166" y="4786322"/>
            <a:chExt cx="5572164" cy="1714512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445" r="3708" b="43469"/>
            <a:stretch>
              <a:fillRect/>
            </a:stretch>
          </p:blipFill>
          <p:spPr bwMode="auto">
            <a:xfrm>
              <a:off x="5000628" y="4786322"/>
              <a:ext cx="2071702" cy="17145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9" descr="0001b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500166" y="5286388"/>
              <a:ext cx="3429000" cy="1131888"/>
            </a:xfrm>
            <a:prstGeom prst="rect">
              <a:avLst/>
            </a:prstGeom>
            <a:noFill/>
          </p:spPr>
        </p:pic>
        <p:sp>
          <p:nvSpPr>
            <p:cNvPr id="12" name="TextBox 9"/>
            <p:cNvSpPr txBox="1"/>
            <p:nvPr/>
          </p:nvSpPr>
          <p:spPr>
            <a:xfrm>
              <a:off x="4929190" y="5572140"/>
              <a:ext cx="2857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</a:rPr>
                <a:t>=</a:t>
              </a:r>
            </a:p>
          </p:txBody>
        </p:sp>
      </p:grpSp>
      <p:pic>
        <p:nvPicPr>
          <p:cNvPr id="13" name="Picture 12" descr="0001a"/>
          <p:cNvPicPr>
            <a:picLocks noChangeAspect="1" noChangeArrowheads="1"/>
          </p:cNvPicPr>
          <p:nvPr/>
        </p:nvPicPr>
        <p:blipFill rotWithShape="1">
          <a:blip r:embed="rId5"/>
          <a:srcRect t="34358" r="84366"/>
          <a:stretch/>
        </p:blipFill>
        <p:spPr bwMode="auto">
          <a:xfrm>
            <a:off x="4572000" y="964498"/>
            <a:ext cx="1119809" cy="960783"/>
          </a:xfrm>
          <a:prstGeom prst="rect">
            <a:avLst/>
          </a:prstGeom>
          <a:noFill/>
        </p:spPr>
      </p:pic>
      <p:sp>
        <p:nvSpPr>
          <p:cNvPr id="15" name="عنصر نائب لرقم الشريحة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57A45-6C7A-4007-9C29-71EC23A19E11}" type="slidenum">
              <a:rPr lang="ar-SA" smtClean="0"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071049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57A45-6C7A-4007-9C29-71EC23A19E11}" type="slidenum">
              <a:rPr lang="ar-SA" smtClean="0"/>
              <a:t>20</a:t>
            </a:fld>
            <a:endParaRPr lang="ar-SA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46074"/>
            <a:ext cx="7242048" cy="777240"/>
          </a:xfrm>
          <a:prstGeom prst="rect">
            <a:avLst/>
          </a:prstGeom>
        </p:spPr>
        <p:txBody>
          <a:bodyPr/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 Addition of  Born 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Hydried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54146"/>
            <a:ext cx="7397460" cy="151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4" name="مجموعة 23"/>
          <p:cNvGrpSpPr/>
          <p:nvPr/>
        </p:nvGrpSpPr>
        <p:grpSpPr>
          <a:xfrm>
            <a:off x="1319227" y="3178985"/>
            <a:ext cx="6363852" cy="1139042"/>
            <a:chOff x="971600" y="2693977"/>
            <a:chExt cx="6363852" cy="1139042"/>
          </a:xfrm>
        </p:grpSpPr>
        <p:sp>
          <p:nvSpPr>
            <p:cNvPr id="4" name="مربع نص 3"/>
            <p:cNvSpPr txBox="1"/>
            <p:nvPr/>
          </p:nvSpPr>
          <p:spPr>
            <a:xfrm>
              <a:off x="6352491" y="2976545"/>
              <a:ext cx="982961" cy="338554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Aldehyde</a:t>
              </a:r>
              <a:endParaRPr lang="ar-SA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1" name="مجموعة 10"/>
            <p:cNvGrpSpPr/>
            <p:nvPr/>
          </p:nvGrpSpPr>
          <p:grpSpPr>
            <a:xfrm>
              <a:off x="971600" y="2693977"/>
              <a:ext cx="5435418" cy="1139042"/>
              <a:chOff x="1495519" y="4135993"/>
              <a:chExt cx="5435418" cy="1139042"/>
            </a:xfrm>
          </p:grpSpPr>
          <p:pic>
            <p:nvPicPr>
              <p:cNvPr id="16" name="Picture 1031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035" t="50000" r="14674"/>
              <a:stretch/>
            </p:blipFill>
            <p:spPr bwMode="auto">
              <a:xfrm>
                <a:off x="2831176" y="4135993"/>
                <a:ext cx="4099761" cy="1139042"/>
              </a:xfrm>
              <a:prstGeom prst="rect">
                <a:avLst/>
              </a:prstGeom>
              <a:noFill/>
            </p:spPr>
          </p:pic>
          <p:pic>
            <p:nvPicPr>
              <p:cNvPr id="5" name="Picture 1031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0891" r="80340" b="19554"/>
              <a:stretch/>
            </p:blipFill>
            <p:spPr bwMode="auto">
              <a:xfrm>
                <a:off x="1495519" y="4365104"/>
                <a:ext cx="1315045" cy="445469"/>
              </a:xfrm>
              <a:prstGeom prst="rect">
                <a:avLst/>
              </a:prstGeom>
              <a:noFill/>
            </p:spPr>
          </p:pic>
        </p:grpSp>
        <p:sp>
          <p:nvSpPr>
            <p:cNvPr id="23" name="قوس متوسط مزدوج 22"/>
            <p:cNvSpPr/>
            <p:nvPr/>
          </p:nvSpPr>
          <p:spPr>
            <a:xfrm>
              <a:off x="3347864" y="2780928"/>
              <a:ext cx="1224136" cy="936104"/>
            </a:xfrm>
            <a:prstGeom prst="bracketPair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30" name="مجموعة 29"/>
          <p:cNvGrpSpPr/>
          <p:nvPr/>
        </p:nvGrpSpPr>
        <p:grpSpPr>
          <a:xfrm>
            <a:off x="1319227" y="4817220"/>
            <a:ext cx="6322394" cy="1139041"/>
            <a:chOff x="971600" y="4939149"/>
            <a:chExt cx="6322394" cy="1139041"/>
          </a:xfrm>
        </p:grpSpPr>
        <p:sp>
          <p:nvSpPr>
            <p:cNvPr id="7" name="مربع نص 6"/>
            <p:cNvSpPr txBox="1"/>
            <p:nvPr/>
          </p:nvSpPr>
          <p:spPr>
            <a:xfrm>
              <a:off x="6516216" y="5217464"/>
              <a:ext cx="777778" cy="338554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Ketone</a:t>
              </a:r>
              <a:endParaRPr lang="ar-SA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9" name="مجموعة 18"/>
            <p:cNvGrpSpPr/>
            <p:nvPr/>
          </p:nvGrpSpPr>
          <p:grpSpPr>
            <a:xfrm>
              <a:off x="971600" y="4939149"/>
              <a:ext cx="5460578" cy="1139041"/>
              <a:chOff x="1403648" y="2996952"/>
              <a:chExt cx="5460578" cy="1139041"/>
            </a:xfrm>
          </p:grpSpPr>
          <p:pic>
            <p:nvPicPr>
              <p:cNvPr id="21" name="Picture 1031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035" r="14674" b="50000"/>
              <a:stretch/>
            </p:blipFill>
            <p:spPr bwMode="auto">
              <a:xfrm>
                <a:off x="2764465" y="2996952"/>
                <a:ext cx="4099761" cy="1139041"/>
              </a:xfrm>
              <a:prstGeom prst="rect">
                <a:avLst/>
              </a:prstGeom>
              <a:noFill/>
            </p:spPr>
          </p:pic>
          <p:pic>
            <p:nvPicPr>
              <p:cNvPr id="22" name="Picture 1031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1154" r="78658" b="68515"/>
              <a:stretch/>
            </p:blipFill>
            <p:spPr bwMode="auto">
              <a:xfrm>
                <a:off x="1403648" y="3212976"/>
                <a:ext cx="1427528" cy="463137"/>
              </a:xfrm>
              <a:prstGeom prst="rect">
                <a:avLst/>
              </a:prstGeom>
              <a:noFill/>
            </p:spPr>
          </p:pic>
        </p:grpSp>
        <p:sp>
          <p:nvSpPr>
            <p:cNvPr id="29" name="قوس متوسط مزدوج 28"/>
            <p:cNvSpPr/>
            <p:nvPr/>
          </p:nvSpPr>
          <p:spPr>
            <a:xfrm>
              <a:off x="3347864" y="4939149"/>
              <a:ext cx="1296144" cy="1139041"/>
            </a:xfrm>
            <a:prstGeom prst="bracketPair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32" name="مستطيل 31"/>
          <p:cNvSpPr/>
          <p:nvPr/>
        </p:nvSpPr>
        <p:spPr>
          <a:xfrm>
            <a:off x="230852" y="2717320"/>
            <a:ext cx="14814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Examples:</a:t>
            </a:r>
            <a:endParaRPr lang="ar-SA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0366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57A45-6C7A-4007-9C29-71EC23A19E11}" type="slidenum">
              <a:rPr lang="ar-SA" smtClean="0"/>
              <a:t>21</a:t>
            </a:fld>
            <a:endParaRPr lang="ar-SA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95536" y="46074"/>
            <a:ext cx="7242048" cy="777240"/>
          </a:xfrm>
          <a:prstGeom prst="rect">
            <a:avLst/>
          </a:prstGeom>
        </p:spPr>
        <p:txBody>
          <a:bodyPr/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6- Oxidation of alkynes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10" y="1196752"/>
            <a:ext cx="8651645" cy="12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مستطيل 8"/>
          <p:cNvSpPr/>
          <p:nvPr/>
        </p:nvSpPr>
        <p:spPr>
          <a:xfrm>
            <a:off x="351077" y="2717320"/>
            <a:ext cx="13612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Example:</a:t>
            </a:r>
            <a:endParaRPr lang="ar-SA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3" y="4005064"/>
            <a:ext cx="9076470" cy="12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38541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57A45-6C7A-4007-9C29-71EC23A19E11}" type="slidenum">
              <a:rPr lang="ar-SA" smtClean="0"/>
              <a:t>22</a:t>
            </a:fld>
            <a:endParaRPr lang="ar-SA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95536" y="46074"/>
            <a:ext cx="7242048" cy="777240"/>
          </a:xfrm>
          <a:prstGeom prst="rect">
            <a:avLst/>
          </a:prstGeom>
        </p:spPr>
        <p:txBody>
          <a:bodyPr/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7-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Ozonolysis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alkynes</a:t>
            </a:r>
          </a:p>
          <a:p>
            <a:pPr>
              <a:defRPr/>
            </a:pP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" name="مجموعة 19"/>
          <p:cNvGrpSpPr/>
          <p:nvPr/>
        </p:nvGrpSpPr>
        <p:grpSpPr>
          <a:xfrm>
            <a:off x="1147818" y="933528"/>
            <a:ext cx="6218376" cy="1328713"/>
            <a:chOff x="1148725" y="1124744"/>
            <a:chExt cx="6218376" cy="1328713"/>
          </a:xfrm>
        </p:grpSpPr>
        <p:pic>
          <p:nvPicPr>
            <p:cNvPr id="11" name="صورة 10" descr="Chapt09.pdf (SECURED) - Adobe Reader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986" t="49074" r="50215" b="41998"/>
            <a:stretch/>
          </p:blipFill>
          <p:spPr>
            <a:xfrm>
              <a:off x="1148725" y="1544204"/>
              <a:ext cx="1844113" cy="826475"/>
            </a:xfrm>
            <a:prstGeom prst="rect">
              <a:avLst/>
            </a:prstGeom>
          </p:spPr>
        </p:pic>
        <p:pic>
          <p:nvPicPr>
            <p:cNvPr id="12" name="صورة 11" descr="Chapt09.pdf (SECURED) - Adobe Reader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642" t="44002" r="27013" b="41998"/>
            <a:stretch/>
          </p:blipFill>
          <p:spPr>
            <a:xfrm>
              <a:off x="4499992" y="1124744"/>
              <a:ext cx="2867109" cy="1296000"/>
            </a:xfrm>
            <a:prstGeom prst="rect">
              <a:avLst/>
            </a:prstGeom>
          </p:spPr>
        </p:pic>
        <p:grpSp>
          <p:nvGrpSpPr>
            <p:cNvPr id="16" name="Group 11"/>
            <p:cNvGrpSpPr/>
            <p:nvPr/>
          </p:nvGrpSpPr>
          <p:grpSpPr>
            <a:xfrm>
              <a:off x="2987824" y="1340768"/>
              <a:ext cx="1440160" cy="1112689"/>
              <a:chOff x="3491879" y="5430084"/>
              <a:chExt cx="1440160" cy="1112689"/>
            </a:xfrm>
          </p:grpSpPr>
          <p:pic>
            <p:nvPicPr>
              <p:cNvPr id="17" name="Picture 6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428" r="48986"/>
              <a:stretch/>
            </p:blipFill>
            <p:spPr bwMode="auto">
              <a:xfrm>
                <a:off x="3491879" y="5430084"/>
                <a:ext cx="1375699" cy="11126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8" name="TextBox 9"/>
              <p:cNvSpPr txBox="1"/>
              <p:nvPr/>
            </p:nvSpPr>
            <p:spPr>
              <a:xfrm>
                <a:off x="3610258" y="5574100"/>
                <a:ext cx="74571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1) O</a:t>
                </a:r>
                <a:r>
                  <a:rPr lang="en-US" sz="2000" b="1" baseline="-25000" dirty="0"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  <p:sp>
            <p:nvSpPr>
              <p:cNvPr id="19" name="TextBox 10"/>
              <p:cNvSpPr txBox="1"/>
              <p:nvPr/>
            </p:nvSpPr>
            <p:spPr>
              <a:xfrm>
                <a:off x="3556341" y="6038086"/>
                <a:ext cx="137569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2) H</a:t>
                </a:r>
                <a:r>
                  <a:rPr lang="en-US" sz="2000" b="1" baseline="-25000" dirty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O, Zn</a:t>
                </a:r>
              </a:p>
            </p:txBody>
          </p:sp>
        </p:grpSp>
      </p:grpSp>
      <p:sp>
        <p:nvSpPr>
          <p:cNvPr id="21" name="مستطيل 20"/>
          <p:cNvSpPr/>
          <p:nvPr/>
        </p:nvSpPr>
        <p:spPr>
          <a:xfrm>
            <a:off x="230852" y="2717320"/>
            <a:ext cx="14814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Examples:</a:t>
            </a:r>
            <a:endParaRPr lang="ar-SA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0" name="مجموعة 29"/>
          <p:cNvGrpSpPr/>
          <p:nvPr/>
        </p:nvGrpSpPr>
        <p:grpSpPr>
          <a:xfrm>
            <a:off x="1213273" y="3747187"/>
            <a:ext cx="7175151" cy="1458007"/>
            <a:chOff x="710618" y="3429000"/>
            <a:chExt cx="7175151" cy="1458007"/>
          </a:xfrm>
        </p:grpSpPr>
        <p:pic>
          <p:nvPicPr>
            <p:cNvPr id="8" name="Picture 6" descr="0016d"/>
            <p:cNvPicPr>
              <a:picLocks noChangeAspect="1" noChangeArrowheads="1"/>
            </p:cNvPicPr>
            <p:nvPr/>
          </p:nvPicPr>
          <p:blipFill rotWithShape="1">
            <a:blip r:embed="rId4"/>
            <a:srcRect l="65093" b="50000"/>
            <a:stretch/>
          </p:blipFill>
          <p:spPr bwMode="auto">
            <a:xfrm>
              <a:off x="4685990" y="3501007"/>
              <a:ext cx="3199779" cy="1368000"/>
            </a:xfrm>
            <a:prstGeom prst="rect">
              <a:avLst/>
            </a:prstGeom>
            <a:noFill/>
          </p:spPr>
        </p:pic>
        <p:pic>
          <p:nvPicPr>
            <p:cNvPr id="22" name="Picture 6" descr="0016d"/>
            <p:cNvPicPr>
              <a:picLocks noChangeAspect="1" noChangeArrowheads="1"/>
            </p:cNvPicPr>
            <p:nvPr/>
          </p:nvPicPr>
          <p:blipFill rotWithShape="1">
            <a:blip r:embed="rId4"/>
            <a:srcRect l="18446" r="51848" b="50000"/>
            <a:stretch/>
          </p:blipFill>
          <p:spPr bwMode="auto">
            <a:xfrm>
              <a:off x="710618" y="3483007"/>
              <a:ext cx="2794685" cy="1404000"/>
            </a:xfrm>
            <a:prstGeom prst="rect">
              <a:avLst/>
            </a:prstGeom>
            <a:noFill/>
          </p:spPr>
        </p:pic>
        <p:grpSp>
          <p:nvGrpSpPr>
            <p:cNvPr id="24" name="Group 19"/>
            <p:cNvGrpSpPr/>
            <p:nvPr/>
          </p:nvGrpSpPr>
          <p:grpSpPr>
            <a:xfrm>
              <a:off x="3340318" y="3429000"/>
              <a:ext cx="1375698" cy="1296144"/>
              <a:chOff x="3268310" y="494318"/>
              <a:chExt cx="1375698" cy="1296144"/>
            </a:xfrm>
          </p:grpSpPr>
          <p:pic>
            <p:nvPicPr>
              <p:cNvPr id="25" name="Picture 3" descr="C:\Users\VIP\Pictures\صورة3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909" r="52340"/>
              <a:stretch/>
            </p:blipFill>
            <p:spPr bwMode="auto">
              <a:xfrm>
                <a:off x="3268311" y="494318"/>
                <a:ext cx="1088320" cy="12961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26" name="Group 7"/>
              <p:cNvGrpSpPr/>
              <p:nvPr/>
            </p:nvGrpSpPr>
            <p:grpSpPr>
              <a:xfrm>
                <a:off x="3268310" y="494318"/>
                <a:ext cx="1375698" cy="1112689"/>
                <a:chOff x="3491880" y="5430084"/>
                <a:chExt cx="1375698" cy="1112689"/>
              </a:xfrm>
            </p:grpSpPr>
            <p:pic>
              <p:nvPicPr>
                <p:cNvPr id="27" name="Picture 8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7428" r="48986"/>
                <a:stretch/>
              </p:blipFill>
              <p:spPr bwMode="auto">
                <a:xfrm>
                  <a:off x="3491880" y="5430084"/>
                  <a:ext cx="1375698" cy="111268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28" name="TextBox 9"/>
                <p:cNvSpPr txBox="1"/>
                <p:nvPr/>
              </p:nvSpPr>
              <p:spPr>
                <a:xfrm>
                  <a:off x="3551075" y="5621178"/>
                  <a:ext cx="732893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>
                      <a:latin typeface="Times New Roman" pitchFamily="18" charset="0"/>
                      <a:cs typeface="Times New Roman" pitchFamily="18" charset="0"/>
                    </a:rPr>
                    <a:t>1) O</a:t>
                  </a:r>
                  <a:r>
                    <a:rPr lang="en-US" sz="2000" baseline="-25000" dirty="0">
                      <a:latin typeface="Times New Roman" pitchFamily="18" charset="0"/>
                      <a:cs typeface="Times New Roman" pitchFamily="18" charset="0"/>
                    </a:rPr>
                    <a:t>3</a:t>
                  </a:r>
                </a:p>
              </p:txBody>
            </p:sp>
            <p:sp>
              <p:nvSpPr>
                <p:cNvPr id="29" name="TextBox 10"/>
                <p:cNvSpPr txBox="1"/>
                <p:nvPr/>
              </p:nvSpPr>
              <p:spPr>
                <a:xfrm>
                  <a:off x="3491880" y="5986429"/>
                  <a:ext cx="137569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>
                      <a:latin typeface="Times New Roman" pitchFamily="18" charset="0"/>
                      <a:cs typeface="Times New Roman" pitchFamily="18" charset="0"/>
                    </a:rPr>
                    <a:t>2) H</a:t>
                  </a:r>
                  <a:r>
                    <a:rPr lang="en-US" sz="2000" baseline="-25000" dirty="0"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r>
                    <a:rPr lang="en-US" sz="2000" dirty="0">
                      <a:latin typeface="Times New Roman" pitchFamily="18" charset="0"/>
                      <a:cs typeface="Times New Roman" pitchFamily="18" charset="0"/>
                    </a:rPr>
                    <a:t>O, Zn</a:t>
                  </a:r>
                </a:p>
              </p:txBody>
            </p:sp>
          </p:grpSp>
        </p:grpSp>
      </p:grpSp>
      <p:grpSp>
        <p:nvGrpSpPr>
          <p:cNvPr id="41" name="مجموعة 40"/>
          <p:cNvGrpSpPr/>
          <p:nvPr/>
        </p:nvGrpSpPr>
        <p:grpSpPr>
          <a:xfrm>
            <a:off x="546882" y="5157192"/>
            <a:ext cx="7892358" cy="1440160"/>
            <a:chOff x="447525" y="3356992"/>
            <a:chExt cx="7892358" cy="1440160"/>
          </a:xfrm>
        </p:grpSpPr>
        <p:pic>
          <p:nvPicPr>
            <p:cNvPr id="3" name="Picture 6" descr="0016d"/>
            <p:cNvPicPr>
              <a:picLocks noChangeAspect="1" noChangeArrowheads="1"/>
            </p:cNvPicPr>
            <p:nvPr/>
          </p:nvPicPr>
          <p:blipFill rotWithShape="1">
            <a:blip r:embed="rId4"/>
            <a:srcRect l="65679" t="58365"/>
            <a:stretch/>
          </p:blipFill>
          <p:spPr bwMode="auto">
            <a:xfrm>
              <a:off x="4860032" y="3356992"/>
              <a:ext cx="3479851" cy="1260000"/>
            </a:xfrm>
            <a:prstGeom prst="rect">
              <a:avLst/>
            </a:prstGeom>
            <a:noFill/>
          </p:spPr>
        </p:pic>
        <p:pic>
          <p:nvPicPr>
            <p:cNvPr id="23" name="Picture 6" descr="0016d"/>
            <p:cNvPicPr>
              <a:picLocks noChangeAspect="1" noChangeArrowheads="1"/>
            </p:cNvPicPr>
            <p:nvPr/>
          </p:nvPicPr>
          <p:blipFill rotWithShape="1">
            <a:blip r:embed="rId4"/>
            <a:srcRect l="18446" t="58365" r="52791"/>
            <a:stretch/>
          </p:blipFill>
          <p:spPr bwMode="auto">
            <a:xfrm>
              <a:off x="447525" y="3393144"/>
              <a:ext cx="3083015" cy="1332000"/>
            </a:xfrm>
            <a:prstGeom prst="rect">
              <a:avLst/>
            </a:prstGeom>
            <a:noFill/>
          </p:spPr>
        </p:pic>
        <p:grpSp>
          <p:nvGrpSpPr>
            <p:cNvPr id="35" name="Group 19"/>
            <p:cNvGrpSpPr/>
            <p:nvPr/>
          </p:nvGrpSpPr>
          <p:grpSpPr>
            <a:xfrm>
              <a:off x="3463935" y="3501008"/>
              <a:ext cx="1375698" cy="1296144"/>
              <a:chOff x="3268310" y="494318"/>
              <a:chExt cx="1375698" cy="1296144"/>
            </a:xfrm>
          </p:grpSpPr>
          <p:pic>
            <p:nvPicPr>
              <p:cNvPr id="36" name="Picture 3" descr="C:\Users\VIP\Pictures\صورة3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909" r="52340"/>
              <a:stretch/>
            </p:blipFill>
            <p:spPr bwMode="auto">
              <a:xfrm>
                <a:off x="3268311" y="494318"/>
                <a:ext cx="1088320" cy="12961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37" name="Group 7"/>
              <p:cNvGrpSpPr/>
              <p:nvPr/>
            </p:nvGrpSpPr>
            <p:grpSpPr>
              <a:xfrm>
                <a:off x="3268310" y="494318"/>
                <a:ext cx="1375698" cy="1112689"/>
                <a:chOff x="3491880" y="5430084"/>
                <a:chExt cx="1375698" cy="1112689"/>
              </a:xfrm>
            </p:grpSpPr>
            <p:pic>
              <p:nvPicPr>
                <p:cNvPr id="38" name="Picture 8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7428" r="48986"/>
                <a:stretch/>
              </p:blipFill>
              <p:spPr bwMode="auto">
                <a:xfrm>
                  <a:off x="3491880" y="5430084"/>
                  <a:ext cx="1375698" cy="111268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39" name="TextBox 9"/>
                <p:cNvSpPr txBox="1"/>
                <p:nvPr/>
              </p:nvSpPr>
              <p:spPr>
                <a:xfrm>
                  <a:off x="3551075" y="5621178"/>
                  <a:ext cx="732893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>
                      <a:latin typeface="Times New Roman" pitchFamily="18" charset="0"/>
                      <a:cs typeface="Times New Roman" pitchFamily="18" charset="0"/>
                    </a:rPr>
                    <a:t>1) O</a:t>
                  </a:r>
                  <a:r>
                    <a:rPr lang="en-US" sz="2000" baseline="-25000" dirty="0">
                      <a:latin typeface="Times New Roman" pitchFamily="18" charset="0"/>
                      <a:cs typeface="Times New Roman" pitchFamily="18" charset="0"/>
                    </a:rPr>
                    <a:t>3</a:t>
                  </a:r>
                </a:p>
              </p:txBody>
            </p:sp>
            <p:sp>
              <p:nvSpPr>
                <p:cNvPr id="40" name="TextBox 10"/>
                <p:cNvSpPr txBox="1"/>
                <p:nvPr/>
              </p:nvSpPr>
              <p:spPr>
                <a:xfrm>
                  <a:off x="3491880" y="5986429"/>
                  <a:ext cx="137569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>
                      <a:latin typeface="Times New Roman" pitchFamily="18" charset="0"/>
                      <a:cs typeface="Times New Roman" pitchFamily="18" charset="0"/>
                    </a:rPr>
                    <a:t>2) H</a:t>
                  </a:r>
                  <a:r>
                    <a:rPr lang="en-US" sz="2000" baseline="-25000" dirty="0"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r>
                    <a:rPr lang="en-US" sz="2000" dirty="0">
                      <a:latin typeface="Times New Roman" pitchFamily="18" charset="0"/>
                      <a:cs typeface="Times New Roman" pitchFamily="18" charset="0"/>
                    </a:rPr>
                    <a:t>O, Zn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016924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1907704" y="620688"/>
            <a:ext cx="18473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SA" dirty="0"/>
          </a:p>
        </p:txBody>
      </p:sp>
      <p:grpSp>
        <p:nvGrpSpPr>
          <p:cNvPr id="3" name="مجموعة 2"/>
          <p:cNvGrpSpPr/>
          <p:nvPr/>
        </p:nvGrpSpPr>
        <p:grpSpPr>
          <a:xfrm>
            <a:off x="343597" y="1862123"/>
            <a:ext cx="8382000" cy="3382296"/>
            <a:chOff x="428596" y="1196752"/>
            <a:chExt cx="8382000" cy="3382296"/>
          </a:xfrm>
        </p:grpSpPr>
        <p:grpSp>
          <p:nvGrpSpPr>
            <p:cNvPr id="4" name="مجموعة 3"/>
            <p:cNvGrpSpPr/>
            <p:nvPr/>
          </p:nvGrpSpPr>
          <p:grpSpPr>
            <a:xfrm>
              <a:off x="428596" y="1196752"/>
              <a:ext cx="8382000" cy="3382296"/>
              <a:chOff x="428596" y="1196752"/>
              <a:chExt cx="8382000" cy="3382296"/>
            </a:xfrm>
          </p:grpSpPr>
          <p:pic>
            <p:nvPicPr>
              <p:cNvPr id="11" name="Picture 48" descr="FG09_00-11UN-0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8596" y="1196752"/>
                <a:ext cx="8382000" cy="25987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2" name="مجموعة 11"/>
              <p:cNvGrpSpPr/>
              <p:nvPr/>
            </p:nvGrpSpPr>
            <p:grpSpPr>
              <a:xfrm>
                <a:off x="4723904" y="2348880"/>
                <a:ext cx="561372" cy="709627"/>
                <a:chOff x="4723904" y="2348880"/>
                <a:chExt cx="561372" cy="709627"/>
              </a:xfrm>
            </p:grpSpPr>
            <p:cxnSp>
              <p:nvCxnSpPr>
                <p:cNvPr id="22" name="رابط مستقيم 21"/>
                <p:cNvCxnSpPr/>
                <p:nvPr/>
              </p:nvCxnSpPr>
              <p:spPr>
                <a:xfrm>
                  <a:off x="4788024" y="2348880"/>
                  <a:ext cx="216024" cy="360040"/>
                </a:xfrm>
                <a:prstGeom prst="line">
                  <a:avLst/>
                </a:prstGeom>
                <a:ln>
                  <a:solidFill>
                    <a:schemeClr val="accent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" name="مربع نص 22"/>
                <p:cNvSpPr txBox="1"/>
                <p:nvPr/>
              </p:nvSpPr>
              <p:spPr>
                <a:xfrm>
                  <a:off x="4723904" y="2596842"/>
                  <a:ext cx="561372" cy="461665"/>
                </a:xfrm>
                <a:prstGeom prst="rect">
                  <a:avLst/>
                </a:prstGeom>
                <a:noFill/>
              </p:spPr>
              <p:txBody>
                <a:bodyPr wrap="none" rtlCol="1">
                  <a:spAutoFit/>
                </a:bodyPr>
                <a:lstStyle/>
                <a:p>
                  <a:r>
                    <a:rPr lang="en-US" sz="2400" dirty="0">
                      <a:solidFill>
                        <a:schemeClr val="accent1"/>
                      </a:solidFill>
                      <a:latin typeface="Times New Roman" pitchFamily="18" charset="0"/>
                      <a:cs typeface="Times New Roman" pitchFamily="18" charset="0"/>
                    </a:rPr>
                    <a:t>sp</a:t>
                  </a:r>
                  <a:r>
                    <a:rPr lang="en-US" sz="2400" baseline="30000" dirty="0">
                      <a:solidFill>
                        <a:schemeClr val="accent1"/>
                      </a:solidFill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lang="ar-SA" sz="2400" baseline="30000" dirty="0">
                    <a:solidFill>
                      <a:schemeClr val="accent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13" name="مجموعة 12"/>
              <p:cNvGrpSpPr/>
              <p:nvPr/>
            </p:nvGrpSpPr>
            <p:grpSpPr>
              <a:xfrm>
                <a:off x="7812360" y="2301225"/>
                <a:ext cx="497252" cy="709627"/>
                <a:chOff x="4788024" y="2348880"/>
                <a:chExt cx="497252" cy="709627"/>
              </a:xfrm>
            </p:grpSpPr>
            <p:cxnSp>
              <p:nvCxnSpPr>
                <p:cNvPr id="20" name="رابط مستقيم 19"/>
                <p:cNvCxnSpPr/>
                <p:nvPr/>
              </p:nvCxnSpPr>
              <p:spPr>
                <a:xfrm>
                  <a:off x="4788024" y="2348880"/>
                  <a:ext cx="216024" cy="360040"/>
                </a:xfrm>
                <a:prstGeom prst="line">
                  <a:avLst/>
                </a:prstGeom>
                <a:ln>
                  <a:solidFill>
                    <a:schemeClr val="accent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" name="مربع نص 20"/>
                <p:cNvSpPr txBox="1"/>
                <p:nvPr/>
              </p:nvSpPr>
              <p:spPr>
                <a:xfrm>
                  <a:off x="4826496" y="2596842"/>
                  <a:ext cx="458780" cy="461665"/>
                </a:xfrm>
                <a:prstGeom prst="rect">
                  <a:avLst/>
                </a:prstGeom>
                <a:noFill/>
              </p:spPr>
              <p:txBody>
                <a:bodyPr wrap="none" rtlCol="1">
                  <a:spAutoFit/>
                </a:bodyPr>
                <a:lstStyle/>
                <a:p>
                  <a:r>
                    <a:rPr lang="en-US" sz="2400" dirty="0" err="1">
                      <a:solidFill>
                        <a:schemeClr val="accent1"/>
                      </a:solidFill>
                      <a:latin typeface="Times New Roman" pitchFamily="18" charset="0"/>
                      <a:cs typeface="Times New Roman" pitchFamily="18" charset="0"/>
                    </a:rPr>
                    <a:t>sp</a:t>
                  </a:r>
                  <a:endParaRPr lang="ar-SA" sz="2400" baseline="30000" dirty="0">
                    <a:solidFill>
                      <a:schemeClr val="accent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14" name="مجموعة 13"/>
              <p:cNvGrpSpPr/>
              <p:nvPr/>
            </p:nvGrpSpPr>
            <p:grpSpPr>
              <a:xfrm>
                <a:off x="1267520" y="2269345"/>
                <a:ext cx="561372" cy="709627"/>
                <a:chOff x="4723904" y="2348880"/>
                <a:chExt cx="561372" cy="709627"/>
              </a:xfrm>
            </p:grpSpPr>
            <p:cxnSp>
              <p:nvCxnSpPr>
                <p:cNvPr id="18" name="رابط مستقيم 17"/>
                <p:cNvCxnSpPr/>
                <p:nvPr/>
              </p:nvCxnSpPr>
              <p:spPr>
                <a:xfrm>
                  <a:off x="4788024" y="2348880"/>
                  <a:ext cx="216024" cy="360040"/>
                </a:xfrm>
                <a:prstGeom prst="line">
                  <a:avLst/>
                </a:prstGeom>
                <a:ln>
                  <a:solidFill>
                    <a:schemeClr val="accent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" name="مربع نص 18"/>
                <p:cNvSpPr txBox="1"/>
                <p:nvPr/>
              </p:nvSpPr>
              <p:spPr>
                <a:xfrm>
                  <a:off x="4723904" y="2596842"/>
                  <a:ext cx="561372" cy="461665"/>
                </a:xfrm>
                <a:prstGeom prst="rect">
                  <a:avLst/>
                </a:prstGeom>
                <a:noFill/>
              </p:spPr>
              <p:txBody>
                <a:bodyPr wrap="none" rtlCol="1">
                  <a:spAutoFit/>
                </a:bodyPr>
                <a:lstStyle/>
                <a:p>
                  <a:r>
                    <a:rPr lang="en-US" sz="2400" dirty="0">
                      <a:solidFill>
                        <a:schemeClr val="accent1"/>
                      </a:solidFill>
                      <a:latin typeface="Times New Roman" pitchFamily="18" charset="0"/>
                      <a:cs typeface="Times New Roman" pitchFamily="18" charset="0"/>
                    </a:rPr>
                    <a:t>sp</a:t>
                  </a:r>
                  <a:r>
                    <a:rPr lang="en-US" sz="2400" baseline="30000" dirty="0">
                      <a:solidFill>
                        <a:schemeClr val="accent1"/>
                      </a:solidFill>
                      <a:latin typeface="Times New Roman" pitchFamily="18" charset="0"/>
                      <a:cs typeface="Times New Roman" pitchFamily="18" charset="0"/>
                    </a:rPr>
                    <a:t>3</a:t>
                  </a:r>
                  <a:endParaRPr lang="ar-SA" sz="2400" baseline="30000" dirty="0">
                    <a:solidFill>
                      <a:schemeClr val="accent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5" name="مربع نص 14"/>
              <p:cNvSpPr txBox="1"/>
              <p:nvPr/>
            </p:nvSpPr>
            <p:spPr>
              <a:xfrm>
                <a:off x="650333" y="3840384"/>
                <a:ext cx="1578638" cy="461665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en-US" sz="2400" dirty="0">
                    <a:solidFill>
                      <a:schemeClr val="accent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Tetrahedral</a:t>
                </a:r>
                <a:endParaRPr lang="ar-SA" sz="2400" dirty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" name="مربع نص 15"/>
              <p:cNvSpPr txBox="1"/>
              <p:nvPr/>
            </p:nvSpPr>
            <p:spPr>
              <a:xfrm>
                <a:off x="3439254" y="3840384"/>
                <a:ext cx="2076659" cy="738664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 lvl="0"/>
                <a:r>
                  <a:rPr lang="en-US" sz="2400" dirty="0" err="1">
                    <a:solidFill>
                      <a:srgbClr val="C0504D">
                        <a:lumMod val="75000"/>
                      </a:srgbClr>
                    </a:solidFill>
                    <a:latin typeface="Times New Roman" pitchFamily="18" charset="0"/>
                    <a:cs typeface="Times New Roman" pitchFamily="18" charset="0"/>
                  </a:rPr>
                  <a:t>Trigonal</a:t>
                </a:r>
                <a:r>
                  <a:rPr lang="en-US" sz="2400" dirty="0">
                    <a:solidFill>
                      <a:srgbClr val="C0504D">
                        <a:lumMod val="75000"/>
                      </a:srgbClr>
                    </a:solidFill>
                    <a:latin typeface="Times New Roman" pitchFamily="18" charset="0"/>
                    <a:cs typeface="Times New Roman" pitchFamily="18" charset="0"/>
                  </a:rPr>
                  <a:t> planar</a:t>
                </a:r>
                <a:endParaRPr lang="ar-SA" sz="2400" dirty="0">
                  <a:solidFill>
                    <a:srgbClr val="C0504D">
                      <a:lumMod val="75000"/>
                    </a:srgb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ar-SA" dirty="0"/>
              </a:p>
            </p:txBody>
          </p:sp>
          <p:sp>
            <p:nvSpPr>
              <p:cNvPr id="17" name="مربع نص 16"/>
              <p:cNvSpPr txBox="1"/>
              <p:nvPr/>
            </p:nvSpPr>
            <p:spPr>
              <a:xfrm>
                <a:off x="6916561" y="3840384"/>
                <a:ext cx="986232" cy="738664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 lvl="0"/>
                <a:r>
                  <a:rPr lang="en-US" sz="2400" dirty="0">
                    <a:solidFill>
                      <a:srgbClr val="C0504D">
                        <a:lumMod val="75000"/>
                      </a:srgbClr>
                    </a:solidFill>
                    <a:latin typeface="Times New Roman" pitchFamily="18" charset="0"/>
                    <a:cs typeface="Times New Roman" pitchFamily="18" charset="0"/>
                  </a:rPr>
                  <a:t>Linear</a:t>
                </a:r>
                <a:endParaRPr lang="ar-SA" sz="2400" dirty="0">
                  <a:solidFill>
                    <a:srgbClr val="C0504D">
                      <a:lumMod val="75000"/>
                    </a:srgb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/>
                <a:endParaRPr lang="ar-SA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" name="قوس 4"/>
            <p:cNvSpPr/>
            <p:nvPr/>
          </p:nvSpPr>
          <p:spPr>
            <a:xfrm rot="18939233">
              <a:off x="6674533" y="1942803"/>
              <a:ext cx="838081" cy="794543"/>
            </a:xfrm>
            <a:prstGeom prst="arc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6" name="مربع نص 5"/>
            <p:cNvSpPr txBox="1"/>
            <p:nvPr/>
          </p:nvSpPr>
          <p:spPr>
            <a:xfrm>
              <a:off x="6774848" y="1596862"/>
              <a:ext cx="671979" cy="400110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2000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180°</a:t>
              </a:r>
              <a:endParaRPr lang="ar-SA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مستطيل 6"/>
            <p:cNvSpPr/>
            <p:nvPr/>
          </p:nvSpPr>
          <p:spPr>
            <a:xfrm>
              <a:off x="4417530" y="1563013"/>
              <a:ext cx="67197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000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120°</a:t>
              </a:r>
              <a:endParaRPr lang="ar-SA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قوس 7"/>
            <p:cNvSpPr/>
            <p:nvPr/>
          </p:nvSpPr>
          <p:spPr>
            <a:xfrm rot="18243877">
              <a:off x="4381229" y="1903953"/>
              <a:ext cx="838081" cy="794543"/>
            </a:xfrm>
            <a:prstGeom prst="arc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" name="قوس 8"/>
            <p:cNvSpPr/>
            <p:nvPr/>
          </p:nvSpPr>
          <p:spPr>
            <a:xfrm rot="18040430">
              <a:off x="1468061" y="1892585"/>
              <a:ext cx="838081" cy="794543"/>
            </a:xfrm>
            <a:prstGeom prst="arc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" name="مستطيل 9"/>
            <p:cNvSpPr/>
            <p:nvPr/>
          </p:nvSpPr>
          <p:spPr>
            <a:xfrm>
              <a:off x="1454931" y="1531510"/>
              <a:ext cx="86433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000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109.5°</a:t>
              </a:r>
              <a:endParaRPr lang="ar-SA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4" name="مربع نص 23"/>
          <p:cNvSpPr txBox="1"/>
          <p:nvPr/>
        </p:nvSpPr>
        <p:spPr>
          <a:xfrm>
            <a:off x="54788" y="282134"/>
            <a:ext cx="7778090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The comparative between alkane, alkene and alkyne:</a:t>
            </a:r>
            <a:endParaRPr lang="ar-SA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عنصر نائب لرقم الشريحة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57A45-6C7A-4007-9C29-71EC23A19E11}" type="slidenum">
              <a:rPr lang="ar-SA" smtClean="0"/>
              <a:t>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32759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123728" y="0"/>
            <a:ext cx="44837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Nomenclature of Alkynes </a:t>
            </a:r>
            <a:endParaRPr lang="ar-SA" dirty="0">
              <a:solidFill>
                <a:prstClr val="black"/>
              </a:solidFill>
            </a:endParaRPr>
          </a:p>
        </p:txBody>
      </p:sp>
      <p:grpSp>
        <p:nvGrpSpPr>
          <p:cNvPr id="3" name="مجموعة 2"/>
          <p:cNvGrpSpPr/>
          <p:nvPr/>
        </p:nvGrpSpPr>
        <p:grpSpPr>
          <a:xfrm>
            <a:off x="3275589" y="836713"/>
            <a:ext cx="1953057" cy="463490"/>
            <a:chOff x="3813551" y="3284983"/>
            <a:chExt cx="1953057" cy="463490"/>
          </a:xfrm>
        </p:grpSpPr>
        <p:sp>
          <p:nvSpPr>
            <p:cNvPr id="4" name="مربع نص 3"/>
            <p:cNvSpPr txBox="1"/>
            <p:nvPr/>
          </p:nvSpPr>
          <p:spPr>
            <a:xfrm>
              <a:off x="3813551" y="3284983"/>
              <a:ext cx="688009" cy="461665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2400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ane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ar-SA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مربع نص 4"/>
            <p:cNvSpPr txBox="1"/>
            <p:nvPr/>
          </p:nvSpPr>
          <p:spPr>
            <a:xfrm>
              <a:off x="5137910" y="3286808"/>
              <a:ext cx="628698" cy="461665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2400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yne</a:t>
              </a:r>
              <a:endParaRPr lang="ar-SA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" name="رابط كسهم مستقيم 5"/>
            <p:cNvCxnSpPr/>
            <p:nvPr/>
          </p:nvCxnSpPr>
          <p:spPr>
            <a:xfrm flipV="1">
              <a:off x="4501560" y="3573015"/>
              <a:ext cx="636350" cy="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مستطيل 6"/>
          <p:cNvSpPr/>
          <p:nvPr/>
        </p:nvSpPr>
        <p:spPr>
          <a:xfrm>
            <a:off x="216998" y="1349953"/>
            <a:ext cx="91795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l" rtl="0"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 simplest alkyne:</a:t>
            </a:r>
          </a:p>
        </p:txBody>
      </p:sp>
      <p:grpSp>
        <p:nvGrpSpPr>
          <p:cNvPr id="8" name="مجموعة 7"/>
          <p:cNvGrpSpPr/>
          <p:nvPr/>
        </p:nvGrpSpPr>
        <p:grpSpPr>
          <a:xfrm>
            <a:off x="2123728" y="1298378"/>
            <a:ext cx="5993013" cy="2724150"/>
            <a:chOff x="1907704" y="0"/>
            <a:chExt cx="5993013" cy="2724150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69662"/>
            <a:stretch/>
          </p:blipFill>
          <p:spPr bwMode="auto">
            <a:xfrm>
              <a:off x="1907704" y="1342467"/>
              <a:ext cx="1881187" cy="1362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060"/>
            <a:stretch/>
          </p:blipFill>
          <p:spPr bwMode="auto">
            <a:xfrm>
              <a:off x="3563888" y="0"/>
              <a:ext cx="4336829" cy="2724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1" name="مستطيل 10"/>
          <p:cNvSpPr/>
          <p:nvPr/>
        </p:nvSpPr>
        <p:spPr>
          <a:xfrm>
            <a:off x="219094" y="4413107"/>
            <a:ext cx="67120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l" rtl="0">
              <a:buFont typeface="Wingdings" pitchFamily="2" charset="2"/>
              <a:buChar char="§"/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Common Names: Named as substituted 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acetylene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12" name="مجموعة 11"/>
          <p:cNvGrpSpPr/>
          <p:nvPr/>
        </p:nvGrpSpPr>
        <p:grpSpPr>
          <a:xfrm>
            <a:off x="728425" y="5222888"/>
            <a:ext cx="2335896" cy="1009709"/>
            <a:chOff x="728425" y="5103958"/>
            <a:chExt cx="2335896" cy="1009709"/>
          </a:xfrm>
        </p:grpSpPr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5103958"/>
              <a:ext cx="2062648" cy="6237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Text Box 6"/>
            <p:cNvSpPr txBox="1">
              <a:spLocks noChangeArrowheads="1"/>
            </p:cNvSpPr>
            <p:nvPr/>
          </p:nvSpPr>
          <p:spPr bwMode="auto">
            <a:xfrm>
              <a:off x="728425" y="5652002"/>
              <a:ext cx="2335896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b="1" dirty="0" err="1">
                  <a:solidFill>
                    <a:srgbClr val="1D1DFF"/>
                  </a:solidFill>
                  <a:latin typeface="Times New Roman" pitchFamily="18" charset="0"/>
                </a:rPr>
                <a:t>Methylacetylene</a:t>
              </a:r>
              <a:endParaRPr lang="en-US" b="1" dirty="0">
                <a:solidFill>
                  <a:srgbClr val="1D1D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5" name="مجموعة 14"/>
          <p:cNvGrpSpPr/>
          <p:nvPr/>
        </p:nvGrpSpPr>
        <p:grpSpPr>
          <a:xfrm>
            <a:off x="3945208" y="4762869"/>
            <a:ext cx="4495800" cy="1844803"/>
            <a:chOff x="3945208" y="4762869"/>
            <a:chExt cx="4495800" cy="1844803"/>
          </a:xfrm>
        </p:grpSpPr>
        <p:pic>
          <p:nvPicPr>
            <p:cNvPr id="16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5208" y="4762869"/>
              <a:ext cx="4495800" cy="10080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7" name="Group 11"/>
            <p:cNvGrpSpPr>
              <a:grpSpLocks/>
            </p:cNvGrpSpPr>
            <p:nvPr/>
          </p:nvGrpSpPr>
          <p:grpSpPr bwMode="auto">
            <a:xfrm>
              <a:off x="4342663" y="5796508"/>
              <a:ext cx="3700762" cy="811164"/>
              <a:chOff x="2235" y="3193"/>
              <a:chExt cx="3972" cy="892"/>
            </a:xfrm>
          </p:grpSpPr>
          <p:sp>
            <p:nvSpPr>
              <p:cNvPr id="18" name="Text Box 9"/>
              <p:cNvSpPr txBox="1">
                <a:spLocks noChangeArrowheads="1"/>
              </p:cNvSpPr>
              <p:nvPr/>
            </p:nvSpPr>
            <p:spPr bwMode="auto">
              <a:xfrm>
                <a:off x="2235" y="3193"/>
                <a:ext cx="3972" cy="5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l"/>
                <a:r>
                  <a:rPr lang="en-US" b="1" dirty="0" err="1">
                    <a:solidFill>
                      <a:srgbClr val="1D1DFF"/>
                    </a:solidFill>
                    <a:latin typeface="Times New Roman" pitchFamily="18" charset="0"/>
                  </a:rPr>
                  <a:t>Isobutylisopropylacetylene</a:t>
                </a:r>
                <a:endParaRPr lang="en-US" sz="3200" dirty="0">
                  <a:solidFill>
                    <a:srgbClr val="1D1DFF"/>
                  </a:solidFill>
                </a:endParaRPr>
              </a:p>
            </p:txBody>
          </p:sp>
          <p:sp>
            <p:nvSpPr>
              <p:cNvPr id="19" name="Text Box 10"/>
              <p:cNvSpPr txBox="1">
                <a:spLocks noChangeArrowheads="1"/>
              </p:cNvSpPr>
              <p:nvPr/>
            </p:nvSpPr>
            <p:spPr bwMode="auto">
              <a:xfrm>
                <a:off x="5302" y="3577"/>
                <a:ext cx="198" cy="5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l"/>
                <a:endParaRPr lang="en-US" dirty="0"/>
              </a:p>
            </p:txBody>
          </p:sp>
        </p:grpSp>
      </p:grp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1763768" y="5301208"/>
            <a:ext cx="720000" cy="396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6300192" y="5273865"/>
            <a:ext cx="684000" cy="396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57A45-6C7A-4007-9C29-71EC23A19E11}" type="slidenum">
              <a:rPr lang="ar-SA" smtClean="0"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75145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646"/>
          <a:stretch/>
        </p:blipFill>
        <p:spPr bwMode="auto">
          <a:xfrm>
            <a:off x="821091" y="697029"/>
            <a:ext cx="2286369" cy="1524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45"/>
          <a:stretch/>
        </p:blipFill>
        <p:spPr bwMode="auto">
          <a:xfrm>
            <a:off x="5182355" y="2278119"/>
            <a:ext cx="2550766" cy="1668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33" r="26605"/>
          <a:stretch/>
        </p:blipFill>
        <p:spPr bwMode="auto">
          <a:xfrm>
            <a:off x="760545" y="2378646"/>
            <a:ext cx="2335285" cy="1410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82" r="54996"/>
          <a:stretch/>
        </p:blipFill>
        <p:spPr bwMode="auto">
          <a:xfrm>
            <a:off x="3459423" y="5124093"/>
            <a:ext cx="1976673" cy="1517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451315" y="4293096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l" rtl="0"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The two-carbon alkyl group derived from acetylene is called an </a:t>
            </a:r>
            <a:r>
              <a:rPr lang="en-US" sz="24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ethynyl</a:t>
            </a:r>
            <a:r>
              <a:rPr lang="en-US" sz="24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group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.</a:t>
            </a:r>
          </a:p>
        </p:txBody>
      </p:sp>
      <p:sp>
        <p:nvSpPr>
          <p:cNvPr id="13" name="مستطيل 12"/>
          <p:cNvSpPr/>
          <p:nvPr/>
        </p:nvSpPr>
        <p:spPr>
          <a:xfrm>
            <a:off x="532454" y="188640"/>
            <a:ext cx="14814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Examples:</a:t>
            </a:r>
            <a:endParaRPr lang="ar-SA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مجموعة 1"/>
          <p:cNvGrpSpPr/>
          <p:nvPr/>
        </p:nvGrpSpPr>
        <p:grpSpPr>
          <a:xfrm>
            <a:off x="4797274" y="872028"/>
            <a:ext cx="3106778" cy="1177169"/>
            <a:chOff x="4492487" y="1340768"/>
            <a:chExt cx="3106778" cy="1177169"/>
          </a:xfrm>
        </p:grpSpPr>
        <p:pic>
          <p:nvPicPr>
            <p:cNvPr id="17" name="Picture 3"/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2487" y="1340768"/>
              <a:ext cx="3106778" cy="793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Text Box 4"/>
            <p:cNvSpPr txBox="1">
              <a:spLocks noChangeArrowheads="1"/>
            </p:cNvSpPr>
            <p:nvPr/>
          </p:nvSpPr>
          <p:spPr bwMode="auto">
            <a:xfrm>
              <a:off x="4741381" y="2117827"/>
              <a:ext cx="2686953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</a:rPr>
                <a:t>4-methyl-1-hexen-5-yne</a:t>
              </a:r>
            </a:p>
          </p:txBody>
        </p:sp>
      </p:grp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1050B-D8C9-4F46-AD52-7FFD58555BC6}" type="slidenum">
              <a:rPr lang="ar-SA" smtClean="0"/>
              <a:pPr/>
              <a:t>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73213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57A45-6C7A-4007-9C29-71EC23A19E11}" type="slidenum">
              <a:rPr lang="ar-SA" smtClean="0"/>
              <a:t>6</a:t>
            </a:fld>
            <a:endParaRPr lang="ar-SA"/>
          </a:p>
        </p:txBody>
      </p:sp>
      <p:pic>
        <p:nvPicPr>
          <p:cNvPr id="3" name="Picture 12" descr="0001a"/>
          <p:cNvPicPr>
            <a:picLocks noChangeAspect="1" noChangeArrowheads="1"/>
          </p:cNvPicPr>
          <p:nvPr/>
        </p:nvPicPr>
        <p:blipFill rotWithShape="1">
          <a:blip r:embed="rId2"/>
          <a:srcRect l="20585"/>
          <a:stretch/>
        </p:blipFill>
        <p:spPr bwMode="auto">
          <a:xfrm>
            <a:off x="1360767" y="292387"/>
            <a:ext cx="5398340" cy="1554480"/>
          </a:xfrm>
          <a:prstGeom prst="rect">
            <a:avLst/>
          </a:prstGeom>
          <a:noFill/>
        </p:spPr>
      </p:pic>
      <p:sp>
        <p:nvSpPr>
          <p:cNvPr id="4" name="مربع نص 3"/>
          <p:cNvSpPr txBox="1"/>
          <p:nvPr/>
        </p:nvSpPr>
        <p:spPr>
          <a:xfrm>
            <a:off x="1718712" y="0"/>
            <a:ext cx="5069208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Terminal and Internal alkynes</a:t>
            </a:r>
            <a:endParaRPr lang="ar-SA" sz="3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2582025" y="2834332"/>
            <a:ext cx="33425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Physical Properties</a:t>
            </a:r>
          </a:p>
        </p:txBody>
      </p:sp>
      <p:grpSp>
        <p:nvGrpSpPr>
          <p:cNvPr id="6" name="مجموعة 5"/>
          <p:cNvGrpSpPr/>
          <p:nvPr/>
        </p:nvGrpSpPr>
        <p:grpSpPr>
          <a:xfrm>
            <a:off x="866857" y="3699049"/>
            <a:ext cx="6356919" cy="1770162"/>
            <a:chOff x="655649" y="1601078"/>
            <a:chExt cx="6356919" cy="1770162"/>
          </a:xfrm>
        </p:grpSpPr>
        <p:sp>
          <p:nvSpPr>
            <p:cNvPr id="7" name="Tartalom helye 2"/>
            <p:cNvSpPr txBox="1">
              <a:spLocks/>
            </p:cNvSpPr>
            <p:nvPr/>
          </p:nvSpPr>
          <p:spPr bwMode="auto">
            <a:xfrm>
              <a:off x="716187" y="1601078"/>
              <a:ext cx="1017716" cy="428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>
                <a:lnSpc>
                  <a:spcPct val="80000"/>
                </a:lnSpc>
                <a:spcBef>
                  <a:spcPct val="20000"/>
                </a:spcBef>
                <a:buFont typeface="Arial" charset="0"/>
                <a:buNone/>
              </a:pPr>
              <a:r>
                <a:rPr lang="hu-HU" sz="2400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C</a:t>
              </a:r>
              <a:r>
                <a:rPr lang="hu-HU" sz="2400" baseline="-25000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1</a:t>
              </a:r>
              <a:r>
                <a:rPr lang="hu-HU" sz="2400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-C</a:t>
              </a:r>
              <a:r>
                <a:rPr lang="hu-HU" sz="2400" baseline="-25000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4</a:t>
              </a:r>
            </a:p>
          </p:txBody>
        </p:sp>
        <p:sp>
          <p:nvSpPr>
            <p:cNvPr id="8" name="Tartalom helye 2"/>
            <p:cNvSpPr txBox="1">
              <a:spLocks/>
            </p:cNvSpPr>
            <p:nvPr/>
          </p:nvSpPr>
          <p:spPr bwMode="auto">
            <a:xfrm>
              <a:off x="2318826" y="1609713"/>
              <a:ext cx="2357454" cy="64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>
                <a:lnSpc>
                  <a:spcPct val="80000"/>
                </a:lnSpc>
                <a:spcBef>
                  <a:spcPct val="20000"/>
                </a:spcBef>
                <a:buFont typeface="Arial" charset="0"/>
                <a:buNone/>
              </a:pPr>
              <a:r>
                <a:rPr lang="en-US" sz="2400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     </a:t>
              </a:r>
              <a:r>
                <a:rPr lang="hu-HU" sz="2400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gases</a:t>
              </a:r>
              <a:endParaRPr lang="en-US" sz="2400" dirty="0">
                <a:latin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9" name="Tartalom helye 2"/>
            <p:cNvSpPr txBox="1">
              <a:spLocks/>
            </p:cNvSpPr>
            <p:nvPr/>
          </p:nvSpPr>
          <p:spPr bwMode="auto">
            <a:xfrm>
              <a:off x="683568" y="2249078"/>
              <a:ext cx="1259535" cy="428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>
                <a:lnSpc>
                  <a:spcPct val="80000"/>
                </a:lnSpc>
                <a:spcBef>
                  <a:spcPct val="20000"/>
                </a:spcBef>
                <a:buFont typeface="Arial" charset="0"/>
                <a:buNone/>
              </a:pPr>
              <a:r>
                <a:rPr lang="hu-HU" sz="2400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C</a:t>
              </a:r>
              <a:r>
                <a:rPr lang="hu-HU" sz="2400" baseline="-25000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5</a:t>
              </a:r>
              <a:r>
                <a:rPr lang="hu-HU" sz="2400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-C</a:t>
              </a:r>
              <a:r>
                <a:rPr lang="en-US" sz="2400" baseline="-25000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18</a:t>
              </a:r>
              <a:endParaRPr lang="hu-HU" sz="2400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0" name="Tartalom helye 2"/>
            <p:cNvSpPr txBox="1">
              <a:spLocks/>
            </p:cNvSpPr>
            <p:nvPr/>
          </p:nvSpPr>
          <p:spPr bwMode="auto">
            <a:xfrm>
              <a:off x="2778566" y="2257713"/>
              <a:ext cx="4234002" cy="43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>
                <a:lnSpc>
                  <a:spcPct val="80000"/>
                </a:lnSpc>
                <a:spcBef>
                  <a:spcPct val="20000"/>
                </a:spcBef>
                <a:buFont typeface="Arial" charset="0"/>
                <a:buNone/>
              </a:pPr>
              <a:r>
                <a:rPr lang="hu-HU" sz="2400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liquids</a:t>
              </a:r>
              <a:endParaRPr lang="ar-SA" sz="2400" dirty="0">
                <a:latin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1" name="Tartalom helye 2"/>
            <p:cNvSpPr txBox="1">
              <a:spLocks/>
            </p:cNvSpPr>
            <p:nvPr/>
          </p:nvSpPr>
          <p:spPr bwMode="auto">
            <a:xfrm>
              <a:off x="655649" y="2878306"/>
              <a:ext cx="2156507" cy="4929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>
                <a:lnSpc>
                  <a:spcPct val="80000"/>
                </a:lnSpc>
                <a:spcBef>
                  <a:spcPct val="20000"/>
                </a:spcBef>
              </a:pPr>
              <a:r>
                <a:rPr lang="en-US" sz="2400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More than </a:t>
              </a:r>
              <a:r>
                <a:rPr lang="hu-HU" sz="2400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C</a:t>
              </a:r>
              <a:r>
                <a:rPr lang="en-US" sz="2400" baseline="-25000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18</a:t>
              </a:r>
              <a:endParaRPr lang="hu-HU" sz="2400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endParaRPr>
            </a:p>
            <a:p>
              <a:pPr algn="l">
                <a:lnSpc>
                  <a:spcPct val="80000"/>
                </a:lnSpc>
                <a:spcBef>
                  <a:spcPct val="20000"/>
                </a:spcBef>
                <a:buFont typeface="Arial" charset="0"/>
                <a:buNone/>
              </a:pPr>
              <a:r>
                <a:rPr lang="en-US" sz="2400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endParaRPr lang="hu-HU" sz="2400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2" name="Tartalom helye 2"/>
            <p:cNvSpPr txBox="1">
              <a:spLocks/>
            </p:cNvSpPr>
            <p:nvPr/>
          </p:nvSpPr>
          <p:spPr bwMode="auto">
            <a:xfrm>
              <a:off x="2777146" y="2852816"/>
              <a:ext cx="4104456" cy="46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>
                <a:lnSpc>
                  <a:spcPct val="80000"/>
                </a:lnSpc>
                <a:spcBef>
                  <a:spcPct val="20000"/>
                </a:spcBef>
                <a:buFont typeface="Arial" charset="0"/>
                <a:buNone/>
              </a:pPr>
              <a:r>
                <a:rPr lang="en-US" sz="2400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solids</a:t>
              </a:r>
              <a:endParaRPr lang="ar-SA" sz="2400" dirty="0">
                <a:latin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</p:grpSp>
      <p:sp>
        <p:nvSpPr>
          <p:cNvPr id="13" name="مستطيل 12"/>
          <p:cNvSpPr/>
          <p:nvPr/>
        </p:nvSpPr>
        <p:spPr>
          <a:xfrm>
            <a:off x="190751" y="5420447"/>
            <a:ext cx="917787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rtl="0">
              <a:buFont typeface="Wingdings" pitchFamily="2" charset="2"/>
              <a:buChar char="§"/>
            </a:pP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Alkynes are nonpolar compounds. Thus alkynes are soluble in the nonpolar solvents</a:t>
            </a:r>
          </a:p>
          <a:p>
            <a:pPr lvl="0" algn="just" rtl="0"/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such as carbon tetrachloride (CCl</a:t>
            </a:r>
            <a:r>
              <a:rPr lang="en-US" sz="2000" baseline="-25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 and benzene (C</a:t>
            </a:r>
            <a:r>
              <a:rPr lang="en-US" sz="2000" baseline="-25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000" baseline="-25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),</a:t>
            </a:r>
          </a:p>
          <a:p>
            <a:pPr lvl="0" algn="just" rtl="0"/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but they are insoluble in polar solvents such as water.</a:t>
            </a:r>
            <a:r>
              <a:rPr lang="en-US" sz="2000" dirty="0">
                <a:solidFill>
                  <a:prstClr val="black"/>
                </a:solidFill>
              </a:rPr>
              <a:t>   </a:t>
            </a:r>
            <a:endParaRPr lang="ar-SA" sz="2000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0751" y="1605201"/>
            <a:ext cx="65563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r" rtl="0">
              <a:buFont typeface="Wingdings" pitchFamily="2" charset="2"/>
              <a:buChar char="§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Terminal alkynes are more acidic than other hydrocarbons.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Picture 1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3" t="62643" r="4803"/>
          <a:stretch/>
        </p:blipFill>
        <p:spPr>
          <a:xfrm>
            <a:off x="755576" y="2080940"/>
            <a:ext cx="7316947" cy="699988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9313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57A45-6C7A-4007-9C29-71EC23A19E11}" type="slidenum">
              <a:rPr lang="ar-SA" smtClean="0"/>
              <a:t>7</a:t>
            </a:fld>
            <a:endParaRPr lang="ar-SA"/>
          </a:p>
        </p:txBody>
      </p:sp>
      <p:sp>
        <p:nvSpPr>
          <p:cNvPr id="3" name="مستطيل 2"/>
          <p:cNvSpPr/>
          <p:nvPr/>
        </p:nvSpPr>
        <p:spPr>
          <a:xfrm>
            <a:off x="-324544" y="116632"/>
            <a:ext cx="68407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Preparation of Alkynes</a:t>
            </a:r>
            <a:endParaRPr lang="ar-SA" sz="3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18015" y="983672"/>
            <a:ext cx="1949637" cy="80021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lvl="0"/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1- Industrial</a:t>
            </a:r>
            <a:endParaRPr lang="ar-SA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ar-SA" dirty="0"/>
          </a:p>
        </p:txBody>
      </p:sp>
      <p:sp>
        <p:nvSpPr>
          <p:cNvPr id="5" name="TextBox 4"/>
          <p:cNvSpPr txBox="1"/>
          <p:nvPr/>
        </p:nvSpPr>
        <p:spPr>
          <a:xfrm>
            <a:off x="780773" y="2000869"/>
            <a:ext cx="30187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From Calcium carbide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342821" y="3212976"/>
            <a:ext cx="5389419" cy="2177364"/>
            <a:chOff x="974125" y="3212976"/>
            <a:chExt cx="5389419" cy="2177364"/>
          </a:xfrm>
        </p:grpSpPr>
        <p:pic>
          <p:nvPicPr>
            <p:cNvPr id="13" name="Picture 12" descr="Chapt09.pdf (SECURED) - Adobe Acrobat Reader DC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576" t="77216" r="23182" b="7111"/>
            <a:stretch/>
          </p:blipFill>
          <p:spPr>
            <a:xfrm>
              <a:off x="1187624" y="4365103"/>
              <a:ext cx="4502728" cy="1025237"/>
            </a:xfrm>
            <a:prstGeom prst="rect">
              <a:avLst/>
            </a:prstGeom>
          </p:spPr>
        </p:pic>
        <p:pic>
          <p:nvPicPr>
            <p:cNvPr id="14" name="Picture 13" descr="Chapt09.pdf (SECURED) - Adobe Acrobat Reader DC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879" t="27868" r="23182" b="59848"/>
            <a:stretch/>
          </p:blipFill>
          <p:spPr>
            <a:xfrm>
              <a:off x="974125" y="3212976"/>
              <a:ext cx="5389419" cy="8035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97828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57A45-6C7A-4007-9C29-71EC23A19E11}" type="slidenum">
              <a:rPr lang="ar-SA" smtClean="0"/>
              <a:t>8</a:t>
            </a:fld>
            <a:endParaRPr lang="ar-SA"/>
          </a:p>
        </p:txBody>
      </p:sp>
      <p:sp>
        <p:nvSpPr>
          <p:cNvPr id="4" name="مربع نص 3"/>
          <p:cNvSpPr txBox="1"/>
          <p:nvPr/>
        </p:nvSpPr>
        <p:spPr>
          <a:xfrm>
            <a:off x="0" y="0"/>
            <a:ext cx="6423041" cy="80021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lvl="0"/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2-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Dehydrohalogenation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of Alkyl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Dihalides</a:t>
            </a:r>
            <a:endParaRPr lang="ar-SA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ar-SA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14"/>
          <a:stretch/>
        </p:blipFill>
        <p:spPr bwMode="auto">
          <a:xfrm>
            <a:off x="1276078" y="4562380"/>
            <a:ext cx="6447432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مستطيل 6"/>
          <p:cNvSpPr/>
          <p:nvPr/>
        </p:nvSpPr>
        <p:spPr>
          <a:xfrm>
            <a:off x="247036" y="4100715"/>
            <a:ext cx="13612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Example:</a:t>
            </a:r>
            <a:endParaRPr lang="ar-SA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3"/>
          <a:stretch>
            <a:fillRect/>
          </a:stretch>
        </p:blipFill>
        <p:spPr>
          <a:xfrm>
            <a:off x="467544" y="646508"/>
            <a:ext cx="8064500" cy="3211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80914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57A45-6C7A-4007-9C29-71EC23A19E11}" type="slidenum">
              <a:rPr lang="ar-SA" smtClean="0"/>
              <a:t>9</a:t>
            </a:fld>
            <a:endParaRPr lang="ar-SA"/>
          </a:p>
        </p:txBody>
      </p:sp>
      <p:grpSp>
        <p:nvGrpSpPr>
          <p:cNvPr id="3" name="مجموعة 24"/>
          <p:cNvGrpSpPr/>
          <p:nvPr/>
        </p:nvGrpSpPr>
        <p:grpSpPr>
          <a:xfrm>
            <a:off x="846896" y="866753"/>
            <a:ext cx="6979920" cy="1143000"/>
            <a:chOff x="1181100" y="540296"/>
            <a:chExt cx="6979920" cy="1143000"/>
          </a:xfrm>
        </p:grpSpPr>
        <p:sp>
          <p:nvSpPr>
            <p:cNvPr id="4" name="Rectangle 3"/>
            <p:cNvSpPr>
              <a:spLocks noChangeAspect="1" noChangeArrowheads="1"/>
            </p:cNvSpPr>
            <p:nvPr/>
          </p:nvSpPr>
          <p:spPr bwMode="auto">
            <a:xfrm>
              <a:off x="1181100" y="692696"/>
              <a:ext cx="1028700" cy="822960"/>
            </a:xfrm>
            <a:prstGeom prst="rect">
              <a:avLst/>
            </a:prstGeom>
            <a:ln>
              <a:solidFill>
                <a:srgbClr val="00B050"/>
              </a:solidFill>
              <a:headEnd/>
              <a:tailEnd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/>
                <a:t>alkene</a:t>
              </a:r>
            </a:p>
          </p:txBody>
        </p:sp>
        <p:sp>
          <p:nvSpPr>
            <p:cNvPr id="5" name="Rectangle 4"/>
            <p:cNvSpPr>
              <a:spLocks noChangeAspect="1" noChangeArrowheads="1"/>
            </p:cNvSpPr>
            <p:nvPr/>
          </p:nvSpPr>
          <p:spPr bwMode="auto">
            <a:xfrm>
              <a:off x="3573076" y="692696"/>
              <a:ext cx="1981200" cy="914400"/>
            </a:xfrm>
            <a:prstGeom prst="rect">
              <a:avLst/>
            </a:prstGeom>
            <a:ln>
              <a:solidFill>
                <a:srgbClr val="00B050"/>
              </a:solidFill>
              <a:headEnd/>
              <a:tailEnd/>
            </a:ln>
            <a:ex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/>
                <a:t>Vicinal </a:t>
              </a:r>
              <a:r>
                <a:rPr lang="en-US" dirty="0" err="1"/>
                <a:t>dihalide</a:t>
              </a:r>
              <a:endParaRPr lang="en-US" dirty="0"/>
            </a:p>
          </p:txBody>
        </p:sp>
        <p:sp>
          <p:nvSpPr>
            <p:cNvPr id="6" name="Rectangle 5"/>
            <p:cNvSpPr>
              <a:spLocks noChangeAspect="1" noChangeArrowheads="1"/>
            </p:cNvSpPr>
            <p:nvPr/>
          </p:nvSpPr>
          <p:spPr bwMode="auto">
            <a:xfrm>
              <a:off x="7200900" y="692696"/>
              <a:ext cx="960120" cy="822960"/>
            </a:xfrm>
            <a:prstGeom prst="rect">
              <a:avLst/>
            </a:prstGeom>
            <a:ln>
              <a:solidFill>
                <a:srgbClr val="00B050"/>
              </a:solidFill>
              <a:headEnd/>
              <a:tailEnd/>
            </a:ln>
            <a:ex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/>
                <a:t>alkyne</a:t>
              </a:r>
            </a:p>
          </p:txBody>
        </p:sp>
        <p:sp>
          <p:nvSpPr>
            <p:cNvPr id="7" name="Line 9"/>
            <p:cNvSpPr>
              <a:spLocks noChangeShapeType="1"/>
            </p:cNvSpPr>
            <p:nvPr/>
          </p:nvSpPr>
          <p:spPr bwMode="auto">
            <a:xfrm>
              <a:off x="2324100" y="1149896"/>
              <a:ext cx="1143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ar-SA"/>
            </a:p>
          </p:txBody>
        </p:sp>
        <p:sp>
          <p:nvSpPr>
            <p:cNvPr id="8" name="Line 10"/>
            <p:cNvSpPr>
              <a:spLocks noChangeShapeType="1"/>
            </p:cNvSpPr>
            <p:nvPr/>
          </p:nvSpPr>
          <p:spPr bwMode="auto">
            <a:xfrm>
              <a:off x="5690652" y="1149896"/>
              <a:ext cx="1447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ar-SA"/>
            </a:p>
          </p:txBody>
        </p:sp>
        <p:sp>
          <p:nvSpPr>
            <p:cNvPr id="9" name="Text Box 11"/>
            <p:cNvSpPr txBox="1">
              <a:spLocks noChangeArrowheads="1"/>
            </p:cNvSpPr>
            <p:nvPr/>
          </p:nvSpPr>
          <p:spPr bwMode="auto">
            <a:xfrm>
              <a:off x="2628900" y="540296"/>
              <a:ext cx="6096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/>
                <a:t>X</a:t>
              </a:r>
              <a:r>
                <a:rPr lang="en-US" baseline="-25000"/>
                <a:t>2</a:t>
              </a:r>
              <a:endParaRPr lang="en-US"/>
            </a:p>
          </p:txBody>
        </p:sp>
        <p:sp>
          <p:nvSpPr>
            <p:cNvPr id="10" name="Text Box 12"/>
            <p:cNvSpPr txBox="1">
              <a:spLocks noChangeArrowheads="1"/>
            </p:cNvSpPr>
            <p:nvPr/>
          </p:nvSpPr>
          <p:spPr bwMode="auto">
            <a:xfrm>
              <a:off x="5600700" y="616496"/>
              <a:ext cx="12192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/>
                <a:t>1. KOH</a:t>
              </a:r>
            </a:p>
          </p:txBody>
        </p:sp>
        <p:sp>
          <p:nvSpPr>
            <p:cNvPr id="11" name="Text Box 13"/>
            <p:cNvSpPr txBox="1">
              <a:spLocks noChangeArrowheads="1"/>
            </p:cNvSpPr>
            <p:nvPr/>
          </p:nvSpPr>
          <p:spPr bwMode="auto">
            <a:xfrm>
              <a:off x="5600700" y="1226096"/>
              <a:ext cx="16002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dirty="0"/>
                <a:t>2. NaNH</a:t>
              </a:r>
              <a:r>
                <a:rPr lang="en-US" baseline="-25000" dirty="0"/>
                <a:t>2</a:t>
              </a:r>
              <a:endParaRPr lang="en-US" dirty="0"/>
            </a:p>
          </p:txBody>
        </p:sp>
      </p:grpSp>
      <p:grpSp>
        <p:nvGrpSpPr>
          <p:cNvPr id="12" name="مجموعة 23"/>
          <p:cNvGrpSpPr/>
          <p:nvPr/>
        </p:nvGrpSpPr>
        <p:grpSpPr>
          <a:xfrm>
            <a:off x="1403648" y="3593327"/>
            <a:ext cx="6441335" cy="1440160"/>
            <a:chOff x="1403648" y="3356992"/>
            <a:chExt cx="5901613" cy="1440160"/>
          </a:xfrm>
        </p:grpSpPr>
        <p:pic>
          <p:nvPicPr>
            <p:cNvPr id="13" name="صورة 15" descr="alkynes [وضع التوافق] - Microsoft PowerPoint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783" t="53405" r="14493" b="28434"/>
            <a:stretch/>
          </p:blipFill>
          <p:spPr>
            <a:xfrm>
              <a:off x="1403648" y="3356992"/>
              <a:ext cx="5901613" cy="1440160"/>
            </a:xfrm>
            <a:prstGeom prst="rect">
              <a:avLst/>
            </a:prstGeom>
          </p:spPr>
        </p:pic>
        <p:cxnSp>
          <p:nvCxnSpPr>
            <p:cNvPr id="14" name="رابط مستقيم 17"/>
            <p:cNvCxnSpPr/>
            <p:nvPr/>
          </p:nvCxnSpPr>
          <p:spPr>
            <a:xfrm>
              <a:off x="4499992" y="4149080"/>
              <a:ext cx="0" cy="14401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رابط مستقيم 20"/>
            <p:cNvCxnSpPr/>
            <p:nvPr/>
          </p:nvCxnSpPr>
          <p:spPr>
            <a:xfrm>
              <a:off x="4139952" y="4149080"/>
              <a:ext cx="0" cy="14401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6" name="مستطيل 22"/>
          <p:cNvSpPr/>
          <p:nvPr/>
        </p:nvSpPr>
        <p:spPr>
          <a:xfrm>
            <a:off x="96920" y="2700892"/>
            <a:ext cx="13612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Example:</a:t>
            </a:r>
            <a:endParaRPr lang="ar-SA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5166423" y="2073815"/>
            <a:ext cx="190589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</a:rPr>
              <a:t>or</a:t>
            </a:r>
            <a:r>
              <a:rPr lang="en-US" dirty="0"/>
              <a:t> 2 NaNH</a:t>
            </a:r>
            <a:r>
              <a:rPr lang="en-US" baseline="-25000" dirty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448842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676</TotalTime>
  <Words>337</Words>
  <Application>Microsoft Office PowerPoint</Application>
  <PresentationFormat>On-screen Show (4:3)</PresentationFormat>
  <Paragraphs>120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Symbol</vt:lpstr>
      <vt:lpstr>Times New Roman</vt:lpstr>
      <vt:lpstr>Wingdings</vt:lpstr>
      <vt:lpstr>نسق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hessa</dc:creator>
  <cp:lastModifiedBy>Seham Alterary</cp:lastModifiedBy>
  <cp:revision>33</cp:revision>
  <dcterms:created xsi:type="dcterms:W3CDTF">2015-11-06T18:41:59Z</dcterms:created>
  <dcterms:modified xsi:type="dcterms:W3CDTF">2018-10-20T17:46:33Z</dcterms:modified>
</cp:coreProperties>
</file>