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257" r:id="rId3"/>
    <p:sldId id="259" r:id="rId4"/>
    <p:sldId id="258" r:id="rId5"/>
    <p:sldId id="260" r:id="rId6"/>
    <p:sldId id="261" r:id="rId7"/>
    <p:sldId id="262" r:id="rId8"/>
    <p:sldId id="265" r:id="rId9"/>
    <p:sldId id="267" r:id="rId10"/>
    <p:sldId id="268" r:id="rId11"/>
    <p:sldId id="264" r:id="rId12"/>
    <p:sldId id="269" r:id="rId13"/>
    <p:sldId id="270" r:id="rId14"/>
    <p:sldId id="276" r:id="rId15"/>
    <p:sldId id="277" r:id="rId16"/>
    <p:sldId id="281" r:id="rId17"/>
    <p:sldId id="278" r:id="rId18"/>
    <p:sldId id="279" r:id="rId19"/>
    <p:sldId id="282" r:id="rId20"/>
    <p:sldId id="283" r:id="rId21"/>
    <p:sldId id="286" r:id="rId22"/>
    <p:sldId id="287" r:id="rId23"/>
    <p:sldId id="288" r:id="rId24"/>
    <p:sldId id="285" r:id="rId25"/>
    <p:sldId id="289" r:id="rId26"/>
    <p:sldId id="290" r:id="rId27"/>
    <p:sldId id="292" r:id="rId28"/>
    <p:sldId id="293" r:id="rId29"/>
    <p:sldId id="295" r:id="rId30"/>
    <p:sldId id="296" r:id="rId31"/>
    <p:sldId id="291" r:id="rId32"/>
    <p:sldId id="294" r:id="rId33"/>
    <p:sldId id="303" r:id="rId34"/>
    <p:sldId id="301" r:id="rId35"/>
    <p:sldId id="302" r:id="rId36"/>
    <p:sldId id="300" r:id="rId37"/>
    <p:sldId id="299" r:id="rId38"/>
    <p:sldId id="304" r:id="rId39"/>
    <p:sldId id="307" r:id="rId40"/>
    <p:sldId id="311" r:id="rId41"/>
    <p:sldId id="309" r:id="rId42"/>
    <p:sldId id="306" r:id="rId43"/>
    <p:sldId id="310"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59F"/>
    <a:srgbClr val="E505AA"/>
    <a:srgbClr val="FA0CBC"/>
    <a:srgbClr val="FC6CD6"/>
    <a:srgbClr val="3333FF"/>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6076" autoAdjust="0"/>
  </p:normalViewPr>
  <p:slideViewPr>
    <p:cSldViewPr>
      <p:cViewPr>
        <p:scale>
          <a:sx n="70" d="100"/>
          <a:sy n="70" d="100"/>
        </p:scale>
        <p:origin x="-516" y="642"/>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F5873-6220-49A3-88BC-8E9A5C6E0CA7}" type="datetimeFigureOut">
              <a:rPr lang="en-US" smtClean="0"/>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EE92C-9CEB-4B42-897A-BEC3EC8A0066}" type="slidenum">
              <a:rPr lang="en-US" smtClean="0"/>
              <a:t>‹#›</a:t>
            </a:fld>
            <a:endParaRPr lang="en-US"/>
          </a:p>
        </p:txBody>
      </p:sp>
    </p:spTree>
    <p:extLst>
      <p:ext uri="{BB962C8B-B14F-4D97-AF65-F5344CB8AC3E}">
        <p14:creationId xmlns:p14="http://schemas.microsoft.com/office/powerpoint/2010/main" val="85974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EE92C-9CEB-4B42-897A-BEC3EC8A0066}" type="slidenum">
              <a:rPr lang="en-US" smtClean="0"/>
              <a:t>18</a:t>
            </a:fld>
            <a:endParaRPr lang="en-US"/>
          </a:p>
        </p:txBody>
      </p:sp>
    </p:spTree>
    <p:extLst>
      <p:ext uri="{BB962C8B-B14F-4D97-AF65-F5344CB8AC3E}">
        <p14:creationId xmlns:p14="http://schemas.microsoft.com/office/powerpoint/2010/main" val="184875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93EE92C-9CEB-4B42-897A-BEC3EC8A0066}" type="slidenum">
              <a:rPr lang="en-US" smtClean="0"/>
              <a:t>21</a:t>
            </a:fld>
            <a:endParaRPr lang="en-US"/>
          </a:p>
        </p:txBody>
      </p:sp>
    </p:spTree>
    <p:extLst>
      <p:ext uri="{BB962C8B-B14F-4D97-AF65-F5344CB8AC3E}">
        <p14:creationId xmlns:p14="http://schemas.microsoft.com/office/powerpoint/2010/main" val="348423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E93EE92C-9CEB-4B42-897A-BEC3EC8A0066}" type="slidenum">
              <a:rPr lang="en-US" smtClean="0"/>
              <a:t>23</a:t>
            </a:fld>
            <a:endParaRPr lang="en-US"/>
          </a:p>
        </p:txBody>
      </p:sp>
    </p:spTree>
    <p:extLst>
      <p:ext uri="{BB962C8B-B14F-4D97-AF65-F5344CB8AC3E}">
        <p14:creationId xmlns:p14="http://schemas.microsoft.com/office/powerpoint/2010/main" val="15424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D126E1F-B175-49A5-83EA-B4879489B2F8}" type="datetime1">
              <a:rPr lang="ar-SA" smtClean="0"/>
              <a:t>24/08/37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30976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535415B-68F8-470E-8E39-E84FF5E559F3}" type="datetime1">
              <a:rPr lang="ar-SA" smtClean="0"/>
              <a:t>24/08/37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43951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B290DC-18D6-4791-B2FC-E855FC211A98}" type="datetime1">
              <a:rPr lang="ar-SA" smtClean="0"/>
              <a:t>24/08/37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98980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9EAD4AF-FC54-44F5-A963-3FB925248057}" type="datetime1">
              <a:rPr lang="ar-SA" smtClean="0"/>
              <a:t>24/08/37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00582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F133C6-0D7B-4D73-8102-032DEFD72C09}" type="datetime1">
              <a:rPr lang="ar-SA" smtClean="0"/>
              <a:t>24/08/37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174984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C3F1DEF-BCFA-4C9F-B53C-E9BA963A807B}" type="datetime1">
              <a:rPr lang="ar-SA" smtClean="0"/>
              <a:t>24/08/37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123796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C86A879-3143-4565-84D1-55BB7F875A98}" type="datetime1">
              <a:rPr lang="ar-SA" smtClean="0"/>
              <a:t>24/08/37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228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907BDF5-23E7-4B61-B21B-2EA698C5781F}" type="datetime1">
              <a:rPr lang="ar-SA" smtClean="0"/>
              <a:t>24/08/37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238555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3D3208E-712F-4FF6-A80C-8D40012FA262}" type="datetime1">
              <a:rPr lang="ar-SA" smtClean="0"/>
              <a:t>24/08/37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90874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94CD8E7-A0B8-4882-A6E5-19DC7DBFEA61}" type="datetime1">
              <a:rPr lang="ar-SA" smtClean="0"/>
              <a:t>24/08/37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4142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9DAD75E-782E-44CC-A164-E5128478D09D}" type="datetime1">
              <a:rPr lang="ar-SA" smtClean="0"/>
              <a:t>24/08/37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E8D815-89E4-448A-897E-E9B56FCB813A}" type="slidenum">
              <a:rPr lang="ar-SA" smtClean="0"/>
              <a:t>‹#›</a:t>
            </a:fld>
            <a:endParaRPr lang="ar-SA"/>
          </a:p>
        </p:txBody>
      </p:sp>
    </p:spTree>
    <p:extLst>
      <p:ext uri="{BB962C8B-B14F-4D97-AF65-F5344CB8AC3E}">
        <p14:creationId xmlns:p14="http://schemas.microsoft.com/office/powerpoint/2010/main" val="350762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F78DD0-EF10-4826-B5BD-9176DB9A183D}" type="datetime1">
              <a:rPr lang="ar-SA" smtClean="0"/>
              <a:t>24/08/37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E8D815-89E4-448A-897E-E9B56FCB813A}" type="slidenum">
              <a:rPr lang="ar-SA" smtClean="0"/>
              <a:t>‹#›</a:t>
            </a:fld>
            <a:endParaRPr lang="ar-SA"/>
          </a:p>
        </p:txBody>
      </p:sp>
    </p:spTree>
    <p:extLst>
      <p:ext uri="{BB962C8B-B14F-4D97-AF65-F5344CB8AC3E}">
        <p14:creationId xmlns:p14="http://schemas.microsoft.com/office/powerpoint/2010/main" val="108553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tmp"/></Relationships>
</file>

<file path=ppt/slides/_rels/slide1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5.tmp"/><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tmp"/><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tmp"/></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6.tmp"/></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image" Target="../media/image88.tmp"/><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emf"/><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7.emf"/><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6.emf"/><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4"/>
          <p:cNvSpPr/>
          <p:nvPr/>
        </p:nvSpPr>
        <p:spPr>
          <a:xfrm>
            <a:off x="-108520" y="1628800"/>
            <a:ext cx="9469772" cy="3785652"/>
          </a:xfrm>
          <a:prstGeom prst="rect">
            <a:avLst/>
          </a:prstGeom>
        </p:spPr>
        <p:txBody>
          <a:bodyPr wrap="none">
            <a:spAutoFit/>
          </a:bodyPr>
          <a:lstStyle/>
          <a:p>
            <a:pPr algn="l"/>
            <a:r>
              <a:rPr lang="en-US" sz="6000" b="1" dirty="0" smtClean="0">
                <a:solidFill>
                  <a:srgbClr val="00B050"/>
                </a:solidFill>
                <a:latin typeface="Times New Roman" pitchFamily="18" charset="0"/>
                <a:cs typeface="Times New Roman" pitchFamily="18" charset="0"/>
              </a:rPr>
              <a:t>Unsaturated Hydrocarbons:</a:t>
            </a:r>
          </a:p>
          <a:p>
            <a:pPr algn="ctr"/>
            <a:r>
              <a:rPr lang="en-US" sz="6000" b="1" dirty="0" smtClean="0">
                <a:solidFill>
                  <a:srgbClr val="00B050"/>
                </a:solidFill>
                <a:latin typeface="Times New Roman" pitchFamily="18" charset="0"/>
                <a:cs typeface="Times New Roman" pitchFamily="18" charset="0"/>
              </a:rPr>
              <a:t>Alkenes, </a:t>
            </a:r>
            <a:r>
              <a:rPr lang="en-US" sz="6000" b="1" dirty="0" err="1" smtClean="0">
                <a:solidFill>
                  <a:srgbClr val="00B050"/>
                </a:solidFill>
                <a:latin typeface="Times New Roman" pitchFamily="18" charset="0"/>
                <a:cs typeface="Times New Roman" pitchFamily="18" charset="0"/>
              </a:rPr>
              <a:t>Cycloalkenes</a:t>
            </a:r>
            <a:r>
              <a:rPr lang="en-US" sz="6000" b="1" dirty="0" smtClean="0">
                <a:solidFill>
                  <a:srgbClr val="00B050"/>
                </a:solidFill>
                <a:latin typeface="Times New Roman" pitchFamily="18" charset="0"/>
                <a:cs typeface="Times New Roman" pitchFamily="18" charset="0"/>
              </a:rPr>
              <a:t> </a:t>
            </a:r>
          </a:p>
          <a:p>
            <a:pPr algn="ctr"/>
            <a:r>
              <a:rPr lang="en-US" sz="6000" b="1" dirty="0" smtClean="0">
                <a:solidFill>
                  <a:srgbClr val="00B050"/>
                </a:solidFill>
                <a:latin typeface="Times New Roman" pitchFamily="18" charset="0"/>
                <a:cs typeface="Times New Roman" pitchFamily="18" charset="0"/>
              </a:rPr>
              <a:t>and </a:t>
            </a:r>
          </a:p>
          <a:p>
            <a:pPr algn="ctr"/>
            <a:r>
              <a:rPr lang="en-US" sz="6000" b="1" dirty="0" smtClean="0">
                <a:solidFill>
                  <a:srgbClr val="00B050"/>
                </a:solidFill>
                <a:latin typeface="Times New Roman" pitchFamily="18" charset="0"/>
                <a:cs typeface="Times New Roman" pitchFamily="18" charset="0"/>
              </a:rPr>
              <a:t>Dienes</a:t>
            </a:r>
            <a:endParaRPr lang="ar-SA" sz="6000" b="1" dirty="0">
              <a:solidFill>
                <a:srgbClr val="00B050"/>
              </a:solidFill>
              <a:latin typeface="Times New Roman" pitchFamily="18" charset="0"/>
              <a:cs typeface="Times New Roman" pitchFamily="18" charset="0"/>
            </a:endParaRPr>
          </a:p>
        </p:txBody>
      </p:sp>
      <p:sp>
        <p:nvSpPr>
          <p:cNvPr id="5" name="مستطيل 5"/>
          <p:cNvSpPr/>
          <p:nvPr/>
        </p:nvSpPr>
        <p:spPr>
          <a:xfrm>
            <a:off x="3429564" y="609351"/>
            <a:ext cx="2393604" cy="707886"/>
          </a:xfrm>
          <a:prstGeom prst="rect">
            <a:avLst/>
          </a:prstGeom>
        </p:spPr>
        <p:txBody>
          <a:bodyPr wrap="none">
            <a:spAutoFit/>
          </a:bodyPr>
          <a:lstStyle/>
          <a:p>
            <a:r>
              <a:rPr lang="en-US" sz="4000" b="1" dirty="0" smtClean="0">
                <a:solidFill>
                  <a:srgbClr val="00B050"/>
                </a:solidFill>
                <a:latin typeface="Times New Roman" pitchFamily="18" charset="0"/>
                <a:cs typeface="Times New Roman" pitchFamily="18" charset="0"/>
              </a:rPr>
              <a:t>240 </a:t>
            </a:r>
            <a:r>
              <a:rPr lang="en-US" sz="4000" b="1" dirty="0" err="1" smtClean="0">
                <a:solidFill>
                  <a:srgbClr val="00B050"/>
                </a:solidFill>
                <a:latin typeface="Times New Roman" pitchFamily="18" charset="0"/>
                <a:cs typeface="Times New Roman" pitchFamily="18" charset="0"/>
              </a:rPr>
              <a:t>Chem</a:t>
            </a:r>
            <a:endParaRPr lang="en-US" sz="4000" dirty="0" smtClean="0">
              <a:solidFill>
                <a:srgbClr val="00B050"/>
              </a:solidFill>
              <a:latin typeface="Times New Roman" pitchFamily="18" charset="0"/>
              <a:cs typeface="Times New Roman" pitchFamily="18" charset="0"/>
            </a:endParaRPr>
          </a:p>
        </p:txBody>
      </p:sp>
      <p:sp>
        <p:nvSpPr>
          <p:cNvPr id="6" name="مربع نص 6"/>
          <p:cNvSpPr txBox="1"/>
          <p:nvPr/>
        </p:nvSpPr>
        <p:spPr>
          <a:xfrm>
            <a:off x="3275856" y="6037561"/>
            <a:ext cx="2384307" cy="707886"/>
          </a:xfrm>
          <a:prstGeom prst="rect">
            <a:avLst/>
          </a:prstGeom>
          <a:noFill/>
        </p:spPr>
        <p:txBody>
          <a:bodyPr wrap="none" rtlCol="1">
            <a:spAutoFit/>
          </a:bodyPr>
          <a:lstStyle/>
          <a:p>
            <a:r>
              <a:rPr lang="en-US" sz="4000" b="1" dirty="0" smtClean="0">
                <a:solidFill>
                  <a:srgbClr val="00B050"/>
                </a:solidFill>
                <a:latin typeface="Times New Roman" pitchFamily="18" charset="0"/>
                <a:cs typeface="Times New Roman" pitchFamily="18" charset="0"/>
              </a:rPr>
              <a:t>Chapter 3</a:t>
            </a:r>
            <a:endParaRPr lang="ar-SA" sz="4000" b="1" dirty="0">
              <a:solidFill>
                <a:srgbClr val="00B05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1E8D815-89E4-448A-897E-E9B56FCB813A}" type="slidenum">
              <a:rPr lang="ar-SA" smtClean="0"/>
              <a:t>1</a:t>
            </a:fld>
            <a:endParaRPr lang="ar-SA"/>
          </a:p>
        </p:txBody>
      </p:sp>
    </p:spTree>
    <p:extLst>
      <p:ext uri="{BB962C8B-B14F-4D97-AF65-F5344CB8AC3E}">
        <p14:creationId xmlns:p14="http://schemas.microsoft.com/office/powerpoint/2010/main" val="1952087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220072" y="598649"/>
            <a:ext cx="25378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u="none" strike="noStrike" kern="0" cap="none" spc="0" normalizeH="0" baseline="0" noProof="0" dirty="0" smtClean="0">
                <a:ln>
                  <a:noFill/>
                </a:ln>
                <a:solidFill>
                  <a:srgbClr val="00B050"/>
                </a:solidFill>
                <a:uLnTx/>
                <a:uFillTx/>
                <a:latin typeface="Times New Roman" pitchFamily="18" charset="0"/>
                <a:ea typeface="+mj-ea"/>
                <a:cs typeface="Times New Roman" pitchFamily="18" charset="0"/>
              </a:rPr>
              <a:t>The </a:t>
            </a:r>
            <a:r>
              <a:rPr kumimoji="0" lang="en-US" sz="2800" b="0" i="1" u="none" strike="noStrike" kern="0" cap="none" spc="0" normalizeH="0" baseline="0" noProof="0" dirty="0" smtClean="0">
                <a:ln>
                  <a:noFill/>
                </a:ln>
                <a:solidFill>
                  <a:srgbClr val="00B050"/>
                </a:solidFill>
                <a:uLnTx/>
                <a:uFillTx/>
                <a:latin typeface="Times New Roman" pitchFamily="18" charset="0"/>
                <a:ea typeface="+mj-ea"/>
                <a:cs typeface="Times New Roman" pitchFamily="18" charset="0"/>
              </a:rPr>
              <a:t>E-Z</a:t>
            </a:r>
            <a:r>
              <a:rPr kumimoji="0" lang="en-US" sz="2800" b="0" u="none" strike="noStrike" kern="0" cap="none" spc="0" normalizeH="0" baseline="0" noProof="0" dirty="0" smtClean="0">
                <a:ln>
                  <a:noFill/>
                </a:ln>
                <a:solidFill>
                  <a:srgbClr val="00B050"/>
                </a:solidFill>
                <a:uLnTx/>
                <a:uFillTx/>
                <a:latin typeface="Times New Roman" pitchFamily="18" charset="0"/>
                <a:ea typeface="+mj-ea"/>
                <a:cs typeface="Times New Roman" pitchFamily="18" charset="0"/>
              </a:rPr>
              <a:t> System</a:t>
            </a:r>
            <a:endParaRPr kumimoji="0" lang="ar-SA" sz="2800" b="0" u="none" strike="noStrike" kern="0" cap="none" spc="0" normalizeH="0" baseline="0" noProof="0" dirty="0" smtClean="0">
              <a:ln>
                <a:noFill/>
              </a:ln>
              <a:solidFill>
                <a:srgbClr val="00B050"/>
              </a:solidFill>
              <a:uLnTx/>
              <a:uFillTx/>
              <a:latin typeface="Times New Roman" pitchFamily="18" charset="0"/>
              <a:cs typeface="Times New Roman" pitchFamily="18" charset="0"/>
            </a:endParaRPr>
          </a:p>
        </p:txBody>
      </p:sp>
      <p:sp>
        <p:nvSpPr>
          <p:cNvPr id="6" name="مستطيل 5"/>
          <p:cNvSpPr/>
          <p:nvPr/>
        </p:nvSpPr>
        <p:spPr>
          <a:xfrm>
            <a:off x="1602266" y="1079566"/>
            <a:ext cx="8568952" cy="904863"/>
          </a:xfrm>
          <a:prstGeom prst="rect">
            <a:avLst/>
          </a:prstGeom>
        </p:spPr>
        <p:txBody>
          <a:bodyPr wrap="square">
            <a:spAutoFit/>
          </a:bodyPr>
          <a:lstStyle/>
          <a:p>
            <a:pPr marL="736600" indent="-736600" algn="l" rtl="0" eaLnBrk="0" fontAlgn="base" hangingPunct="0">
              <a:spcBef>
                <a:spcPct val="20000"/>
              </a:spcBef>
              <a:spcAft>
                <a:spcPct val="0"/>
              </a:spcAft>
              <a:tabLst>
                <a:tab pos="736600" algn="l"/>
                <a:tab pos="3657600" algn="l"/>
                <a:tab pos="5486400" algn="l"/>
              </a:tabLst>
              <a:defRPr/>
            </a:pPr>
            <a:r>
              <a:rPr lang="en-US" sz="2400" i="1" kern="0" dirty="0">
                <a:solidFill>
                  <a:srgbClr val="00B050"/>
                </a:solidFill>
                <a:latin typeface="Times New Roman" pitchFamily="18" charset="0"/>
                <a:cs typeface="Times New Roman" pitchFamily="18" charset="0"/>
              </a:rPr>
              <a:t>E</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Entgegen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smtClean="0">
                <a:latin typeface="Times New Roman" pitchFamily="18" charset="0"/>
                <a:cs typeface="Times New Roman" pitchFamily="18" charset="0"/>
              </a:rPr>
              <a:t>          higher </a:t>
            </a:r>
            <a:r>
              <a:rPr lang="en-US" sz="2400" kern="0" dirty="0">
                <a:latin typeface="Times New Roman" pitchFamily="18" charset="0"/>
                <a:cs typeface="Times New Roman" pitchFamily="18" charset="0"/>
              </a:rPr>
              <a:t>ranked substituents on </a:t>
            </a:r>
            <a:r>
              <a:rPr lang="en-US" sz="2400" u="sng" kern="0" dirty="0">
                <a:latin typeface="Times New Roman" pitchFamily="18" charset="0"/>
                <a:cs typeface="Times New Roman" pitchFamily="18" charset="0"/>
              </a:rPr>
              <a:t>opposite</a:t>
            </a:r>
            <a:r>
              <a:rPr lang="en-US" sz="2400" kern="0" dirty="0">
                <a:latin typeface="Times New Roman" pitchFamily="18" charset="0"/>
                <a:cs typeface="Times New Roman" pitchFamily="18" charset="0"/>
              </a:rPr>
              <a:t> </a:t>
            </a:r>
            <a:r>
              <a:rPr lang="en-US" sz="2400" kern="0" dirty="0" smtClean="0">
                <a:latin typeface="Times New Roman" pitchFamily="18" charset="0"/>
                <a:cs typeface="Times New Roman" pitchFamily="18" charset="0"/>
              </a:rPr>
              <a:t>sides </a:t>
            </a:r>
            <a:endParaRPr lang="en-US" sz="2800" kern="0" dirty="0">
              <a:solidFill>
                <a:srgbClr val="FFFF00"/>
              </a:solidFill>
              <a:effectLst>
                <a:outerShdw blurRad="38100" dist="38100" dir="2700000" algn="tl">
                  <a:srgbClr val="000000"/>
                </a:outerShdw>
              </a:effectLst>
              <a:latin typeface="Arial"/>
            </a:endParaRPr>
          </a:p>
        </p:txBody>
      </p:sp>
      <p:pic>
        <p:nvPicPr>
          <p:cNvPr id="1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58" b="21642"/>
          <a:stretch/>
        </p:blipFill>
        <p:spPr bwMode="auto">
          <a:xfrm>
            <a:off x="234013" y="2204864"/>
            <a:ext cx="121425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A043DA81-878F-4889-867F-57E993E58D08}" type="slidenum">
              <a:rPr lang="ar-SA" smtClean="0"/>
              <a:pPr/>
              <a:t>10</a:t>
            </a:fld>
            <a:endParaRPr lang="ar-SA"/>
          </a:p>
        </p:txBody>
      </p:sp>
      <p:sp>
        <p:nvSpPr>
          <p:cNvPr id="7" name="TextBox 6"/>
          <p:cNvSpPr txBox="1"/>
          <p:nvPr/>
        </p:nvSpPr>
        <p:spPr>
          <a:xfrm>
            <a:off x="0" y="42236"/>
            <a:ext cx="723140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Case 2: Alkene with 3 or 4 </a:t>
            </a:r>
            <a:r>
              <a:rPr lang="en-US" sz="2800" dirty="0">
                <a:solidFill>
                  <a:srgbClr val="C00000"/>
                </a:solidFill>
                <a:latin typeface="Times New Roman" pitchFamily="18" charset="0"/>
                <a:cs typeface="Times New Roman" pitchFamily="18" charset="0"/>
              </a:rPr>
              <a:t>different </a:t>
            </a:r>
            <a:r>
              <a:rPr lang="en-US" sz="2800" dirty="0" smtClean="0">
                <a:solidFill>
                  <a:srgbClr val="C00000"/>
                </a:solidFill>
                <a:latin typeface="Times New Roman" pitchFamily="18" charset="0"/>
                <a:cs typeface="Times New Roman" pitchFamily="18" charset="0"/>
              </a:rPr>
              <a:t>substituents</a:t>
            </a:r>
            <a:endParaRPr lang="en-US" sz="2800"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581" b="20401"/>
          <a:stretch/>
        </p:blipFill>
        <p:spPr bwMode="auto">
          <a:xfrm>
            <a:off x="251520" y="764704"/>
            <a:ext cx="115127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9044" y="2388323"/>
            <a:ext cx="6273146" cy="904863"/>
          </a:xfrm>
          <a:prstGeom prst="rect">
            <a:avLst/>
          </a:prstGeom>
          <a:noFill/>
        </p:spPr>
        <p:txBody>
          <a:bodyPr wrap="square" rtlCol="0">
            <a:spAutoFit/>
          </a:bodyPr>
          <a:lstStyle/>
          <a:p>
            <a:pPr marL="736600" indent="-736600" algn="l" rtl="0" eaLnBrk="0" fontAlgn="base" hangingPunct="0">
              <a:spcBef>
                <a:spcPct val="20000"/>
              </a:spcBef>
              <a:spcAft>
                <a:spcPct val="0"/>
              </a:spcAft>
              <a:tabLst>
                <a:tab pos="736600" algn="l"/>
                <a:tab pos="3657600" algn="l"/>
                <a:tab pos="5486400" algn="l"/>
              </a:tabLst>
              <a:defRPr/>
            </a:pPr>
            <a:r>
              <a:rPr lang="en-US" sz="2400" i="1" kern="0" dirty="0">
                <a:solidFill>
                  <a:srgbClr val="00B050"/>
                </a:solidFill>
                <a:latin typeface="Times New Roman" pitchFamily="18" charset="0"/>
                <a:cs typeface="Times New Roman" pitchFamily="18" charset="0"/>
              </a:rPr>
              <a:t>Z</a:t>
            </a:r>
            <a:r>
              <a:rPr lang="en-US" sz="2400" kern="0" dirty="0">
                <a:latin typeface="Times New Roman" pitchFamily="18" charset="0"/>
                <a:cs typeface="Times New Roman" pitchFamily="18" charset="0"/>
              </a:rPr>
              <a:t> :	</a:t>
            </a:r>
            <a:r>
              <a:rPr lang="en-US" sz="2400" dirty="0" err="1">
                <a:latin typeface="Times New Roman" pitchFamily="18" charset="0"/>
                <a:cs typeface="Times New Roman" pitchFamily="18" charset="0"/>
              </a:rPr>
              <a:t>Zusammen</a:t>
            </a:r>
            <a:endParaRPr lang="en-US" sz="2400" dirty="0">
              <a:latin typeface="Times New Roman" pitchFamily="18" charset="0"/>
              <a:cs typeface="Times New Roman" pitchFamily="18" charset="0"/>
            </a:endParaRPr>
          </a:p>
          <a:p>
            <a:pPr marL="736600" lvl="0" indent="-736600" algn="l" rtl="0" eaLnBrk="0" fontAlgn="base" hangingPunct="0">
              <a:spcBef>
                <a:spcPct val="20000"/>
              </a:spcBef>
              <a:spcAft>
                <a:spcPct val="0"/>
              </a:spcAft>
              <a:tabLst>
                <a:tab pos="736600" algn="l"/>
                <a:tab pos="3657600" algn="l"/>
                <a:tab pos="5486400" algn="l"/>
              </a:tabLst>
              <a:defRPr/>
            </a:pPr>
            <a:r>
              <a:rPr lang="en-US" sz="2400" kern="0" dirty="0">
                <a:latin typeface="Times New Roman" pitchFamily="18" charset="0"/>
                <a:cs typeface="Times New Roman" pitchFamily="18" charset="0"/>
              </a:rPr>
              <a:t>          higher ranked substituents on </a:t>
            </a:r>
            <a:r>
              <a:rPr lang="en-US" sz="2400" u="sng" kern="0" dirty="0">
                <a:latin typeface="Times New Roman" pitchFamily="18" charset="0"/>
                <a:cs typeface="Times New Roman" pitchFamily="18" charset="0"/>
              </a:rPr>
              <a:t>same</a:t>
            </a:r>
            <a:r>
              <a:rPr lang="en-US" sz="2400" kern="0" dirty="0">
                <a:latin typeface="Times New Roman" pitchFamily="18" charset="0"/>
                <a:cs typeface="Times New Roman" pitchFamily="18" charset="0"/>
              </a:rPr>
              <a:t> side</a:t>
            </a:r>
            <a:endParaRPr lang="en-US" sz="2400" dirty="0"/>
          </a:p>
        </p:txBody>
      </p:sp>
      <p:sp>
        <p:nvSpPr>
          <p:cNvPr id="5" name="TextBox 4"/>
          <p:cNvSpPr txBox="1"/>
          <p:nvPr/>
        </p:nvSpPr>
        <p:spPr>
          <a:xfrm>
            <a:off x="1448267" y="3422994"/>
            <a:ext cx="970137" cy="461665"/>
          </a:xfrm>
          <a:prstGeom prst="rect">
            <a:avLst/>
          </a:prstGeom>
          <a:noFill/>
        </p:spPr>
        <p:txBody>
          <a:bodyPr wrap="none" rtlCol="0">
            <a:spAutoFit/>
          </a:bodyPr>
          <a:lstStyle/>
          <a:p>
            <a:r>
              <a:rPr lang="en-US" sz="2400" dirty="0" smtClean="0">
                <a:solidFill>
                  <a:srgbClr val="00B050"/>
                </a:solidFill>
                <a:latin typeface="Times New Roman" pitchFamily="18" charset="0"/>
                <a:cs typeface="Times New Roman" pitchFamily="18" charset="0"/>
              </a:rPr>
              <a:t>Rules:</a:t>
            </a:r>
            <a:endParaRPr lang="en-US" sz="2400" dirty="0">
              <a:solidFill>
                <a:srgbClr val="00B050"/>
              </a:solidFill>
              <a:latin typeface="Times New Roman" pitchFamily="18" charset="0"/>
              <a:cs typeface="Times New Roman" pitchFamily="18" charset="0"/>
            </a:endParaRPr>
          </a:p>
        </p:txBody>
      </p:sp>
      <p:sp>
        <p:nvSpPr>
          <p:cNvPr id="9" name="TextBox 8"/>
          <p:cNvSpPr txBox="1"/>
          <p:nvPr/>
        </p:nvSpPr>
        <p:spPr>
          <a:xfrm>
            <a:off x="107504" y="4005064"/>
            <a:ext cx="7272701" cy="1015663"/>
          </a:xfrm>
          <a:prstGeom prst="rect">
            <a:avLst/>
          </a:prstGeom>
          <a:noFill/>
        </p:spPr>
        <p:txBody>
          <a:bodyPr wrap="square" rtlCol="0">
            <a:spAutoFit/>
          </a:bodyPr>
          <a:lstStyle/>
          <a:p>
            <a:pPr marL="342900" indent="-342900" algn="l" rtl="0">
              <a:buFont typeface="Arial" panose="020B0604020202020204" pitchFamily="34" charset="0"/>
              <a:buChar char="•"/>
            </a:pPr>
            <a:r>
              <a:rPr lang="en-US" sz="2000" dirty="0" smtClean="0">
                <a:latin typeface="Times New Roman" pitchFamily="18" charset="0"/>
                <a:cs typeface="Times New Roman" pitchFamily="18" charset="0"/>
              </a:rPr>
              <a:t>Higher atomic number gets higher priority</a:t>
            </a:r>
          </a:p>
          <a:p>
            <a:pPr marL="342900" indent="-342900" algn="l" rtl="0">
              <a:buFont typeface="Arial" panose="020B0604020202020204" pitchFamily="34" charset="0"/>
              <a:buChar char="•"/>
            </a:pPr>
            <a:endParaRPr lang="en-US" sz="2000" dirty="0" smtClean="0">
              <a:latin typeface="Times New Roman" pitchFamily="18" charset="0"/>
              <a:cs typeface="Times New Roman" pitchFamily="18" charset="0"/>
            </a:endParaRPr>
          </a:p>
          <a:p>
            <a:pPr algn="l" rtl="0"/>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                           I &gt; Br &gt; Cl &gt; S &gt; P &gt; F &gt; O &gt; N &gt; C &gt; H</a:t>
            </a:r>
            <a:endParaRPr lang="en-US" sz="2000" dirty="0">
              <a:solidFill>
                <a:srgbClr val="C00000"/>
              </a:solidFill>
              <a:latin typeface="Times New Roman" pitchFamily="18" charset="0"/>
              <a:cs typeface="Times New Roman" pitchFamily="18" charset="0"/>
            </a:endParaRPr>
          </a:p>
        </p:txBody>
      </p: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952"/>
          <a:stretch/>
        </p:blipFill>
        <p:spPr bwMode="auto">
          <a:xfrm>
            <a:off x="174189" y="5301208"/>
            <a:ext cx="2165563"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69"/>
          <a:stretch/>
        </p:blipFill>
        <p:spPr bwMode="auto">
          <a:xfrm>
            <a:off x="2497416" y="5301208"/>
            <a:ext cx="2290608"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38" r="10424"/>
          <a:stretch/>
        </p:blipFill>
        <p:spPr bwMode="auto">
          <a:xfrm>
            <a:off x="4940822" y="5301208"/>
            <a:ext cx="1935434"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0909"/>
          <a:stretch/>
        </p:blipFill>
        <p:spPr bwMode="auto">
          <a:xfrm>
            <a:off x="7036397" y="5303792"/>
            <a:ext cx="2025853" cy="1152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58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9425" y="935843"/>
            <a:ext cx="3086101" cy="1629061"/>
            <a:chOff x="1259632" y="260648"/>
            <a:chExt cx="3086101" cy="1629061"/>
          </a:xfrm>
        </p:grpSpPr>
        <p:sp>
          <p:nvSpPr>
            <p:cNvPr id="5" name="Rectangle 4"/>
            <p:cNvSpPr/>
            <p:nvPr/>
          </p:nvSpPr>
          <p:spPr>
            <a:xfrm>
              <a:off x="1259632" y="1489599"/>
              <a:ext cx="3086101" cy="400110"/>
            </a:xfrm>
            <a:prstGeom prst="rect">
              <a:avLst/>
            </a:prstGeom>
          </p:spPr>
          <p:txBody>
            <a:bodyPr wrap="none">
              <a:spAutoFit/>
            </a:bodyPr>
            <a:lstStyle/>
            <a:p>
              <a:pPr>
                <a:spcBef>
                  <a:spcPct val="50000"/>
                </a:spcBef>
              </a:pPr>
              <a:r>
                <a:rPr lang="en-US" sz="2000" i="1" dirty="0" smtClean="0">
                  <a:solidFill>
                    <a:srgbClr val="C00000"/>
                  </a:solidFill>
                  <a:latin typeface="Times New Roman" pitchFamily="18" charset="0"/>
                  <a:cs typeface="Times New Roman" pitchFamily="18" charset="0"/>
                </a:rPr>
                <a:t>E</a:t>
              </a:r>
              <a:r>
                <a:rPr lang="en-US" sz="2000" dirty="0" smtClean="0">
                  <a:latin typeface="Times New Roman" pitchFamily="18" charset="0"/>
                  <a:cs typeface="Times New Roman" pitchFamily="18" charset="0"/>
                </a:rPr>
                <a:t>-1-bromo-1-chloropropene</a:t>
              </a:r>
              <a:endParaRPr lang="en-US" sz="2000" dirty="0">
                <a:latin typeface="Times New Roman" pitchFamily="18" charset="0"/>
                <a:cs typeface="Times New Roman" pitchFamily="18" charset="0"/>
              </a:endParaRPr>
            </a:p>
          </p:txBody>
        </p:sp>
        <p:pic>
          <p:nvPicPr>
            <p:cNvPr id="51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215" r="24624"/>
            <a:stretch/>
          </p:blipFill>
          <p:spPr bwMode="auto">
            <a:xfrm>
              <a:off x="1957440" y="260648"/>
              <a:ext cx="169048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4932040" y="1067514"/>
            <a:ext cx="2448159" cy="1497390"/>
            <a:chOff x="5576330" y="592374"/>
            <a:chExt cx="2448159" cy="1497390"/>
          </a:xfrm>
        </p:grpSpPr>
        <p:sp>
          <p:nvSpPr>
            <p:cNvPr id="6" name="Rectangle 5"/>
            <p:cNvSpPr/>
            <p:nvPr/>
          </p:nvSpPr>
          <p:spPr>
            <a:xfrm>
              <a:off x="5576330" y="1689654"/>
              <a:ext cx="2430474" cy="400110"/>
            </a:xfrm>
            <a:prstGeom prst="rect">
              <a:avLst/>
            </a:prstGeom>
          </p:spPr>
          <p:txBody>
            <a:bodyPr wrap="none">
              <a:spAutoFit/>
            </a:bodyPr>
            <a:lstStyle/>
            <a:p>
              <a:pPr>
                <a:spcBef>
                  <a:spcPct val="50000"/>
                </a:spcBef>
              </a:pPr>
              <a:r>
                <a:rPr lang="en-US" sz="2000" i="1" dirty="0" smtClean="0">
                  <a:solidFill>
                    <a:schemeClr val="accent2"/>
                  </a:solidFill>
                  <a:latin typeface="Times New Roman" pitchFamily="18" charset="0"/>
                  <a:cs typeface="Times New Roman" pitchFamily="18" charset="0"/>
                </a:rPr>
                <a:t>Z</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3-methyl-2-pentene</a:t>
              </a:r>
              <a:endParaRPr lang="en-US" sz="2000" dirty="0">
                <a:latin typeface="Times New Roman" pitchFamily="18" charset="0"/>
                <a:cs typeface="Times New Roman" pitchFamily="18" charset="0"/>
              </a:endParaRP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179"/>
            <a:stretch/>
          </p:blipFill>
          <p:spPr bwMode="auto">
            <a:xfrm>
              <a:off x="5728795" y="592374"/>
              <a:ext cx="229569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715481" y="3172027"/>
            <a:ext cx="2645276" cy="1913157"/>
            <a:chOff x="715481" y="2564025"/>
            <a:chExt cx="2645276" cy="1913157"/>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233" y="2564025"/>
              <a:ext cx="1483646"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15481" y="4077072"/>
              <a:ext cx="2645276" cy="400110"/>
            </a:xfrm>
            <a:prstGeom prst="rect">
              <a:avLst/>
            </a:prstGeom>
          </p:spPr>
          <p:txBody>
            <a:bodyPr wrap="none">
              <a:spAutoFit/>
            </a:bodyPr>
            <a:lstStyle/>
            <a:p>
              <a:r>
                <a:rPr lang="en-US" sz="2000" i="1" dirty="0" smtClean="0">
                  <a:solidFill>
                    <a:srgbClr val="C00000"/>
                  </a:solidFill>
                  <a:latin typeface="Times New Roman" pitchFamily="18" charset="0"/>
                  <a:cs typeface="Times New Roman" pitchFamily="18" charset="0"/>
                </a:rPr>
                <a:t>E</a:t>
              </a:r>
              <a:r>
                <a:rPr lang="en-US" sz="2000" dirty="0" smtClean="0">
                  <a:latin typeface="Times New Roman" pitchFamily="18" charset="0"/>
                  <a:cs typeface="Times New Roman" pitchFamily="18" charset="0"/>
                </a:rPr>
                <a:t>-3-Isopropyl-2-hexene</a:t>
              </a:r>
              <a:endParaRPr lang="en-US" sz="2000" dirty="0">
                <a:latin typeface="Times New Roman" pitchFamily="18" charset="0"/>
                <a:cs typeface="Times New Roman" pitchFamily="18" charset="0"/>
              </a:endParaRPr>
            </a:p>
          </p:txBody>
        </p:sp>
      </p:grpSp>
      <p:sp>
        <p:nvSpPr>
          <p:cNvPr id="16" name="Rectangle 15"/>
          <p:cNvSpPr/>
          <p:nvPr/>
        </p:nvSpPr>
        <p:spPr>
          <a:xfrm>
            <a:off x="179512" y="93292"/>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20" name="Group 19"/>
          <p:cNvGrpSpPr/>
          <p:nvPr/>
        </p:nvGrpSpPr>
        <p:grpSpPr>
          <a:xfrm>
            <a:off x="4415033" y="3855328"/>
            <a:ext cx="2924079" cy="979794"/>
            <a:chOff x="4415033" y="3855328"/>
            <a:chExt cx="2924079" cy="979794"/>
          </a:xfrm>
        </p:grpSpPr>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973" y="3855328"/>
              <a:ext cx="272813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15033" y="4435012"/>
              <a:ext cx="2710999" cy="400110"/>
            </a:xfrm>
            <a:prstGeom prst="rect">
              <a:avLst/>
            </a:prstGeom>
          </p:spPr>
          <p:txBody>
            <a:bodyPr wrap="none">
              <a:spAutoFit/>
            </a:bodyPr>
            <a:lstStyle/>
            <a:p>
              <a:r>
                <a:rPr lang="en-US" sz="2000" dirty="0" smtClean="0">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2E,4E</a:t>
              </a:r>
              <a:r>
                <a:rPr lang="en-US" sz="2000" dirty="0" smtClean="0">
                  <a:latin typeface="Times New Roman" pitchFamily="18" charset="0"/>
                  <a:cs typeface="Times New Roman" pitchFamily="18" charset="0"/>
                </a:rPr>
                <a:t>)-2,4-Heptadiene</a:t>
              </a:r>
              <a:endParaRPr lang="en-US" sz="2000" dirty="0">
                <a:latin typeface="Times New Roman" pitchFamily="18" charset="0"/>
                <a:cs typeface="Times New Roman" pitchFamily="18" charset="0"/>
              </a:endParaRPr>
            </a:p>
          </p:txBody>
        </p:sp>
      </p:grpSp>
      <p:sp>
        <p:nvSpPr>
          <p:cNvPr id="2" name="Slide Number Placeholder 1"/>
          <p:cNvSpPr>
            <a:spLocks noGrp="1"/>
          </p:cNvSpPr>
          <p:nvPr>
            <p:ph type="sldNum" sz="quarter" idx="12"/>
          </p:nvPr>
        </p:nvSpPr>
        <p:spPr/>
        <p:txBody>
          <a:bodyPr/>
          <a:lstStyle/>
          <a:p>
            <a:fld id="{21E8D815-89E4-448A-897E-E9B56FCB813A}" type="slidenum">
              <a:rPr lang="ar-SA" smtClean="0"/>
              <a:t>11</a:t>
            </a:fld>
            <a:endParaRPr lang="ar-SA"/>
          </a:p>
        </p:txBody>
      </p:sp>
    </p:spTree>
    <p:extLst>
      <p:ext uri="{BB962C8B-B14F-4D97-AF65-F5344CB8AC3E}">
        <p14:creationId xmlns:p14="http://schemas.microsoft.com/office/powerpoint/2010/main" val="24078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37488" y="116631"/>
            <a:ext cx="5099473" cy="584775"/>
          </a:xfrm>
          <a:prstGeom prst="rect">
            <a:avLst/>
          </a:prstGeom>
        </p:spPr>
        <p:txBody>
          <a:bodyPr wrap="none">
            <a:spAutoFit/>
          </a:bodyPr>
          <a:lstStyle/>
          <a:p>
            <a:r>
              <a:rPr lang="en-US" sz="3200" dirty="0" smtClean="0">
                <a:solidFill>
                  <a:srgbClr val="00B050"/>
                </a:solidFill>
                <a:latin typeface="Times New Roman" pitchFamily="18" charset="0"/>
              </a:rPr>
              <a:t>Physical properties of alkenes</a:t>
            </a:r>
            <a:endParaRPr lang="ar-SA" sz="3200" dirty="0">
              <a:solidFill>
                <a:srgbClr val="00B050"/>
              </a:solidFill>
              <a:latin typeface="Times New Roman" pitchFamily="18" charset="0"/>
            </a:endParaRPr>
          </a:p>
        </p:txBody>
      </p:sp>
      <p:sp>
        <p:nvSpPr>
          <p:cNvPr id="3" name="مستطيل 2"/>
          <p:cNvSpPr/>
          <p:nvPr/>
        </p:nvSpPr>
        <p:spPr>
          <a:xfrm>
            <a:off x="165948" y="967543"/>
            <a:ext cx="5095690" cy="523220"/>
          </a:xfrm>
          <a:prstGeom prst="rect">
            <a:avLst/>
          </a:prstGeom>
        </p:spPr>
        <p:txBody>
          <a:bodyPr wrap="none">
            <a:spAutoFit/>
          </a:bodyPr>
          <a:lstStyle/>
          <a:p>
            <a:pPr algn="l"/>
            <a:r>
              <a:rPr lang="en-US" sz="2800" dirty="0" smtClean="0">
                <a:solidFill>
                  <a:srgbClr val="FF0000"/>
                </a:solidFill>
                <a:latin typeface="Times New Roman" pitchFamily="18" charset="0"/>
              </a:rPr>
              <a:t>A  Physical States and </a:t>
            </a:r>
            <a:r>
              <a:rPr lang="en-US" sz="2800" dirty="0" err="1" smtClean="0">
                <a:solidFill>
                  <a:srgbClr val="FF0000"/>
                </a:solidFill>
                <a:latin typeface="Times New Roman" pitchFamily="18" charset="0"/>
              </a:rPr>
              <a:t>Solubilities</a:t>
            </a:r>
            <a:endParaRPr lang="ar-SA" sz="2800" dirty="0">
              <a:solidFill>
                <a:srgbClr val="FF0000"/>
              </a:solidFill>
            </a:endParaRPr>
          </a:p>
        </p:txBody>
      </p:sp>
      <p:grpSp>
        <p:nvGrpSpPr>
          <p:cNvPr id="4" name="مجموعة 3"/>
          <p:cNvGrpSpPr/>
          <p:nvPr/>
        </p:nvGrpSpPr>
        <p:grpSpPr>
          <a:xfrm>
            <a:off x="590876" y="2029706"/>
            <a:ext cx="6356919" cy="1770162"/>
            <a:chOff x="655649" y="1601078"/>
            <a:chExt cx="6356919" cy="1770162"/>
          </a:xfrm>
        </p:grpSpPr>
        <p:sp>
          <p:nvSpPr>
            <p:cNvPr id="5" name="Tartalom helye 2"/>
            <p:cNvSpPr txBox="1">
              <a:spLocks/>
            </p:cNvSpPr>
            <p:nvPr/>
          </p:nvSpPr>
          <p:spPr bwMode="auto">
            <a:xfrm>
              <a:off x="716187" y="1601078"/>
              <a:ext cx="1017716"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1</a:t>
              </a: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4</a:t>
              </a:r>
              <a:endParaRPr lang="hu-HU" sz="2400" baseline="-25000" dirty="0">
                <a:latin typeface="Times New Roman" pitchFamily="18" charset="0"/>
                <a:cs typeface="Times New Roman" pitchFamily="18" charset="0"/>
                <a:sym typeface="Symbol" pitchFamily="18" charset="2"/>
              </a:endParaRPr>
            </a:p>
          </p:txBody>
        </p:sp>
        <p:sp>
          <p:nvSpPr>
            <p:cNvPr id="6" name="Tartalom helye 2"/>
            <p:cNvSpPr txBox="1">
              <a:spLocks/>
            </p:cNvSpPr>
            <p:nvPr/>
          </p:nvSpPr>
          <p:spPr bwMode="auto">
            <a:xfrm>
              <a:off x="2318826" y="1609713"/>
              <a:ext cx="2357454" cy="64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      </a:t>
              </a:r>
              <a:r>
                <a:rPr lang="hu-HU" sz="2400" dirty="0" smtClean="0">
                  <a:latin typeface="Times New Roman" pitchFamily="18" charset="0"/>
                  <a:cs typeface="Times New Roman" pitchFamily="18" charset="0"/>
                  <a:sym typeface="Symbol" pitchFamily="18" charset="2"/>
                </a:rPr>
                <a:t>gases</a:t>
              </a:r>
              <a:endParaRPr lang="en-US" sz="2400" dirty="0" smtClean="0">
                <a:latin typeface="Times New Roman" pitchFamily="18" charset="0"/>
                <a:cs typeface="Times New Roman" pitchFamily="18" charset="0"/>
                <a:sym typeface="Symbol" pitchFamily="18" charset="2"/>
              </a:endParaRPr>
            </a:p>
          </p:txBody>
        </p:sp>
        <p:sp>
          <p:nvSpPr>
            <p:cNvPr id="7" name="Tartalom helye 2"/>
            <p:cNvSpPr txBox="1">
              <a:spLocks/>
            </p:cNvSpPr>
            <p:nvPr/>
          </p:nvSpPr>
          <p:spPr bwMode="auto">
            <a:xfrm>
              <a:off x="683568" y="2249078"/>
              <a:ext cx="1259535" cy="428628"/>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C</a:t>
              </a:r>
              <a:r>
                <a:rPr lang="hu-HU" sz="2400" baseline="-25000" dirty="0" smtClean="0">
                  <a:latin typeface="Times New Roman" pitchFamily="18" charset="0"/>
                  <a:cs typeface="Times New Roman" pitchFamily="18" charset="0"/>
                  <a:sym typeface="Symbol" pitchFamily="18" charset="2"/>
                </a:rPr>
                <a:t>5</a:t>
              </a:r>
              <a:r>
                <a:rPr lang="hu-HU" sz="2400" dirty="0" smtClean="0">
                  <a:latin typeface="Times New Roman" pitchFamily="18" charset="0"/>
                  <a:cs typeface="Times New Roman" pitchFamily="18" charset="0"/>
                  <a:sym typeface="Symbol" pitchFamily="18" charset="2"/>
                </a:rPr>
                <a:t>-C</a:t>
              </a:r>
              <a:r>
                <a:rPr lang="en-US" sz="2400" baseline="-25000" dirty="0" smtClean="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p:txBody>
        </p:sp>
        <p:sp>
          <p:nvSpPr>
            <p:cNvPr id="8" name="Tartalom helye 2"/>
            <p:cNvSpPr txBox="1">
              <a:spLocks/>
            </p:cNvSpPr>
            <p:nvPr/>
          </p:nvSpPr>
          <p:spPr bwMode="auto">
            <a:xfrm>
              <a:off x="2778566" y="2257713"/>
              <a:ext cx="4234002" cy="432000"/>
            </a:xfrm>
            <a:prstGeom prst="rect">
              <a:avLst/>
            </a:prstGeom>
            <a:noFill/>
            <a:ln w="9525">
              <a:noFill/>
              <a:miter lim="800000"/>
              <a:headEnd/>
              <a:tailEnd/>
            </a:ln>
          </p:spPr>
          <p:txBody>
            <a:bodyPr/>
            <a:lstStyle/>
            <a:p>
              <a:pPr algn="l">
                <a:lnSpc>
                  <a:spcPct val="80000"/>
                </a:lnSpc>
                <a:spcBef>
                  <a:spcPct val="20000"/>
                </a:spcBef>
                <a:buFont typeface="Arial" charset="0"/>
                <a:buNone/>
              </a:pPr>
              <a:r>
                <a:rPr lang="hu-HU" sz="2400" dirty="0" smtClean="0">
                  <a:latin typeface="Times New Roman" pitchFamily="18" charset="0"/>
                  <a:cs typeface="Times New Roman" pitchFamily="18" charset="0"/>
                  <a:sym typeface="Symbol" pitchFamily="18" charset="2"/>
                </a:rPr>
                <a:t>liquids</a:t>
              </a:r>
              <a:endParaRPr lang="ar-SA" sz="2400" dirty="0" smtClean="0">
                <a:latin typeface="Times New Roman" pitchFamily="18" charset="0"/>
                <a:cs typeface="Times New Roman" pitchFamily="18" charset="0"/>
                <a:sym typeface="Symbol" pitchFamily="18" charset="2"/>
              </a:endParaRPr>
            </a:p>
          </p:txBody>
        </p:sp>
        <p:sp>
          <p:nvSpPr>
            <p:cNvPr id="9" name="Tartalom helye 2"/>
            <p:cNvSpPr txBox="1">
              <a:spLocks/>
            </p:cNvSpPr>
            <p:nvPr/>
          </p:nvSpPr>
          <p:spPr bwMode="auto">
            <a:xfrm>
              <a:off x="655649" y="2878306"/>
              <a:ext cx="2156507" cy="492934"/>
            </a:xfrm>
            <a:prstGeom prst="rect">
              <a:avLst/>
            </a:prstGeom>
            <a:noFill/>
            <a:ln w="9525">
              <a:noFill/>
              <a:miter lim="800000"/>
              <a:headEnd/>
              <a:tailEnd/>
            </a:ln>
          </p:spPr>
          <p:txBody>
            <a:bodyPr/>
            <a:lstStyle/>
            <a:p>
              <a:pPr algn="l">
                <a:lnSpc>
                  <a:spcPct val="80000"/>
                </a:lnSpc>
                <a:spcBef>
                  <a:spcPct val="20000"/>
                </a:spcBef>
              </a:pPr>
              <a:r>
                <a:rPr lang="en-US" sz="2400" dirty="0" smtClean="0">
                  <a:latin typeface="Times New Roman" pitchFamily="18" charset="0"/>
                  <a:cs typeface="Times New Roman" pitchFamily="18" charset="0"/>
                  <a:sym typeface="Symbol" pitchFamily="18" charset="2"/>
                </a:rPr>
                <a:t>More than </a:t>
              </a:r>
              <a:r>
                <a:rPr lang="hu-HU" sz="2400" dirty="0" smtClean="0">
                  <a:latin typeface="Times New Roman" pitchFamily="18" charset="0"/>
                  <a:cs typeface="Times New Roman" pitchFamily="18" charset="0"/>
                  <a:sym typeface="Symbol" pitchFamily="18" charset="2"/>
                </a:rPr>
                <a:t>C</a:t>
              </a:r>
              <a:r>
                <a:rPr lang="en-US" sz="2400" baseline="-25000" dirty="0">
                  <a:latin typeface="Times New Roman" pitchFamily="18" charset="0"/>
                  <a:cs typeface="Times New Roman" pitchFamily="18" charset="0"/>
                  <a:sym typeface="Symbol" pitchFamily="18" charset="2"/>
                </a:rPr>
                <a:t>18</a:t>
              </a:r>
              <a:endParaRPr lang="hu-HU" sz="2400" baseline="-25000" dirty="0">
                <a:latin typeface="Times New Roman" pitchFamily="18" charset="0"/>
                <a:cs typeface="Times New Roman" pitchFamily="18" charset="0"/>
                <a:sym typeface="Symbol" pitchFamily="18" charset="2"/>
              </a:endParaRPr>
            </a:p>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 </a:t>
              </a:r>
              <a:endParaRPr lang="hu-HU" sz="2400" baseline="-25000" dirty="0">
                <a:latin typeface="Times New Roman" pitchFamily="18" charset="0"/>
                <a:cs typeface="Times New Roman" pitchFamily="18" charset="0"/>
                <a:sym typeface="Symbol" pitchFamily="18" charset="2"/>
              </a:endParaRPr>
            </a:p>
          </p:txBody>
        </p:sp>
        <p:sp>
          <p:nvSpPr>
            <p:cNvPr id="10" name="Tartalom helye 2"/>
            <p:cNvSpPr txBox="1">
              <a:spLocks/>
            </p:cNvSpPr>
            <p:nvPr/>
          </p:nvSpPr>
          <p:spPr bwMode="auto">
            <a:xfrm>
              <a:off x="2777146" y="2852816"/>
              <a:ext cx="4104456" cy="468000"/>
            </a:xfrm>
            <a:prstGeom prst="rect">
              <a:avLst/>
            </a:prstGeom>
            <a:noFill/>
            <a:ln w="9525">
              <a:noFill/>
              <a:miter lim="800000"/>
              <a:headEnd/>
              <a:tailEnd/>
            </a:ln>
          </p:spPr>
          <p:txBody>
            <a:bodyPr/>
            <a:lstStyle/>
            <a:p>
              <a:pPr algn="l">
                <a:lnSpc>
                  <a:spcPct val="80000"/>
                </a:lnSpc>
                <a:spcBef>
                  <a:spcPct val="20000"/>
                </a:spcBef>
                <a:buFont typeface="Arial" charset="0"/>
                <a:buNone/>
              </a:pPr>
              <a:r>
                <a:rPr lang="en-US" sz="2400" dirty="0" smtClean="0">
                  <a:latin typeface="Times New Roman" pitchFamily="18" charset="0"/>
                  <a:cs typeface="Times New Roman" pitchFamily="18" charset="0"/>
                  <a:sym typeface="Symbol" pitchFamily="18" charset="2"/>
                </a:rPr>
                <a:t>solids</a:t>
              </a:r>
              <a:endParaRPr lang="ar-SA" sz="2400" dirty="0" smtClean="0">
                <a:latin typeface="Times New Roman" pitchFamily="18" charset="0"/>
                <a:cs typeface="Times New Roman" pitchFamily="18" charset="0"/>
                <a:sym typeface="Symbol" pitchFamily="18" charset="2"/>
              </a:endParaRPr>
            </a:p>
          </p:txBody>
        </p:sp>
      </p:grpSp>
      <p:sp>
        <p:nvSpPr>
          <p:cNvPr id="11" name="مربع نص 10"/>
          <p:cNvSpPr txBox="1"/>
          <p:nvPr/>
        </p:nvSpPr>
        <p:spPr>
          <a:xfrm>
            <a:off x="899592" y="4293096"/>
            <a:ext cx="184731" cy="369332"/>
          </a:xfrm>
          <a:prstGeom prst="rect">
            <a:avLst/>
          </a:prstGeom>
          <a:noFill/>
        </p:spPr>
        <p:txBody>
          <a:bodyPr wrap="none" rtlCol="1">
            <a:spAutoFit/>
          </a:bodyPr>
          <a:lstStyle/>
          <a:p>
            <a:endParaRPr lang="ar-SA" dirty="0"/>
          </a:p>
        </p:txBody>
      </p:sp>
      <p:sp>
        <p:nvSpPr>
          <p:cNvPr id="12" name="مربع نص 11"/>
          <p:cNvSpPr txBox="1"/>
          <p:nvPr/>
        </p:nvSpPr>
        <p:spPr>
          <a:xfrm>
            <a:off x="145664" y="4286905"/>
            <a:ext cx="8905003" cy="1200329"/>
          </a:xfrm>
          <a:prstGeom prst="rect">
            <a:avLst/>
          </a:prstGeom>
          <a:noFill/>
        </p:spPr>
        <p:txBody>
          <a:bodyPr wrap="none" rtlCol="1">
            <a:spAutoFit/>
          </a:bodyPr>
          <a:lstStyle/>
          <a:p>
            <a:pPr algn="l"/>
            <a:r>
              <a:rPr lang="en-US" sz="2400" dirty="0" smtClean="0">
                <a:latin typeface="Times New Roman" pitchFamily="18" charset="0"/>
                <a:cs typeface="Times New Roman" pitchFamily="18" charset="0"/>
              </a:rPr>
              <a:t>Alkenes are nonpolar compounds. Thus alkenes are soluble in </a:t>
            </a:r>
          </a:p>
          <a:p>
            <a:pPr algn="l"/>
            <a:r>
              <a:rPr lang="en-US" sz="2400" dirty="0" smtClean="0">
                <a:latin typeface="Times New Roman" pitchFamily="18" charset="0"/>
                <a:cs typeface="Times New Roman" pitchFamily="18" charset="0"/>
              </a:rPr>
              <a:t>the nonpolar solvents such as carbon tetrachloride (CCl</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and </a:t>
            </a:r>
          </a:p>
          <a:p>
            <a:pPr algn="l"/>
            <a:r>
              <a:rPr lang="en-US" sz="2400" dirty="0" smtClean="0">
                <a:latin typeface="Times New Roman" pitchFamily="18" charset="0"/>
                <a:cs typeface="Times New Roman" pitchFamily="18" charset="0"/>
              </a:rPr>
              <a:t>benzene (C</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6</a:t>
            </a:r>
            <a:r>
              <a:rPr lang="en-US" sz="2400" dirty="0" smtClean="0">
                <a:latin typeface="Times New Roman" pitchFamily="18" charset="0"/>
                <a:cs typeface="Times New Roman" pitchFamily="18" charset="0"/>
              </a:rPr>
              <a:t>), but they are insoluble in polar solvents such as water</a:t>
            </a:r>
            <a:r>
              <a:rPr lang="en-US" sz="2000" dirty="0" smtClean="0">
                <a:latin typeface="Times New Roman" pitchFamily="18" charset="0"/>
                <a:cs typeface="Times New Roman" pitchFamily="18" charset="0"/>
              </a:rPr>
              <a:t>.</a:t>
            </a:r>
            <a:r>
              <a:rPr lang="en-US" dirty="0" smtClean="0"/>
              <a:t>   </a:t>
            </a:r>
            <a:endParaRPr lang="ar-SA" dirty="0"/>
          </a:p>
        </p:txBody>
      </p:sp>
      <p:sp>
        <p:nvSpPr>
          <p:cNvPr id="14" name="Slide Number Placeholder 13"/>
          <p:cNvSpPr>
            <a:spLocks noGrp="1"/>
          </p:cNvSpPr>
          <p:nvPr>
            <p:ph type="sldNum" sz="quarter" idx="12"/>
          </p:nvPr>
        </p:nvSpPr>
        <p:spPr/>
        <p:txBody>
          <a:bodyPr/>
          <a:lstStyle/>
          <a:p>
            <a:fld id="{21E8D815-89E4-448A-897E-E9B56FCB813A}" type="slidenum">
              <a:rPr lang="ar-SA" smtClean="0"/>
              <a:t>12</a:t>
            </a:fld>
            <a:endParaRPr lang="ar-SA"/>
          </a:p>
        </p:txBody>
      </p:sp>
    </p:spTree>
    <p:extLst>
      <p:ext uri="{BB962C8B-B14F-4D97-AF65-F5344CB8AC3E}">
        <p14:creationId xmlns:p14="http://schemas.microsoft.com/office/powerpoint/2010/main" val="54709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13</a:t>
            </a:fld>
            <a:endParaRPr lang="ar-SA"/>
          </a:p>
        </p:txBody>
      </p:sp>
      <p:sp>
        <p:nvSpPr>
          <p:cNvPr id="4" name="مستطيل 2"/>
          <p:cNvSpPr/>
          <p:nvPr/>
        </p:nvSpPr>
        <p:spPr>
          <a:xfrm>
            <a:off x="2843807" y="-27384"/>
            <a:ext cx="3855543" cy="584775"/>
          </a:xfrm>
          <a:prstGeom prst="rect">
            <a:avLst/>
          </a:prstGeom>
        </p:spPr>
        <p:txBody>
          <a:bodyPr wrap="none">
            <a:spAutoFit/>
          </a:bodyPr>
          <a:lstStyle/>
          <a:p>
            <a:pPr lvl="0" algn="l"/>
            <a:r>
              <a:rPr lang="en-US" sz="3200" dirty="0">
                <a:solidFill>
                  <a:srgbClr val="00B050"/>
                </a:solidFill>
                <a:latin typeface="Times New Roman" pitchFamily="18" charset="0"/>
              </a:rPr>
              <a:t>Preparation of </a:t>
            </a:r>
            <a:r>
              <a:rPr lang="en-US" sz="3200" dirty="0" smtClean="0">
                <a:solidFill>
                  <a:srgbClr val="00B050"/>
                </a:solidFill>
                <a:latin typeface="Times New Roman" pitchFamily="18" charset="0"/>
              </a:rPr>
              <a:t>alkenes</a:t>
            </a:r>
            <a:endParaRPr lang="ar-SA" sz="3200" dirty="0">
              <a:solidFill>
                <a:srgbClr val="00B050"/>
              </a:solidFill>
              <a:latin typeface="Times New Roman" pitchFamily="18" charset="0"/>
            </a:endParaRPr>
          </a:p>
        </p:txBody>
      </p:sp>
      <p:sp>
        <p:nvSpPr>
          <p:cNvPr id="5" name="Text Box 3"/>
          <p:cNvSpPr txBox="1">
            <a:spLocks noChangeArrowheads="1"/>
          </p:cNvSpPr>
          <p:nvPr/>
        </p:nvSpPr>
        <p:spPr bwMode="auto">
          <a:xfrm>
            <a:off x="4805" y="557391"/>
            <a:ext cx="8686800" cy="830997"/>
          </a:xfrm>
          <a:prstGeom prst="rect">
            <a:avLst/>
          </a:prstGeom>
          <a:noFill/>
          <a:ln w="9525">
            <a:noFill/>
            <a:miter lim="800000"/>
            <a:headEnd/>
            <a:tailEnd/>
          </a:ln>
          <a:effectLst/>
        </p:spPr>
        <p:txBody>
          <a:bodyPr>
            <a:spAutoFit/>
          </a:bodyPr>
          <a:lstStyle/>
          <a:p>
            <a:pPr marL="223838" indent="-223838" algn="just" rtl="0">
              <a:spcBef>
                <a:spcPct val="15000"/>
              </a:spcBef>
              <a:buFontTx/>
              <a:buChar char="•"/>
            </a:pPr>
            <a:r>
              <a:rPr lang="en-US" sz="2400" dirty="0" smtClean="0">
                <a:latin typeface="Times New Roman" pitchFamily="18" charset="0"/>
                <a:cs typeface="Times New Roman" pitchFamily="18" charset="0"/>
              </a:rPr>
              <a:t>Alkenes </a:t>
            </a:r>
            <a:r>
              <a:rPr lang="en-US" sz="2400" dirty="0">
                <a:latin typeface="Times New Roman" pitchFamily="18" charset="0"/>
                <a:cs typeface="Times New Roman" pitchFamily="18" charset="0"/>
              </a:rPr>
              <a:t>can be prepared from </a:t>
            </a:r>
            <a:r>
              <a:rPr lang="en-US" sz="2400" dirty="0" smtClean="0">
                <a:solidFill>
                  <a:srgbClr val="C00000"/>
                </a:solidFill>
                <a:latin typeface="Times New Roman" pitchFamily="18" charset="0"/>
                <a:cs typeface="Times New Roman" pitchFamily="18" charset="0"/>
              </a:rPr>
              <a:t>alcohols </a:t>
            </a:r>
            <a:r>
              <a:rPr lang="en-US" sz="2400" dirty="0" smtClean="0">
                <a:latin typeface="Times New Roman" pitchFamily="18" charset="0"/>
                <a:cs typeface="Times New Roman" pitchFamily="18" charset="0"/>
              </a:rPr>
              <a:t>and </a:t>
            </a:r>
            <a:r>
              <a:rPr lang="en-US" sz="2400" dirty="0" smtClean="0">
                <a:solidFill>
                  <a:srgbClr val="C00000"/>
                </a:solidFill>
                <a:latin typeface="Times New Roman" pitchFamily="18" charset="0"/>
                <a:cs typeface="Times New Roman" pitchFamily="18" charset="0"/>
              </a:rPr>
              <a:t>alkyl </a:t>
            </a:r>
            <a:r>
              <a:rPr lang="en-US" sz="2400" dirty="0">
                <a:solidFill>
                  <a:srgbClr val="C00000"/>
                </a:solidFill>
                <a:latin typeface="Times New Roman" pitchFamily="18" charset="0"/>
                <a:cs typeface="Times New Roman" pitchFamily="18" charset="0"/>
              </a:rPr>
              <a:t>halides</a:t>
            </a:r>
            <a:r>
              <a:rPr lang="en-US" sz="2400" dirty="0" smtClean="0">
                <a:latin typeface="Times New Roman" pitchFamily="18" charset="0"/>
                <a:cs typeface="Times New Roman" pitchFamily="18" charset="0"/>
              </a:rPr>
              <a:t> by </a:t>
            </a:r>
            <a:r>
              <a:rPr lang="en-US" sz="2400" dirty="0" smtClean="0">
                <a:solidFill>
                  <a:srgbClr val="C00000"/>
                </a:solidFill>
                <a:latin typeface="Times New Roman" pitchFamily="18" charset="0"/>
                <a:cs typeface="Times New Roman" pitchFamily="18" charset="0"/>
              </a:rPr>
              <a:t>Elimination Reactions</a:t>
            </a:r>
            <a:r>
              <a:rPr lang="en-US" sz="2400" dirty="0">
                <a:latin typeface="Times New Roman" pitchFamily="18" charset="0"/>
                <a:cs typeface="Times New Roman" pitchFamily="18" charset="0"/>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197" y="2618400"/>
            <a:ext cx="5276091"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243" y="1181748"/>
            <a:ext cx="2093077" cy="1097280"/>
          </a:xfrm>
          <a:prstGeom prst="rect">
            <a:avLst/>
          </a:prstGeom>
          <a:noFill/>
          <a:ln w="9525">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9"/>
          <p:cNvSpPr txBox="1"/>
          <p:nvPr/>
        </p:nvSpPr>
        <p:spPr>
          <a:xfrm>
            <a:off x="4805" y="2190055"/>
            <a:ext cx="3559630" cy="461665"/>
          </a:xfrm>
          <a:prstGeom prst="rect">
            <a:avLst/>
          </a:prstGeom>
          <a:noFill/>
        </p:spPr>
        <p:txBody>
          <a:bodyPr wrap="square" rtlCol="1">
            <a:spAutoFit/>
          </a:bodyPr>
          <a:lstStyle/>
          <a:p>
            <a:pPr algn="l" rtl="0"/>
            <a:r>
              <a:rPr lang="en-US" sz="2400" dirty="0" smtClean="0">
                <a:solidFill>
                  <a:srgbClr val="C00000"/>
                </a:solidFill>
                <a:latin typeface="Times New Roman" pitchFamily="18" charset="0"/>
                <a:cs typeface="Times New Roman" pitchFamily="18" charset="0"/>
              </a:rPr>
              <a:t>1- Dehydration of Alcohols</a:t>
            </a:r>
            <a:endParaRPr lang="ar-SA" sz="2400" dirty="0">
              <a:solidFill>
                <a:srgbClr val="C00000"/>
              </a:solidFill>
              <a:latin typeface="Times New Roman" pitchFamily="18" charset="0"/>
              <a:cs typeface="Times New Roman" pitchFamily="18" charset="0"/>
            </a:endParaRPr>
          </a:p>
        </p:txBody>
      </p:sp>
      <p:pic>
        <p:nvPicPr>
          <p:cNvPr id="13" name="Picture 12" descr="Chapt05.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41426" t="30754" r="24842" b="59896"/>
          <a:stretch/>
        </p:blipFill>
        <p:spPr>
          <a:xfrm>
            <a:off x="2509453" y="4499982"/>
            <a:ext cx="3227780" cy="640080"/>
          </a:xfrm>
          <a:prstGeom prst="rect">
            <a:avLst/>
          </a:prstGeom>
        </p:spPr>
      </p:pic>
      <p:pic>
        <p:nvPicPr>
          <p:cNvPr id="15" name="Picture 14" descr="Chapt05.pdf (SECURED) - Adobe Acrobat Reader DC"/>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6822" t="48240" r="20192" b="34275"/>
          <a:stretch/>
        </p:blipFill>
        <p:spPr>
          <a:xfrm>
            <a:off x="2388152" y="5606924"/>
            <a:ext cx="3930555" cy="1143828"/>
          </a:xfrm>
          <a:prstGeom prst="rect">
            <a:avLst/>
          </a:prstGeom>
        </p:spPr>
      </p:pic>
      <p:sp>
        <p:nvSpPr>
          <p:cNvPr id="16" name="Rectangle 15"/>
          <p:cNvSpPr/>
          <p:nvPr/>
        </p:nvSpPr>
        <p:spPr>
          <a:xfrm>
            <a:off x="39908" y="3832211"/>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12" name="Rectangle 11"/>
          <p:cNvSpPr/>
          <p:nvPr/>
        </p:nvSpPr>
        <p:spPr>
          <a:xfrm>
            <a:off x="827584" y="4293876"/>
            <a:ext cx="1550296" cy="338554"/>
          </a:xfrm>
          <a:prstGeom prst="rect">
            <a:avLst/>
          </a:prstGeom>
        </p:spPr>
        <p:txBody>
          <a:bodyPr wrap="none">
            <a:spAutoFit/>
          </a:bodyPr>
          <a:lstStyle/>
          <a:p>
            <a:r>
              <a:rPr lang="en-US" sz="1600" dirty="0">
                <a:solidFill>
                  <a:schemeClr val="accent2"/>
                </a:solidFill>
                <a:latin typeface="Times New Roman" pitchFamily="18" charset="0"/>
                <a:cs typeface="Times New Roman" pitchFamily="18" charset="0"/>
              </a:rPr>
              <a:t>Primary Alcohol</a:t>
            </a:r>
            <a:endParaRPr lang="en-US" sz="1600" dirty="0">
              <a:latin typeface="Times New Roman" pitchFamily="18" charset="0"/>
              <a:cs typeface="Times New Roman" pitchFamily="18" charset="0"/>
            </a:endParaRPr>
          </a:p>
        </p:txBody>
      </p:sp>
      <p:sp>
        <p:nvSpPr>
          <p:cNvPr id="17" name="Rectangle 16"/>
          <p:cNvSpPr/>
          <p:nvPr/>
        </p:nvSpPr>
        <p:spPr>
          <a:xfrm>
            <a:off x="755576" y="5268370"/>
            <a:ext cx="1753877" cy="338554"/>
          </a:xfrm>
          <a:prstGeom prst="rect">
            <a:avLst/>
          </a:prstGeom>
        </p:spPr>
        <p:txBody>
          <a:bodyPr wrap="none">
            <a:spAutoFit/>
          </a:bodyPr>
          <a:lstStyle/>
          <a:p>
            <a:r>
              <a:rPr lang="en-US" sz="1600" dirty="0" smtClean="0">
                <a:solidFill>
                  <a:schemeClr val="accent2"/>
                </a:solidFill>
                <a:latin typeface="Times New Roman" pitchFamily="18" charset="0"/>
                <a:cs typeface="Times New Roman" pitchFamily="18" charset="0"/>
              </a:rPr>
              <a:t>Secondary Alcohol</a:t>
            </a:r>
            <a:endParaRPr lang="en-US" sz="1600" dirty="0">
              <a:latin typeface="Times New Roman" pitchFamily="18" charset="0"/>
              <a:cs typeface="Times New Roman" pitchFamily="18" charset="0"/>
            </a:endParaRPr>
          </a:p>
        </p:txBody>
      </p:sp>
      <p:sp>
        <p:nvSpPr>
          <p:cNvPr id="18" name="Rectangle 17"/>
          <p:cNvSpPr/>
          <p:nvPr/>
        </p:nvSpPr>
        <p:spPr>
          <a:xfrm>
            <a:off x="6273288" y="2655774"/>
            <a:ext cx="2621230" cy="3385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none">
            <a:spAutoFit/>
          </a:bodyPr>
          <a:lstStyle/>
          <a:p>
            <a:r>
              <a:rPr lang="en-US" sz="1600" dirty="0" smtClean="0">
                <a:latin typeface="Times New Roman" pitchFamily="18" charset="0"/>
                <a:cs typeface="Times New Roman" pitchFamily="18" charset="0"/>
              </a:rPr>
              <a:t>Acid catalyst : H</a:t>
            </a:r>
            <a:r>
              <a:rPr lang="en-US" sz="1600"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SO</a:t>
            </a:r>
            <a:r>
              <a:rPr lang="en-US" sz="1600" baseline="-25000" dirty="0" smtClean="0">
                <a:latin typeface="Times New Roman" pitchFamily="18" charset="0"/>
                <a:cs typeface="Times New Roman" pitchFamily="18" charset="0"/>
              </a:rPr>
              <a:t>4</a:t>
            </a:r>
            <a:r>
              <a:rPr lang="en-US" sz="1600" dirty="0">
                <a:latin typeface="Times New Roman" pitchFamily="18" charset="0"/>
                <a:cs typeface="Times New Roman" pitchFamily="18" charset="0"/>
              </a:rPr>
              <a:t>, H</a:t>
            </a:r>
            <a:r>
              <a:rPr lang="en-US" sz="1600" baseline="-25000" dirty="0">
                <a:latin typeface="Times New Roman" pitchFamily="18" charset="0"/>
                <a:cs typeface="Times New Roman" pitchFamily="18" charset="0"/>
              </a:rPr>
              <a:t>3</a:t>
            </a:r>
            <a:r>
              <a:rPr lang="en-US" sz="1600" dirty="0">
                <a:latin typeface="Times New Roman" pitchFamily="18" charset="0"/>
                <a:cs typeface="Times New Roman" pitchFamily="18" charset="0"/>
              </a:rPr>
              <a:t>PO</a:t>
            </a:r>
            <a:r>
              <a:rPr lang="en-US" sz="1600" baseline="-25000" dirty="0">
                <a:latin typeface="Times New Roman" pitchFamily="18" charset="0"/>
                <a:cs typeface="Times New Roman" pitchFamily="18" charset="0"/>
              </a:rPr>
              <a:t>4</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12781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14</a:t>
            </a:fld>
            <a:endParaRPr lang="ar-SA"/>
          </a:p>
        </p:txBody>
      </p:sp>
      <p:sp>
        <p:nvSpPr>
          <p:cNvPr id="12" name="Rectangle 11"/>
          <p:cNvSpPr/>
          <p:nvPr/>
        </p:nvSpPr>
        <p:spPr>
          <a:xfrm>
            <a:off x="5981553" y="3091026"/>
            <a:ext cx="2324867"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pt05.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7892" t="70559" r="20167" b="11246"/>
          <a:stretch/>
        </p:blipFill>
        <p:spPr>
          <a:xfrm>
            <a:off x="1898005" y="394800"/>
            <a:ext cx="3535469" cy="1097280"/>
          </a:xfrm>
          <a:prstGeom prst="rect">
            <a:avLst/>
          </a:prstGeom>
        </p:spPr>
      </p:pic>
      <p:sp>
        <p:nvSpPr>
          <p:cNvPr id="5" name="Rectangle 4"/>
          <p:cNvSpPr/>
          <p:nvPr/>
        </p:nvSpPr>
        <p:spPr>
          <a:xfrm>
            <a:off x="395536" y="56246"/>
            <a:ext cx="1535998" cy="338554"/>
          </a:xfrm>
          <a:prstGeom prst="rect">
            <a:avLst/>
          </a:prstGeom>
        </p:spPr>
        <p:txBody>
          <a:bodyPr wrap="none">
            <a:spAutoFit/>
          </a:bodyPr>
          <a:lstStyle/>
          <a:p>
            <a:r>
              <a:rPr lang="en-US" sz="1600" dirty="0" smtClean="0">
                <a:solidFill>
                  <a:schemeClr val="accent2"/>
                </a:solidFill>
                <a:latin typeface="Times New Roman" pitchFamily="18" charset="0"/>
                <a:cs typeface="Times New Roman" pitchFamily="18" charset="0"/>
              </a:rPr>
              <a:t>Tertiary </a:t>
            </a:r>
            <a:r>
              <a:rPr lang="en-US" sz="1600" dirty="0">
                <a:solidFill>
                  <a:schemeClr val="accent2"/>
                </a:solidFill>
                <a:latin typeface="Times New Roman" pitchFamily="18" charset="0"/>
                <a:cs typeface="Times New Roman" pitchFamily="18" charset="0"/>
              </a:rPr>
              <a:t>Alcohol</a:t>
            </a:r>
            <a:endParaRPr lang="en-US" sz="1600" dirty="0">
              <a:latin typeface="Times New Roman" pitchFamily="18" charset="0"/>
              <a:cs typeface="Times New Roman" pitchFamily="18" charset="0"/>
            </a:endParaRPr>
          </a:p>
        </p:txBody>
      </p:sp>
      <p:sp>
        <p:nvSpPr>
          <p:cNvPr id="3" name="TextBox 2"/>
          <p:cNvSpPr txBox="1"/>
          <p:nvPr/>
        </p:nvSpPr>
        <p:spPr>
          <a:xfrm>
            <a:off x="225044" y="1628800"/>
            <a:ext cx="8769195" cy="523220"/>
          </a:xfrm>
          <a:prstGeom prst="rect">
            <a:avLst/>
          </a:prstGeom>
          <a:noFill/>
        </p:spPr>
        <p:txBody>
          <a:bodyPr wrap="none" rtlCol="0">
            <a:spAutoFit/>
          </a:bodyPr>
          <a:lstStyle/>
          <a:p>
            <a:r>
              <a:rPr lang="en-US" sz="2800" dirty="0" err="1" smtClean="0">
                <a:solidFill>
                  <a:srgbClr val="C00000"/>
                </a:solidFill>
                <a:latin typeface="Times New Roman" pitchFamily="18" charset="0"/>
                <a:cs typeface="Times New Roman" pitchFamily="18" charset="0"/>
              </a:rPr>
              <a:t>Regioselectivity</a:t>
            </a:r>
            <a:r>
              <a:rPr lang="en-US" sz="2800" dirty="0" smtClean="0">
                <a:solidFill>
                  <a:srgbClr val="C00000"/>
                </a:solidFill>
                <a:latin typeface="Times New Roman" pitchFamily="18" charset="0"/>
                <a:cs typeface="Times New Roman" pitchFamily="18" charset="0"/>
              </a:rPr>
              <a:t> in </a:t>
            </a:r>
            <a:r>
              <a:rPr lang="en-US" sz="2800" dirty="0">
                <a:solidFill>
                  <a:srgbClr val="C00000"/>
                </a:solidFill>
                <a:latin typeface="Times New Roman" pitchFamily="18" charset="0"/>
                <a:cs typeface="Times New Roman" pitchFamily="18" charset="0"/>
              </a:rPr>
              <a:t>Dehydration of </a:t>
            </a:r>
            <a:r>
              <a:rPr lang="en-US" sz="2800" dirty="0" smtClean="0">
                <a:solidFill>
                  <a:srgbClr val="C00000"/>
                </a:solidFill>
                <a:latin typeface="Times New Roman" pitchFamily="18" charset="0"/>
                <a:cs typeface="Times New Roman" pitchFamily="18" charset="0"/>
              </a:rPr>
              <a:t>Alcohols: </a:t>
            </a:r>
            <a:r>
              <a:rPr lang="en-US" altLang="zh-TW" sz="2800" dirty="0" smtClean="0">
                <a:solidFill>
                  <a:srgbClr val="C00000"/>
                </a:solidFill>
                <a:latin typeface="Times New Roman" pitchFamily="18" charset="0"/>
                <a:cs typeface="Times New Roman" pitchFamily="18" charset="0"/>
              </a:rPr>
              <a:t>Zaitsev’s </a:t>
            </a:r>
            <a:r>
              <a:rPr lang="en-US" altLang="zh-TW" sz="2800" dirty="0">
                <a:solidFill>
                  <a:srgbClr val="C00000"/>
                </a:solidFill>
                <a:latin typeface="Times New Roman" pitchFamily="18" charset="0"/>
                <a:cs typeface="Times New Roman" pitchFamily="18" charset="0"/>
              </a:rPr>
              <a:t>Rule</a:t>
            </a:r>
            <a:endParaRPr lang="en-US" sz="2800" dirty="0">
              <a:solidFill>
                <a:srgbClr val="C00000"/>
              </a:solidFill>
              <a:latin typeface="Times New Roman" pitchFamily="18" charset="0"/>
              <a:cs typeface="Times New Roman" pitchFamily="18" charset="0"/>
            </a:endParaRPr>
          </a:p>
        </p:txBody>
      </p:sp>
      <p:sp>
        <p:nvSpPr>
          <p:cNvPr id="7" name="مستطيل 8"/>
          <p:cNvSpPr/>
          <p:nvPr/>
        </p:nvSpPr>
        <p:spPr>
          <a:xfrm>
            <a:off x="211866" y="3850107"/>
            <a:ext cx="8687294" cy="1421928"/>
          </a:xfrm>
          <a:prstGeom prst="rect">
            <a:avLst/>
          </a:prstGeom>
        </p:spPr>
        <p:txBody>
          <a:bodyPr wrap="square">
            <a:spAutoFit/>
          </a:bodyPr>
          <a:lstStyle/>
          <a:p>
            <a:pPr lvl="0" algn="l" rtl="0">
              <a:lnSpc>
                <a:spcPct val="90000"/>
              </a:lnSpc>
            </a:pPr>
            <a:r>
              <a:rPr lang="en-US" altLang="zh-TW" sz="2400" dirty="0">
                <a:solidFill>
                  <a:srgbClr val="00B050"/>
                </a:solidFill>
                <a:latin typeface="Times New Roman" pitchFamily="18" charset="0"/>
                <a:cs typeface="Times New Roman" pitchFamily="18" charset="0"/>
              </a:rPr>
              <a:t>Zaitsev’s Rule:</a:t>
            </a:r>
          </a:p>
          <a:p>
            <a:pPr lvl="0" algn="just" rtl="0">
              <a:lnSpc>
                <a:spcPct val="90000"/>
              </a:lnSpc>
            </a:pPr>
            <a:r>
              <a:rPr lang="en-US" altLang="zh-TW" sz="2400" dirty="0">
                <a:solidFill>
                  <a:prstClr val="black"/>
                </a:solidFill>
                <a:latin typeface="Times New Roman" pitchFamily="18" charset="0"/>
                <a:cs typeface="Times New Roman" pitchFamily="18" charset="0"/>
              </a:rPr>
              <a:t>	Hydrogen is preferably removed from the carbon </a:t>
            </a:r>
            <a:r>
              <a:rPr lang="en-US" altLang="zh-TW" sz="2400" dirty="0">
                <a:solidFill>
                  <a:srgbClr val="FF3300"/>
                </a:solidFill>
                <a:latin typeface="Times New Roman" pitchFamily="18" charset="0"/>
                <a:cs typeface="Times New Roman" pitchFamily="18" charset="0"/>
              </a:rPr>
              <a:t>with least no. of hydrogen</a:t>
            </a:r>
            <a:r>
              <a:rPr lang="en-US" altLang="zh-TW" sz="2400" dirty="0">
                <a:solidFill>
                  <a:prstClr val="black"/>
                </a:solidFill>
                <a:latin typeface="Times New Roman" pitchFamily="18" charset="0"/>
                <a:cs typeface="Times New Roman" pitchFamily="18" charset="0"/>
              </a:rPr>
              <a:t> since the alkene formed is </a:t>
            </a:r>
            <a:r>
              <a:rPr lang="en-US" altLang="zh-TW" sz="2400" dirty="0">
                <a:solidFill>
                  <a:srgbClr val="FF3300"/>
                </a:solidFill>
                <a:latin typeface="Times New Roman" pitchFamily="18" charset="0"/>
                <a:cs typeface="Times New Roman" pitchFamily="18" charset="0"/>
              </a:rPr>
              <a:t>more highly branched</a:t>
            </a:r>
            <a:r>
              <a:rPr lang="en-US" altLang="zh-TW" sz="2400" dirty="0">
                <a:solidFill>
                  <a:prstClr val="black"/>
                </a:solidFill>
                <a:latin typeface="Times New Roman" pitchFamily="18" charset="0"/>
                <a:cs typeface="Times New Roman" pitchFamily="18" charset="0"/>
              </a:rPr>
              <a:t> and is </a:t>
            </a:r>
            <a:r>
              <a:rPr lang="en-US" altLang="zh-TW" sz="2400" dirty="0">
                <a:solidFill>
                  <a:srgbClr val="FF3300"/>
                </a:solidFill>
                <a:latin typeface="Times New Roman" pitchFamily="18" charset="0"/>
                <a:cs typeface="Times New Roman" pitchFamily="18" charset="0"/>
              </a:rPr>
              <a:t>energetically more stable</a:t>
            </a:r>
            <a:r>
              <a:rPr lang="en-US" altLang="zh-TW" sz="2400" dirty="0">
                <a:solidFill>
                  <a:prstClr val="black"/>
                </a:solidFill>
                <a:latin typeface="Times New Roman" pitchFamily="18" charset="0"/>
                <a:cs typeface="Times New Roman" pitchFamily="18" charset="0"/>
              </a:rPr>
              <a:t>.</a:t>
            </a:r>
          </a:p>
        </p:txBody>
      </p:sp>
      <p:pic>
        <p:nvPicPr>
          <p:cNvPr id="6" name="Picture 5"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612" t="55702" r="21873" b="20426"/>
          <a:stretch/>
        </p:blipFill>
        <p:spPr>
          <a:xfrm>
            <a:off x="2707638" y="5210663"/>
            <a:ext cx="3704750" cy="1561580"/>
          </a:xfrm>
          <a:prstGeom prst="rect">
            <a:avLst/>
          </a:prstGeom>
        </p:spPr>
      </p:pic>
      <p:sp>
        <p:nvSpPr>
          <p:cNvPr id="10" name="مستطيل 6"/>
          <p:cNvSpPr/>
          <p:nvPr/>
        </p:nvSpPr>
        <p:spPr>
          <a:xfrm>
            <a:off x="4560013" y="2852936"/>
            <a:ext cx="4434226" cy="400110"/>
          </a:xfrm>
          <a:prstGeom prst="rect">
            <a:avLst/>
          </a:prstGeom>
        </p:spPr>
        <p:txBody>
          <a:bodyPr wrap="none">
            <a:spAutoFit/>
          </a:bodyPr>
          <a:lstStyle/>
          <a:p>
            <a:pPr lvl="0"/>
            <a:r>
              <a:rPr lang="en-US" altLang="zh-TW" sz="2000" dirty="0">
                <a:solidFill>
                  <a:prstClr val="black"/>
                </a:solidFill>
                <a:latin typeface="Times New Roman" pitchFamily="18" charset="0"/>
                <a:cs typeface="Times New Roman" pitchFamily="18" charset="0"/>
              </a:rPr>
              <a:t>How do you which one is major product?</a:t>
            </a:r>
          </a:p>
        </p:txBody>
      </p:sp>
      <p:pic>
        <p:nvPicPr>
          <p:cNvPr id="11" name="صورة 3"/>
          <p:cNvPicPr>
            <a:picLocks noChangeAspect="1"/>
          </p:cNvPicPr>
          <p:nvPr/>
        </p:nvPicPr>
        <p:blipFill rotWithShape="1">
          <a:blip r:embed="rId4">
            <a:extLst>
              <a:ext uri="{28A0092B-C50C-407E-A947-70E740481C1C}">
                <a14:useLocalDpi xmlns:a14="http://schemas.microsoft.com/office/drawing/2010/main" val="0"/>
              </a:ext>
            </a:extLst>
          </a:blip>
          <a:srcRect b="7310"/>
          <a:stretch/>
        </p:blipFill>
        <p:spPr>
          <a:xfrm>
            <a:off x="779489" y="2276872"/>
            <a:ext cx="3832884" cy="1525591"/>
          </a:xfrm>
          <a:prstGeom prst="rect">
            <a:avLst/>
          </a:prstGeom>
          <a:ln>
            <a:solidFill>
              <a:schemeClr val="bg1">
                <a:lumMod val="75000"/>
              </a:schemeClr>
            </a:solidFill>
          </a:ln>
        </p:spPr>
      </p:pic>
    </p:spTree>
    <p:extLst>
      <p:ext uri="{BB962C8B-B14F-4D97-AF65-F5344CB8AC3E}">
        <p14:creationId xmlns:p14="http://schemas.microsoft.com/office/powerpoint/2010/main" val="8693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15</a:t>
            </a:fld>
            <a:endParaRPr lang="ar-SA"/>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76"/>
          <a:stretch/>
        </p:blipFill>
        <p:spPr bwMode="auto">
          <a:xfrm>
            <a:off x="1259632" y="3861048"/>
            <a:ext cx="65569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12" y="3068960"/>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5" name="Text Box 2"/>
          <p:cNvSpPr txBox="1">
            <a:spLocks noChangeArrowheads="1"/>
          </p:cNvSpPr>
          <p:nvPr/>
        </p:nvSpPr>
        <p:spPr bwMode="auto">
          <a:xfrm>
            <a:off x="251520" y="-15923"/>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l" rtl="0" eaLnBrk="1" hangingPunct="1">
              <a:spcBef>
                <a:spcPct val="50000"/>
              </a:spcBef>
            </a:pPr>
            <a:r>
              <a:rPr lang="en-US" altLang="zh-TW" dirty="0" smtClean="0">
                <a:solidFill>
                  <a:srgbClr val="FF0000"/>
                </a:solidFill>
                <a:cs typeface="Times New Roman" pitchFamily="18" charset="0"/>
              </a:rPr>
              <a:t>Zaitsev</a:t>
            </a:r>
            <a:r>
              <a:rPr lang="en-US" dirty="0" smtClean="0">
                <a:solidFill>
                  <a:srgbClr val="FF0000"/>
                </a:solidFill>
              </a:rPr>
              <a:t> </a:t>
            </a:r>
            <a:r>
              <a:rPr lang="en-US" dirty="0">
                <a:solidFill>
                  <a:srgbClr val="FF0000"/>
                </a:solidFill>
              </a:rPr>
              <a:t>orientation</a:t>
            </a:r>
            <a:r>
              <a:rPr lang="en-US" dirty="0" smtClean="0">
                <a:solidFill>
                  <a:srgbClr val="FF0000"/>
                </a:solidFill>
              </a:rPr>
              <a:t>:</a:t>
            </a:r>
          </a:p>
          <a:p>
            <a:pPr algn="l" rtl="0" eaLnBrk="1" hangingPunct="1">
              <a:spcBef>
                <a:spcPct val="50000"/>
              </a:spcBef>
            </a:pPr>
            <a:r>
              <a:rPr lang="en-US" dirty="0" smtClean="0"/>
              <a:t>     Ease </a:t>
            </a:r>
            <a:r>
              <a:rPr lang="en-US" dirty="0"/>
              <a:t>of formation 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a:t>
            </a:r>
            <a:r>
              <a:rPr lang="en-US" sz="2000" dirty="0" smtClean="0">
                <a:solidFill>
                  <a:srgbClr val="00B050"/>
                </a:solidFill>
              </a:rPr>
              <a:t>CH</a:t>
            </a:r>
            <a:r>
              <a:rPr lang="en-US" sz="2000" baseline="-25000" dirty="0" smtClean="0">
                <a:solidFill>
                  <a:srgbClr val="00B050"/>
                </a:solidFill>
              </a:rPr>
              <a:t>2</a:t>
            </a:r>
            <a:r>
              <a:rPr lang="en-US" sz="2000" dirty="0" smtClean="0">
                <a:solidFill>
                  <a:srgbClr val="00B050"/>
                </a:solidFill>
              </a:rPr>
              <a:t>=CH</a:t>
            </a:r>
            <a:r>
              <a:rPr lang="en-US" sz="2000" baseline="-25000" dirty="0" smtClean="0">
                <a:solidFill>
                  <a:srgbClr val="00B050"/>
                </a:solidFill>
              </a:rPr>
              <a:t>2</a:t>
            </a:r>
          </a:p>
          <a:p>
            <a:pPr algn="l" rtl="0" eaLnBrk="1" hangingPunct="1">
              <a:spcBef>
                <a:spcPct val="50000"/>
              </a:spcBef>
            </a:pPr>
            <a:endParaRPr lang="en-US" sz="2000" dirty="0">
              <a:solidFill>
                <a:schemeClr val="accent2"/>
              </a:solidFill>
            </a:endParaRPr>
          </a:p>
          <a:p>
            <a:pPr algn="l" rtl="0" eaLnBrk="1" hangingPunct="1">
              <a:spcBef>
                <a:spcPct val="50000"/>
              </a:spcBef>
            </a:pPr>
            <a:r>
              <a:rPr lang="en-US" dirty="0" smtClean="0"/>
              <a:t>     Stability </a:t>
            </a:r>
            <a:r>
              <a:rPr lang="en-US" dirty="0"/>
              <a:t>of alkenes:</a:t>
            </a:r>
          </a:p>
          <a:p>
            <a:pPr algn="l" rtl="0" eaLnBrk="1" hangingPunct="1">
              <a:spcBef>
                <a:spcPct val="50000"/>
              </a:spcBef>
            </a:pPr>
            <a:r>
              <a:rPr lang="en-US" sz="2000" dirty="0">
                <a:solidFill>
                  <a:srgbClr val="00B050"/>
                </a:solidFill>
              </a:rPr>
              <a:t>R</a:t>
            </a:r>
            <a:r>
              <a:rPr lang="en-US" sz="2000" baseline="-25000" dirty="0">
                <a:solidFill>
                  <a:srgbClr val="00B050"/>
                </a:solidFill>
              </a:rPr>
              <a:t>2</a:t>
            </a:r>
            <a:r>
              <a:rPr lang="en-US" sz="2000" dirty="0">
                <a:solidFill>
                  <a:srgbClr val="00B050"/>
                </a:solidFill>
              </a:rPr>
              <a:t>C=CR</a:t>
            </a:r>
            <a:r>
              <a:rPr lang="en-US" sz="2000" baseline="-25000" dirty="0">
                <a:solidFill>
                  <a:srgbClr val="00B050"/>
                </a:solidFill>
              </a:rPr>
              <a:t>2</a:t>
            </a:r>
            <a:r>
              <a:rPr lang="en-US" sz="2000" dirty="0">
                <a:solidFill>
                  <a:srgbClr val="00B050"/>
                </a:solidFill>
              </a:rPr>
              <a:t> &gt; R</a:t>
            </a:r>
            <a:r>
              <a:rPr lang="en-US" sz="2000" baseline="-25000" dirty="0">
                <a:solidFill>
                  <a:srgbClr val="00B050"/>
                </a:solidFill>
              </a:rPr>
              <a:t>2</a:t>
            </a:r>
            <a:r>
              <a:rPr lang="en-US" sz="2000" dirty="0">
                <a:solidFill>
                  <a:srgbClr val="00B050"/>
                </a:solidFill>
              </a:rPr>
              <a:t>C=CHR &gt; R</a:t>
            </a:r>
            <a:r>
              <a:rPr lang="en-US" sz="2000" baseline="-25000" dirty="0">
                <a:solidFill>
                  <a:srgbClr val="00B050"/>
                </a:solidFill>
              </a:rPr>
              <a:t>2</a:t>
            </a:r>
            <a:r>
              <a:rPr lang="en-US" sz="2000" dirty="0">
                <a:solidFill>
                  <a:srgbClr val="00B050"/>
                </a:solidFill>
              </a:rPr>
              <a:t>C=CH</a:t>
            </a:r>
            <a:r>
              <a:rPr lang="en-US" sz="2000" baseline="-25000" dirty="0">
                <a:solidFill>
                  <a:srgbClr val="00B050"/>
                </a:solidFill>
              </a:rPr>
              <a:t>2</a:t>
            </a:r>
            <a:r>
              <a:rPr lang="en-US" sz="2000" dirty="0">
                <a:solidFill>
                  <a:srgbClr val="00B050"/>
                </a:solidFill>
              </a:rPr>
              <a:t>, RCH=CHR &gt; RCH=CH</a:t>
            </a:r>
            <a:r>
              <a:rPr lang="en-US" sz="2000" baseline="-25000" dirty="0">
                <a:solidFill>
                  <a:srgbClr val="00B050"/>
                </a:solidFill>
              </a:rPr>
              <a:t>2</a:t>
            </a:r>
            <a:r>
              <a:rPr lang="en-US" sz="2000" dirty="0">
                <a:solidFill>
                  <a:srgbClr val="00B050"/>
                </a:solidFill>
              </a:rPr>
              <a:t> &gt; </a:t>
            </a:r>
            <a:r>
              <a:rPr lang="en-US" sz="2000" dirty="0" smtClean="0">
                <a:solidFill>
                  <a:srgbClr val="00B050"/>
                </a:solidFill>
              </a:rPr>
              <a:t>CH</a:t>
            </a:r>
            <a:r>
              <a:rPr lang="en-US" sz="2000" baseline="-25000" dirty="0" smtClean="0">
                <a:solidFill>
                  <a:srgbClr val="00B050"/>
                </a:solidFill>
              </a:rPr>
              <a:t>2</a:t>
            </a:r>
            <a:r>
              <a:rPr lang="en-US" sz="2000" dirty="0" smtClean="0">
                <a:solidFill>
                  <a:srgbClr val="00B050"/>
                </a:solidFill>
              </a:rPr>
              <a:t>=CH</a:t>
            </a:r>
            <a:r>
              <a:rPr lang="en-US" sz="2000" baseline="-25000" dirty="0" smtClean="0">
                <a:solidFill>
                  <a:srgbClr val="00B050"/>
                </a:solidFill>
              </a:rPr>
              <a:t>2</a:t>
            </a:r>
            <a:endParaRPr lang="en-US" sz="2000" dirty="0">
              <a:solidFill>
                <a:srgbClr val="00B050"/>
              </a:solidFill>
            </a:endParaRPr>
          </a:p>
        </p:txBody>
      </p:sp>
    </p:spTree>
    <p:extLst>
      <p:ext uri="{BB962C8B-B14F-4D97-AF65-F5344CB8AC3E}">
        <p14:creationId xmlns:p14="http://schemas.microsoft.com/office/powerpoint/2010/main" val="3229830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16</a:t>
            </a:fld>
            <a:endParaRPr lang="ar-SA"/>
          </a:p>
        </p:txBody>
      </p:sp>
      <p:grpSp>
        <p:nvGrpSpPr>
          <p:cNvPr id="10" name="مجموعة 9"/>
          <p:cNvGrpSpPr/>
          <p:nvPr/>
        </p:nvGrpSpPr>
        <p:grpSpPr>
          <a:xfrm>
            <a:off x="1537751" y="698056"/>
            <a:ext cx="4997414" cy="2975525"/>
            <a:chOff x="2411757" y="764704"/>
            <a:chExt cx="4997414" cy="2975525"/>
          </a:xfrm>
        </p:grpSpPr>
        <p:grpSp>
          <p:nvGrpSpPr>
            <p:cNvPr id="3" name="مجموعة 2"/>
            <p:cNvGrpSpPr/>
            <p:nvPr/>
          </p:nvGrpSpPr>
          <p:grpSpPr>
            <a:xfrm>
              <a:off x="2555776" y="764704"/>
              <a:ext cx="4853395" cy="2975525"/>
              <a:chOff x="735781" y="1029538"/>
              <a:chExt cx="4853395" cy="2975525"/>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33" r="42176"/>
              <a:stretch/>
            </p:blipFill>
            <p:spPr bwMode="auto">
              <a:xfrm rot="16200000">
                <a:off x="2663559" y="460564"/>
                <a:ext cx="644443"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970"/>
              <a:stretch/>
            </p:blipFill>
            <p:spPr bwMode="auto">
              <a:xfrm rot="16200000">
                <a:off x="2684621" y="1430933"/>
                <a:ext cx="828261"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76" y="1029538"/>
                <a:ext cx="4229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مربع نص 4"/>
            <p:cNvSpPr txBox="1"/>
            <p:nvPr/>
          </p:nvSpPr>
          <p:spPr>
            <a:xfrm>
              <a:off x="2411758" y="999759"/>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13" name="مربع نص 12"/>
            <p:cNvSpPr txBox="1"/>
            <p:nvPr/>
          </p:nvSpPr>
          <p:spPr>
            <a:xfrm>
              <a:off x="2411757" y="2266151"/>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sp>
          <p:nvSpPr>
            <p:cNvPr id="14" name="مربع نص 13"/>
            <p:cNvSpPr txBox="1"/>
            <p:nvPr/>
          </p:nvSpPr>
          <p:spPr>
            <a:xfrm>
              <a:off x="2411760" y="3172210"/>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sp>
        <p:nvSpPr>
          <p:cNvPr id="16" name="مربع نص 7"/>
          <p:cNvSpPr txBox="1">
            <a:spLocks noChangeArrowheads="1"/>
          </p:cNvSpPr>
          <p:nvPr/>
        </p:nvSpPr>
        <p:spPr bwMode="auto">
          <a:xfrm>
            <a:off x="27476" y="-7017"/>
            <a:ext cx="8518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altLang="ar-SA" sz="2400" dirty="0">
                <a:solidFill>
                  <a:schemeClr val="accent2"/>
                </a:solidFill>
                <a:latin typeface="Times New Roman" panose="02020603050405020304" pitchFamily="18" charset="0"/>
                <a:cs typeface="Times New Roman" panose="02020603050405020304" pitchFamily="18" charset="0"/>
              </a:rPr>
              <a:t>Dehydration of a Secondary or </a:t>
            </a:r>
            <a:r>
              <a:rPr lang="en-US" altLang="ar-SA" sz="2400" dirty="0" smtClean="0">
                <a:solidFill>
                  <a:schemeClr val="accent2"/>
                </a:solidFill>
                <a:latin typeface="Times New Roman" panose="02020603050405020304" pitchFamily="18" charset="0"/>
                <a:cs typeface="Times New Roman" panose="02020603050405020304" pitchFamily="18" charset="0"/>
              </a:rPr>
              <a:t>Tertiary </a:t>
            </a:r>
            <a:r>
              <a:rPr lang="en-US" altLang="ar-SA" sz="2400" dirty="0">
                <a:solidFill>
                  <a:schemeClr val="accent2"/>
                </a:solidFill>
                <a:latin typeface="Times New Roman" panose="02020603050405020304" pitchFamily="18" charset="0"/>
                <a:cs typeface="Times New Roman" panose="02020603050405020304" pitchFamily="18" charset="0"/>
              </a:rPr>
              <a:t>Alcohol: An E1 </a:t>
            </a:r>
            <a:r>
              <a:rPr lang="en-US" altLang="ar-SA" sz="2400" dirty="0" smtClean="0">
                <a:solidFill>
                  <a:schemeClr val="accent2"/>
                </a:solidFill>
                <a:latin typeface="Times New Roman" panose="02020603050405020304" pitchFamily="18" charset="0"/>
                <a:cs typeface="Times New Roman" panose="02020603050405020304" pitchFamily="18" charset="0"/>
              </a:rPr>
              <a:t>Mechanism</a:t>
            </a:r>
            <a:endParaRPr lang="en-US" altLang="ar-SA" sz="2400" dirty="0">
              <a:solidFill>
                <a:schemeClr val="accent2"/>
              </a:solidFill>
              <a:latin typeface="Times New Roman" panose="02020603050405020304" pitchFamily="18" charset="0"/>
              <a:cs typeface="Times New Roman" panose="02020603050405020304" pitchFamily="18" charset="0"/>
            </a:endParaRPr>
          </a:p>
        </p:txBody>
      </p:sp>
      <p:sp>
        <p:nvSpPr>
          <p:cNvPr id="17" name="مربع نص 6"/>
          <p:cNvSpPr txBox="1">
            <a:spLocks noChangeArrowheads="1"/>
          </p:cNvSpPr>
          <p:nvPr/>
        </p:nvSpPr>
        <p:spPr bwMode="auto">
          <a:xfrm>
            <a:off x="107504" y="3685717"/>
            <a:ext cx="6838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altLang="ar-SA" sz="2400" dirty="0">
                <a:solidFill>
                  <a:schemeClr val="accent2"/>
                </a:solidFill>
                <a:latin typeface="Times New Roman" panose="02020603050405020304" pitchFamily="18" charset="0"/>
                <a:cs typeface="Times New Roman" panose="02020603050405020304" pitchFamily="18" charset="0"/>
              </a:rPr>
              <a:t>Dehydration of a Primary Alcohol: An E2 Mechanism</a:t>
            </a:r>
          </a:p>
        </p:txBody>
      </p:sp>
      <p:grpSp>
        <p:nvGrpSpPr>
          <p:cNvPr id="18" name="مجموعة 17"/>
          <p:cNvGrpSpPr>
            <a:grpSpLocks noChangeAspect="1"/>
          </p:cNvGrpSpPr>
          <p:nvPr/>
        </p:nvGrpSpPr>
        <p:grpSpPr>
          <a:xfrm>
            <a:off x="1547664" y="4379530"/>
            <a:ext cx="6614830" cy="2304000"/>
            <a:chOff x="539551" y="193401"/>
            <a:chExt cx="7325073" cy="2551383"/>
          </a:xfrm>
        </p:grpSpPr>
        <p:grpSp>
          <p:nvGrpSpPr>
            <p:cNvPr id="19" name="مجموعة 18"/>
            <p:cNvGrpSpPr/>
            <p:nvPr/>
          </p:nvGrpSpPr>
          <p:grpSpPr>
            <a:xfrm>
              <a:off x="1178678" y="193401"/>
              <a:ext cx="6685946" cy="2551383"/>
              <a:chOff x="1178678" y="193401"/>
              <a:chExt cx="6685946" cy="2551383"/>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678" y="1484784"/>
                <a:ext cx="6685946"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93401"/>
                <a:ext cx="5128043" cy="13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مربع نص 19"/>
            <p:cNvSpPr txBox="1"/>
            <p:nvPr/>
          </p:nvSpPr>
          <p:spPr>
            <a:xfrm>
              <a:off x="539552" y="457762"/>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21" name="مربع نص 20"/>
            <p:cNvSpPr txBox="1"/>
            <p:nvPr/>
          </p:nvSpPr>
          <p:spPr>
            <a:xfrm>
              <a:off x="539551" y="1969095"/>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spTree>
    <p:extLst>
      <p:ext uri="{BB962C8B-B14F-4D97-AF65-F5344CB8AC3E}">
        <p14:creationId xmlns:p14="http://schemas.microsoft.com/office/powerpoint/2010/main" val="300666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17</a:t>
            </a:fld>
            <a:endParaRPr lang="ar-SA"/>
          </a:p>
        </p:txBody>
      </p:sp>
      <p:sp>
        <p:nvSpPr>
          <p:cNvPr id="3" name="مربع نص 3"/>
          <p:cNvSpPr txBox="1">
            <a:spLocks noChangeArrowheads="1"/>
          </p:cNvSpPr>
          <p:nvPr/>
        </p:nvSpPr>
        <p:spPr bwMode="auto">
          <a:xfrm>
            <a:off x="179512" y="0"/>
            <a:ext cx="7129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2800" dirty="0">
                <a:solidFill>
                  <a:schemeClr val="accent2"/>
                </a:solidFill>
                <a:latin typeface="Times New Roman" pitchFamily="18" charset="0"/>
                <a:cs typeface="Times New Roman" pitchFamily="18" charset="0"/>
              </a:rPr>
              <a:t>Rearrangement during Dehydration of </a:t>
            </a:r>
            <a:r>
              <a:rPr lang="en-US" sz="2800" dirty="0" smtClean="0">
                <a:solidFill>
                  <a:schemeClr val="accent2"/>
                </a:solidFill>
                <a:latin typeface="Times New Roman" pitchFamily="18" charset="0"/>
                <a:cs typeface="Times New Roman" pitchFamily="18" charset="0"/>
              </a:rPr>
              <a:t> Alcohols</a:t>
            </a:r>
            <a:endParaRPr lang="en-US" sz="2800" dirty="0">
              <a:solidFill>
                <a:schemeClr val="accent2"/>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33"/>
          <a:stretch/>
        </p:blipFill>
        <p:spPr bwMode="auto">
          <a:xfrm>
            <a:off x="2097592" y="2420888"/>
            <a:ext cx="4928305" cy="13320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p:nvPr/>
        </p:nvSpPr>
        <p:spPr>
          <a:xfrm>
            <a:off x="179512" y="3990255"/>
            <a:ext cx="1361270"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662" t="9899" r="6147"/>
          <a:stretch/>
        </p:blipFill>
        <p:spPr bwMode="auto">
          <a:xfrm>
            <a:off x="1925053" y="697832"/>
            <a:ext cx="5125452" cy="158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66" y="4797216"/>
            <a:ext cx="6718347"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مستطيل 13"/>
          <p:cNvSpPr/>
          <p:nvPr/>
        </p:nvSpPr>
        <p:spPr>
          <a:xfrm>
            <a:off x="7740352" y="5129013"/>
            <a:ext cx="1280160" cy="369332"/>
          </a:xfrm>
          <a:prstGeom prst="rect">
            <a:avLst/>
          </a:prstGeom>
          <a:ln>
            <a:solidFill>
              <a:srgbClr val="FC6CD6"/>
            </a:solidFill>
          </a:ln>
        </p:spPr>
        <p:txBody>
          <a:bodyPr wrap="none">
            <a:spAutoFit/>
          </a:bodyPr>
          <a:lstStyle/>
          <a:p>
            <a:pPr algn="l" rtl="0"/>
            <a:r>
              <a:rPr lang="en-US" dirty="0" smtClean="0">
                <a:solidFill>
                  <a:srgbClr val="FA0CBC"/>
                </a:solidFill>
                <a:latin typeface="Times New Roman" panose="02020603050405020304" pitchFamily="18" charset="0"/>
                <a:cs typeface="Times New Roman" panose="02020603050405020304" pitchFamily="18" charset="0"/>
              </a:rPr>
              <a:t>methyl shift </a:t>
            </a:r>
            <a:endParaRPr lang="ar-SA" dirty="0">
              <a:solidFill>
                <a:srgbClr val="FA0C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6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18</a:t>
            </a:fld>
            <a:endParaRPr lang="ar-SA"/>
          </a:p>
        </p:txBody>
      </p:sp>
      <p:sp>
        <p:nvSpPr>
          <p:cNvPr id="4" name="مستطيل 6"/>
          <p:cNvSpPr/>
          <p:nvPr/>
        </p:nvSpPr>
        <p:spPr>
          <a:xfrm>
            <a:off x="247908" y="40943"/>
            <a:ext cx="5223546" cy="461665"/>
          </a:xfrm>
          <a:prstGeom prst="rect">
            <a:avLst/>
          </a:prstGeom>
        </p:spPr>
        <p:txBody>
          <a:bodyPr wrap="none">
            <a:spAutoFit/>
          </a:bodyPr>
          <a:lstStyle/>
          <a:p>
            <a:pPr lvl="0" algn="l" rtl="0"/>
            <a:r>
              <a:rPr lang="en-US" sz="2400" dirty="0" smtClean="0">
                <a:solidFill>
                  <a:srgbClr val="C00000"/>
                </a:solidFill>
                <a:latin typeface="Times New Roman" pitchFamily="18" charset="0"/>
                <a:cs typeface="Times New Roman" pitchFamily="18" charset="0"/>
              </a:rPr>
              <a:t>2- </a:t>
            </a:r>
            <a:r>
              <a:rPr lang="en-US" sz="2400" dirty="0" err="1" smtClean="0">
                <a:solidFill>
                  <a:srgbClr val="C00000"/>
                </a:solidFill>
                <a:latin typeface="Times New Roman" pitchFamily="18" charset="0"/>
                <a:cs typeface="Times New Roman" pitchFamily="18" charset="0"/>
              </a:rPr>
              <a:t>Dehydrohaloganation</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Alkyl halides</a:t>
            </a:r>
            <a:endParaRPr lang="ar-SA" sz="2400" dirty="0">
              <a:solidFill>
                <a:srgbClr val="C00000"/>
              </a:solidFill>
              <a:latin typeface="Times New Roman" pitchFamily="18" charset="0"/>
              <a:cs typeface="Times New Roman" pitchFamily="18" charset="0"/>
            </a:endParaRPr>
          </a:p>
        </p:txBody>
      </p:sp>
      <p:grpSp>
        <p:nvGrpSpPr>
          <p:cNvPr id="10" name="Group 9"/>
          <p:cNvGrpSpPr/>
          <p:nvPr/>
        </p:nvGrpSpPr>
        <p:grpSpPr>
          <a:xfrm>
            <a:off x="1979712" y="605824"/>
            <a:ext cx="4464496" cy="996287"/>
            <a:chOff x="1907704" y="1268760"/>
            <a:chExt cx="4464496" cy="996287"/>
          </a:xfrm>
        </p:grpSpPr>
        <p:pic>
          <p:nvPicPr>
            <p:cNvPr id="3" name="Picture 2"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1734" t="49113" r="26269" b="35657"/>
            <a:stretch/>
          </p:blipFill>
          <p:spPr>
            <a:xfrm>
              <a:off x="4360747" y="1268760"/>
              <a:ext cx="2011453" cy="996287"/>
            </a:xfrm>
            <a:prstGeom prst="rect">
              <a:avLst/>
            </a:prstGeom>
          </p:spPr>
        </p:pic>
        <p:pic>
          <p:nvPicPr>
            <p:cNvPr id="7" name="Picture 6" descr="Chapt05.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2836" t="49113" r="52790" b="35657"/>
            <a:stretch/>
          </p:blipFill>
          <p:spPr>
            <a:xfrm>
              <a:off x="1907704" y="1268760"/>
              <a:ext cx="1314377" cy="996287"/>
            </a:xfrm>
            <a:prstGeom prst="rect">
              <a:avLst/>
            </a:prstGeom>
          </p:spPr>
        </p:pic>
        <p:grpSp>
          <p:nvGrpSpPr>
            <p:cNvPr id="9" name="Group 8"/>
            <p:cNvGrpSpPr/>
            <p:nvPr/>
          </p:nvGrpSpPr>
          <p:grpSpPr>
            <a:xfrm>
              <a:off x="3338748" y="1423809"/>
              <a:ext cx="986408" cy="276999"/>
              <a:chOff x="3338748" y="1423809"/>
              <a:chExt cx="986408" cy="276999"/>
            </a:xfrm>
          </p:grpSpPr>
          <p:cxnSp>
            <p:nvCxnSpPr>
              <p:cNvPr id="6" name="Straight Arrow Connector 5"/>
              <p:cNvCxnSpPr/>
              <p:nvPr/>
            </p:nvCxnSpPr>
            <p:spPr>
              <a:xfrm>
                <a:off x="3410756" y="1648268"/>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338748" y="1423809"/>
                <a:ext cx="934615" cy="276999"/>
              </a:xfrm>
              <a:prstGeom prst="rect">
                <a:avLst/>
              </a:prstGeom>
              <a:noFill/>
            </p:spPr>
            <p:txBody>
              <a:bodyPr wrap="none" rtlCol="0">
                <a:spAutoFit/>
              </a:bodyPr>
              <a:lstStyle/>
              <a:p>
                <a:r>
                  <a:rPr lang="en-US" sz="1200" b="1" dirty="0" smtClean="0">
                    <a:latin typeface="+mj-lt"/>
                  </a:rPr>
                  <a:t>Strong base</a:t>
                </a:r>
                <a:endParaRPr lang="en-US" sz="1200" b="1" dirty="0">
                  <a:latin typeface="+mj-lt"/>
                </a:endParaRPr>
              </a:p>
            </p:txBody>
          </p:sp>
        </p:grpSp>
      </p:grpSp>
      <p:pic>
        <p:nvPicPr>
          <p:cNvPr id="11" name="Picture 10" descr="Chapt05.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4463" t="56944" r="11429" b="27219"/>
          <a:stretch/>
        </p:blipFill>
        <p:spPr>
          <a:xfrm>
            <a:off x="1725623" y="1716964"/>
            <a:ext cx="4947646" cy="1035975"/>
          </a:xfrm>
          <a:prstGeom prst="rect">
            <a:avLst/>
          </a:prstGeom>
        </p:spPr>
      </p:pic>
      <p:sp>
        <p:nvSpPr>
          <p:cNvPr id="16" name="مستطيل 8"/>
          <p:cNvSpPr/>
          <p:nvPr/>
        </p:nvSpPr>
        <p:spPr>
          <a:xfrm>
            <a:off x="103085" y="2752939"/>
            <a:ext cx="8428548" cy="1107996"/>
          </a:xfrm>
          <a:prstGeom prst="rect">
            <a:avLst/>
          </a:prstGeom>
        </p:spPr>
        <p:txBody>
          <a:bodyPr wrap="square">
            <a:spAutoFit/>
          </a:bodyPr>
          <a:lstStyle/>
          <a:p>
            <a:pPr lvl="0" algn="l" rtl="0"/>
            <a:r>
              <a:rPr lang="en-US" sz="2200" dirty="0" smtClean="0">
                <a:latin typeface="Times New Roman" pitchFamily="18" charset="0"/>
                <a:cs typeface="Times New Roman" pitchFamily="18" charset="0"/>
              </a:rPr>
              <a:t>In similar way to that in the dehydration </a:t>
            </a:r>
            <a:r>
              <a:rPr lang="en-US" sz="2200" dirty="0">
                <a:latin typeface="Times New Roman" pitchFamily="18" charset="0"/>
                <a:cs typeface="Times New Roman" pitchFamily="18" charset="0"/>
              </a:rPr>
              <a:t>of </a:t>
            </a:r>
            <a:r>
              <a:rPr lang="en-US" sz="2200" dirty="0" smtClean="0">
                <a:latin typeface="Times New Roman" pitchFamily="18" charset="0"/>
                <a:cs typeface="Times New Roman" pitchFamily="18" charset="0"/>
              </a:rPr>
              <a:t>alcohol, </a:t>
            </a:r>
            <a:r>
              <a:rPr lang="en-US" altLang="zh-TW" sz="2200" dirty="0" err="1">
                <a:solidFill>
                  <a:srgbClr val="00B050"/>
                </a:solidFill>
                <a:latin typeface="Times New Roman" pitchFamily="18" charset="0"/>
                <a:cs typeface="Times New Roman" pitchFamily="18" charset="0"/>
              </a:rPr>
              <a:t>Zaitsev’s</a:t>
            </a:r>
            <a:r>
              <a:rPr lang="en-US" altLang="zh-TW" sz="2200" dirty="0">
                <a:solidFill>
                  <a:srgbClr val="00B050"/>
                </a:solidFill>
                <a:latin typeface="Times New Roman" pitchFamily="18" charset="0"/>
                <a:cs typeface="Times New Roman" pitchFamily="18" charset="0"/>
              </a:rPr>
              <a:t> Rule </a:t>
            </a:r>
            <a:r>
              <a:rPr lang="en-US" sz="2200" dirty="0" smtClean="0">
                <a:latin typeface="Times New Roman" pitchFamily="18" charset="0"/>
                <a:cs typeface="Times New Roman" pitchFamily="18" charset="0"/>
              </a:rPr>
              <a:t>again applies; that is, the alkene with the </a:t>
            </a:r>
            <a:r>
              <a:rPr lang="en-US" sz="2200" dirty="0" smtClean="0">
                <a:solidFill>
                  <a:srgbClr val="C00000"/>
                </a:solidFill>
                <a:latin typeface="Times New Roman" pitchFamily="18" charset="0"/>
                <a:cs typeface="Times New Roman" pitchFamily="18" charset="0"/>
              </a:rPr>
              <a:t>most alkyl substitution</a:t>
            </a:r>
            <a:r>
              <a:rPr lang="en-US" sz="2200" dirty="0" smtClean="0">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on the double-bonded carbons </a:t>
            </a:r>
            <a:r>
              <a:rPr lang="en-US" sz="2200" dirty="0" smtClean="0">
                <a:latin typeface="Times New Roman" pitchFamily="18" charset="0"/>
                <a:cs typeface="Times New Roman" pitchFamily="18" charset="0"/>
              </a:rPr>
              <a:t>predominates</a:t>
            </a:r>
            <a:r>
              <a:rPr lang="en-US" sz="2200" dirty="0" smtClean="0">
                <a:solidFill>
                  <a:srgbClr val="C00000"/>
                </a:solidFill>
                <a:latin typeface="Times New Roman" pitchFamily="18" charset="0"/>
                <a:cs typeface="Times New Roman" pitchFamily="18" charset="0"/>
              </a:rPr>
              <a:t>.</a:t>
            </a:r>
            <a:endParaRPr lang="en-US" sz="2200" dirty="0">
              <a:solidFill>
                <a:srgbClr val="00B050"/>
              </a:solidFill>
              <a:latin typeface="Times New Roman" pitchFamily="18" charset="0"/>
              <a:cs typeface="Times New Roman" pitchFamily="18" charset="0"/>
            </a:endParaRPr>
          </a:p>
        </p:txBody>
      </p:sp>
      <p:sp>
        <p:nvSpPr>
          <p:cNvPr id="17" name="مستطيل 10"/>
          <p:cNvSpPr/>
          <p:nvPr/>
        </p:nvSpPr>
        <p:spPr>
          <a:xfrm>
            <a:off x="191155" y="3840651"/>
            <a:ext cx="1375697" cy="430887"/>
          </a:xfrm>
          <a:prstGeom prst="rect">
            <a:avLst/>
          </a:prstGeom>
        </p:spPr>
        <p:txBody>
          <a:bodyPr wrap="none">
            <a:spAutoFit/>
          </a:bodyPr>
          <a:lstStyle/>
          <a:p>
            <a:pPr lvl="0"/>
            <a:r>
              <a:rPr lang="en-US" sz="2200" dirty="0">
                <a:solidFill>
                  <a:srgbClr val="00B050"/>
                </a:solidFill>
                <a:latin typeface="Times New Roman" pitchFamily="18" charset="0"/>
                <a:cs typeface="Times New Roman" pitchFamily="18" charset="0"/>
              </a:rPr>
              <a:t>Examples:</a:t>
            </a:r>
            <a:endParaRPr lang="ar-SA" sz="2200" dirty="0">
              <a:solidFill>
                <a:srgbClr val="00B050"/>
              </a:solidFill>
              <a:latin typeface="Times New Roman" pitchFamily="18" charset="0"/>
              <a:cs typeface="Times New Roman" pitchFamily="18" charset="0"/>
            </a:endParaRPr>
          </a:p>
        </p:txBody>
      </p:sp>
      <p:sp>
        <p:nvSpPr>
          <p:cNvPr id="12" name="Rectangle 11"/>
          <p:cNvSpPr/>
          <p:nvPr/>
        </p:nvSpPr>
        <p:spPr>
          <a:xfrm>
            <a:off x="103085" y="1908974"/>
            <a:ext cx="1548000" cy="360000"/>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none">
            <a:spAutoFit/>
          </a:bodyPr>
          <a:lstStyle/>
          <a:p>
            <a:pPr algn="l" rtl="0"/>
            <a:r>
              <a:rPr lang="en-US" altLang="ar-SA" dirty="0">
                <a:solidFill>
                  <a:schemeClr val="accent2"/>
                </a:solidFill>
                <a:latin typeface="Times New Roman" panose="02020603050405020304" pitchFamily="18" charset="0"/>
                <a:cs typeface="Times New Roman" panose="02020603050405020304" pitchFamily="18" charset="0"/>
              </a:rPr>
              <a:t>E2 Mechanism</a:t>
            </a:r>
          </a:p>
        </p:txBody>
      </p:sp>
      <p:grpSp>
        <p:nvGrpSpPr>
          <p:cNvPr id="1028" name="مجموعة 1027"/>
          <p:cNvGrpSpPr/>
          <p:nvPr/>
        </p:nvGrpSpPr>
        <p:grpSpPr>
          <a:xfrm>
            <a:off x="1792456" y="3960856"/>
            <a:ext cx="5472608" cy="1295864"/>
            <a:chOff x="2051720" y="4113216"/>
            <a:chExt cx="5472608" cy="1295864"/>
          </a:xfrm>
        </p:grpSpPr>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7874"/>
            <a:stretch/>
          </p:blipFill>
          <p:spPr bwMode="auto">
            <a:xfrm>
              <a:off x="5129606" y="4149080"/>
              <a:ext cx="2394722"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2422"/>
            <a:stretch/>
          </p:blipFill>
          <p:spPr bwMode="auto">
            <a:xfrm>
              <a:off x="2051720" y="4113216"/>
              <a:ext cx="1726398"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337918"/>
              <a:ext cx="13652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0" name="مجموعة 1029"/>
          <p:cNvGrpSpPr/>
          <p:nvPr/>
        </p:nvGrpSpPr>
        <p:grpSpPr>
          <a:xfrm>
            <a:off x="1514455" y="5284104"/>
            <a:ext cx="5942596" cy="1601280"/>
            <a:chOff x="1509724" y="4778508"/>
            <a:chExt cx="5942596" cy="1601280"/>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797" y="5229200"/>
              <a:ext cx="13652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r="60649"/>
            <a:stretch/>
          </p:blipFill>
          <p:spPr bwMode="auto">
            <a:xfrm>
              <a:off x="1509724" y="4825308"/>
              <a:ext cx="2009896" cy="1554480"/>
            </a:xfrm>
            <a:prstGeom prst="rect">
              <a:avLst/>
            </a:prstGeom>
            <a:noFill/>
            <a:extLst>
              <a:ext uri="{909E8E84-426E-40DD-AFC4-6F175D3DCCD1}">
                <a14:hiddenFill xmlns:a14="http://schemas.microsoft.com/office/drawing/2010/main">
                  <a:solidFill>
                    <a:srgbClr val="FFFFFF"/>
                  </a:solidFill>
                </a14:hiddenFill>
              </a:ext>
            </a:extLst>
          </p:spPr>
        </p:pic>
        <p:grpSp>
          <p:nvGrpSpPr>
            <p:cNvPr id="1029" name="مجموعة 1028"/>
            <p:cNvGrpSpPr/>
            <p:nvPr/>
          </p:nvGrpSpPr>
          <p:grpSpPr>
            <a:xfrm>
              <a:off x="4767067" y="4778508"/>
              <a:ext cx="2685253" cy="1530812"/>
              <a:chOff x="4335019" y="4740697"/>
              <a:chExt cx="2685253" cy="1530812"/>
            </a:xfrm>
          </p:grpSpPr>
          <p:pic>
            <p:nvPicPr>
              <p:cNvPr id="19"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l="47426" t="70030"/>
              <a:stretch/>
            </p:blipFill>
            <p:spPr bwMode="auto">
              <a:xfrm>
                <a:off x="4335019" y="5805633"/>
                <a:ext cx="2685253" cy="4658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8" descr="C:\Users\VIP\Pictures\صورة4.png"/>
              <p:cNvPicPr>
                <a:picLocks noChangeAspect="1" noChangeArrowheads="1"/>
              </p:cNvPicPr>
              <p:nvPr/>
            </p:nvPicPr>
            <p:blipFill rotWithShape="1">
              <a:blip r:embed="rId7">
                <a:extLst>
                  <a:ext uri="{28A0092B-C50C-407E-A947-70E740481C1C}">
                    <a14:useLocalDpi xmlns:a14="http://schemas.microsoft.com/office/drawing/2010/main" val="0"/>
                  </a:ext>
                </a:extLst>
              </a:blip>
              <a:srcRect l="54788" b="31493"/>
              <a:stretch/>
            </p:blipFill>
            <p:spPr bwMode="auto">
              <a:xfrm>
                <a:off x="4437513" y="4740697"/>
                <a:ext cx="2309253" cy="106493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03439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19</a:t>
            </a:fld>
            <a:endParaRPr lang="ar-SA"/>
          </a:p>
        </p:txBody>
      </p:sp>
      <p:sp>
        <p:nvSpPr>
          <p:cNvPr id="4" name="مستطيل 3"/>
          <p:cNvSpPr/>
          <p:nvPr/>
        </p:nvSpPr>
        <p:spPr>
          <a:xfrm>
            <a:off x="899592" y="24119"/>
            <a:ext cx="5958408" cy="461665"/>
          </a:xfrm>
          <a:prstGeom prst="rect">
            <a:avLst/>
          </a:prstGeom>
        </p:spPr>
        <p:txBody>
          <a:bodyPr wrap="square">
            <a:spAutoFit/>
          </a:bodyPr>
          <a:lstStyle/>
          <a:p>
            <a:pPr lvl="0" algn="l" rtl="0"/>
            <a:r>
              <a:rPr lang="en-US" sz="2400" dirty="0" smtClean="0">
                <a:solidFill>
                  <a:srgbClr val="C00000"/>
                </a:solidFill>
                <a:latin typeface="Times New Roman" pitchFamily="18" charset="0"/>
                <a:cs typeface="Times New Roman" pitchFamily="18" charset="0"/>
              </a:rPr>
              <a:t>3- </a:t>
            </a:r>
            <a:r>
              <a:rPr lang="en-US" sz="2400" dirty="0" err="1" smtClean="0">
                <a:solidFill>
                  <a:srgbClr val="C00000"/>
                </a:solidFill>
                <a:latin typeface="Times New Roman" pitchFamily="18" charset="0"/>
                <a:cs typeface="Times New Roman" pitchFamily="18" charset="0"/>
              </a:rPr>
              <a:t>Dehaloganation</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of </a:t>
            </a:r>
            <a:r>
              <a:rPr lang="en-US" sz="2400" dirty="0" smtClean="0">
                <a:solidFill>
                  <a:srgbClr val="C00000"/>
                </a:solidFill>
                <a:latin typeface="Times New Roman" pitchFamily="18" charset="0"/>
                <a:cs typeface="Times New Roman" pitchFamily="18" charset="0"/>
              </a:rPr>
              <a:t>vicinal </a:t>
            </a:r>
            <a:r>
              <a:rPr lang="en-US" sz="2400" dirty="0" err="1" smtClean="0">
                <a:solidFill>
                  <a:srgbClr val="C00000"/>
                </a:solidFill>
                <a:latin typeface="Times New Roman" pitchFamily="18" charset="0"/>
                <a:cs typeface="Times New Roman" pitchFamily="18" charset="0"/>
              </a:rPr>
              <a:t>dihalides</a:t>
            </a:r>
            <a:endParaRPr lang="ar-SA" sz="2400" dirty="0">
              <a:solidFill>
                <a:srgbClr val="C00000"/>
              </a:solidFill>
              <a:latin typeface="Times New Roman" pitchFamily="18" charset="0"/>
              <a:cs typeface="Times New Roman" pitchFamily="18" charset="0"/>
            </a:endParaRPr>
          </a:p>
        </p:txBody>
      </p:sp>
      <p:sp>
        <p:nvSpPr>
          <p:cNvPr id="8" name="مستطيل 59"/>
          <p:cNvSpPr/>
          <p:nvPr/>
        </p:nvSpPr>
        <p:spPr>
          <a:xfrm>
            <a:off x="332771" y="2361634"/>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2051966" y="4365104"/>
            <a:ext cx="497483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814265" y="3140968"/>
            <a:ext cx="6133479"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مجموعة 13"/>
          <p:cNvGrpSpPr/>
          <p:nvPr/>
        </p:nvGrpSpPr>
        <p:grpSpPr>
          <a:xfrm>
            <a:off x="755576" y="884951"/>
            <a:ext cx="7373544" cy="1355777"/>
            <a:chOff x="539552" y="884951"/>
            <a:chExt cx="7373544" cy="1355777"/>
          </a:xfrm>
        </p:grpSpPr>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7472" r="15988"/>
            <a:stretch/>
          </p:blipFill>
          <p:spPr bwMode="auto">
            <a:xfrm>
              <a:off x="5443028" y="980728"/>
              <a:ext cx="2470068"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0066"/>
            <a:stretch/>
          </p:blipFill>
          <p:spPr bwMode="auto">
            <a:xfrm>
              <a:off x="539552" y="884951"/>
              <a:ext cx="2023532"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563" y="1013796"/>
              <a:ext cx="28051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مجموعة 24"/>
          <p:cNvGrpSpPr>
            <a:grpSpLocks noChangeAspect="1"/>
          </p:cNvGrpSpPr>
          <p:nvPr/>
        </p:nvGrpSpPr>
        <p:grpSpPr>
          <a:xfrm>
            <a:off x="1907703" y="5517231"/>
            <a:ext cx="5858362" cy="1152000"/>
            <a:chOff x="1907704" y="5517232"/>
            <a:chExt cx="5699571" cy="1120775"/>
          </a:xfrm>
        </p:grpSpPr>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5517232"/>
              <a:ext cx="435451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949280"/>
              <a:ext cx="12350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012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2"/>
          <p:cNvSpPr txBox="1">
            <a:spLocks/>
          </p:cNvSpPr>
          <p:nvPr/>
        </p:nvSpPr>
        <p:spPr bwMode="auto">
          <a:xfrm>
            <a:off x="1373492" y="13139"/>
            <a:ext cx="4320480" cy="43815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hu-HU" sz="3200" dirty="0" smtClean="0">
                <a:solidFill>
                  <a:srgbClr val="00B050"/>
                </a:solidFill>
                <a:latin typeface="Times New Roman" pitchFamily="18" charset="0"/>
                <a:cs typeface="Times New Roman" pitchFamily="18" charset="0"/>
                <a:sym typeface="Symbol" pitchFamily="18" charset="2"/>
              </a:rPr>
              <a:t>Alkenes</a:t>
            </a:r>
            <a:r>
              <a:rPr lang="en-US" sz="3200" dirty="0" smtClean="0">
                <a:solidFill>
                  <a:srgbClr val="00B050"/>
                </a:solidFill>
                <a:latin typeface="Times New Roman" pitchFamily="18" charset="0"/>
                <a:cs typeface="Times New Roman" pitchFamily="18" charset="0"/>
                <a:sym typeface="Symbol" pitchFamily="18" charset="2"/>
              </a:rPr>
              <a:t> or </a:t>
            </a:r>
            <a:r>
              <a:rPr lang="en-US" sz="3200" dirty="0" err="1" smtClean="0">
                <a:solidFill>
                  <a:srgbClr val="00B050"/>
                </a:solidFill>
                <a:latin typeface="Times New Roman" pitchFamily="18" charset="0"/>
                <a:cs typeface="Times New Roman" pitchFamily="18" charset="0"/>
                <a:sym typeface="Symbol" pitchFamily="18" charset="2"/>
              </a:rPr>
              <a:t>Olefines</a:t>
            </a:r>
            <a:endParaRPr lang="hu-HU" sz="3200" baseline="30000" dirty="0">
              <a:solidFill>
                <a:srgbClr val="00B050"/>
              </a:solidFill>
              <a:latin typeface="Times New Roman" pitchFamily="18" charset="0"/>
              <a:cs typeface="Times New Roman" pitchFamily="18" charset="0"/>
              <a:sym typeface="Symbol" pitchFamily="18" charset="2"/>
            </a:endParaRPr>
          </a:p>
        </p:txBody>
      </p:sp>
      <p:sp>
        <p:nvSpPr>
          <p:cNvPr id="3" name="Tartalom helye 2"/>
          <p:cNvSpPr txBox="1">
            <a:spLocks/>
          </p:cNvSpPr>
          <p:nvPr/>
        </p:nvSpPr>
        <p:spPr bwMode="auto">
          <a:xfrm>
            <a:off x="5834177" y="696118"/>
            <a:ext cx="1194442" cy="428628"/>
          </a:xfrm>
          <a:prstGeom prst="rect">
            <a:avLst/>
          </a:prstGeom>
          <a:noFill/>
          <a:ln w="9525">
            <a:noFill/>
            <a:miter lim="800000"/>
            <a:headEnd/>
            <a:tailEnd/>
          </a:ln>
        </p:spPr>
        <p:txBody>
          <a:bodyPr/>
          <a:lstStyle/>
          <a:p>
            <a:pPr>
              <a:lnSpc>
                <a:spcPct val="80000"/>
              </a:lnSpc>
              <a:spcBef>
                <a:spcPct val="20000"/>
              </a:spcBef>
              <a:buFont typeface="Arial" charset="0"/>
              <a:buNone/>
            </a:pPr>
            <a:r>
              <a:rPr lang="hu-HU" sz="2800" dirty="0" smtClean="0">
                <a:solidFill>
                  <a:srgbClr val="C00000"/>
                </a:solidFill>
                <a:latin typeface="Times New Roman" pitchFamily="18" charset="0"/>
                <a:cs typeface="Times New Roman" pitchFamily="18" charset="0"/>
                <a:sym typeface="Symbol" pitchFamily="18" charset="2"/>
              </a:rPr>
              <a:t>C</a:t>
            </a:r>
            <a:r>
              <a:rPr lang="hu-HU" sz="2800" baseline="-25000" dirty="0" smtClean="0">
                <a:solidFill>
                  <a:srgbClr val="C00000"/>
                </a:solidFill>
                <a:latin typeface="Times New Roman" pitchFamily="18" charset="0"/>
                <a:cs typeface="Times New Roman" pitchFamily="18" charset="0"/>
                <a:sym typeface="Symbol" pitchFamily="18" charset="2"/>
              </a:rPr>
              <a:t>n</a:t>
            </a:r>
            <a:r>
              <a:rPr lang="hu-HU" sz="2800" dirty="0" smtClean="0">
                <a:solidFill>
                  <a:srgbClr val="C00000"/>
                </a:solidFill>
                <a:latin typeface="Times New Roman" pitchFamily="18" charset="0"/>
                <a:cs typeface="Times New Roman" pitchFamily="18" charset="0"/>
                <a:sym typeface="Symbol" pitchFamily="18" charset="2"/>
              </a:rPr>
              <a:t>H</a:t>
            </a:r>
            <a:r>
              <a:rPr lang="hu-HU" sz="2800" baseline="-25000" dirty="0" smtClean="0">
                <a:solidFill>
                  <a:srgbClr val="C00000"/>
                </a:solidFill>
                <a:latin typeface="Times New Roman" pitchFamily="18" charset="0"/>
                <a:cs typeface="Times New Roman" pitchFamily="18" charset="0"/>
                <a:sym typeface="Symbol" pitchFamily="18" charset="2"/>
              </a:rPr>
              <a:t>2n</a:t>
            </a:r>
            <a:endParaRPr lang="hu-HU" sz="2800" baseline="-25000" dirty="0">
              <a:solidFill>
                <a:srgbClr val="C00000"/>
              </a:solidFill>
              <a:latin typeface="Times New Roman" pitchFamily="18" charset="0"/>
              <a:cs typeface="Times New Roman" pitchFamily="18" charset="0"/>
              <a:sym typeface="Symbol" pitchFamily="18" charset="2"/>
            </a:endParaRPr>
          </a:p>
        </p:txBody>
      </p:sp>
      <p:sp>
        <p:nvSpPr>
          <p:cNvPr id="4" name="مربع نص 3"/>
          <p:cNvSpPr txBox="1"/>
          <p:nvPr/>
        </p:nvSpPr>
        <p:spPr>
          <a:xfrm>
            <a:off x="0" y="676210"/>
            <a:ext cx="3704861" cy="461665"/>
          </a:xfrm>
          <a:prstGeom prst="rect">
            <a:avLst/>
          </a:prstGeom>
          <a:noFill/>
        </p:spPr>
        <p:txBody>
          <a:bodyPr wrap="none" rtlCol="1">
            <a:spAutoFit/>
          </a:bodyPr>
          <a:lstStyle/>
          <a:p>
            <a:r>
              <a:rPr lang="en-US" sz="2400" dirty="0" err="1" smtClean="0">
                <a:latin typeface="Times New Roman" pitchFamily="18" charset="0"/>
                <a:cs typeface="Times New Roman" pitchFamily="18" charset="0"/>
              </a:rPr>
              <a:t>Crabon</a:t>
            </a:r>
            <a:r>
              <a:rPr lang="en-US" sz="2400" dirty="0" smtClean="0">
                <a:latin typeface="Times New Roman" pitchFamily="18" charset="0"/>
                <a:cs typeface="Times New Roman" pitchFamily="18" charset="0"/>
              </a:rPr>
              <a:t>-Carbon double bond</a:t>
            </a:r>
            <a:endParaRPr lang="ar-SA" sz="2400" dirty="0">
              <a:latin typeface="Times New Roman" pitchFamily="18" charset="0"/>
              <a:cs typeface="Times New Roman" pitchFamily="18" charset="0"/>
            </a:endParaRP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8" t="42203" r="2156"/>
          <a:stretch/>
        </p:blipFill>
        <p:spPr bwMode="auto">
          <a:xfrm>
            <a:off x="1744427" y="1831175"/>
            <a:ext cx="5905551" cy="21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21"/>
          <p:cNvSpPr txBox="1"/>
          <p:nvPr/>
        </p:nvSpPr>
        <p:spPr>
          <a:xfrm>
            <a:off x="467544" y="1340768"/>
            <a:ext cx="3890231" cy="523220"/>
          </a:xfrm>
          <a:prstGeom prst="rect">
            <a:avLst/>
          </a:prstGeom>
          <a:noFill/>
        </p:spPr>
        <p:txBody>
          <a:bodyPr wrap="none" rtlCol="1">
            <a:spAutoFit/>
          </a:bodyPr>
          <a:lstStyle/>
          <a:p>
            <a:r>
              <a:rPr lang="en-US" sz="2800" dirty="0" smtClean="0">
                <a:solidFill>
                  <a:srgbClr val="C00000"/>
                </a:solidFill>
                <a:latin typeface="Times New Roman" pitchFamily="18" charset="0"/>
                <a:cs typeface="Times New Roman" pitchFamily="18" charset="0"/>
              </a:rPr>
              <a:t>Hybridization in Alkenes:</a:t>
            </a:r>
            <a:endParaRPr lang="ar-SA" sz="2800" dirty="0">
              <a:solidFill>
                <a:srgbClr val="C00000"/>
              </a:solidFill>
              <a:latin typeface="Times New Roman" pitchFamily="18" charset="0"/>
              <a:cs typeface="Times New Roman" pitchFamily="18" charset="0"/>
            </a:endParaRPr>
          </a:p>
        </p:txBody>
      </p:sp>
      <p:grpSp>
        <p:nvGrpSpPr>
          <p:cNvPr id="7" name="مجموعة 6"/>
          <p:cNvGrpSpPr/>
          <p:nvPr/>
        </p:nvGrpSpPr>
        <p:grpSpPr>
          <a:xfrm>
            <a:off x="1561701" y="4143360"/>
            <a:ext cx="6513854" cy="2340000"/>
            <a:chOff x="1561701" y="4143360"/>
            <a:chExt cx="6513854" cy="2340000"/>
          </a:xfrm>
        </p:grpSpPr>
        <p:pic>
          <p:nvPicPr>
            <p:cNvPr id="23" name="Picture 6" descr="0001b"/>
            <p:cNvPicPr>
              <a:picLocks noChangeAspect="1" noChangeArrowheads="1"/>
            </p:cNvPicPr>
            <p:nvPr/>
          </p:nvPicPr>
          <p:blipFill>
            <a:blip r:embed="rId3"/>
            <a:srcRect/>
            <a:stretch>
              <a:fillRect/>
            </a:stretch>
          </p:blipFill>
          <p:spPr bwMode="auto">
            <a:xfrm>
              <a:off x="1561701" y="4143360"/>
              <a:ext cx="6513854" cy="2340000"/>
            </a:xfrm>
            <a:prstGeom prst="rect">
              <a:avLst/>
            </a:prstGeom>
            <a:noFill/>
          </p:spPr>
        </p:pic>
        <p:sp>
          <p:nvSpPr>
            <p:cNvPr id="24" name="TextBox 5"/>
            <p:cNvSpPr txBox="1"/>
            <p:nvPr/>
          </p:nvSpPr>
          <p:spPr>
            <a:xfrm>
              <a:off x="3434311" y="4818638"/>
              <a:ext cx="777649" cy="338554"/>
            </a:xfrm>
            <a:prstGeom prst="rect">
              <a:avLst/>
            </a:prstGeom>
            <a:noFill/>
          </p:spPr>
          <p:txBody>
            <a:bodyPr wrap="none" rtlCol="0">
              <a:spAutoFit/>
            </a:bodyPr>
            <a:lstStyle/>
            <a:p>
              <a:r>
                <a:rPr lang="en-US" sz="1600" dirty="0" smtClean="0">
                  <a:solidFill>
                    <a:schemeClr val="tx1">
                      <a:lumMod val="75000"/>
                      <a:lumOff val="25000"/>
                    </a:schemeClr>
                  </a:solidFill>
                  <a:latin typeface="Times New Roman" pitchFamily="18" charset="0"/>
                  <a:cs typeface="Times New Roman" pitchFamily="18" charset="0"/>
                </a:rPr>
                <a:t>1.34 A</a:t>
              </a:r>
              <a:r>
                <a:rPr lang="en-US" sz="1600" baseline="30000" dirty="0" smtClean="0">
                  <a:solidFill>
                    <a:schemeClr val="tx1">
                      <a:lumMod val="75000"/>
                      <a:lumOff val="25000"/>
                    </a:schemeClr>
                  </a:solidFill>
                </a:rPr>
                <a:t>°</a:t>
              </a:r>
              <a:endParaRPr lang="en-US" sz="1600" baseline="30000" dirty="0">
                <a:solidFill>
                  <a:schemeClr val="tx1">
                    <a:lumMod val="75000"/>
                    <a:lumOff val="25000"/>
                  </a:schemeClr>
                </a:solidFill>
              </a:endParaRPr>
            </a:p>
          </p:txBody>
        </p:sp>
        <p:cxnSp>
          <p:nvCxnSpPr>
            <p:cNvPr id="25" name="Straight Arrow Connector 9"/>
            <p:cNvCxnSpPr/>
            <p:nvPr/>
          </p:nvCxnSpPr>
          <p:spPr>
            <a:xfrm rot="16200000" flipH="1">
              <a:off x="3659450" y="5229951"/>
              <a:ext cx="263727" cy="22803"/>
            </a:xfrm>
            <a:prstGeom prst="straightConnector1">
              <a:avLst/>
            </a:prstGeom>
            <a:ln>
              <a:solidFill>
                <a:schemeClr val="tx1">
                  <a:lumMod val="75000"/>
                  <a:lumOff val="25000"/>
                </a:schemeClr>
              </a:solidFill>
              <a:tailEnd type="arrow"/>
            </a:ln>
          </p:spPr>
          <p:style>
            <a:lnRef idx="1">
              <a:schemeClr val="dk1"/>
            </a:lnRef>
            <a:fillRef idx="0">
              <a:schemeClr val="dk1"/>
            </a:fillRef>
            <a:effectRef idx="0">
              <a:schemeClr val="dk1"/>
            </a:effectRef>
            <a:fontRef idx="minor">
              <a:schemeClr val="tx1"/>
            </a:fontRef>
          </p:style>
        </p:cxnSp>
      </p:grpSp>
      <p:sp>
        <p:nvSpPr>
          <p:cNvPr id="5" name="Slide Number Placeholder 4"/>
          <p:cNvSpPr>
            <a:spLocks noGrp="1"/>
          </p:cNvSpPr>
          <p:nvPr>
            <p:ph type="sldNum" sz="quarter" idx="12"/>
          </p:nvPr>
        </p:nvSpPr>
        <p:spPr/>
        <p:txBody>
          <a:bodyPr/>
          <a:lstStyle/>
          <a:p>
            <a:fld id="{21E8D815-89E4-448A-897E-E9B56FCB813A}" type="slidenum">
              <a:rPr lang="ar-SA" smtClean="0"/>
              <a:t>2</a:t>
            </a:fld>
            <a:endParaRPr lang="ar-SA"/>
          </a:p>
        </p:txBody>
      </p:sp>
    </p:spTree>
    <p:extLst>
      <p:ext uri="{BB962C8B-B14F-4D97-AF65-F5344CB8AC3E}">
        <p14:creationId xmlns:p14="http://schemas.microsoft.com/office/powerpoint/2010/main" val="10043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20</a:t>
            </a:fld>
            <a:endParaRPr lang="ar-SA"/>
          </a:p>
        </p:txBody>
      </p:sp>
      <p:sp>
        <p:nvSpPr>
          <p:cNvPr id="3" name="مستطيل 2"/>
          <p:cNvSpPr/>
          <p:nvPr/>
        </p:nvSpPr>
        <p:spPr>
          <a:xfrm>
            <a:off x="251520" y="719949"/>
            <a:ext cx="7560840" cy="1015663"/>
          </a:xfrm>
          <a:prstGeom prst="rect">
            <a:avLst/>
          </a:prstGeom>
        </p:spPr>
        <p:txBody>
          <a:bodyPr wrap="square">
            <a:spAutoFit/>
          </a:bodyPr>
          <a:lstStyle/>
          <a:p>
            <a:pPr algn="l" rtl="0">
              <a:spcBef>
                <a:spcPct val="50000"/>
              </a:spcBef>
            </a:pPr>
            <a:r>
              <a:rPr lang="en-US" sz="2400" dirty="0" smtClean="0">
                <a:latin typeface="Times New Roman" pitchFamily="18" charset="0"/>
                <a:cs typeface="Times New Roman" pitchFamily="18" charset="0"/>
              </a:rPr>
              <a:t>1- Addition reactions on the carbon-carbon double bond.</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l" rtl="0">
              <a:spcBef>
                <a:spcPct val="50000"/>
              </a:spcBef>
            </a:pPr>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Substitution reactions </a:t>
            </a:r>
            <a:r>
              <a:rPr lang="en-US" sz="2400" dirty="0" smtClean="0">
                <a:latin typeface="Times New Roman" pitchFamily="18" charset="0"/>
                <a:cs typeface="Times New Roman" pitchFamily="18" charset="0"/>
              </a:rPr>
              <a:t>on the saturated alkyl chain.</a:t>
            </a:r>
            <a:endParaRPr lang="ar-SA" sz="2400" dirty="0">
              <a:latin typeface="Times New Roman" pitchFamily="18" charset="0"/>
              <a:cs typeface="Times New Roman" pitchFamily="18" charset="0"/>
            </a:endParaRPr>
          </a:p>
        </p:txBody>
      </p:sp>
      <p:sp>
        <p:nvSpPr>
          <p:cNvPr id="4" name="مستطيل 4"/>
          <p:cNvSpPr/>
          <p:nvPr/>
        </p:nvSpPr>
        <p:spPr>
          <a:xfrm>
            <a:off x="2644228" y="22352"/>
            <a:ext cx="3424335" cy="584775"/>
          </a:xfrm>
          <a:prstGeom prst="rect">
            <a:avLst/>
          </a:prstGeom>
        </p:spPr>
        <p:txBody>
          <a:bodyPr wrap="none">
            <a:spAutoFit/>
          </a:bodyPr>
          <a:lstStyle/>
          <a:p>
            <a:pPr lvl="0" algn="l"/>
            <a:r>
              <a:rPr lang="en-US" sz="3200" dirty="0" smtClean="0">
                <a:solidFill>
                  <a:srgbClr val="00B050"/>
                </a:solidFill>
                <a:latin typeface="Times New Roman" pitchFamily="18" charset="0"/>
              </a:rPr>
              <a:t>Reaction </a:t>
            </a:r>
            <a:r>
              <a:rPr lang="en-US" sz="3200" dirty="0">
                <a:solidFill>
                  <a:srgbClr val="00B050"/>
                </a:solidFill>
                <a:latin typeface="Times New Roman" pitchFamily="18" charset="0"/>
              </a:rPr>
              <a:t>of alkenes</a:t>
            </a:r>
            <a:endParaRPr lang="ar-SA" sz="3200" dirty="0">
              <a:solidFill>
                <a:srgbClr val="00B050"/>
              </a:solidFill>
              <a:latin typeface="Times New Roman" pitchFamily="18" charset="0"/>
            </a:endParaRPr>
          </a:p>
        </p:txBody>
      </p:sp>
      <p:sp>
        <p:nvSpPr>
          <p:cNvPr id="5" name="مستطيل 7"/>
          <p:cNvSpPr/>
          <p:nvPr/>
        </p:nvSpPr>
        <p:spPr>
          <a:xfrm>
            <a:off x="611560" y="2349289"/>
            <a:ext cx="254108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Addition reactions </a:t>
            </a:r>
            <a:endParaRPr lang="ar-SA" dirty="0">
              <a:solidFill>
                <a:srgbClr val="00B050"/>
              </a:solidFill>
            </a:endParaRPr>
          </a:p>
        </p:txBody>
      </p:sp>
      <p:sp>
        <p:nvSpPr>
          <p:cNvPr id="7" name="مستطيل 9"/>
          <p:cNvSpPr/>
          <p:nvPr/>
        </p:nvSpPr>
        <p:spPr>
          <a:xfrm>
            <a:off x="5364087" y="2349287"/>
            <a:ext cx="2933815"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a:solidFill>
                  <a:srgbClr val="00B050"/>
                </a:solidFill>
                <a:latin typeface="Times New Roman" pitchFamily="18" charset="0"/>
                <a:cs typeface="Times New Roman" pitchFamily="18" charset="0"/>
              </a:rPr>
              <a:t>Substitution reactions</a:t>
            </a:r>
            <a:r>
              <a:rPr lang="en-US" sz="2400" dirty="0">
                <a:solidFill>
                  <a:prstClr val="black"/>
                </a:solidFill>
                <a:latin typeface="Times New Roman" pitchFamily="18" charset="0"/>
                <a:cs typeface="Times New Roman" pitchFamily="18" charset="0"/>
              </a:rPr>
              <a:t> </a:t>
            </a:r>
            <a:endParaRPr lang="ar-SA" dirty="0"/>
          </a:p>
        </p:txBody>
      </p:sp>
      <p:sp>
        <p:nvSpPr>
          <p:cNvPr id="8" name="مربع نص 10"/>
          <p:cNvSpPr txBox="1"/>
          <p:nvPr/>
        </p:nvSpPr>
        <p:spPr>
          <a:xfrm>
            <a:off x="5099592" y="3154423"/>
            <a:ext cx="3740126" cy="400110"/>
          </a:xfrm>
          <a:prstGeom prst="rect">
            <a:avLst/>
          </a:prstGeom>
          <a:noFill/>
        </p:spPr>
        <p:txBody>
          <a:bodyPr wrap="none" rtlCol="1">
            <a:spAutoFit/>
          </a:bodyPr>
          <a:lstStyle/>
          <a:p>
            <a:r>
              <a:rPr lang="en-US" sz="2000" dirty="0" smtClean="0">
                <a:latin typeface="Times New Roman" pitchFamily="18" charset="0"/>
                <a:cs typeface="Times New Roman" pitchFamily="18" charset="0"/>
              </a:rPr>
              <a:t>Halogenation at High temperature </a:t>
            </a:r>
            <a:endParaRPr lang="ar-SA" sz="20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154423"/>
            <a:ext cx="233979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59" y="3603639"/>
            <a:ext cx="2511869"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740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21</a:t>
            </a:fld>
            <a:endParaRPr lang="ar-SA"/>
          </a:p>
        </p:txBody>
      </p:sp>
      <p:sp>
        <p:nvSpPr>
          <p:cNvPr id="3" name="مستطيل 2"/>
          <p:cNvSpPr/>
          <p:nvPr/>
        </p:nvSpPr>
        <p:spPr>
          <a:xfrm>
            <a:off x="2710012" y="0"/>
            <a:ext cx="3842719" cy="584775"/>
          </a:xfrm>
          <a:prstGeom prst="rect">
            <a:avLst/>
          </a:prstGeom>
        </p:spPr>
        <p:txBody>
          <a:bodyPr wrap="none">
            <a:spAutoFit/>
          </a:bodyPr>
          <a:lstStyle/>
          <a:p>
            <a:r>
              <a:rPr lang="en-US" sz="3200" dirty="0">
                <a:solidFill>
                  <a:srgbClr val="00B050"/>
                </a:solidFill>
                <a:latin typeface="Times New Roman" pitchFamily="18" charset="0"/>
                <a:cs typeface="Times New Roman" pitchFamily="18" charset="0"/>
              </a:rPr>
              <a:t>Substitution reactions</a:t>
            </a:r>
            <a:r>
              <a:rPr lang="en-US" sz="2800" dirty="0">
                <a:solidFill>
                  <a:srgbClr val="00B050"/>
                </a:solidFill>
                <a:latin typeface="Times New Roman" pitchFamily="18" charset="0"/>
                <a:cs typeface="Times New Roman" pitchFamily="18" charset="0"/>
              </a:rPr>
              <a:t> </a:t>
            </a:r>
            <a:endParaRPr lang="ar-SA" sz="2800" dirty="0">
              <a:solidFill>
                <a:srgbClr val="00B050"/>
              </a:solidFill>
            </a:endParaRPr>
          </a:p>
        </p:txBody>
      </p:sp>
      <p:sp>
        <p:nvSpPr>
          <p:cNvPr id="4" name="مستطيل 3"/>
          <p:cNvSpPr/>
          <p:nvPr/>
        </p:nvSpPr>
        <p:spPr>
          <a:xfrm>
            <a:off x="179512" y="638482"/>
            <a:ext cx="4451860" cy="461665"/>
          </a:xfrm>
          <a:prstGeom prst="rect">
            <a:avLst/>
          </a:prstGeom>
        </p:spPr>
        <p:txBody>
          <a:bodyPr wrap="none">
            <a:spAutoFit/>
          </a:bodyPr>
          <a:lstStyle/>
          <a:p>
            <a:r>
              <a:rPr lang="en-US" sz="2400" dirty="0">
                <a:latin typeface="Times New Roman" pitchFamily="18" charset="0"/>
                <a:cs typeface="Times New Roman" pitchFamily="18" charset="0"/>
              </a:rPr>
              <a:t>Halogenation at High temperature </a:t>
            </a:r>
            <a:endParaRPr lang="ar-SA" sz="2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27665"/>
            <a:ext cx="2772665" cy="204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منحني 5"/>
          <p:cNvCxnSpPr/>
          <p:nvPr/>
        </p:nvCxnSpPr>
        <p:spPr>
          <a:xfrm rot="16200000" flipV="1">
            <a:off x="5583346" y="2273638"/>
            <a:ext cx="792088" cy="222491"/>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cxnSp>
        <p:nvCxnSpPr>
          <p:cNvPr id="7" name="رابط منحني 6"/>
          <p:cNvCxnSpPr/>
          <p:nvPr/>
        </p:nvCxnSpPr>
        <p:spPr>
          <a:xfrm rot="5400000" flipH="1" flipV="1">
            <a:off x="4015196" y="2296133"/>
            <a:ext cx="864096" cy="105495"/>
          </a:xfrm>
          <a:prstGeom prst="curvedConnector3">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8" name="مستطيل 7"/>
          <p:cNvSpPr/>
          <p:nvPr/>
        </p:nvSpPr>
        <p:spPr>
          <a:xfrm>
            <a:off x="6211419" y="1988840"/>
            <a:ext cx="2821605" cy="1200329"/>
          </a:xfrm>
          <a:prstGeom prst="rect">
            <a:avLst/>
          </a:prstGeom>
        </p:spPr>
        <p:txBody>
          <a:bodyPr wrap="none">
            <a:spAutoFit/>
          </a:bodyPr>
          <a:lstStyle/>
          <a:p>
            <a:pPr lvl="0" algn="ctr"/>
            <a:r>
              <a:rPr lang="en-US" sz="2400" dirty="0">
                <a:solidFill>
                  <a:srgbClr val="C00000"/>
                </a:solidFill>
                <a:latin typeface="Times New Roman" pitchFamily="18" charset="0"/>
                <a:cs typeface="Times New Roman" pitchFamily="18" charset="0"/>
              </a:rPr>
              <a:t>Substitution </a:t>
            </a:r>
            <a:r>
              <a:rPr lang="en-US" sz="2400" dirty="0" smtClean="0">
                <a:solidFill>
                  <a:srgbClr val="C00000"/>
                </a:solidFill>
                <a:latin typeface="Times New Roman" pitchFamily="18" charset="0"/>
                <a:cs typeface="Times New Roman" pitchFamily="18" charset="0"/>
              </a:rPr>
              <a:t>reaction:</a:t>
            </a:r>
            <a:endParaRPr lang="en-US" sz="2400" dirty="0">
              <a:solidFill>
                <a:srgbClr val="C00000"/>
              </a:solidFill>
              <a:latin typeface="Times New Roman" pitchFamily="18" charset="0"/>
              <a:cs typeface="Times New Roman" pitchFamily="18" charset="0"/>
            </a:endParaRPr>
          </a:p>
          <a:p>
            <a:pPr lvl="0" algn="ctr"/>
            <a:r>
              <a:rPr lang="en-US" sz="2400" dirty="0">
                <a:latin typeface="Times New Roman" pitchFamily="18" charset="0"/>
                <a:cs typeface="Times New Roman" pitchFamily="18" charset="0"/>
              </a:rPr>
              <a:t>High temperature</a:t>
            </a:r>
          </a:p>
          <a:p>
            <a:pPr lvl="0" algn="ctr"/>
            <a:r>
              <a:rPr lang="en-US" sz="2400" dirty="0">
                <a:latin typeface="Times New Roman" pitchFamily="18" charset="0"/>
                <a:cs typeface="Times New Roman" pitchFamily="18" charset="0"/>
              </a:rPr>
              <a:t>or Ultraviolet </a:t>
            </a:r>
            <a:r>
              <a:rPr lang="en-US" sz="2400" dirty="0" smtClean="0">
                <a:latin typeface="Times New Roman" pitchFamily="18" charset="0"/>
                <a:cs typeface="Times New Roman" pitchFamily="18" charset="0"/>
              </a:rPr>
              <a:t>light</a:t>
            </a:r>
          </a:p>
        </p:txBody>
      </p:sp>
      <p:sp>
        <p:nvSpPr>
          <p:cNvPr id="9" name="مستطيل 8"/>
          <p:cNvSpPr/>
          <p:nvPr/>
        </p:nvSpPr>
        <p:spPr>
          <a:xfrm>
            <a:off x="1532657" y="2012647"/>
            <a:ext cx="2463279" cy="1200329"/>
          </a:xfrm>
          <a:prstGeom prst="rect">
            <a:avLst/>
          </a:prstGeom>
        </p:spPr>
        <p:txBody>
          <a:bodyPr wrap="square">
            <a:spAutoFit/>
          </a:bodyPr>
          <a:lstStyle/>
          <a:p>
            <a:pPr lvl="0" algn="ctr" rtl="0"/>
            <a:r>
              <a:rPr lang="en-US" sz="2400" dirty="0" smtClean="0">
                <a:solidFill>
                  <a:srgbClr val="C00000"/>
                </a:solidFill>
                <a:latin typeface="Times New Roman" pitchFamily="18" charset="0"/>
                <a:cs typeface="Times New Roman" pitchFamily="18" charset="0"/>
              </a:rPr>
              <a:t>Addition reaction:</a:t>
            </a:r>
            <a:endParaRPr lang="en-US" sz="2400" dirty="0">
              <a:solidFill>
                <a:srgbClr val="C00000"/>
              </a:solidFill>
              <a:latin typeface="Times New Roman" pitchFamily="18" charset="0"/>
              <a:cs typeface="Times New Roman" pitchFamily="18" charset="0"/>
            </a:endParaRPr>
          </a:p>
          <a:p>
            <a:pPr lvl="0" algn="ctr" rtl="0"/>
            <a:r>
              <a:rPr lang="en-US" sz="2400" dirty="0" smtClean="0">
                <a:solidFill>
                  <a:prstClr val="black"/>
                </a:solidFill>
                <a:latin typeface="Times New Roman" pitchFamily="18" charset="0"/>
                <a:cs typeface="Times New Roman" pitchFamily="18" charset="0"/>
              </a:rPr>
              <a:t>low </a:t>
            </a:r>
            <a:r>
              <a:rPr lang="en-US" sz="2400" dirty="0">
                <a:solidFill>
                  <a:prstClr val="black"/>
                </a:solidFill>
                <a:latin typeface="Times New Roman" pitchFamily="18" charset="0"/>
                <a:cs typeface="Times New Roman" pitchFamily="18" charset="0"/>
              </a:rPr>
              <a:t>temperature</a:t>
            </a:r>
          </a:p>
          <a:p>
            <a:pPr lvl="0" algn="ctr" rtl="0"/>
            <a:r>
              <a:rPr lang="en-US" sz="2400" dirty="0" smtClean="0">
                <a:solidFill>
                  <a:prstClr val="black"/>
                </a:solidFill>
                <a:latin typeface="Times New Roman" pitchFamily="18" charset="0"/>
                <a:cs typeface="Times New Roman" pitchFamily="18" charset="0"/>
              </a:rPr>
              <a:t>Absence of light  </a:t>
            </a:r>
            <a:endParaRPr lang="ar-SA" sz="2400" dirty="0">
              <a:solidFill>
                <a:prstClr val="black"/>
              </a:solidFill>
            </a:endParaRPr>
          </a:p>
        </p:txBody>
      </p:sp>
      <p:pic>
        <p:nvPicPr>
          <p:cNvPr id="10" name="Picture 2" descr="C:\Users\VIP\Pictures\صورة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957" y="3645024"/>
            <a:ext cx="5971427" cy="3065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p:nvPr/>
        </p:nvSpPr>
        <p:spPr>
          <a:xfrm>
            <a:off x="6336553" y="3166283"/>
            <a:ext cx="2981906" cy="461665"/>
          </a:xfrm>
          <a:prstGeom prst="rect">
            <a:avLst/>
          </a:prstGeom>
          <a:noFill/>
        </p:spPr>
        <p:txBody>
          <a:bodyPr wrap="none" rtlCol="0">
            <a:spAutoFit/>
          </a:bodyPr>
          <a:lstStyle/>
          <a:p>
            <a:r>
              <a:rPr lang="en-US" dirty="0">
                <a:solidFill>
                  <a:srgbClr val="C0000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Allylic</a:t>
            </a:r>
            <a:r>
              <a:rPr lang="en-US" sz="2400" dirty="0">
                <a:solidFill>
                  <a:srgbClr val="00B050"/>
                </a:solidFill>
                <a:latin typeface="Times New Roman" pitchFamily="18" charset="0"/>
                <a:cs typeface="Times New Roman" pitchFamily="18" charset="0"/>
              </a:rPr>
              <a:t> Halogenation  </a:t>
            </a:r>
            <a:endParaRPr lang="en-US" dirty="0">
              <a:solidFill>
                <a:srgbClr val="00B050"/>
              </a:solidFill>
            </a:endParaRPr>
          </a:p>
        </p:txBody>
      </p:sp>
    </p:spTree>
    <p:extLst>
      <p:ext uri="{BB962C8B-B14F-4D97-AF65-F5344CB8AC3E}">
        <p14:creationId xmlns:p14="http://schemas.microsoft.com/office/powerpoint/2010/main" val="2226972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22</a:t>
            </a:fld>
            <a:endParaRPr lang="ar-SA"/>
          </a:p>
        </p:txBody>
      </p:sp>
      <p:sp>
        <p:nvSpPr>
          <p:cNvPr id="4" name="مستطيل 3"/>
          <p:cNvSpPr/>
          <p:nvPr/>
        </p:nvSpPr>
        <p:spPr>
          <a:xfrm>
            <a:off x="2871263" y="4394"/>
            <a:ext cx="3305713" cy="584775"/>
          </a:xfrm>
          <a:prstGeom prst="rect">
            <a:avLst/>
          </a:prstGeom>
        </p:spPr>
        <p:txBody>
          <a:bodyPr wrap="none">
            <a:spAutoFit/>
          </a:bodyPr>
          <a:lstStyle/>
          <a:p>
            <a:pPr lvl="0"/>
            <a:r>
              <a:rPr lang="en-US" sz="3200" dirty="0">
                <a:solidFill>
                  <a:srgbClr val="00B050"/>
                </a:solidFill>
                <a:latin typeface="Times New Roman" pitchFamily="18" charset="0"/>
                <a:cs typeface="Times New Roman" pitchFamily="18" charset="0"/>
              </a:rPr>
              <a:t>Addition reactions</a:t>
            </a:r>
            <a:r>
              <a:rPr lang="en-US" sz="2400" dirty="0">
                <a:solidFill>
                  <a:srgbClr val="00B050"/>
                </a:solidFill>
                <a:latin typeface="Times New Roman" pitchFamily="18" charset="0"/>
                <a:cs typeface="Times New Roman" pitchFamily="18" charset="0"/>
              </a:rPr>
              <a:t> </a:t>
            </a:r>
            <a:endParaRPr lang="ar-SA" dirty="0">
              <a:solidFill>
                <a:srgbClr val="00B050"/>
              </a:solidFill>
            </a:endParaRPr>
          </a:p>
        </p:txBody>
      </p:sp>
      <p:sp>
        <p:nvSpPr>
          <p:cNvPr id="5" name="مستطيل 4"/>
          <p:cNvSpPr/>
          <p:nvPr/>
        </p:nvSpPr>
        <p:spPr>
          <a:xfrm>
            <a:off x="61151" y="2276775"/>
            <a:ext cx="7476727" cy="523220"/>
          </a:xfrm>
          <a:prstGeom prst="rect">
            <a:avLst/>
          </a:prstGeom>
        </p:spPr>
        <p:txBody>
          <a:bodyPr wrap="none">
            <a:spAutoFit/>
          </a:bodyPr>
          <a:lstStyle/>
          <a:p>
            <a:pPr lvl="0" algn="l" rtl="0"/>
            <a:r>
              <a:rPr lang="en-US" sz="2800" dirty="0" smtClean="0">
                <a:solidFill>
                  <a:srgbClr val="C00000"/>
                </a:solidFill>
                <a:latin typeface="Times New Roman" pitchFamily="18" charset="0"/>
                <a:cs typeface="Times New Roman" pitchFamily="18" charset="0"/>
              </a:rPr>
              <a:t>1- Addition of Hydrogen: Catalytic Hydrogenation</a:t>
            </a:r>
            <a:r>
              <a:rPr lang="en-US" sz="2400" dirty="0" smtClean="0">
                <a:solidFill>
                  <a:srgbClr val="00B050"/>
                </a:solidFill>
                <a:latin typeface="Times New Roman" pitchFamily="18" charset="0"/>
                <a:cs typeface="Times New Roman" pitchFamily="18" charset="0"/>
              </a:rPr>
              <a:t> </a:t>
            </a:r>
            <a:endParaRPr lang="ar-SA" dirty="0">
              <a:solidFill>
                <a:srgbClr val="00B05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184"/>
          <a:stretch/>
        </p:blipFill>
        <p:spPr bwMode="auto">
          <a:xfrm>
            <a:off x="1788814" y="2879075"/>
            <a:ext cx="5148091" cy="15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a:srcRect l="27138"/>
          <a:stretch>
            <a:fillRect/>
          </a:stretch>
        </p:blipFill>
        <p:spPr bwMode="auto">
          <a:xfrm>
            <a:off x="2574856" y="722729"/>
            <a:ext cx="6329346" cy="1612900"/>
          </a:xfrm>
          <a:prstGeom prst="rect">
            <a:avLst/>
          </a:prstGeom>
          <a:noFill/>
          <a:ln w="9525">
            <a:noFill/>
            <a:miter lim="800000"/>
            <a:headEnd/>
            <a:tailEnd/>
          </a:ln>
          <a:effec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710" b="10831"/>
          <a:stretch/>
        </p:blipFill>
        <p:spPr bwMode="auto">
          <a:xfrm>
            <a:off x="1919031" y="4449285"/>
            <a:ext cx="5210175" cy="11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517552" y="4083349"/>
            <a:ext cx="1361270"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a:t>
            </a:r>
            <a:endParaRPr lang="ar-SA" sz="2400" dirty="0">
              <a:solidFill>
                <a:srgbClr val="00B050"/>
              </a:solidFill>
              <a:latin typeface="Times New Roman" pitchFamily="18" charset="0"/>
              <a:cs typeface="Times New Roman" pitchFamily="18" charset="0"/>
            </a:endParaRPr>
          </a:p>
        </p:txBody>
      </p:sp>
      <p:grpSp>
        <p:nvGrpSpPr>
          <p:cNvPr id="11" name="مجموعة 10"/>
          <p:cNvGrpSpPr/>
          <p:nvPr/>
        </p:nvGrpSpPr>
        <p:grpSpPr>
          <a:xfrm>
            <a:off x="2305603" y="5633864"/>
            <a:ext cx="4087976" cy="1224136"/>
            <a:chOff x="2269083" y="5589240"/>
            <a:chExt cx="4087976" cy="1224136"/>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7691"/>
            <a:stretch/>
          </p:blipFill>
          <p:spPr bwMode="auto">
            <a:xfrm>
              <a:off x="2269083" y="5591001"/>
              <a:ext cx="2601497"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959" y="5589240"/>
              <a:ext cx="13081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84539" y="1128041"/>
            <a:ext cx="2530115" cy="400110"/>
          </a:xfrm>
          <a:prstGeom prst="rect">
            <a:avLst/>
          </a:prstGeom>
        </p:spPr>
        <p:txBody>
          <a:bodyPr wrap="none">
            <a:spAutoFit/>
          </a:bodyPr>
          <a:lstStyle/>
          <a:p>
            <a:r>
              <a:rPr lang="en-US" altLang="ar-SA" sz="2000" u="sng" dirty="0">
                <a:solidFill>
                  <a:schemeClr val="accent2"/>
                </a:solidFill>
                <a:latin typeface="Times New Roman" panose="02020603050405020304" pitchFamily="18" charset="0"/>
                <a:cs typeface="Times New Roman" panose="02020603050405020304" pitchFamily="18" charset="0"/>
              </a:rPr>
              <a:t>Electrophilic Addition </a:t>
            </a:r>
            <a:endParaRPr lang="en-US" sz="2000" u="sng" dirty="0"/>
          </a:p>
        </p:txBody>
      </p:sp>
    </p:spTree>
    <p:extLst>
      <p:ext uri="{BB962C8B-B14F-4D97-AF65-F5344CB8AC3E}">
        <p14:creationId xmlns:p14="http://schemas.microsoft.com/office/powerpoint/2010/main" val="3967561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ltalassi\Pictures\Pic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r="21419"/>
          <a:stretch/>
        </p:blipFill>
        <p:spPr bwMode="auto">
          <a:xfrm>
            <a:off x="1248164" y="826656"/>
            <a:ext cx="508439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5694" t="23623" r="17599" b="49710"/>
          <a:stretch/>
        </p:blipFill>
        <p:spPr bwMode="auto">
          <a:xfrm>
            <a:off x="6660232" y="1217948"/>
            <a:ext cx="1250867" cy="365760"/>
          </a:xfrm>
          <a:prstGeom prst="rect">
            <a:avLst/>
          </a:prstGeom>
          <a:noFill/>
          <a:ln w="9525">
            <a:solidFill>
              <a:schemeClr val="bg1">
                <a:lumMod val="8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21E8D815-89E4-448A-897E-E9B56FCB813A}" type="slidenum">
              <a:rPr lang="ar-SA" smtClean="0"/>
              <a:t>23</a:t>
            </a:fld>
            <a:endParaRPr lang="ar-SA"/>
          </a:p>
        </p:txBody>
      </p:sp>
      <p:sp>
        <p:nvSpPr>
          <p:cNvPr id="5" name="Rectangle 3"/>
          <p:cNvSpPr/>
          <p:nvPr/>
        </p:nvSpPr>
        <p:spPr>
          <a:xfrm>
            <a:off x="357158" y="142852"/>
            <a:ext cx="5784982" cy="523220"/>
          </a:xfrm>
          <a:prstGeom prst="rect">
            <a:avLst/>
          </a:prstGeom>
        </p:spPr>
        <p:txBody>
          <a:bodyPr wrap="none">
            <a:spAutoFit/>
          </a:bodyPr>
          <a:lstStyle/>
          <a:p>
            <a:pPr lvl="0" algn="l" rtl="0"/>
            <a:r>
              <a:rPr lang="en-US" sz="2800" dirty="0" smtClean="0">
                <a:solidFill>
                  <a:srgbClr val="C00000"/>
                </a:solidFill>
                <a:latin typeface="Times New Roman" pitchFamily="18" charset="0"/>
                <a:cs typeface="Times New Roman" pitchFamily="18" charset="0"/>
              </a:rPr>
              <a:t>2- Addition of Halogens: Halogenation</a:t>
            </a:r>
            <a:endParaRPr lang="ar-SA" dirty="0">
              <a:solidFill>
                <a:srgbClr val="00B050"/>
              </a:solidFill>
            </a:endParaRPr>
          </a:p>
        </p:txBody>
      </p:sp>
      <p:sp>
        <p:nvSpPr>
          <p:cNvPr id="8" name="مستطيل 7"/>
          <p:cNvSpPr/>
          <p:nvPr/>
        </p:nvSpPr>
        <p:spPr>
          <a:xfrm>
            <a:off x="107504" y="2780928"/>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pic>
        <p:nvPicPr>
          <p:cNvPr id="13" name="Picture 8"/>
          <p:cNvPicPr>
            <a:picLocks noChangeAspect="1" noChangeArrowheads="1"/>
          </p:cNvPicPr>
          <p:nvPr/>
        </p:nvPicPr>
        <p:blipFill rotWithShape="1">
          <a:blip r:embed="rId5"/>
          <a:srcRect b="61488"/>
          <a:stretch/>
        </p:blipFill>
        <p:spPr bwMode="auto">
          <a:xfrm>
            <a:off x="1500166" y="3571876"/>
            <a:ext cx="5587670" cy="83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عنصر نائب لرقم الشريحة 1"/>
          <p:cNvSpPr txBox="1">
            <a:spLocks/>
          </p:cNvSpPr>
          <p:nvPr/>
        </p:nvSpPr>
        <p:spPr>
          <a:xfrm>
            <a:off x="8543278" y="6356350"/>
            <a:ext cx="561975" cy="365125"/>
          </a:xfrm>
          <a:prstGeom prst="rect">
            <a:avLst/>
          </a:prstGeom>
        </p:spPr>
        <p:txBody>
          <a:bodyPr vert="horz" lIns="91440" tIns="45720" rIns="91440" bIns="45720" rtlCol="1" anchor="ctr"/>
          <a:lstStyle>
            <a:defPPr>
              <a:defRPr lang="ar-SA"/>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ar-SA"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801" y="4774912"/>
            <a:ext cx="5122306"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809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24</a:t>
            </a:fld>
            <a:endParaRPr lang="ar-SA"/>
          </a:p>
        </p:txBody>
      </p:sp>
      <p:sp>
        <p:nvSpPr>
          <p:cNvPr id="6" name="Rectangle 5"/>
          <p:cNvSpPr/>
          <p:nvPr/>
        </p:nvSpPr>
        <p:spPr>
          <a:xfrm>
            <a:off x="0" y="44035"/>
            <a:ext cx="2603598" cy="523220"/>
          </a:xfrm>
          <a:prstGeom prst="rect">
            <a:avLst/>
          </a:prstGeom>
        </p:spPr>
        <p:txBody>
          <a:bodyPr wrap="none">
            <a:spAutoFit/>
          </a:bodyPr>
          <a:lstStyle/>
          <a:p>
            <a:pPr algn="l" rtl="0"/>
            <a:r>
              <a:rPr lang="en-US" altLang="ar-SA" sz="2800" dirty="0" smtClean="0">
                <a:solidFill>
                  <a:schemeClr val="accent2"/>
                </a:solidFill>
                <a:latin typeface="Times New Roman" panose="02020603050405020304" pitchFamily="18" charset="0"/>
                <a:cs typeface="Times New Roman" panose="02020603050405020304" pitchFamily="18" charset="0"/>
              </a:rPr>
              <a:t>The Mechanism:</a:t>
            </a:r>
            <a:endParaRPr lang="en-US" altLang="ar-SA" sz="2800" dirty="0">
              <a:solidFill>
                <a:schemeClr val="accent2"/>
              </a:solidFill>
              <a:latin typeface="Times New Roman" panose="02020603050405020304" pitchFamily="18" charset="0"/>
              <a:cs typeface="Times New Roman" panose="02020603050405020304" pitchFamily="18" charset="0"/>
            </a:endParaRPr>
          </a:p>
        </p:txBody>
      </p:sp>
      <p:grpSp>
        <p:nvGrpSpPr>
          <p:cNvPr id="11" name="Group 10"/>
          <p:cNvGrpSpPr>
            <a:grpSpLocks noChangeAspect="1"/>
          </p:cNvGrpSpPr>
          <p:nvPr/>
        </p:nvGrpSpPr>
        <p:grpSpPr>
          <a:xfrm>
            <a:off x="1547664" y="1217823"/>
            <a:ext cx="5819034" cy="3200400"/>
            <a:chOff x="1403648" y="1240888"/>
            <a:chExt cx="5338346" cy="2936027"/>
          </a:xfrm>
        </p:grpSpPr>
        <p:sp>
          <p:nvSpPr>
            <p:cNvPr id="7" name="مربع نص 4"/>
            <p:cNvSpPr txBox="1"/>
            <p:nvPr/>
          </p:nvSpPr>
          <p:spPr>
            <a:xfrm>
              <a:off x="1403648" y="1340768"/>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8" name="مربع نص 12"/>
            <p:cNvSpPr txBox="1"/>
            <p:nvPr/>
          </p:nvSpPr>
          <p:spPr>
            <a:xfrm>
              <a:off x="1440655" y="3193231"/>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654" t="15834" r="11569" b="50370"/>
            <a:stretch/>
          </p:blipFill>
          <p:spPr>
            <a:xfrm>
              <a:off x="2306471" y="1240888"/>
              <a:ext cx="4435523" cy="111250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554" t="58934" r="24930"/>
            <a:stretch/>
          </p:blipFill>
          <p:spPr>
            <a:xfrm>
              <a:off x="2223682" y="2825100"/>
              <a:ext cx="3733369" cy="1351815"/>
            </a:xfrm>
            <a:prstGeom prst="rect">
              <a:avLst/>
            </a:prstGeom>
          </p:spPr>
        </p:pic>
      </p:grpSp>
    </p:spTree>
    <p:extLst>
      <p:ext uri="{BB962C8B-B14F-4D97-AF65-F5344CB8AC3E}">
        <p14:creationId xmlns:p14="http://schemas.microsoft.com/office/powerpoint/2010/main" val="2268752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25</a:t>
            </a:fld>
            <a:endParaRPr lang="ar-SA"/>
          </a:p>
        </p:txBody>
      </p:sp>
      <p:sp>
        <p:nvSpPr>
          <p:cNvPr id="3" name="مستطيل 2"/>
          <p:cNvSpPr/>
          <p:nvPr/>
        </p:nvSpPr>
        <p:spPr>
          <a:xfrm>
            <a:off x="323528" y="0"/>
            <a:ext cx="8316416" cy="523220"/>
          </a:xfrm>
          <a:prstGeom prst="rect">
            <a:avLst/>
          </a:prstGeom>
        </p:spPr>
        <p:txBody>
          <a:bodyPr wrap="square">
            <a:spAutoFit/>
          </a:bodyPr>
          <a:lstStyle/>
          <a:p>
            <a:pPr lvl="0" algn="l" rtl="0"/>
            <a:r>
              <a:rPr lang="en-US" sz="2800" dirty="0" smtClean="0">
                <a:solidFill>
                  <a:srgbClr val="C00000"/>
                </a:solidFill>
                <a:latin typeface="Times New Roman" pitchFamily="18" charset="0"/>
                <a:cs typeface="Times New Roman" pitchFamily="18" charset="0"/>
              </a:rPr>
              <a:t>3-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Hydrogen Halides: </a:t>
            </a:r>
            <a:r>
              <a:rPr lang="en-US" sz="2800" dirty="0" err="1" smtClean="0">
                <a:solidFill>
                  <a:srgbClr val="C00000"/>
                </a:solidFill>
                <a:latin typeface="Times New Roman" pitchFamily="18" charset="0"/>
                <a:cs typeface="Times New Roman" pitchFamily="18" charset="0"/>
              </a:rPr>
              <a:t>Hydrohalogenation</a:t>
            </a:r>
            <a:endParaRPr lang="ar-SA" dirty="0">
              <a:solidFill>
                <a:srgbClr val="00B050"/>
              </a:solidFill>
            </a:endParaRPr>
          </a:p>
        </p:txBody>
      </p:sp>
      <p:grpSp>
        <p:nvGrpSpPr>
          <p:cNvPr id="4" name="مجموعة 9"/>
          <p:cNvGrpSpPr/>
          <p:nvPr/>
        </p:nvGrpSpPr>
        <p:grpSpPr>
          <a:xfrm>
            <a:off x="1095941" y="908720"/>
            <a:ext cx="6520070" cy="1701800"/>
            <a:chOff x="1383309" y="1051188"/>
            <a:chExt cx="6520070" cy="1701800"/>
          </a:xfrm>
        </p:grpSpPr>
        <p:pic>
          <p:nvPicPr>
            <p:cNvPr id="5" name="Picture 9"/>
            <p:cNvPicPr>
              <a:picLocks noChangeAspect="1" noChangeArrowheads="1"/>
            </p:cNvPicPr>
            <p:nvPr/>
          </p:nvPicPr>
          <p:blipFill rotWithShape="1">
            <a:blip r:embed="rId2"/>
            <a:srcRect l="24943"/>
            <a:stretch/>
          </p:blipFill>
          <p:spPr bwMode="auto">
            <a:xfrm>
              <a:off x="1383309" y="1051188"/>
              <a:ext cx="6520070" cy="1701800"/>
            </a:xfrm>
            <a:prstGeom prst="rect">
              <a:avLst/>
            </a:prstGeom>
            <a:noFill/>
            <a:ln w="9525">
              <a:noFill/>
              <a:miter lim="800000"/>
              <a:headEnd/>
              <a:tailEnd/>
            </a:ln>
            <a:effectLst/>
          </p:spPr>
        </p:pic>
        <p:pic>
          <p:nvPicPr>
            <p:cNvPr id="6" name="Picture 9"/>
            <p:cNvPicPr>
              <a:picLocks noChangeAspect="1" noChangeArrowheads="1"/>
            </p:cNvPicPr>
            <p:nvPr/>
          </p:nvPicPr>
          <p:blipFill rotWithShape="1">
            <a:blip r:embed="rId2">
              <a:duotone>
                <a:prstClr val="black"/>
                <a:srgbClr val="FFD3AF">
                  <a:tint val="45000"/>
                  <a:satMod val="400000"/>
                </a:srgbClr>
              </a:duotone>
            </a:blip>
            <a:srcRect l="43984" t="41101" r="41217" b="37874"/>
            <a:stretch/>
          </p:blipFill>
          <p:spPr bwMode="auto">
            <a:xfrm>
              <a:off x="3070515" y="1847056"/>
              <a:ext cx="1285461" cy="357808"/>
            </a:xfrm>
            <a:prstGeom prst="rect">
              <a:avLst/>
            </a:prstGeom>
            <a:noFill/>
            <a:ln w="9525">
              <a:solidFill>
                <a:schemeClr val="accent6">
                  <a:lumMod val="50000"/>
                </a:schemeClr>
              </a:solidFill>
              <a:miter lim="800000"/>
              <a:headEnd/>
              <a:tailEnd/>
            </a:ln>
            <a:effectLst/>
          </p:spPr>
        </p:pic>
      </p:grpSp>
      <p:grpSp>
        <p:nvGrpSpPr>
          <p:cNvPr id="7" name="مجموعة 10"/>
          <p:cNvGrpSpPr/>
          <p:nvPr/>
        </p:nvGrpSpPr>
        <p:grpSpPr>
          <a:xfrm>
            <a:off x="1925875" y="3933056"/>
            <a:ext cx="5813439" cy="2479814"/>
            <a:chOff x="1925875" y="3933056"/>
            <a:chExt cx="5813439" cy="2479814"/>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2" t="4000" r="2055" b="40996"/>
            <a:stretch/>
          </p:blipFill>
          <p:spPr bwMode="auto">
            <a:xfrm>
              <a:off x="1925875" y="3933056"/>
              <a:ext cx="5813439" cy="1298714"/>
            </a:xfrm>
            <a:prstGeom prst="round2DiagRect">
              <a:avLst>
                <a:gd name="adj1" fmla="val 46259"/>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56"/>
            <a:stretch/>
          </p:blipFill>
          <p:spPr bwMode="auto">
            <a:xfrm>
              <a:off x="2769416" y="5231770"/>
              <a:ext cx="4470279"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مستطيل 8"/>
          <p:cNvSpPr/>
          <p:nvPr/>
        </p:nvSpPr>
        <p:spPr>
          <a:xfrm>
            <a:off x="323528" y="3060029"/>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36587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26</a:t>
            </a:fld>
            <a:endParaRPr lang="ar-SA"/>
          </a:p>
        </p:txBody>
      </p:sp>
      <p:grpSp>
        <p:nvGrpSpPr>
          <p:cNvPr id="7" name="Group 6"/>
          <p:cNvGrpSpPr>
            <a:grpSpLocks noChangeAspect="1"/>
          </p:cNvGrpSpPr>
          <p:nvPr/>
        </p:nvGrpSpPr>
        <p:grpSpPr>
          <a:xfrm>
            <a:off x="1735875" y="711459"/>
            <a:ext cx="5714109" cy="2468880"/>
            <a:chOff x="1187624" y="837484"/>
            <a:chExt cx="4849243" cy="2095200"/>
          </a:xfrm>
        </p:grpSpPr>
        <p:pic>
          <p:nvPicPr>
            <p:cNvPr id="3" name="Picture 2" descr="Chapt06.pdf (SECURED)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1940" t="67868" r="16568" b="17088"/>
            <a:stretch/>
          </p:blipFill>
          <p:spPr>
            <a:xfrm>
              <a:off x="1763688" y="1948581"/>
              <a:ext cx="3794078" cy="984103"/>
            </a:xfrm>
            <a:prstGeom prst="rect">
              <a:avLst/>
            </a:prstGeom>
          </p:spPr>
        </p:pic>
        <p:pic>
          <p:nvPicPr>
            <p:cNvPr id="4" name="Picture 3" descr="Chapt06.pdf (SECURED) - Adobe Acrobat Reader DC"/>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0928" t="44941" r="15489" b="40971"/>
            <a:stretch/>
          </p:blipFill>
          <p:spPr>
            <a:xfrm>
              <a:off x="2051720" y="837484"/>
              <a:ext cx="3985147" cy="921575"/>
            </a:xfrm>
            <a:prstGeom prst="rect">
              <a:avLst/>
            </a:prstGeom>
          </p:spPr>
        </p:pic>
        <p:sp>
          <p:nvSpPr>
            <p:cNvPr id="5" name="مربع نص 4"/>
            <p:cNvSpPr txBox="1"/>
            <p:nvPr/>
          </p:nvSpPr>
          <p:spPr>
            <a:xfrm>
              <a:off x="1187624" y="1124744"/>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sp>
          <p:nvSpPr>
            <p:cNvPr id="6" name="مربع نص 12"/>
            <p:cNvSpPr txBox="1"/>
            <p:nvPr/>
          </p:nvSpPr>
          <p:spPr>
            <a:xfrm>
              <a:off x="1187624" y="2185119"/>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sp>
        <p:nvSpPr>
          <p:cNvPr id="8" name="Rectangle 7"/>
          <p:cNvSpPr/>
          <p:nvPr/>
        </p:nvSpPr>
        <p:spPr>
          <a:xfrm>
            <a:off x="321200" y="-3834"/>
            <a:ext cx="2258952" cy="461665"/>
          </a:xfrm>
          <a:prstGeom prst="rect">
            <a:avLst/>
          </a:prstGeom>
        </p:spPr>
        <p:txBody>
          <a:bodyPr wrap="none">
            <a:spAutoFit/>
          </a:bodyPr>
          <a:lstStyle/>
          <a:p>
            <a:r>
              <a:rPr lang="en-US" altLang="ar-SA" sz="2400" dirty="0">
                <a:solidFill>
                  <a:schemeClr val="accent2"/>
                </a:solidFill>
                <a:latin typeface="Times New Roman" panose="02020603050405020304" pitchFamily="18" charset="0"/>
                <a:cs typeface="Times New Roman" panose="02020603050405020304" pitchFamily="18" charset="0"/>
              </a:rPr>
              <a:t>The </a:t>
            </a:r>
            <a:r>
              <a:rPr lang="en-US" altLang="ar-SA" sz="2400" dirty="0" smtClean="0">
                <a:solidFill>
                  <a:schemeClr val="accent2"/>
                </a:solidFill>
                <a:latin typeface="Times New Roman" panose="02020603050405020304" pitchFamily="18" charset="0"/>
                <a:cs typeface="Times New Roman" panose="02020603050405020304" pitchFamily="18" charset="0"/>
              </a:rPr>
              <a:t>Mechanism:</a:t>
            </a:r>
            <a:endParaRPr lang="en-US" sz="2400" dirty="0"/>
          </a:p>
        </p:txBody>
      </p:sp>
      <p:pic>
        <p:nvPicPr>
          <p:cNvPr id="10" name="Picture 9" descr="Chapt06.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8507" t="48070" r="12537" b="28772"/>
          <a:stretch/>
        </p:blipFill>
        <p:spPr>
          <a:xfrm>
            <a:off x="2408970" y="4431718"/>
            <a:ext cx="4476465" cy="1514902"/>
          </a:xfrm>
          <a:prstGeom prst="rect">
            <a:avLst/>
          </a:prstGeom>
        </p:spPr>
      </p:pic>
    </p:spTree>
    <p:extLst>
      <p:ext uri="{BB962C8B-B14F-4D97-AF65-F5344CB8AC3E}">
        <p14:creationId xmlns:p14="http://schemas.microsoft.com/office/powerpoint/2010/main" val="2644216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59832" y="11088"/>
            <a:ext cx="3234603" cy="523220"/>
          </a:xfrm>
          <a:prstGeom prst="rect">
            <a:avLst/>
          </a:prstGeom>
        </p:spPr>
        <p:txBody>
          <a:bodyPr wrap="none">
            <a:spAutoFit/>
          </a:bodyPr>
          <a:lstStyle/>
          <a:p>
            <a:r>
              <a:rPr lang="en-US" sz="2800" dirty="0" err="1" smtClean="0">
                <a:solidFill>
                  <a:srgbClr val="00B050"/>
                </a:solidFill>
                <a:latin typeface="Times New Roman" pitchFamily="18" charset="0"/>
                <a:cs typeface="Times New Roman" pitchFamily="18" charset="0"/>
              </a:rPr>
              <a:t>Markovnikov’s</a:t>
            </a:r>
            <a:r>
              <a:rPr lang="en-US" sz="2800" dirty="0" smtClean="0">
                <a:solidFill>
                  <a:srgbClr val="00B050"/>
                </a:solidFill>
                <a:latin typeface="Times New Roman" pitchFamily="18" charset="0"/>
                <a:cs typeface="Times New Roman" pitchFamily="18" charset="0"/>
              </a:rPr>
              <a:t> Rule </a:t>
            </a:r>
            <a:endParaRPr lang="ar-SA" dirty="0">
              <a:solidFill>
                <a:srgbClr val="00B050"/>
              </a:solidFill>
            </a:endParaRPr>
          </a:p>
        </p:txBody>
      </p:sp>
      <p:sp>
        <p:nvSpPr>
          <p:cNvPr id="4" name="مربع نص 3"/>
          <p:cNvSpPr txBox="1"/>
          <p:nvPr/>
        </p:nvSpPr>
        <p:spPr>
          <a:xfrm>
            <a:off x="50194" y="537891"/>
            <a:ext cx="3595343"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With unsymmetrical alkene</a:t>
            </a:r>
            <a:endParaRPr lang="ar-SA" sz="24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908720"/>
            <a:ext cx="6171778"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631143" y="4365104"/>
            <a:ext cx="7614592" cy="1200329"/>
          </a:xfrm>
          <a:prstGeom prst="rect">
            <a:avLst/>
          </a:prstGeom>
        </p:spPr>
        <p:txBody>
          <a:bodyPr wrap="square">
            <a:spAutoFit/>
          </a:bodyPr>
          <a:lstStyle/>
          <a:p>
            <a:pPr lvl="0" algn="l" rtl="0" fontAlgn="base">
              <a:spcBef>
                <a:spcPct val="50000"/>
              </a:spcBef>
              <a:spcAft>
                <a:spcPct val="0"/>
              </a:spcAft>
            </a:pPr>
            <a:r>
              <a:rPr lang="en-US" sz="2400" dirty="0">
                <a:latin typeface="Times New Roman" pitchFamily="18" charset="0"/>
              </a:rPr>
              <a:t>In the addition of an acid to an alkene </a:t>
            </a:r>
            <a:r>
              <a:rPr lang="en-US" sz="2400" dirty="0">
                <a:solidFill>
                  <a:srgbClr val="C00000"/>
                </a:solidFill>
                <a:latin typeface="Times New Roman" pitchFamily="18" charset="0"/>
              </a:rPr>
              <a:t>the hydrogen </a:t>
            </a:r>
            <a:r>
              <a:rPr lang="en-US" sz="2400" dirty="0">
                <a:latin typeface="Times New Roman" pitchFamily="18" charset="0"/>
              </a:rPr>
              <a:t>will go to </a:t>
            </a:r>
            <a:r>
              <a:rPr lang="en-US" sz="2400" dirty="0">
                <a:solidFill>
                  <a:srgbClr val="C00000"/>
                </a:solidFill>
                <a:latin typeface="Times New Roman" pitchFamily="18" charset="0"/>
              </a:rPr>
              <a:t>the vinyl carbon that already has the greater number of </a:t>
            </a:r>
            <a:r>
              <a:rPr lang="en-US" sz="2400" dirty="0" err="1">
                <a:solidFill>
                  <a:srgbClr val="C00000"/>
                </a:solidFill>
                <a:latin typeface="Times New Roman" pitchFamily="18" charset="0"/>
              </a:rPr>
              <a:t>hydrogens</a:t>
            </a:r>
            <a:r>
              <a:rPr lang="en-US" sz="2400" dirty="0">
                <a:solidFill>
                  <a:srgbClr val="C00000"/>
                </a:solidFill>
                <a:latin typeface="Times New Roman" pitchFamily="18" charset="0"/>
              </a:rPr>
              <a:t>.</a:t>
            </a: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27</a:t>
            </a:fld>
            <a:endParaRPr lang="ar-SA"/>
          </a:p>
        </p:txBody>
      </p:sp>
    </p:spTree>
    <p:extLst>
      <p:ext uri="{BB962C8B-B14F-4D97-AF65-F5344CB8AC3E}">
        <p14:creationId xmlns:p14="http://schemas.microsoft.com/office/powerpoint/2010/main" val="752771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580" y="-2429"/>
            <a:ext cx="5809026" cy="523220"/>
          </a:xfrm>
          <a:prstGeom prst="rect">
            <a:avLst/>
          </a:prstGeom>
        </p:spPr>
        <p:txBody>
          <a:bodyPr wrap="none">
            <a:spAutoFit/>
          </a:bodyPr>
          <a:lstStyle/>
          <a:p>
            <a:pPr algn="r" rtl="0"/>
            <a:r>
              <a:rPr lang="en-US" sz="2800" dirty="0" smtClean="0">
                <a:solidFill>
                  <a:srgbClr val="00B050"/>
                </a:solidFill>
                <a:latin typeface="Times New Roman" pitchFamily="18" charset="0"/>
                <a:cs typeface="Times New Roman" pitchFamily="18" charset="0"/>
              </a:rPr>
              <a:t>Anti </a:t>
            </a:r>
            <a:r>
              <a:rPr lang="en-US" sz="2800" dirty="0" err="1" smtClean="0">
                <a:solidFill>
                  <a:srgbClr val="00B050"/>
                </a:solidFill>
                <a:latin typeface="Times New Roman" pitchFamily="18" charset="0"/>
                <a:cs typeface="Times New Roman" pitchFamily="18" charset="0"/>
              </a:rPr>
              <a:t>Markovnikov’s</a:t>
            </a:r>
            <a:r>
              <a:rPr lang="en-US" sz="2800" dirty="0" smtClean="0">
                <a:solidFill>
                  <a:srgbClr val="00B050"/>
                </a:solidFill>
                <a:latin typeface="Times New Roman" pitchFamily="18" charset="0"/>
                <a:cs typeface="Times New Roman" pitchFamily="18" charset="0"/>
              </a:rPr>
              <a:t> Rule (Only </a:t>
            </a:r>
            <a:r>
              <a:rPr lang="en-US" sz="2800" dirty="0" err="1" smtClean="0">
                <a:solidFill>
                  <a:srgbClr val="00B050"/>
                </a:solidFill>
                <a:latin typeface="Times New Roman" pitchFamily="18" charset="0"/>
                <a:cs typeface="Times New Roman" pitchFamily="18" charset="0"/>
              </a:rPr>
              <a:t>HBr</a:t>
            </a:r>
            <a:r>
              <a:rPr lang="en-US" sz="2800" dirty="0" smtClean="0">
                <a:solidFill>
                  <a:srgbClr val="00B050"/>
                </a:solidFill>
                <a:latin typeface="Times New Roman" pitchFamily="18" charset="0"/>
                <a:cs typeface="Times New Roman" pitchFamily="18" charset="0"/>
              </a:rPr>
              <a:t> ) </a:t>
            </a:r>
            <a:endParaRPr lang="ar-SA" sz="2800" dirty="0">
              <a:solidFill>
                <a:srgbClr val="00B050"/>
              </a:solidFill>
            </a:endParaRPr>
          </a:p>
        </p:txBody>
      </p:sp>
      <p:sp>
        <p:nvSpPr>
          <p:cNvPr id="4" name="Rectangle 3"/>
          <p:cNvSpPr/>
          <p:nvPr/>
        </p:nvSpPr>
        <p:spPr>
          <a:xfrm>
            <a:off x="168533" y="2798879"/>
            <a:ext cx="9170176" cy="707886"/>
          </a:xfrm>
          <a:prstGeom prst="rect">
            <a:avLst/>
          </a:prstGeom>
        </p:spPr>
        <p:txBody>
          <a:bodyPr wrap="square">
            <a:spAutoFit/>
          </a:bodyPr>
          <a:lstStyle/>
          <a:p>
            <a:pPr lvl="0" algn="l" rtl="0" fontAlgn="base">
              <a:spcBef>
                <a:spcPct val="50000"/>
              </a:spcBef>
              <a:spcAft>
                <a:spcPct val="0"/>
              </a:spcAft>
            </a:pPr>
            <a:r>
              <a:rPr lang="en-US" sz="2000" dirty="0" smtClean="0">
                <a:solidFill>
                  <a:prstClr val="black"/>
                </a:solidFill>
                <a:latin typeface="Times New Roman" pitchFamily="18" charset="0"/>
              </a:rPr>
              <a:t>In the addition of an acid to an </a:t>
            </a:r>
            <a:r>
              <a:rPr lang="en-US" sz="2000" dirty="0" err="1" smtClean="0">
                <a:solidFill>
                  <a:prstClr val="black"/>
                </a:solidFill>
                <a:latin typeface="Times New Roman" pitchFamily="18" charset="0"/>
              </a:rPr>
              <a:t>alkene</a:t>
            </a:r>
            <a:r>
              <a:rPr lang="en-US" sz="2000" dirty="0" smtClean="0">
                <a:solidFill>
                  <a:prstClr val="black"/>
                </a:solidFill>
                <a:latin typeface="Times New Roman" pitchFamily="18" charset="0"/>
              </a:rPr>
              <a:t> </a:t>
            </a:r>
            <a:r>
              <a:rPr lang="en-US" sz="2000" dirty="0" smtClean="0">
                <a:solidFill>
                  <a:srgbClr val="C00000"/>
                </a:solidFill>
                <a:latin typeface="Times New Roman" pitchFamily="18" charset="0"/>
              </a:rPr>
              <a:t>the hydrogen </a:t>
            </a:r>
            <a:r>
              <a:rPr lang="en-US" sz="2000" dirty="0" smtClean="0">
                <a:solidFill>
                  <a:prstClr val="black"/>
                </a:solidFill>
                <a:latin typeface="Times New Roman" pitchFamily="18" charset="0"/>
              </a:rPr>
              <a:t>will go to </a:t>
            </a:r>
            <a:r>
              <a:rPr lang="en-US" sz="2000" dirty="0" smtClean="0">
                <a:solidFill>
                  <a:srgbClr val="C00000"/>
                </a:solidFill>
                <a:latin typeface="Times New Roman" pitchFamily="18" charset="0"/>
              </a:rPr>
              <a:t>the vinyl carbon that already has the lowest number of </a:t>
            </a:r>
            <a:r>
              <a:rPr lang="en-US" sz="2000" dirty="0" err="1" smtClean="0">
                <a:solidFill>
                  <a:srgbClr val="C00000"/>
                </a:solidFill>
                <a:latin typeface="Times New Roman" pitchFamily="18" charset="0"/>
              </a:rPr>
              <a:t>hydrogens</a:t>
            </a:r>
            <a:r>
              <a:rPr lang="en-US" sz="2000" dirty="0" smtClean="0">
                <a:solidFill>
                  <a:srgbClr val="C00000"/>
                </a:solidFill>
                <a:latin typeface="Times New Roman" pitchFamily="18" charset="0"/>
              </a:rPr>
              <a:t>.</a:t>
            </a:r>
            <a:endParaRPr lang="en-US" sz="2000" dirty="0">
              <a:solidFill>
                <a:srgbClr val="C00000"/>
              </a:solidFill>
              <a:latin typeface="Times New Roman" pitchFamily="18" charset="0"/>
            </a:endParaRPr>
          </a:p>
        </p:txBody>
      </p:sp>
      <p:sp>
        <p:nvSpPr>
          <p:cNvPr id="5" name="عنصر نائب لرقم الشريحة 4"/>
          <p:cNvSpPr>
            <a:spLocks noGrp="1"/>
          </p:cNvSpPr>
          <p:nvPr>
            <p:ph type="sldNum" sz="quarter" idx="12"/>
          </p:nvPr>
        </p:nvSpPr>
        <p:spPr/>
        <p:txBody>
          <a:bodyPr/>
          <a:lstStyle/>
          <a:p>
            <a:fld id="{A043DA81-878F-4889-867F-57E993E58D08}" type="slidenum">
              <a:rPr lang="ar-SA" smtClean="0"/>
              <a:pPr/>
              <a:t>28</a:t>
            </a:fld>
            <a:endParaRPr lang="ar-SA"/>
          </a:p>
        </p:txBody>
      </p:sp>
      <p:grpSp>
        <p:nvGrpSpPr>
          <p:cNvPr id="21" name="Group 20"/>
          <p:cNvGrpSpPr/>
          <p:nvPr/>
        </p:nvGrpSpPr>
        <p:grpSpPr>
          <a:xfrm>
            <a:off x="785087" y="508231"/>
            <a:ext cx="7230011" cy="2290648"/>
            <a:chOff x="576651" y="520791"/>
            <a:chExt cx="7230011" cy="2290648"/>
          </a:xfrm>
        </p:grpSpPr>
        <p:pic>
          <p:nvPicPr>
            <p:cNvPr id="3" name="Picture 2"/>
            <p:cNvPicPr>
              <a:picLocks noChangeAspect="1" noChangeArrowheads="1"/>
            </p:cNvPicPr>
            <p:nvPr/>
          </p:nvPicPr>
          <p:blipFill rotWithShape="1">
            <a:blip r:embed="rId2"/>
            <a:srcRect b="13618"/>
            <a:stretch/>
          </p:blipFill>
          <p:spPr bwMode="auto">
            <a:xfrm>
              <a:off x="576651" y="520791"/>
              <a:ext cx="5158739" cy="229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35390" y="620688"/>
              <a:ext cx="2071272" cy="338554"/>
            </a:xfrm>
            <a:prstGeom prst="rect">
              <a:avLst/>
            </a:prstGeom>
          </p:spPr>
          <p:txBody>
            <a:bodyPr wrap="none">
              <a:spAutoFit/>
            </a:bodyPr>
            <a:lstStyle/>
            <a:p>
              <a:r>
                <a:rPr lang="en-US" altLang="ar-SA" sz="1600" u="sng" dirty="0" smtClean="0">
                  <a:solidFill>
                    <a:schemeClr val="accent2"/>
                  </a:solidFill>
                  <a:latin typeface="Times New Roman" panose="02020603050405020304" pitchFamily="18" charset="0"/>
                  <a:cs typeface="Times New Roman" panose="02020603050405020304" pitchFamily="18" charset="0"/>
                </a:rPr>
                <a:t>Electrophilic Addition </a:t>
              </a:r>
              <a:endParaRPr lang="en-US" sz="1600" u="sng" dirty="0"/>
            </a:p>
          </p:txBody>
        </p:sp>
        <p:sp>
          <p:nvSpPr>
            <p:cNvPr id="7" name="Rectangle 6"/>
            <p:cNvSpPr/>
            <p:nvPr/>
          </p:nvSpPr>
          <p:spPr>
            <a:xfrm>
              <a:off x="5796136" y="2082334"/>
              <a:ext cx="2002343" cy="338554"/>
            </a:xfrm>
            <a:prstGeom prst="rect">
              <a:avLst/>
            </a:prstGeom>
          </p:spPr>
          <p:txBody>
            <a:bodyPr wrap="none">
              <a:spAutoFit/>
            </a:bodyPr>
            <a:lstStyle/>
            <a:p>
              <a:r>
                <a:rPr lang="en-US" altLang="ar-SA" sz="1600" u="sng" dirty="0" smtClean="0">
                  <a:solidFill>
                    <a:schemeClr val="accent2"/>
                  </a:solidFill>
                  <a:latin typeface="Times New Roman" panose="02020603050405020304" pitchFamily="18" charset="0"/>
                  <a:cs typeface="Times New Roman" panose="02020603050405020304" pitchFamily="18" charset="0"/>
                </a:rPr>
                <a:t>Free-radical Addition</a:t>
              </a:r>
              <a:r>
                <a:rPr lang="en-US" altLang="ar-SA" sz="1600" dirty="0" smtClean="0">
                  <a:solidFill>
                    <a:schemeClr val="accent2"/>
                  </a:solidFill>
                  <a:latin typeface="Times New Roman" panose="02020603050405020304" pitchFamily="18" charset="0"/>
                  <a:cs typeface="Times New Roman" panose="02020603050405020304" pitchFamily="18" charset="0"/>
                </a:rPr>
                <a:t> </a:t>
              </a:r>
              <a:endParaRPr lang="en-US" sz="1600" dirty="0"/>
            </a:p>
          </p:txBody>
        </p:sp>
      </p:grpSp>
      <p:grpSp>
        <p:nvGrpSpPr>
          <p:cNvPr id="8" name="Group 7"/>
          <p:cNvGrpSpPr>
            <a:grpSpLocks noChangeAspect="1"/>
          </p:cNvGrpSpPr>
          <p:nvPr/>
        </p:nvGrpSpPr>
        <p:grpSpPr>
          <a:xfrm>
            <a:off x="2868122" y="4009964"/>
            <a:ext cx="4446689" cy="2691248"/>
            <a:chOff x="-16029" y="656427"/>
            <a:chExt cx="6100197" cy="3691992"/>
          </a:xfrm>
        </p:grpSpPr>
        <p:grpSp>
          <p:nvGrpSpPr>
            <p:cNvPr id="9" name="Group 8"/>
            <p:cNvGrpSpPr/>
            <p:nvPr/>
          </p:nvGrpSpPr>
          <p:grpSpPr>
            <a:xfrm>
              <a:off x="68094" y="2472549"/>
              <a:ext cx="5937997" cy="873457"/>
              <a:chOff x="-16029" y="2865303"/>
              <a:chExt cx="5937997" cy="873457"/>
            </a:xfrm>
          </p:grpSpPr>
          <p:pic>
            <p:nvPicPr>
              <p:cNvPr id="19" name="Picture 18"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5199" t="61389" r="9875" b="25259"/>
              <a:stretch/>
            </p:blipFill>
            <p:spPr>
              <a:xfrm>
                <a:off x="899592" y="2865303"/>
                <a:ext cx="5022376" cy="873457"/>
              </a:xfrm>
              <a:prstGeom prst="rect">
                <a:avLst/>
              </a:prstGeom>
            </p:spPr>
          </p:pic>
          <p:sp>
            <p:nvSpPr>
              <p:cNvPr id="20" name="مربع نص 4"/>
              <p:cNvSpPr txBox="1"/>
              <p:nvPr/>
            </p:nvSpPr>
            <p:spPr>
              <a:xfrm>
                <a:off x="-16029" y="2988477"/>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grpSp>
          <p:nvGrpSpPr>
            <p:cNvPr id="10" name="Group 9"/>
            <p:cNvGrpSpPr/>
            <p:nvPr/>
          </p:nvGrpSpPr>
          <p:grpSpPr>
            <a:xfrm>
              <a:off x="62048" y="3474962"/>
              <a:ext cx="6022120" cy="873457"/>
              <a:chOff x="0" y="4007952"/>
              <a:chExt cx="6022120" cy="873457"/>
            </a:xfrm>
          </p:grpSpPr>
          <p:pic>
            <p:nvPicPr>
              <p:cNvPr id="17" name="Picture 16"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3582" t="80826" r="8209" b="5822"/>
              <a:stretch/>
            </p:blipFill>
            <p:spPr>
              <a:xfrm>
                <a:off x="699493" y="4007952"/>
                <a:ext cx="5322627" cy="873457"/>
              </a:xfrm>
              <a:prstGeom prst="rect">
                <a:avLst/>
              </a:prstGeom>
            </p:spPr>
          </p:pic>
          <p:sp>
            <p:nvSpPr>
              <p:cNvPr id="18" name="مربع نص 12"/>
              <p:cNvSpPr txBox="1"/>
              <p:nvPr/>
            </p:nvSpPr>
            <p:spPr>
              <a:xfrm>
                <a:off x="0" y="4116556"/>
                <a:ext cx="611065" cy="307777"/>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4</a:t>
                </a:r>
                <a:endParaRPr lang="ar-SA" sz="1400" dirty="0">
                  <a:solidFill>
                    <a:srgbClr val="00B050"/>
                  </a:solidFill>
                  <a:latin typeface="Arial Narrow" panose="020B0606020202030204" pitchFamily="34" charset="0"/>
                </a:endParaRPr>
              </a:p>
            </p:txBody>
          </p:sp>
        </p:grpSp>
        <p:grpSp>
          <p:nvGrpSpPr>
            <p:cNvPr id="11" name="Group 10"/>
            <p:cNvGrpSpPr/>
            <p:nvPr/>
          </p:nvGrpSpPr>
          <p:grpSpPr>
            <a:xfrm>
              <a:off x="0" y="656427"/>
              <a:ext cx="5109903" cy="1768025"/>
              <a:chOff x="0" y="656427"/>
              <a:chExt cx="5109903" cy="1768025"/>
            </a:xfrm>
          </p:grpSpPr>
          <p:pic>
            <p:nvPicPr>
              <p:cNvPr id="15" name="Picture 14"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8184" t="36561" r="16144" b="49878"/>
              <a:stretch/>
            </p:blipFill>
            <p:spPr>
              <a:xfrm>
                <a:off x="933688" y="1537347"/>
                <a:ext cx="4176215" cy="887105"/>
              </a:xfrm>
              <a:prstGeom prst="rect">
                <a:avLst/>
              </a:prstGeom>
            </p:spPr>
          </p:pic>
          <p:sp>
            <p:nvSpPr>
              <p:cNvPr id="16" name="مربع نص 4"/>
              <p:cNvSpPr txBox="1"/>
              <p:nvPr/>
            </p:nvSpPr>
            <p:spPr>
              <a:xfrm>
                <a:off x="0" y="656427"/>
                <a:ext cx="666712" cy="335805"/>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grpSp>
        <p:grpSp>
          <p:nvGrpSpPr>
            <p:cNvPr id="12" name="Group 11"/>
            <p:cNvGrpSpPr/>
            <p:nvPr/>
          </p:nvGrpSpPr>
          <p:grpSpPr>
            <a:xfrm>
              <a:off x="-16029" y="717786"/>
              <a:ext cx="4361656" cy="1211815"/>
              <a:chOff x="-9671" y="992700"/>
              <a:chExt cx="4361656" cy="1211815"/>
            </a:xfrm>
          </p:grpSpPr>
          <p:pic>
            <p:nvPicPr>
              <p:cNvPr id="13" name="Picture 12"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4752" t="19561" r="27935" b="69907"/>
              <a:stretch/>
            </p:blipFill>
            <p:spPr>
              <a:xfrm>
                <a:off x="940045" y="992700"/>
                <a:ext cx="3411940" cy="688927"/>
              </a:xfrm>
              <a:prstGeom prst="rect">
                <a:avLst/>
              </a:prstGeom>
            </p:spPr>
          </p:pic>
          <p:sp>
            <p:nvSpPr>
              <p:cNvPr id="14" name="مربع نص 12"/>
              <p:cNvSpPr txBox="1"/>
              <p:nvPr/>
            </p:nvSpPr>
            <p:spPr>
              <a:xfrm>
                <a:off x="-9671" y="1868710"/>
                <a:ext cx="666712" cy="335805"/>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grpSp>
      <p:sp>
        <p:nvSpPr>
          <p:cNvPr id="22" name="Rectangle 21"/>
          <p:cNvSpPr/>
          <p:nvPr/>
        </p:nvSpPr>
        <p:spPr>
          <a:xfrm>
            <a:off x="565677" y="3732246"/>
            <a:ext cx="1859805" cy="400110"/>
          </a:xfrm>
          <a:prstGeom prst="rect">
            <a:avLst/>
          </a:prstGeom>
        </p:spPr>
        <p:txBody>
          <a:bodyPr wrap="none">
            <a:spAutoFit/>
          </a:bodyPr>
          <a:lstStyle/>
          <a:p>
            <a:pPr algn="l" rtl="0"/>
            <a:r>
              <a:rPr lang="en-US" altLang="ar-SA" dirty="0" smtClean="0">
                <a:solidFill>
                  <a:srgbClr val="C00000"/>
                </a:solidFill>
                <a:latin typeface="Times New Roman" panose="02020603050405020304" pitchFamily="18" charset="0"/>
                <a:cs typeface="Times New Roman" panose="02020603050405020304" pitchFamily="18" charset="0"/>
              </a:rPr>
              <a:t>The </a:t>
            </a:r>
            <a:r>
              <a:rPr lang="en-US" altLang="ar-SA" sz="2000" dirty="0" smtClean="0">
                <a:solidFill>
                  <a:srgbClr val="C00000"/>
                </a:solidFill>
                <a:latin typeface="Times New Roman" panose="02020603050405020304" pitchFamily="18" charset="0"/>
                <a:cs typeface="Times New Roman" panose="02020603050405020304" pitchFamily="18" charset="0"/>
              </a:rPr>
              <a:t>Mechanism</a:t>
            </a:r>
            <a:r>
              <a:rPr lang="en-US" altLang="ar-SA" dirty="0" smtClean="0">
                <a:solidFill>
                  <a:srgbClr val="C00000"/>
                </a:solidFill>
                <a:latin typeface="Times New Roman" panose="02020603050405020304" pitchFamily="18" charset="0"/>
                <a:cs typeface="Times New Roman" panose="02020603050405020304" pitchFamily="18" charset="0"/>
              </a:rPr>
              <a:t>:</a:t>
            </a:r>
            <a:endParaRPr lang="en-US" altLang="ar-SA"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901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29</a:t>
            </a:fld>
            <a:endParaRPr lang="ar-SA"/>
          </a:p>
        </p:txBody>
      </p:sp>
      <p:sp>
        <p:nvSpPr>
          <p:cNvPr id="3" name="مستطيل 2"/>
          <p:cNvSpPr/>
          <p:nvPr/>
        </p:nvSpPr>
        <p:spPr>
          <a:xfrm>
            <a:off x="1691680" y="10615"/>
            <a:ext cx="4968552" cy="523220"/>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4- Addition of Sulfuric acid</a:t>
            </a:r>
            <a:endParaRPr lang="ar-SA" dirty="0"/>
          </a:p>
        </p:txBody>
      </p:sp>
      <p:sp>
        <p:nvSpPr>
          <p:cNvPr id="4" name="مربع نص 15"/>
          <p:cNvSpPr txBox="1"/>
          <p:nvPr/>
        </p:nvSpPr>
        <p:spPr>
          <a:xfrm>
            <a:off x="52639" y="2940913"/>
            <a:ext cx="9091361" cy="400110"/>
          </a:xfrm>
          <a:prstGeom prst="rect">
            <a:avLst/>
          </a:prstGeom>
          <a:noFill/>
        </p:spPr>
        <p:txBody>
          <a:bodyPr wrap="square" rtlCol="1">
            <a:spAutoFit/>
          </a:bodyPr>
          <a:lstStyle/>
          <a:p>
            <a:pPr algn="l"/>
            <a:r>
              <a:rPr lang="en-US" sz="2000" dirty="0">
                <a:latin typeface="Times New Roman" pitchFamily="18" charset="0"/>
                <a:cs typeface="Times New Roman" pitchFamily="18" charset="0"/>
              </a:rPr>
              <a:t>Addition of </a:t>
            </a:r>
            <a:r>
              <a:rPr lang="en-US" sz="2000" dirty="0">
                <a:solidFill>
                  <a:srgbClr val="C00000"/>
                </a:solidFill>
                <a:latin typeface="Times New Roman" pitchFamily="18" charset="0"/>
                <a:cs typeface="Times New Roman" pitchFamily="18" charset="0"/>
              </a:rPr>
              <a:t>Sulfuric </a:t>
            </a:r>
            <a:r>
              <a:rPr lang="en-US" sz="2000" dirty="0" smtClean="0">
                <a:solidFill>
                  <a:srgbClr val="C00000"/>
                </a:solidFill>
                <a:latin typeface="Times New Roman" pitchFamily="18" charset="0"/>
                <a:cs typeface="Times New Roman" pitchFamily="18" charset="0"/>
              </a:rPr>
              <a:t>acid </a:t>
            </a:r>
            <a:r>
              <a:rPr lang="en-US" sz="2000" dirty="0" smtClean="0">
                <a:latin typeface="Times New Roman" pitchFamily="18" charset="0"/>
                <a:cs typeface="Times New Roman" pitchFamily="18" charset="0"/>
              </a:rPr>
              <a:t>to alkenes also follows </a:t>
            </a:r>
            <a:r>
              <a:rPr lang="en-US" sz="2000" dirty="0" err="1">
                <a:solidFill>
                  <a:srgbClr val="C00000"/>
                </a:solidFill>
                <a:latin typeface="Times New Roman" pitchFamily="18" charset="0"/>
                <a:cs typeface="Times New Roman" pitchFamily="18" charset="0"/>
              </a:rPr>
              <a:t>Markovnikov’s</a:t>
            </a: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rule</a:t>
            </a:r>
            <a:r>
              <a:rPr lang="en-US" sz="2000" dirty="0" smtClean="0">
                <a:latin typeface="Times New Roman" pitchFamily="18" charset="0"/>
                <a:cs typeface="Times New Roman" pitchFamily="18" charset="0"/>
              </a:rPr>
              <a:t>, as the example</a:t>
            </a:r>
            <a:endParaRPr lang="ar-SA" sz="2000" dirty="0"/>
          </a:p>
        </p:txBody>
      </p:sp>
      <p:grpSp>
        <p:nvGrpSpPr>
          <p:cNvPr id="5" name="مجموعة 14"/>
          <p:cNvGrpSpPr/>
          <p:nvPr/>
        </p:nvGrpSpPr>
        <p:grpSpPr>
          <a:xfrm>
            <a:off x="395536" y="739552"/>
            <a:ext cx="8531568" cy="2043127"/>
            <a:chOff x="395536" y="739552"/>
            <a:chExt cx="8531568" cy="2043127"/>
          </a:xfrm>
        </p:grpSpPr>
        <p:grpSp>
          <p:nvGrpSpPr>
            <p:cNvPr id="6" name="مجموعة 10"/>
            <p:cNvGrpSpPr/>
            <p:nvPr/>
          </p:nvGrpSpPr>
          <p:grpSpPr>
            <a:xfrm>
              <a:off x="395536" y="739552"/>
              <a:ext cx="8531568" cy="2043127"/>
              <a:chOff x="8001" y="590760"/>
              <a:chExt cx="9388535" cy="2043127"/>
            </a:xfrm>
          </p:grpSpPr>
          <p:grpSp>
            <p:nvGrpSpPr>
              <p:cNvPr id="8" name="مجموعة 9"/>
              <p:cNvGrpSpPr/>
              <p:nvPr/>
            </p:nvGrpSpPr>
            <p:grpSpPr>
              <a:xfrm>
                <a:off x="8001" y="869110"/>
                <a:ext cx="6025176" cy="1764777"/>
                <a:chOff x="8001" y="869110"/>
                <a:chExt cx="6025176" cy="1764777"/>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 y="869110"/>
                  <a:ext cx="6025176" cy="1764777"/>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ربع نص 5"/>
                <p:cNvSpPr txBox="1"/>
                <p:nvPr/>
              </p:nvSpPr>
              <p:spPr>
                <a:xfrm>
                  <a:off x="1767188" y="1551070"/>
                  <a:ext cx="1218602" cy="338554"/>
                </a:xfrm>
                <a:prstGeom prst="rect">
                  <a:avLst/>
                </a:prstGeom>
                <a:noFill/>
              </p:spPr>
              <p:txBody>
                <a:bodyPr wrap="none" rtlCol="1">
                  <a:spAutoFit/>
                </a:bodyPr>
                <a:lstStyle/>
                <a:p>
                  <a:r>
                    <a:rPr lang="en-US" sz="1600" b="1" dirty="0" smtClean="0">
                      <a:solidFill>
                        <a:srgbClr val="FF0000"/>
                      </a:solidFill>
                      <a:latin typeface="Arial" pitchFamily="34" charset="0"/>
                      <a:cs typeface="Arial" pitchFamily="34" charset="0"/>
                    </a:rPr>
                    <a:t>(H-OSO</a:t>
                  </a:r>
                  <a:r>
                    <a:rPr lang="en-US" sz="1600" b="1" baseline="-25000" dirty="0" smtClean="0">
                      <a:solidFill>
                        <a:srgbClr val="FF0000"/>
                      </a:solidFill>
                      <a:latin typeface="Arial" pitchFamily="34" charset="0"/>
                      <a:cs typeface="Arial" pitchFamily="34" charset="0"/>
                    </a:rPr>
                    <a:t>3</a:t>
                  </a:r>
                  <a:r>
                    <a:rPr lang="en-US" sz="1600" b="1" dirty="0" smtClean="0">
                      <a:solidFill>
                        <a:srgbClr val="FF0000"/>
                      </a:solidFill>
                      <a:latin typeface="Arial" pitchFamily="34" charset="0"/>
                      <a:cs typeface="Arial" pitchFamily="34" charset="0"/>
                    </a:rPr>
                    <a:t>H)</a:t>
                  </a:r>
                  <a:endParaRPr lang="ar-SA" sz="1600" b="1" dirty="0">
                    <a:solidFill>
                      <a:srgbClr val="FF0000"/>
                    </a:solidFill>
                    <a:latin typeface="Arial" pitchFamily="34" charset="0"/>
                    <a:cs typeface="Arial" pitchFamily="34" charset="0"/>
                  </a:endParaRPr>
                </a:p>
              </p:txBody>
            </p:sp>
          </p:grpSp>
          <p:grpSp>
            <p:nvGrpSpPr>
              <p:cNvPr id="9" name="مجموعة 3"/>
              <p:cNvGrpSpPr/>
              <p:nvPr/>
            </p:nvGrpSpPr>
            <p:grpSpPr>
              <a:xfrm>
                <a:off x="5564368" y="590760"/>
                <a:ext cx="2604206" cy="1298864"/>
                <a:chOff x="5636377" y="590760"/>
                <a:chExt cx="2604206" cy="1298864"/>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728" t="16408"/>
                <a:stretch/>
              </p:blipFill>
              <p:spPr bwMode="auto">
                <a:xfrm>
                  <a:off x="5652121" y="866454"/>
                  <a:ext cx="2588462" cy="102317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2113" t="6568" r="59083" b="57774"/>
                <a:stretch/>
              </p:blipFill>
              <p:spPr bwMode="auto">
                <a:xfrm>
                  <a:off x="5636377" y="590760"/>
                  <a:ext cx="468809" cy="45720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4958" t="-6025" r="54547" b="83766"/>
              <a:stretch/>
            </p:blipFill>
            <p:spPr bwMode="auto">
              <a:xfrm>
                <a:off x="8225668" y="764704"/>
                <a:ext cx="1170868" cy="396000"/>
              </a:xfrm>
              <a:prstGeom prst="rect">
                <a:avLst/>
              </a:prstGeom>
              <a:noFill/>
              <a:ln>
                <a:noFill/>
              </a:ln>
              <a:effectLst/>
              <a:extLst>
                <a:ext uri="{909E8E84-426E-40DD-AFC4-6F175D3DCCD1}">
                  <a14:hiddenFill xmlns:a14="http://schemas.microsoft.com/office/drawing/2010/main">
                    <a:gradFill rotWithShape="0">
                      <a:gsLst>
                        <a:gs pos="0">
                          <a:srgbClr val="CC3300"/>
                        </a:gs>
                        <a:gs pos="100000">
                          <a:srgbClr val="CC3300">
                            <a:gamma/>
                            <a:shade val="46275"/>
                            <a:invGamma/>
                          </a:srgbClr>
                        </a:gs>
                      </a:gsLst>
                      <a:lin ang="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مربع نص 13"/>
            <p:cNvSpPr txBox="1"/>
            <p:nvPr/>
          </p:nvSpPr>
          <p:spPr>
            <a:xfrm>
              <a:off x="5410116" y="1124744"/>
              <a:ext cx="567463" cy="338554"/>
            </a:xfrm>
            <a:prstGeom prst="rect">
              <a:avLst/>
            </a:prstGeom>
            <a:noFill/>
          </p:spPr>
          <p:txBody>
            <a:bodyPr wrap="none" rtlCol="1">
              <a:spAutoFit/>
            </a:bodyPr>
            <a:lstStyle/>
            <a:p>
              <a:r>
                <a:rPr lang="en-US" sz="1600" b="1" dirty="0" smtClean="0">
                  <a:solidFill>
                    <a:srgbClr val="FF0000"/>
                  </a:solidFill>
                </a:rPr>
                <a:t>heat</a:t>
              </a:r>
              <a:endParaRPr lang="ar-SA" sz="1600" b="1" dirty="0">
                <a:solidFill>
                  <a:srgbClr val="FF0000"/>
                </a:solidFill>
              </a:endParaRPr>
            </a:p>
          </p:txBody>
        </p:sp>
      </p:grpSp>
      <p:pic>
        <p:nvPicPr>
          <p:cNvPr id="25" name="Picture 24" descr="Chapt06.pdf (SECURED) - Adobe Acrobat Reader DC"/>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l="45669" t="62466" r="27163" b="23764"/>
          <a:stretch/>
        </p:blipFill>
        <p:spPr>
          <a:xfrm>
            <a:off x="2665741" y="5213216"/>
            <a:ext cx="3782878" cy="1371600"/>
          </a:xfrm>
          <a:prstGeom prst="rect">
            <a:avLst/>
          </a:prstGeom>
        </p:spPr>
      </p:pic>
      <p:pic>
        <p:nvPicPr>
          <p:cNvPr id="26" name="Picture 25" descr="Chapt06.pdf (SECURED) - Adobe Acrobat Reader DC"/>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l="41046" t="40120" r="22412" b="45914"/>
          <a:stretch/>
        </p:blipFill>
        <p:spPr>
          <a:xfrm>
            <a:off x="2216107" y="3933056"/>
            <a:ext cx="4682146" cy="1280160"/>
          </a:xfrm>
          <a:prstGeom prst="rect">
            <a:avLst/>
          </a:prstGeom>
        </p:spPr>
      </p:pic>
    </p:spTree>
    <p:extLst>
      <p:ext uri="{BB962C8B-B14F-4D97-AF65-F5344CB8AC3E}">
        <p14:creationId xmlns:p14="http://schemas.microsoft.com/office/powerpoint/2010/main" val="3849471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8878"/>
            <a:ext cx="7598362" cy="584775"/>
          </a:xfrm>
          <a:prstGeom prst="rect">
            <a:avLst/>
          </a:prstGeom>
        </p:spPr>
        <p:txBody>
          <a:bodyPr wrap="none">
            <a:spAutoFit/>
          </a:bodyPr>
          <a:lstStyle/>
          <a:p>
            <a:pPr lvl="0"/>
            <a:r>
              <a:rPr lang="en-US" sz="3200" dirty="0" smtClean="0">
                <a:solidFill>
                  <a:srgbClr val="00B050"/>
                </a:solidFill>
                <a:latin typeface="Times New Roman" pitchFamily="18" charset="0"/>
                <a:cs typeface="Times New Roman" pitchFamily="18" charset="0"/>
              </a:rPr>
              <a:t>Nomenclature of Alkenes and </a:t>
            </a:r>
            <a:r>
              <a:rPr lang="en-US" sz="3200" dirty="0" err="1" smtClean="0">
                <a:solidFill>
                  <a:srgbClr val="00B050"/>
                </a:solidFill>
                <a:latin typeface="Times New Roman" pitchFamily="18" charset="0"/>
                <a:cs typeface="Times New Roman" pitchFamily="18" charset="0"/>
              </a:rPr>
              <a:t>Cycloalkenes</a:t>
            </a:r>
            <a:r>
              <a:rPr lang="en-US" sz="3200" dirty="0" smtClean="0">
                <a:solidFill>
                  <a:srgbClr val="00B050"/>
                </a:solidFill>
                <a:latin typeface="Times New Roman" pitchFamily="18" charset="0"/>
                <a:cs typeface="Times New Roman" pitchFamily="18" charset="0"/>
              </a:rPr>
              <a:t>  </a:t>
            </a:r>
            <a:endParaRPr lang="ar-SA" dirty="0">
              <a:solidFill>
                <a:prstClr val="black"/>
              </a:solidFill>
            </a:endParaRPr>
          </a:p>
        </p:txBody>
      </p:sp>
      <p:sp>
        <p:nvSpPr>
          <p:cNvPr id="3" name="مربع نص 2"/>
          <p:cNvSpPr txBox="1"/>
          <p:nvPr/>
        </p:nvSpPr>
        <p:spPr>
          <a:xfrm>
            <a:off x="0" y="677887"/>
            <a:ext cx="2276585" cy="461665"/>
          </a:xfrm>
          <a:prstGeom prst="rect">
            <a:avLst/>
          </a:prstGeom>
          <a:noFill/>
        </p:spPr>
        <p:txBody>
          <a:bodyPr wrap="none" rtlCol="1">
            <a:spAutoFit/>
          </a:bodyPr>
          <a:lstStyle/>
          <a:p>
            <a:r>
              <a:rPr lang="en-US" sz="2400" dirty="0" smtClean="0">
                <a:solidFill>
                  <a:srgbClr val="C00000"/>
                </a:solidFill>
                <a:latin typeface="Times New Roman" pitchFamily="18" charset="0"/>
                <a:cs typeface="Times New Roman" pitchFamily="18" charset="0"/>
              </a:rPr>
              <a:t>Common names:</a:t>
            </a:r>
            <a:endParaRPr lang="ar-SA" sz="2400" dirty="0">
              <a:solidFill>
                <a:srgbClr val="C00000"/>
              </a:solidFill>
              <a:latin typeface="Times New Roman" pitchFamily="18" charset="0"/>
              <a:cs typeface="Times New Roman" pitchFamily="18" charset="0"/>
            </a:endParaRPr>
          </a:p>
        </p:txBody>
      </p:sp>
      <p:grpSp>
        <p:nvGrpSpPr>
          <p:cNvPr id="4" name="مجموعة 3"/>
          <p:cNvGrpSpPr/>
          <p:nvPr/>
        </p:nvGrpSpPr>
        <p:grpSpPr>
          <a:xfrm>
            <a:off x="2566801" y="1132404"/>
            <a:ext cx="2291290" cy="461666"/>
            <a:chOff x="3710959" y="3284982"/>
            <a:chExt cx="2291290" cy="461666"/>
          </a:xfrm>
        </p:grpSpPr>
        <p:sp>
          <p:nvSpPr>
            <p:cNvPr id="5" name="مربع نص 4"/>
            <p:cNvSpPr txBox="1"/>
            <p:nvPr/>
          </p:nvSpPr>
          <p:spPr>
            <a:xfrm>
              <a:off x="3710959" y="3284983"/>
              <a:ext cx="790601" cy="461665"/>
            </a:xfrm>
            <a:prstGeom prst="rect">
              <a:avLst/>
            </a:prstGeom>
            <a:noFill/>
          </p:spPr>
          <p:txBody>
            <a:bodyPr wrap="none" rtlCol="1">
              <a:spAutoFit/>
            </a:bodyPr>
            <a:lstStyle/>
            <a:p>
              <a:r>
                <a:rPr lang="en-US" sz="2400" dirty="0" smtClean="0">
                  <a:solidFill>
                    <a:schemeClr val="accent1"/>
                  </a:solidFill>
                  <a:latin typeface="Times New Roman" pitchFamily="18" charset="0"/>
                  <a:cs typeface="Times New Roman" pitchFamily="18" charset="0"/>
                </a:rPr>
                <a:t>-</a:t>
              </a:r>
              <a:r>
                <a:rPr lang="en-US" sz="2400" dirty="0" err="1" smtClean="0">
                  <a:solidFill>
                    <a:schemeClr val="accent1"/>
                  </a:solidFill>
                  <a:latin typeface="Times New Roman" pitchFamily="18" charset="0"/>
                  <a:cs typeface="Times New Roman" pitchFamily="18" charset="0"/>
                </a:rPr>
                <a:t>ane</a:t>
              </a:r>
              <a:r>
                <a:rPr lang="en-US" sz="2400" dirty="0" smtClean="0">
                  <a:solidFill>
                    <a:schemeClr val="accent1"/>
                  </a:solidFill>
                  <a:latin typeface="Times New Roman" pitchFamily="18" charset="0"/>
                  <a:cs typeface="Times New Roman" pitchFamily="18" charset="0"/>
                </a:rPr>
                <a:t> </a:t>
              </a:r>
              <a:endParaRPr lang="ar-SA" sz="2400" dirty="0">
                <a:solidFill>
                  <a:schemeClr val="accent1"/>
                </a:solidFill>
                <a:latin typeface="Times New Roman" pitchFamily="18" charset="0"/>
                <a:cs typeface="Times New Roman" pitchFamily="18" charset="0"/>
              </a:endParaRPr>
            </a:p>
          </p:txBody>
        </p:sp>
        <p:sp>
          <p:nvSpPr>
            <p:cNvPr id="6" name="مربع نص 5"/>
            <p:cNvSpPr txBox="1"/>
            <p:nvPr/>
          </p:nvSpPr>
          <p:spPr>
            <a:xfrm>
              <a:off x="5049744" y="3284982"/>
              <a:ext cx="952505" cy="461665"/>
            </a:xfrm>
            <a:prstGeom prst="rect">
              <a:avLst/>
            </a:prstGeom>
            <a:noFill/>
          </p:spPr>
          <p:txBody>
            <a:bodyPr wrap="none" rtlCol="1">
              <a:spAutoFit/>
            </a:bodyPr>
            <a:lstStyle/>
            <a:p>
              <a:r>
                <a:rPr lang="en-US" sz="2400" dirty="0" smtClean="0">
                  <a:solidFill>
                    <a:schemeClr val="accent1"/>
                  </a:solidFill>
                  <a:latin typeface="Times New Roman" pitchFamily="18" charset="0"/>
                  <a:cs typeface="Times New Roman" pitchFamily="18" charset="0"/>
                </a:rPr>
                <a:t>-</a:t>
              </a:r>
              <a:r>
                <a:rPr lang="en-US" sz="2400" dirty="0" err="1" smtClean="0">
                  <a:solidFill>
                    <a:schemeClr val="accent1"/>
                  </a:solidFill>
                  <a:latin typeface="Times New Roman" pitchFamily="18" charset="0"/>
                  <a:cs typeface="Times New Roman" pitchFamily="18" charset="0"/>
                </a:rPr>
                <a:t>ylene</a:t>
              </a:r>
              <a:endParaRPr lang="ar-SA" sz="2400" dirty="0">
                <a:solidFill>
                  <a:schemeClr val="accent1"/>
                </a:solidFill>
                <a:latin typeface="Times New Roman" pitchFamily="18" charset="0"/>
                <a:cs typeface="Times New Roman" pitchFamily="18" charset="0"/>
              </a:endParaRPr>
            </a:p>
          </p:txBody>
        </p:sp>
        <p:cxnSp>
          <p:nvCxnSpPr>
            <p:cNvPr id="7" name="رابط كسهم مستقيم 6"/>
            <p:cNvCxnSpPr/>
            <p:nvPr/>
          </p:nvCxnSpPr>
          <p:spPr>
            <a:xfrm flipV="1">
              <a:off x="4501560" y="3573015"/>
              <a:ext cx="636350" cy="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
        <p:nvSpPr>
          <p:cNvPr id="8" name="مربع نص 7"/>
          <p:cNvSpPr txBox="1"/>
          <p:nvPr/>
        </p:nvSpPr>
        <p:spPr>
          <a:xfrm>
            <a:off x="73122" y="1594070"/>
            <a:ext cx="1841146" cy="461665"/>
          </a:xfrm>
          <a:prstGeom prst="rect">
            <a:avLst/>
          </a:prstGeom>
          <a:noFill/>
        </p:spPr>
        <p:txBody>
          <a:bodyPr wrap="none" rtlCol="1">
            <a:spAutoFit/>
          </a:bodyPr>
          <a:lstStyle/>
          <a:p>
            <a:r>
              <a:rPr lang="en-US" sz="2400" dirty="0" smtClean="0">
                <a:solidFill>
                  <a:srgbClr val="C00000"/>
                </a:solidFill>
                <a:latin typeface="Times New Roman" pitchFamily="18" charset="0"/>
                <a:cs typeface="Times New Roman" pitchFamily="18" charset="0"/>
              </a:rPr>
              <a:t>IUPAC rules:</a:t>
            </a:r>
            <a:endParaRPr lang="ar-SA" sz="2400" dirty="0">
              <a:solidFill>
                <a:srgbClr val="C00000"/>
              </a:solidFill>
              <a:latin typeface="Times New Roman" pitchFamily="18" charset="0"/>
              <a:cs typeface="Times New Roman" pitchFamily="18" charset="0"/>
            </a:endParaRPr>
          </a:p>
        </p:txBody>
      </p:sp>
      <p:sp>
        <p:nvSpPr>
          <p:cNvPr id="9" name="مستطيل 8"/>
          <p:cNvSpPr/>
          <p:nvPr/>
        </p:nvSpPr>
        <p:spPr>
          <a:xfrm>
            <a:off x="-36512" y="1951388"/>
            <a:ext cx="9180512" cy="1200329"/>
          </a:xfrm>
          <a:prstGeom prst="rect">
            <a:avLst/>
          </a:prstGeom>
        </p:spPr>
        <p:txBody>
          <a:bodyPr wrap="square">
            <a:spAutoFit/>
          </a:bodyPr>
          <a:lstStyle/>
          <a:p>
            <a:pPr marL="342900" indent="-342900" algn="just" rtl="0">
              <a:buFont typeface="Arial" pitchFamily="34" charset="0"/>
              <a:buChar char="•"/>
            </a:pPr>
            <a:r>
              <a:rPr lang="en-US" sz="2400" dirty="0" smtClean="0">
                <a:latin typeface="Times New Roman" pitchFamily="18" charset="0"/>
                <a:cs typeface="Times New Roman" pitchFamily="18" charset="0"/>
              </a:rPr>
              <a:t>Determine the parent name by selecting the longest chain that contains the double bond and change the ending of the name of the alkane of identical length from </a:t>
            </a:r>
            <a:r>
              <a:rPr lang="en-US" sz="2400" dirty="0" smtClean="0">
                <a:solidFill>
                  <a:schemeClr val="accent1"/>
                </a:solidFill>
                <a:latin typeface="Times New Roman" pitchFamily="18" charset="0"/>
                <a:cs typeface="Times New Roman" pitchFamily="18" charset="0"/>
              </a:rPr>
              <a:t>-</a:t>
            </a:r>
            <a:r>
              <a:rPr lang="en-US" sz="2400" dirty="0" err="1" smtClean="0">
                <a:solidFill>
                  <a:schemeClr val="accent1"/>
                </a:solidFill>
                <a:latin typeface="Times New Roman" pitchFamily="18" charset="0"/>
                <a:cs typeface="Times New Roman" pitchFamily="18" charset="0"/>
              </a:rPr>
              <a:t>ane</a:t>
            </a:r>
            <a:r>
              <a:rPr lang="en-US" sz="2400" dirty="0" smtClean="0">
                <a:solidFill>
                  <a:schemeClr val="accent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to </a:t>
            </a:r>
            <a:r>
              <a:rPr lang="en-US" sz="2400" dirty="0" smtClean="0">
                <a:solidFill>
                  <a:schemeClr val="accent1"/>
                </a:solidFill>
                <a:latin typeface="Times New Roman" pitchFamily="18" charset="0"/>
                <a:cs typeface="Times New Roman" pitchFamily="18" charset="0"/>
              </a:rPr>
              <a:t>-</a:t>
            </a:r>
            <a:r>
              <a:rPr lang="en-US" sz="2400" dirty="0" err="1" smtClean="0">
                <a:solidFill>
                  <a:schemeClr val="accent1"/>
                </a:solidFill>
                <a:latin typeface="Times New Roman" pitchFamily="18" charset="0"/>
                <a:cs typeface="Times New Roman" pitchFamily="18" charset="0"/>
              </a:rPr>
              <a:t>ene</a:t>
            </a:r>
            <a:r>
              <a:rPr lang="en-US" sz="2400" dirty="0" smtClean="0">
                <a:solidFill>
                  <a:schemeClr val="accent1"/>
                </a:solidFill>
                <a:latin typeface="Times New Roman" pitchFamily="18" charset="0"/>
                <a:cs typeface="Times New Roman" pitchFamily="18" charset="0"/>
              </a:rPr>
              <a:t>.</a:t>
            </a:r>
            <a:endParaRPr lang="en-US" sz="2400" dirty="0">
              <a:solidFill>
                <a:schemeClr val="accent1"/>
              </a:solidFill>
              <a:latin typeface="Times New Roman" pitchFamily="18" charset="0"/>
              <a:cs typeface="Times New Roman" pitchFamily="18" charset="0"/>
            </a:endParaRPr>
          </a:p>
        </p:txBody>
      </p:sp>
      <p:sp>
        <p:nvSpPr>
          <p:cNvPr id="10" name="مستطيل 9"/>
          <p:cNvSpPr/>
          <p:nvPr/>
        </p:nvSpPr>
        <p:spPr>
          <a:xfrm>
            <a:off x="-36512" y="3151717"/>
            <a:ext cx="9036496" cy="1569660"/>
          </a:xfrm>
          <a:prstGeom prst="rect">
            <a:avLst/>
          </a:prstGeom>
        </p:spPr>
        <p:txBody>
          <a:bodyPr wrap="square">
            <a:spAutoFit/>
          </a:bodyPr>
          <a:lstStyle/>
          <a:p>
            <a:pPr marL="285750" indent="-285750" algn="just" rtl="0">
              <a:buFont typeface="Arial" pitchFamily="34" charset="0"/>
              <a:buChar char="•"/>
            </a:pPr>
            <a:r>
              <a:rPr lang="en-US" sz="2400" dirty="0" smtClean="0">
                <a:latin typeface="Times New Roman" pitchFamily="18" charset="0"/>
                <a:cs typeface="Times New Roman" pitchFamily="18" charset="0"/>
              </a:rPr>
              <a:t>Number the chain so as to include both carbon atoms of the double bond, and begin numbering at the end of the chain nearer the double bond. Designate the location of the double bond by using the number of the first atom of the double bond as a prefix. </a:t>
            </a:r>
          </a:p>
        </p:txBody>
      </p:sp>
      <p:sp>
        <p:nvSpPr>
          <p:cNvPr id="11" name="مربع نص 10"/>
          <p:cNvSpPr txBox="1"/>
          <p:nvPr/>
        </p:nvSpPr>
        <p:spPr>
          <a:xfrm>
            <a:off x="-3854" y="4730368"/>
            <a:ext cx="8968342" cy="1938992"/>
          </a:xfrm>
          <a:prstGeom prst="rect">
            <a:avLst/>
          </a:prstGeom>
          <a:noFill/>
        </p:spPr>
        <p:txBody>
          <a:bodyPr wrap="square" rtlCol="1">
            <a:spAutoFit/>
          </a:bodyPr>
          <a:lstStyle/>
          <a:p>
            <a:pPr marL="285750" indent="-285750" algn="just" rtl="0">
              <a:buFont typeface="Arial" pitchFamily="34" charset="0"/>
              <a:buChar char="•"/>
            </a:pP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cycloalkenes</a:t>
            </a:r>
            <a:r>
              <a:rPr lang="en-US" sz="2400" dirty="0" smtClean="0">
                <a:latin typeface="Times New Roman" pitchFamily="18" charset="0"/>
                <a:cs typeface="Times New Roman" pitchFamily="18" charset="0"/>
              </a:rPr>
              <a:t>, the double is always found between carbon 1 and carbon 2. It is therefore not necessary to specify the position of the double bond with a number. If substituents are present, the ring must numbered, starting from the double bond, in the direction that gives the substituents the lowest number(s).      </a:t>
            </a:r>
            <a:endParaRPr lang="ar-SA" sz="2400" dirty="0">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21E8D815-89E4-448A-897E-E9B56FCB813A}" type="slidenum">
              <a:rPr lang="ar-SA" smtClean="0"/>
              <a:t>3</a:t>
            </a:fld>
            <a:endParaRPr lang="ar-SA"/>
          </a:p>
        </p:txBody>
      </p:sp>
    </p:spTree>
    <p:extLst>
      <p:ext uri="{BB962C8B-B14F-4D97-AF65-F5344CB8AC3E}">
        <p14:creationId xmlns:p14="http://schemas.microsoft.com/office/powerpoint/2010/main" val="1906453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30</a:t>
            </a:fld>
            <a:endParaRPr lang="ar-SA"/>
          </a:p>
        </p:txBody>
      </p:sp>
      <p:pic>
        <p:nvPicPr>
          <p:cNvPr id="3" name="Picture 2" descr="Chapt06.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169" t="66660" r="25249" b="15210"/>
          <a:stretch/>
        </p:blipFill>
        <p:spPr>
          <a:xfrm>
            <a:off x="1741073" y="2060848"/>
            <a:ext cx="3985147" cy="1185962"/>
          </a:xfrm>
          <a:prstGeom prst="rect">
            <a:avLst/>
          </a:prstGeom>
        </p:spPr>
      </p:pic>
      <p:pic>
        <p:nvPicPr>
          <p:cNvPr id="4" name="Picture 3" descr="Chapt06.pdf (SECURED)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145" t="44927" r="6120" b="39843"/>
          <a:stretch/>
        </p:blipFill>
        <p:spPr>
          <a:xfrm>
            <a:off x="1763688" y="762524"/>
            <a:ext cx="5736550" cy="996287"/>
          </a:xfrm>
          <a:prstGeom prst="rect">
            <a:avLst/>
          </a:prstGeom>
        </p:spPr>
      </p:pic>
      <p:sp>
        <p:nvSpPr>
          <p:cNvPr id="15" name="Rectangle 14"/>
          <p:cNvSpPr/>
          <p:nvPr/>
        </p:nvSpPr>
        <p:spPr>
          <a:xfrm>
            <a:off x="0" y="372656"/>
            <a:ext cx="1917513" cy="400110"/>
          </a:xfrm>
          <a:prstGeom prst="rect">
            <a:avLst/>
          </a:prstGeom>
        </p:spPr>
        <p:txBody>
          <a:bodyPr wrap="none">
            <a:spAutoFit/>
          </a:bodyPr>
          <a:lstStyle/>
          <a:p>
            <a:pPr algn="l" rtl="0"/>
            <a:r>
              <a:rPr lang="en-US" altLang="ar-SA" dirty="0" smtClean="0">
                <a:solidFill>
                  <a:srgbClr val="C00000"/>
                </a:solidFill>
                <a:latin typeface="Times New Roman" panose="02020603050405020304" pitchFamily="18" charset="0"/>
                <a:cs typeface="Times New Roman" panose="02020603050405020304" pitchFamily="18" charset="0"/>
              </a:rPr>
              <a:t>The </a:t>
            </a:r>
            <a:r>
              <a:rPr lang="en-US" altLang="ar-SA" sz="2000" smtClean="0">
                <a:solidFill>
                  <a:srgbClr val="C00000"/>
                </a:solidFill>
                <a:latin typeface="Times New Roman" panose="02020603050405020304" pitchFamily="18" charset="0"/>
                <a:cs typeface="Times New Roman" panose="02020603050405020304" pitchFamily="18" charset="0"/>
              </a:rPr>
              <a:t>Mechanism</a:t>
            </a:r>
            <a:r>
              <a:rPr lang="en-US" altLang="ar-SA" smtClean="0">
                <a:solidFill>
                  <a:srgbClr val="C00000"/>
                </a:solidFill>
                <a:latin typeface="Times New Roman" panose="02020603050405020304" pitchFamily="18" charset="0"/>
                <a:cs typeface="Times New Roman" panose="02020603050405020304" pitchFamily="18" charset="0"/>
              </a:rPr>
              <a:t>: </a:t>
            </a:r>
            <a:endParaRPr lang="en-US" altLang="ar-SA"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117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31</a:t>
            </a:fld>
            <a:endParaRPr lang="ar-SA"/>
          </a:p>
        </p:txBody>
      </p:sp>
      <p:sp>
        <p:nvSpPr>
          <p:cNvPr id="20" name="مستطيل 4"/>
          <p:cNvSpPr/>
          <p:nvPr/>
        </p:nvSpPr>
        <p:spPr>
          <a:xfrm>
            <a:off x="2040936" y="0"/>
            <a:ext cx="4884158" cy="523220"/>
          </a:xfrm>
          <a:prstGeom prst="rect">
            <a:avLst/>
          </a:prstGeom>
        </p:spPr>
        <p:txBody>
          <a:bodyPr wrap="none">
            <a:spAutoFit/>
          </a:bodyPr>
          <a:lstStyle/>
          <a:p>
            <a:pPr lvl="0"/>
            <a:r>
              <a:rPr lang="en-US" sz="2800" dirty="0" smtClean="0">
                <a:solidFill>
                  <a:srgbClr val="C00000"/>
                </a:solidFill>
                <a:latin typeface="Times New Roman" pitchFamily="18" charset="0"/>
                <a:cs typeface="Times New Roman" pitchFamily="18" charset="0"/>
              </a:rPr>
              <a:t>5-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Water : Hydration</a:t>
            </a:r>
            <a:endParaRPr lang="ar-SA" dirty="0">
              <a:solidFill>
                <a:prstClr val="black"/>
              </a:solidFill>
            </a:endParaRPr>
          </a:p>
        </p:txBody>
      </p:sp>
      <p:pic>
        <p:nvPicPr>
          <p:cNvPr id="21" name="Picture 6" descr="0014"/>
          <p:cNvPicPr>
            <a:picLocks noChangeAspect="1" noChangeArrowheads="1"/>
          </p:cNvPicPr>
          <p:nvPr/>
        </p:nvPicPr>
        <p:blipFill rotWithShape="1">
          <a:blip r:embed="rId2"/>
          <a:srcRect l="21662" b="68094"/>
          <a:stretch/>
        </p:blipFill>
        <p:spPr bwMode="auto">
          <a:xfrm>
            <a:off x="1486047" y="620688"/>
            <a:ext cx="6144405" cy="1188720"/>
          </a:xfrm>
          <a:prstGeom prst="rect">
            <a:avLst/>
          </a:prstGeom>
          <a:noFill/>
        </p:spPr>
      </p:pic>
      <p:sp>
        <p:nvSpPr>
          <p:cNvPr id="22" name="مستطيل 6"/>
          <p:cNvSpPr/>
          <p:nvPr/>
        </p:nvSpPr>
        <p:spPr>
          <a:xfrm>
            <a:off x="345232" y="2025987"/>
            <a:ext cx="8619256" cy="707886"/>
          </a:xfrm>
          <a:prstGeom prst="rect">
            <a:avLst/>
          </a:prstGeom>
        </p:spPr>
        <p:txBody>
          <a:bodyPr wrap="square">
            <a:spAutoFit/>
          </a:bodyPr>
          <a:lstStyle/>
          <a:p>
            <a:pPr lvl="0" algn="l"/>
            <a:r>
              <a:rPr lang="en-US" sz="2000" dirty="0">
                <a:solidFill>
                  <a:prstClr val="black"/>
                </a:solidFill>
                <a:latin typeface="Times New Roman" pitchFamily="18" charset="0"/>
                <a:cs typeface="Times New Roman" pitchFamily="18" charset="0"/>
              </a:rPr>
              <a:t>Addition </a:t>
            </a:r>
            <a:r>
              <a:rPr lang="en-US" sz="2000" dirty="0" smtClean="0">
                <a:solidFill>
                  <a:prstClr val="black"/>
                </a:solidFill>
                <a:latin typeface="Times New Roman" pitchFamily="18" charset="0"/>
                <a:cs typeface="Times New Roman" pitchFamily="18" charset="0"/>
              </a:rPr>
              <a:t>of  </a:t>
            </a:r>
            <a:r>
              <a:rPr lang="en-US" sz="2000" dirty="0" smtClean="0">
                <a:solidFill>
                  <a:srgbClr val="C00000"/>
                </a:solidFill>
                <a:latin typeface="Times New Roman" pitchFamily="18" charset="0"/>
                <a:cs typeface="Times New Roman" pitchFamily="18" charset="0"/>
              </a:rPr>
              <a:t>HOH</a:t>
            </a:r>
            <a:r>
              <a:rPr lang="en-US" sz="2000" dirty="0" smtClean="0">
                <a:solidFill>
                  <a:prstClr val="black"/>
                </a:solidFill>
                <a:latin typeface="Times New Roman" pitchFamily="18" charset="0"/>
                <a:cs typeface="Times New Roman" pitchFamily="18" charset="0"/>
              </a:rPr>
              <a:t> across the double bond is in accordance with </a:t>
            </a:r>
            <a:r>
              <a:rPr lang="en-US" sz="2000" dirty="0" err="1" smtClean="0">
                <a:solidFill>
                  <a:srgbClr val="C00000"/>
                </a:solidFill>
                <a:latin typeface="Times New Roman" pitchFamily="18" charset="0"/>
                <a:cs typeface="Times New Roman" pitchFamily="18" charset="0"/>
              </a:rPr>
              <a:t>Markovnikov’s</a:t>
            </a:r>
            <a:r>
              <a:rPr lang="en-US" sz="2000" dirty="0" smtClean="0">
                <a:solidFill>
                  <a:srgbClr val="C00000"/>
                </a:solidFill>
                <a:latin typeface="Times New Roman" pitchFamily="18" charset="0"/>
                <a:cs typeface="Times New Roman" pitchFamily="18" charset="0"/>
              </a:rPr>
              <a:t> rule</a:t>
            </a:r>
            <a:r>
              <a:rPr lang="en-US" sz="2000" dirty="0" smtClean="0">
                <a:solidFill>
                  <a:prstClr val="black"/>
                </a:solidFill>
                <a:latin typeface="Times New Roman" pitchFamily="18" charset="0"/>
                <a:cs typeface="Times New Roman" pitchFamily="18" charset="0"/>
              </a:rPr>
              <a:t>,</a:t>
            </a:r>
            <a:r>
              <a:rPr lang="en-US" sz="2000" dirty="0">
                <a:latin typeface="Times New Roman" pitchFamily="18" charset="0"/>
                <a:cs typeface="Times New Roman" pitchFamily="18" charset="0"/>
              </a:rPr>
              <a:t> as the example </a:t>
            </a:r>
            <a:endParaRPr lang="en-US" sz="2000" dirty="0">
              <a:solidFill>
                <a:prstClr val="black"/>
              </a:solidFill>
              <a:latin typeface="Times New Roman" pitchFamily="18" charset="0"/>
              <a:cs typeface="Times New Roman" pitchFamily="18" charset="0"/>
            </a:endParaRPr>
          </a:p>
        </p:txBody>
      </p:sp>
      <p:grpSp>
        <p:nvGrpSpPr>
          <p:cNvPr id="25" name="Group 24"/>
          <p:cNvGrpSpPr>
            <a:grpSpLocks noChangeAspect="1"/>
          </p:cNvGrpSpPr>
          <p:nvPr/>
        </p:nvGrpSpPr>
        <p:grpSpPr>
          <a:xfrm>
            <a:off x="2516625" y="3981741"/>
            <a:ext cx="4276470" cy="2743200"/>
            <a:chOff x="107504" y="132227"/>
            <a:chExt cx="5806975" cy="3724963"/>
          </a:xfrm>
        </p:grpSpPr>
        <p:grpSp>
          <p:nvGrpSpPr>
            <p:cNvPr id="26" name="Group 25"/>
            <p:cNvGrpSpPr/>
            <p:nvPr/>
          </p:nvGrpSpPr>
          <p:grpSpPr>
            <a:xfrm>
              <a:off x="107504" y="2636912"/>
              <a:ext cx="5791394" cy="1220278"/>
              <a:chOff x="1678297" y="3140968"/>
              <a:chExt cx="5791394" cy="1220278"/>
            </a:xfrm>
          </p:grpSpPr>
          <p:pic>
            <p:nvPicPr>
              <p:cNvPr id="33" name="Picture 32"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207" t="76359" r="6567" b="4987"/>
              <a:stretch/>
            </p:blipFill>
            <p:spPr>
              <a:xfrm>
                <a:off x="2328379" y="3140968"/>
                <a:ext cx="5141312" cy="1220278"/>
              </a:xfrm>
              <a:prstGeom prst="rect">
                <a:avLst/>
              </a:prstGeom>
            </p:spPr>
          </p:pic>
          <p:sp>
            <p:nvSpPr>
              <p:cNvPr id="34" name="مربع نص 4"/>
              <p:cNvSpPr txBox="1"/>
              <p:nvPr/>
            </p:nvSpPr>
            <p:spPr>
              <a:xfrm>
                <a:off x="1678297" y="3501008"/>
                <a:ext cx="445431" cy="224351"/>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3</a:t>
                </a:r>
                <a:endParaRPr lang="ar-SA" sz="1400" dirty="0">
                  <a:solidFill>
                    <a:srgbClr val="00B050"/>
                  </a:solidFill>
                  <a:latin typeface="Arial Narrow" panose="020B0606020202030204" pitchFamily="34" charset="0"/>
                </a:endParaRPr>
              </a:p>
            </p:txBody>
          </p:sp>
        </p:grpSp>
        <p:grpSp>
          <p:nvGrpSpPr>
            <p:cNvPr id="27" name="Group 26"/>
            <p:cNvGrpSpPr/>
            <p:nvPr/>
          </p:nvGrpSpPr>
          <p:grpSpPr>
            <a:xfrm>
              <a:off x="107504" y="132227"/>
              <a:ext cx="5806975" cy="1064525"/>
              <a:chOff x="1662716" y="476671"/>
              <a:chExt cx="5806975" cy="1064525"/>
            </a:xfrm>
          </p:grpSpPr>
          <p:pic>
            <p:nvPicPr>
              <p:cNvPr id="31" name="Picture 30"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332" t="30216" r="6567" b="53511"/>
              <a:stretch/>
            </p:blipFill>
            <p:spPr>
              <a:xfrm>
                <a:off x="2339752" y="476671"/>
                <a:ext cx="5129939" cy="1064525"/>
              </a:xfrm>
              <a:prstGeom prst="rect">
                <a:avLst/>
              </a:prstGeom>
            </p:spPr>
          </p:pic>
          <p:sp>
            <p:nvSpPr>
              <p:cNvPr id="32" name="مربع نص 4"/>
              <p:cNvSpPr txBox="1"/>
              <p:nvPr/>
            </p:nvSpPr>
            <p:spPr>
              <a:xfrm>
                <a:off x="1662716" y="736347"/>
                <a:ext cx="485994" cy="244782"/>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1</a:t>
                </a:r>
                <a:endParaRPr lang="ar-SA" sz="1400" dirty="0">
                  <a:solidFill>
                    <a:srgbClr val="00B050"/>
                  </a:solidFill>
                  <a:latin typeface="Arial Narrow" panose="020B0606020202030204" pitchFamily="34" charset="0"/>
                </a:endParaRPr>
              </a:p>
            </p:txBody>
          </p:sp>
        </p:grpSp>
        <p:grpSp>
          <p:nvGrpSpPr>
            <p:cNvPr id="28" name="Group 27"/>
            <p:cNvGrpSpPr/>
            <p:nvPr/>
          </p:nvGrpSpPr>
          <p:grpSpPr>
            <a:xfrm>
              <a:off x="107504" y="1340768"/>
              <a:ext cx="5141955" cy="1269242"/>
              <a:chOff x="1619672" y="1700808"/>
              <a:chExt cx="5141955" cy="1269242"/>
            </a:xfrm>
          </p:grpSpPr>
          <p:pic>
            <p:nvPicPr>
              <p:cNvPr id="29" name="Picture 28" descr="Chapt06.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7332" t="52331" r="14310" b="28266"/>
              <a:stretch/>
            </p:blipFill>
            <p:spPr>
              <a:xfrm>
                <a:off x="2339752" y="1700808"/>
                <a:ext cx="4421875" cy="1269242"/>
              </a:xfrm>
              <a:prstGeom prst="rect">
                <a:avLst/>
              </a:prstGeom>
            </p:spPr>
          </p:pic>
          <p:sp>
            <p:nvSpPr>
              <p:cNvPr id="30" name="مربع نص 12"/>
              <p:cNvSpPr txBox="1"/>
              <p:nvPr/>
            </p:nvSpPr>
            <p:spPr>
              <a:xfrm>
                <a:off x="1619672" y="2104098"/>
                <a:ext cx="485994" cy="244782"/>
              </a:xfrm>
              <a:prstGeom prst="rect">
                <a:avLst/>
              </a:prstGeom>
              <a:noFill/>
            </p:spPr>
            <p:txBody>
              <a:bodyPr wrap="none" rtlCol="1">
                <a:spAutoFit/>
              </a:bodyPr>
              <a:lstStyle/>
              <a:p>
                <a:r>
                  <a:rPr lang="en-US" sz="1400" dirty="0" smtClean="0">
                    <a:solidFill>
                      <a:srgbClr val="00B050"/>
                    </a:solidFill>
                    <a:latin typeface="Arial Narrow" panose="020B0606020202030204" pitchFamily="34" charset="0"/>
                  </a:rPr>
                  <a:t>Step 2</a:t>
                </a:r>
                <a:endParaRPr lang="ar-SA" sz="1400" dirty="0">
                  <a:solidFill>
                    <a:srgbClr val="00B050"/>
                  </a:solidFill>
                  <a:latin typeface="Arial Narrow" panose="020B0606020202030204" pitchFamily="34" charset="0"/>
                </a:endParaRPr>
              </a:p>
            </p:txBody>
          </p:sp>
        </p:grpSp>
      </p:grpSp>
      <p:sp>
        <p:nvSpPr>
          <p:cNvPr id="35" name="Rectangle 34"/>
          <p:cNvSpPr/>
          <p:nvPr/>
        </p:nvSpPr>
        <p:spPr>
          <a:xfrm>
            <a:off x="393595" y="3981741"/>
            <a:ext cx="1859805" cy="400110"/>
          </a:xfrm>
          <a:prstGeom prst="rect">
            <a:avLst/>
          </a:prstGeom>
        </p:spPr>
        <p:txBody>
          <a:bodyPr wrap="none">
            <a:spAutoFit/>
          </a:bodyPr>
          <a:lstStyle/>
          <a:p>
            <a:pPr algn="l" rtl="0"/>
            <a:r>
              <a:rPr lang="en-US" altLang="ar-SA" dirty="0" smtClean="0">
                <a:solidFill>
                  <a:srgbClr val="C00000"/>
                </a:solidFill>
                <a:latin typeface="Times New Roman" panose="02020603050405020304" pitchFamily="18" charset="0"/>
                <a:cs typeface="Times New Roman" panose="02020603050405020304" pitchFamily="18" charset="0"/>
              </a:rPr>
              <a:t>The </a:t>
            </a:r>
            <a:r>
              <a:rPr lang="en-US" altLang="ar-SA" sz="2000" dirty="0" smtClean="0">
                <a:solidFill>
                  <a:srgbClr val="C00000"/>
                </a:solidFill>
                <a:latin typeface="Times New Roman" panose="02020603050405020304" pitchFamily="18" charset="0"/>
                <a:cs typeface="Times New Roman" panose="02020603050405020304" pitchFamily="18" charset="0"/>
              </a:rPr>
              <a:t>Mechanism</a:t>
            </a:r>
            <a:r>
              <a:rPr lang="en-US" altLang="ar-SA" dirty="0" smtClean="0">
                <a:solidFill>
                  <a:srgbClr val="C00000"/>
                </a:solidFill>
                <a:latin typeface="Times New Roman" panose="02020603050405020304" pitchFamily="18" charset="0"/>
                <a:cs typeface="Times New Roman" panose="02020603050405020304" pitchFamily="18" charset="0"/>
              </a:rPr>
              <a:t>:</a:t>
            </a:r>
            <a:endParaRPr lang="en-US" altLang="ar-SA" dirty="0">
              <a:solidFill>
                <a:srgbClr val="C00000"/>
              </a:solidFill>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2289854" y="2776966"/>
            <a:ext cx="4386321" cy="920509"/>
            <a:chOff x="2289854" y="2776966"/>
            <a:chExt cx="4386321" cy="920509"/>
          </a:xfrm>
        </p:grpSpPr>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9854" y="2776966"/>
              <a:ext cx="4386321" cy="92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333" y="2996952"/>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727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E8D815-89E4-448A-897E-E9B56FCB813A}" type="slidenum">
              <a:rPr lang="ar-SA" smtClean="0"/>
              <a:t>32</a:t>
            </a:fld>
            <a:endParaRPr lang="ar-SA"/>
          </a:p>
        </p:txBody>
      </p:sp>
      <p:sp>
        <p:nvSpPr>
          <p:cNvPr id="24" name="مستطيل 2"/>
          <p:cNvSpPr/>
          <p:nvPr/>
        </p:nvSpPr>
        <p:spPr>
          <a:xfrm>
            <a:off x="539552" y="14732"/>
            <a:ext cx="7344816" cy="523220"/>
          </a:xfrm>
          <a:prstGeom prst="rect">
            <a:avLst/>
          </a:prstGeom>
        </p:spPr>
        <p:txBody>
          <a:bodyPr wrap="square">
            <a:spAutoFit/>
          </a:bodyPr>
          <a:lstStyle/>
          <a:p>
            <a:pPr lvl="0"/>
            <a:r>
              <a:rPr lang="en-US" sz="2800" dirty="0" smtClean="0">
                <a:solidFill>
                  <a:srgbClr val="C00000"/>
                </a:solidFill>
                <a:latin typeface="Times New Roman" pitchFamily="18" charset="0"/>
                <a:cs typeface="Times New Roman" pitchFamily="18" charset="0"/>
              </a:rPr>
              <a:t>6-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HOX </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Halohydrin</a:t>
            </a:r>
            <a:r>
              <a:rPr lang="en-US" sz="2800" dirty="0" smtClean="0">
                <a:solidFill>
                  <a:srgbClr val="C00000"/>
                </a:solidFill>
                <a:latin typeface="Times New Roman" pitchFamily="18" charset="0"/>
                <a:cs typeface="Times New Roman" pitchFamily="18" charset="0"/>
              </a:rPr>
              <a:t> Formation</a:t>
            </a:r>
            <a:endParaRPr lang="ar-SA" dirty="0">
              <a:solidFill>
                <a:prstClr val="black"/>
              </a:solidFill>
            </a:endParaRPr>
          </a:p>
        </p:txBody>
      </p:sp>
      <p:sp>
        <p:nvSpPr>
          <p:cNvPr id="26" name="مربع نص 5"/>
          <p:cNvSpPr txBox="1"/>
          <p:nvPr/>
        </p:nvSpPr>
        <p:spPr>
          <a:xfrm>
            <a:off x="72999" y="2420888"/>
            <a:ext cx="9120445" cy="830997"/>
          </a:xfrm>
          <a:prstGeom prst="rect">
            <a:avLst/>
          </a:prstGeom>
          <a:noFill/>
        </p:spPr>
        <p:txBody>
          <a:bodyPr wrap="none" rtlCol="1">
            <a:spAutoFit/>
          </a:bodyPr>
          <a:lstStyle/>
          <a:p>
            <a:pPr algn="l"/>
            <a:r>
              <a:rPr lang="en-US" sz="2400" dirty="0" smtClean="0">
                <a:latin typeface="Times New Roman" pitchFamily="18" charset="0"/>
                <a:cs typeface="Times New Roman" pitchFamily="18" charset="0"/>
              </a:rPr>
              <a:t>The addition of the </a:t>
            </a:r>
            <a:r>
              <a:rPr lang="en-US" sz="2400" dirty="0" err="1" smtClean="0">
                <a:latin typeface="Times New Roman" pitchFamily="18" charset="0"/>
                <a:cs typeface="Times New Roman" pitchFamily="18" charset="0"/>
              </a:rPr>
              <a:t>chloronium</a:t>
            </a:r>
            <a:r>
              <a:rPr lang="en-US" sz="2400" dirty="0" smtClean="0">
                <a:latin typeface="Times New Roman" pitchFamily="18" charset="0"/>
                <a:cs typeface="Times New Roman" pitchFamily="18" charset="0"/>
              </a:rPr>
              <a:t> ion, </a:t>
            </a:r>
            <a:r>
              <a:rPr lang="en-US" sz="2400" dirty="0" err="1" smtClean="0">
                <a:solidFill>
                  <a:srgbClr val="C00000"/>
                </a:solidFill>
                <a:latin typeface="Times New Roman" pitchFamily="18" charset="0"/>
                <a:cs typeface="Times New Roman" pitchFamily="18" charset="0"/>
              </a:rPr>
              <a:t>Cl</a:t>
            </a:r>
            <a:r>
              <a:rPr lang="en-US" sz="2400" baseline="30000" dirty="0" smtClean="0">
                <a:solidFill>
                  <a:srgbClr val="C00000"/>
                </a:solidFill>
                <a:latin typeface="Times New Roman" pitchFamily="18" charset="0"/>
                <a:cs typeface="Times New Roman" pitchFamily="18" charset="0"/>
              </a:rPr>
              <a:t>+</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 </a:t>
            </a:r>
            <a:r>
              <a:rPr lang="en-US" sz="2400" dirty="0" err="1" smtClean="0">
                <a:latin typeface="Times New Roman" pitchFamily="18" charset="0"/>
                <a:cs typeface="Times New Roman" pitchFamily="18" charset="0"/>
              </a:rPr>
              <a:t>bromonium</a:t>
            </a:r>
            <a:r>
              <a:rPr lang="en-US" sz="2400" dirty="0" smtClean="0">
                <a:latin typeface="Times New Roman" pitchFamily="18" charset="0"/>
                <a:cs typeface="Times New Roman" pitchFamily="18" charset="0"/>
              </a:rPr>
              <a:t> ion, </a:t>
            </a:r>
            <a:r>
              <a:rPr lang="en-US" sz="2400" dirty="0" smtClean="0">
                <a:solidFill>
                  <a:srgbClr val="C00000"/>
                </a:solidFill>
                <a:latin typeface="Times New Roman" pitchFamily="18" charset="0"/>
                <a:cs typeface="Times New Roman" pitchFamily="18" charset="0"/>
              </a:rPr>
              <a:t>Br</a:t>
            </a:r>
            <a:r>
              <a:rPr lang="en-US" sz="2400" baseline="30000" dirty="0" smtClean="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p>
          <a:p>
            <a:pPr algn="l"/>
            <a:r>
              <a:rPr lang="en-US" sz="2400" dirty="0" smtClean="0">
                <a:latin typeface="Times New Roman" pitchFamily="18" charset="0"/>
                <a:cs typeface="Times New Roman" pitchFamily="18" charset="0"/>
              </a:rPr>
              <a:t>the hydroxide ion, </a:t>
            </a:r>
            <a:r>
              <a:rPr lang="en-US" sz="2400" dirty="0" smtClean="0">
                <a:solidFill>
                  <a:srgbClr val="C00000"/>
                </a:solidFill>
                <a:latin typeface="Times New Roman" pitchFamily="18" charset="0"/>
                <a:cs typeface="Times New Roman" pitchFamily="18" charset="0"/>
              </a:rPr>
              <a:t>OH</a:t>
            </a:r>
            <a:r>
              <a:rPr lang="en-US" sz="2400" baseline="30000" dirty="0" smtClean="0">
                <a:solidFill>
                  <a:srgbClr val="C0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follows the </a:t>
            </a:r>
            <a:r>
              <a:rPr lang="en-US" sz="2400" dirty="0" err="1">
                <a:solidFill>
                  <a:srgbClr val="C00000"/>
                </a:solidFill>
                <a:latin typeface="Times New Roman" pitchFamily="18" charset="0"/>
                <a:cs typeface="Times New Roman" pitchFamily="18" charset="0"/>
              </a:rPr>
              <a:t>Markovnikov’s</a:t>
            </a:r>
            <a:r>
              <a:rPr lang="en-US" sz="2400" dirty="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rule, as the example</a:t>
            </a:r>
            <a:r>
              <a:rPr lang="en-US" sz="2400" dirty="0" smtClean="0"/>
              <a:t>.</a:t>
            </a:r>
            <a:endParaRPr lang="ar-SA" sz="2400" dirty="0"/>
          </a:p>
        </p:txBody>
      </p:sp>
      <p:pic>
        <p:nvPicPr>
          <p:cNvPr id="5" name="صورة 4" descr="Chapt06.pdf (SECURED) - Adobe Reader"/>
          <p:cNvPicPr>
            <a:picLocks noChangeAspect="1"/>
          </p:cNvPicPr>
          <p:nvPr/>
        </p:nvPicPr>
        <p:blipFill rotWithShape="1">
          <a:blip r:embed="rId2">
            <a:extLst>
              <a:ext uri="{28A0092B-C50C-407E-A947-70E740481C1C}">
                <a14:useLocalDpi xmlns:a14="http://schemas.microsoft.com/office/drawing/2010/main" val="0"/>
              </a:ext>
            </a:extLst>
          </a:blip>
          <a:srcRect l="32653" t="34236" r="17863" b="43712"/>
          <a:stretch/>
        </p:blipFill>
        <p:spPr>
          <a:xfrm>
            <a:off x="2036345" y="3501289"/>
            <a:ext cx="5046525" cy="1332000"/>
          </a:xfrm>
          <a:prstGeom prst="rect">
            <a:avLst/>
          </a:prstGeom>
        </p:spPr>
      </p:pic>
      <p:pic>
        <p:nvPicPr>
          <p:cNvPr id="6" name="صورة 5" descr="Chapt06.pdf (SECURED) - Adobe Reader"/>
          <p:cNvPicPr>
            <a:picLocks noChangeAspect="1"/>
          </p:cNvPicPr>
          <p:nvPr/>
        </p:nvPicPr>
        <p:blipFill rotWithShape="1">
          <a:blip r:embed="rId3">
            <a:extLst>
              <a:ext uri="{28A0092B-C50C-407E-A947-70E740481C1C}">
                <a14:useLocalDpi xmlns:a14="http://schemas.microsoft.com/office/drawing/2010/main" val="0"/>
              </a:ext>
            </a:extLst>
          </a:blip>
          <a:srcRect l="29796" t="52659" r="17862" b="20282"/>
          <a:stretch/>
        </p:blipFill>
        <p:spPr>
          <a:xfrm>
            <a:off x="2036345" y="5115721"/>
            <a:ext cx="5173097" cy="1584000"/>
          </a:xfrm>
          <a:prstGeom prst="rect">
            <a:avLst/>
          </a:prstGeom>
        </p:spPr>
      </p:pic>
      <p:grpSp>
        <p:nvGrpSpPr>
          <p:cNvPr id="7" name="مجموعة 6"/>
          <p:cNvGrpSpPr>
            <a:grpSpLocks noChangeAspect="1"/>
          </p:cNvGrpSpPr>
          <p:nvPr/>
        </p:nvGrpSpPr>
        <p:grpSpPr>
          <a:xfrm>
            <a:off x="2136534" y="793284"/>
            <a:ext cx="4846146" cy="1188000"/>
            <a:chOff x="899592" y="1124744"/>
            <a:chExt cx="4536504" cy="1112093"/>
          </a:xfrm>
        </p:grpSpPr>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859" t="3758" r="19681" b="52655"/>
            <a:stretch/>
          </p:blipFill>
          <p:spPr bwMode="auto">
            <a:xfrm>
              <a:off x="4805285" y="1124744"/>
              <a:ext cx="630811" cy="89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758" r="47203" b="42905"/>
            <a:stretch/>
          </p:blipFill>
          <p:spPr bwMode="auto">
            <a:xfrm>
              <a:off x="899592" y="1142353"/>
              <a:ext cx="3936863" cy="10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47194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33</a:t>
            </a:fld>
            <a:endParaRPr lang="ar-SA"/>
          </a:p>
        </p:txBody>
      </p:sp>
      <p:sp>
        <p:nvSpPr>
          <p:cNvPr id="6" name="Rectangle 34"/>
          <p:cNvSpPr/>
          <p:nvPr/>
        </p:nvSpPr>
        <p:spPr>
          <a:xfrm>
            <a:off x="393595" y="458481"/>
            <a:ext cx="1859805" cy="400110"/>
          </a:xfrm>
          <a:prstGeom prst="rect">
            <a:avLst/>
          </a:prstGeom>
        </p:spPr>
        <p:txBody>
          <a:bodyPr wrap="none">
            <a:spAutoFit/>
          </a:bodyPr>
          <a:lstStyle/>
          <a:p>
            <a:pPr algn="l" rtl="0"/>
            <a:r>
              <a:rPr lang="en-US" altLang="ar-SA" dirty="0" smtClean="0">
                <a:solidFill>
                  <a:srgbClr val="C00000"/>
                </a:solidFill>
                <a:latin typeface="Times New Roman" panose="02020603050405020304" pitchFamily="18" charset="0"/>
                <a:cs typeface="Times New Roman" panose="02020603050405020304" pitchFamily="18" charset="0"/>
              </a:rPr>
              <a:t>The </a:t>
            </a:r>
            <a:r>
              <a:rPr lang="en-US" altLang="ar-SA" sz="2000" dirty="0" smtClean="0">
                <a:solidFill>
                  <a:srgbClr val="C00000"/>
                </a:solidFill>
                <a:latin typeface="Times New Roman" panose="02020603050405020304" pitchFamily="18" charset="0"/>
                <a:cs typeface="Times New Roman" panose="02020603050405020304" pitchFamily="18" charset="0"/>
              </a:rPr>
              <a:t>Mechanism</a:t>
            </a:r>
            <a:r>
              <a:rPr lang="en-US" altLang="ar-SA" dirty="0" smtClean="0">
                <a:solidFill>
                  <a:srgbClr val="C00000"/>
                </a:solidFill>
                <a:latin typeface="Times New Roman" panose="02020603050405020304" pitchFamily="18" charset="0"/>
                <a:cs typeface="Times New Roman" panose="02020603050405020304" pitchFamily="18" charset="0"/>
              </a:rPr>
              <a:t>:</a:t>
            </a:r>
            <a:endParaRPr lang="en-US" altLang="ar-SA" dirty="0">
              <a:solidFill>
                <a:srgbClr val="C00000"/>
              </a:solidFill>
              <a:latin typeface="Times New Roman" panose="02020603050405020304" pitchFamily="18" charset="0"/>
              <a:cs typeface="Times New Roman" panose="02020603050405020304" pitchFamily="18" charset="0"/>
            </a:endParaRPr>
          </a:p>
        </p:txBody>
      </p:sp>
      <p:grpSp>
        <p:nvGrpSpPr>
          <p:cNvPr id="3" name="مجموعة 2"/>
          <p:cNvGrpSpPr/>
          <p:nvPr/>
        </p:nvGrpSpPr>
        <p:grpSpPr>
          <a:xfrm>
            <a:off x="946499" y="1293038"/>
            <a:ext cx="5064918" cy="1332000"/>
            <a:chOff x="1726212" y="1484752"/>
            <a:chExt cx="5064918" cy="13320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777" y="1484752"/>
              <a:ext cx="423535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ربع نص 4"/>
            <p:cNvSpPr txBox="1"/>
            <p:nvPr/>
          </p:nvSpPr>
          <p:spPr>
            <a:xfrm>
              <a:off x="1726212" y="1650286"/>
              <a:ext cx="652743" cy="338554"/>
            </a:xfrm>
            <a:prstGeom prst="rect">
              <a:avLst/>
            </a:prstGeom>
            <a:noFill/>
          </p:spPr>
          <p:txBody>
            <a:bodyPr wrap="none" rtlCol="1">
              <a:spAutoFit/>
            </a:bodyPr>
            <a:lstStyle/>
            <a:p>
              <a:r>
                <a:rPr lang="en-US" sz="1600" dirty="0" smtClean="0">
                  <a:solidFill>
                    <a:srgbClr val="00B050"/>
                  </a:solidFill>
                  <a:latin typeface="Arial Narrow" panose="020B0606020202030204" pitchFamily="34" charset="0"/>
                </a:rPr>
                <a:t>Step</a:t>
              </a:r>
              <a:r>
                <a:rPr lang="en-US" sz="1400" dirty="0" smtClean="0">
                  <a:solidFill>
                    <a:srgbClr val="00B050"/>
                  </a:solidFill>
                  <a:latin typeface="Arial Narrow" panose="020B0606020202030204" pitchFamily="34" charset="0"/>
                </a:rPr>
                <a:t> 1</a:t>
              </a:r>
              <a:endParaRPr lang="ar-SA" sz="1400" dirty="0">
                <a:solidFill>
                  <a:srgbClr val="00B050"/>
                </a:solidFill>
                <a:latin typeface="Arial Narrow" panose="020B0606020202030204" pitchFamily="34" charset="0"/>
              </a:endParaRPr>
            </a:p>
          </p:txBody>
        </p:sp>
      </p:grpSp>
      <p:grpSp>
        <p:nvGrpSpPr>
          <p:cNvPr id="4" name="مجموعة 3"/>
          <p:cNvGrpSpPr/>
          <p:nvPr/>
        </p:nvGrpSpPr>
        <p:grpSpPr>
          <a:xfrm>
            <a:off x="946499" y="2695033"/>
            <a:ext cx="8011023" cy="2016000"/>
            <a:chOff x="1619672" y="2708920"/>
            <a:chExt cx="8011023" cy="201600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107"/>
            <a:stretch/>
          </p:blipFill>
          <p:spPr bwMode="auto">
            <a:xfrm>
              <a:off x="2392140" y="2708920"/>
              <a:ext cx="7238555" cy="2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ربع نص 12"/>
            <p:cNvSpPr txBox="1"/>
            <p:nvPr/>
          </p:nvSpPr>
          <p:spPr>
            <a:xfrm>
              <a:off x="1619672" y="3356992"/>
              <a:ext cx="668773" cy="338554"/>
            </a:xfrm>
            <a:prstGeom prst="rect">
              <a:avLst/>
            </a:prstGeom>
            <a:noFill/>
          </p:spPr>
          <p:txBody>
            <a:bodyPr wrap="none" rtlCol="1">
              <a:spAutoFit/>
            </a:bodyPr>
            <a:lstStyle/>
            <a:p>
              <a:r>
                <a:rPr lang="en-US" sz="1600" dirty="0" smtClean="0">
                  <a:solidFill>
                    <a:srgbClr val="00B050"/>
                  </a:solidFill>
                  <a:latin typeface="Arial Narrow" panose="020B0606020202030204" pitchFamily="34" charset="0"/>
                </a:rPr>
                <a:t>Step 2</a:t>
              </a:r>
              <a:endParaRPr lang="ar-SA" sz="1600" dirty="0">
                <a:solidFill>
                  <a:srgbClr val="00B050"/>
                </a:solidFill>
                <a:latin typeface="Arial Narrow" panose="020B0606020202030204" pitchFamily="34" charset="0"/>
              </a:endParaRPr>
            </a:p>
          </p:txBody>
        </p:sp>
      </p:grpSp>
    </p:spTree>
    <p:extLst>
      <p:ext uri="{BB962C8B-B14F-4D97-AF65-F5344CB8AC3E}">
        <p14:creationId xmlns:p14="http://schemas.microsoft.com/office/powerpoint/2010/main" val="236715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8520" y="-13253"/>
            <a:ext cx="9433048" cy="523220"/>
          </a:xfrm>
          <a:prstGeom prst="rect">
            <a:avLst/>
          </a:prstGeom>
        </p:spPr>
        <p:txBody>
          <a:bodyPr wrap="square">
            <a:spAutoFit/>
          </a:bodyPr>
          <a:lstStyle/>
          <a:p>
            <a:pPr lvl="0" algn="ctr"/>
            <a:r>
              <a:rPr lang="en-US" sz="2800" dirty="0" smtClean="0">
                <a:solidFill>
                  <a:srgbClr val="C00000"/>
                </a:solidFill>
                <a:latin typeface="Times New Roman" pitchFamily="18" charset="0"/>
                <a:cs typeface="Times New Roman" pitchFamily="18" charset="0"/>
              </a:rPr>
              <a:t>7- Oxidation of alkenes</a:t>
            </a:r>
            <a:endParaRPr lang="ar-SA" dirty="0">
              <a:solidFill>
                <a:prstClr val="black"/>
              </a:solidFill>
            </a:endParaRP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3" t="22658"/>
          <a:stretch/>
        </p:blipFill>
        <p:spPr bwMode="auto">
          <a:xfrm>
            <a:off x="1643042" y="1285860"/>
            <a:ext cx="5748205" cy="166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14282" y="2571744"/>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
        <p:nvSpPr>
          <p:cNvPr id="8" name="Rectangle 7"/>
          <p:cNvSpPr/>
          <p:nvPr/>
        </p:nvSpPr>
        <p:spPr>
          <a:xfrm>
            <a:off x="214282" y="571480"/>
            <a:ext cx="7176965" cy="461665"/>
          </a:xfrm>
          <a:prstGeom prst="rect">
            <a:avLst/>
          </a:prstGeom>
        </p:spPr>
        <p:txBody>
          <a:bodyPr wrap="none">
            <a:spAutoFit/>
          </a:bodyPr>
          <a:lstStyle/>
          <a:p>
            <a:pPr rtl="0"/>
            <a:r>
              <a:rPr lang="en-US" sz="2400" dirty="0" smtClean="0">
                <a:solidFill>
                  <a:srgbClr val="00B050"/>
                </a:solidFill>
                <a:latin typeface="Times New Roman" pitchFamily="18" charset="0"/>
                <a:cs typeface="Times New Roman" pitchFamily="18" charset="0"/>
              </a:rPr>
              <a:t>1) Oxidation of alkenes with Permanganate (Baeyer test)</a:t>
            </a:r>
            <a:endParaRPr lang="en-US" sz="2400" dirty="0">
              <a:solidFill>
                <a:srgbClr val="00B050"/>
              </a:solidFill>
            </a:endParaRPr>
          </a:p>
        </p:txBody>
      </p:sp>
      <p:sp>
        <p:nvSpPr>
          <p:cNvPr id="9" name="TextBox 8"/>
          <p:cNvSpPr txBox="1"/>
          <p:nvPr/>
        </p:nvSpPr>
        <p:spPr>
          <a:xfrm>
            <a:off x="6804248" y="2387078"/>
            <a:ext cx="1896673" cy="369332"/>
          </a:xfrm>
          <a:prstGeom prst="rect">
            <a:avLst/>
          </a:prstGeom>
          <a:noFill/>
        </p:spPr>
        <p:txBody>
          <a:bodyPr wrap="none" rtlCol="0">
            <a:spAutoFit/>
          </a:bodyPr>
          <a:lstStyle/>
          <a:p>
            <a:r>
              <a:rPr lang="en-US" dirty="0" err="1" smtClean="0">
                <a:solidFill>
                  <a:srgbClr val="00B050"/>
                </a:solidFill>
                <a:latin typeface="Times New Roman" pitchFamily="18" charset="0"/>
                <a:cs typeface="Times New Roman" pitchFamily="18" charset="0"/>
              </a:rPr>
              <a:t>syn</a:t>
            </a:r>
            <a:r>
              <a:rPr lang="en-US" dirty="0" smtClean="0">
                <a:solidFill>
                  <a:srgbClr val="00B050"/>
                </a:solidFill>
                <a:latin typeface="Times New Roman" pitchFamily="18" charset="0"/>
                <a:cs typeface="Times New Roman" pitchFamily="18" charset="0"/>
              </a:rPr>
              <a:t> hydroxylation</a:t>
            </a:r>
            <a:endParaRPr lang="en-US" dirty="0">
              <a:solidFill>
                <a:srgbClr val="00B050"/>
              </a:solidFill>
              <a:latin typeface="Times New Roman" pitchFamily="18" charset="0"/>
              <a:cs typeface="Times New Roman" pitchFamily="18" charset="0"/>
            </a:endParaRP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34</a:t>
            </a:fld>
            <a:endParaRPr lang="ar-SA"/>
          </a:p>
        </p:txBody>
      </p:sp>
      <p:pic>
        <p:nvPicPr>
          <p:cNvPr id="3074" name="Picture 2" descr="C:\Users\haltalassi\Pictures\Pic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707" y="4941168"/>
            <a:ext cx="6260593" cy="14630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noChangeAspect="1"/>
          </p:cNvGrpSpPr>
          <p:nvPr/>
        </p:nvGrpSpPr>
        <p:grpSpPr>
          <a:xfrm>
            <a:off x="1631583" y="3140968"/>
            <a:ext cx="5515808" cy="1554480"/>
            <a:chOff x="356281" y="379115"/>
            <a:chExt cx="6222851" cy="1753741"/>
          </a:xfrm>
        </p:grpSpPr>
        <p:pic>
          <p:nvPicPr>
            <p:cNvPr id="27" name="Picture 4" descr="C:\Users\VIP\Pictures\صورة2.png"/>
            <p:cNvPicPr>
              <a:picLocks noChangeAspect="1" noChangeArrowheads="1"/>
            </p:cNvPicPr>
            <p:nvPr/>
          </p:nvPicPr>
          <p:blipFill rotWithShape="1">
            <a:blip r:embed="rId4">
              <a:extLst>
                <a:ext uri="{28A0092B-C50C-407E-A947-70E740481C1C}">
                  <a14:useLocalDpi xmlns:a14="http://schemas.microsoft.com/office/drawing/2010/main" val="0"/>
                </a:ext>
              </a:extLst>
            </a:blip>
            <a:srcRect l="65710" r="14385"/>
            <a:stretch/>
          </p:blipFill>
          <p:spPr bwMode="auto">
            <a:xfrm>
              <a:off x="5292080" y="379115"/>
              <a:ext cx="128705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VIP\Pictures\صورة2.png"/>
            <p:cNvPicPr>
              <a:picLocks noChangeAspect="1" noChangeArrowheads="1"/>
            </p:cNvPicPr>
            <p:nvPr/>
          </p:nvPicPr>
          <p:blipFill rotWithShape="1">
            <a:blip r:embed="rId4">
              <a:extLst>
                <a:ext uri="{28A0092B-C50C-407E-A947-70E740481C1C}">
                  <a14:useLocalDpi xmlns:a14="http://schemas.microsoft.com/office/drawing/2010/main" val="0"/>
                </a:ext>
              </a:extLst>
            </a:blip>
            <a:srcRect r="77648" b="36350"/>
            <a:stretch/>
          </p:blipFill>
          <p:spPr bwMode="auto">
            <a:xfrm>
              <a:off x="356281" y="476671"/>
              <a:ext cx="1445224" cy="102458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833337" y="582940"/>
              <a:ext cx="1080120" cy="698594"/>
              <a:chOff x="2814214" y="4077072"/>
              <a:chExt cx="1080120" cy="698594"/>
            </a:xfrm>
          </p:grpSpPr>
          <p:sp>
            <p:nvSpPr>
              <p:cNvPr id="30" name="TextBox 29"/>
              <p:cNvSpPr txBox="1"/>
              <p:nvPr/>
            </p:nvSpPr>
            <p:spPr>
              <a:xfrm>
                <a:off x="2951819" y="4077072"/>
                <a:ext cx="742511" cy="338554"/>
              </a:xfrm>
              <a:prstGeom prst="rect">
                <a:avLst/>
              </a:prstGeom>
              <a:noFill/>
            </p:spPr>
            <p:txBody>
              <a:bodyPr wrap="none" rtlCol="0">
                <a:spAutoFit/>
              </a:bodyPr>
              <a:lstStyle/>
              <a:p>
                <a:r>
                  <a:rPr lang="en-US" sz="1600" b="1" dirty="0" smtClean="0">
                    <a:solidFill>
                      <a:srgbClr val="D5059F"/>
                    </a:solidFill>
                    <a:latin typeface="Arial Narrow" pitchFamily="34" charset="0"/>
                  </a:rPr>
                  <a:t>KMnO</a:t>
                </a:r>
                <a:r>
                  <a:rPr lang="en-US" sz="1600" b="1" baseline="-25000" dirty="0" smtClean="0">
                    <a:solidFill>
                      <a:srgbClr val="D5059F"/>
                    </a:solidFill>
                    <a:latin typeface="Arial Narrow" pitchFamily="34" charset="0"/>
                  </a:rPr>
                  <a:t>4</a:t>
                </a:r>
                <a:endParaRPr lang="en-US" sz="1400" b="1" baseline="-25000" dirty="0">
                  <a:solidFill>
                    <a:srgbClr val="D5059F"/>
                  </a:solidFill>
                  <a:latin typeface="Arial Narrow" pitchFamily="34" charset="0"/>
                </a:endParaRPr>
              </a:p>
            </p:txBody>
          </p:sp>
          <p:cxnSp>
            <p:nvCxnSpPr>
              <p:cNvPr id="31" name="Straight Arrow Connector 30"/>
              <p:cNvCxnSpPr/>
              <p:nvPr/>
            </p:nvCxnSpPr>
            <p:spPr>
              <a:xfrm>
                <a:off x="2814214" y="4437112"/>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2888302" y="4437112"/>
                <a:ext cx="931665" cy="338554"/>
              </a:xfrm>
              <a:prstGeom prst="rect">
                <a:avLst/>
              </a:prstGeom>
              <a:noFill/>
            </p:spPr>
            <p:txBody>
              <a:bodyPr wrap="none" rtlCol="0">
                <a:spAutoFit/>
              </a:bodyPr>
              <a:lstStyle/>
              <a:p>
                <a:r>
                  <a:rPr lang="en-US" sz="1600" b="1" dirty="0" smtClean="0">
                    <a:solidFill>
                      <a:srgbClr val="D5059F"/>
                    </a:solidFill>
                    <a:latin typeface="Arial Narrow" pitchFamily="34" charset="0"/>
                  </a:rPr>
                  <a:t>OH</a:t>
                </a:r>
                <a:r>
                  <a:rPr lang="en-US" sz="2400" b="1" baseline="30000" dirty="0">
                    <a:solidFill>
                      <a:srgbClr val="D5059F"/>
                    </a:solidFill>
                    <a:latin typeface="Arial Narrow" pitchFamily="34" charset="0"/>
                  </a:rPr>
                  <a:t>-</a:t>
                </a:r>
                <a:r>
                  <a:rPr lang="en-US" sz="1600" b="1" dirty="0" smtClean="0">
                    <a:solidFill>
                      <a:srgbClr val="D5059F"/>
                    </a:solidFill>
                    <a:latin typeface="Arial Narrow" pitchFamily="34" charset="0"/>
                  </a:rPr>
                  <a:t>, cold</a:t>
                </a:r>
                <a:endParaRPr lang="en-US" sz="1400" b="1" baseline="-25000" dirty="0">
                  <a:solidFill>
                    <a:srgbClr val="D5059F"/>
                  </a:solidFill>
                  <a:latin typeface="Arial Narrow" pitchFamily="34" charset="0"/>
                </a:endParaRPr>
              </a:p>
            </p:txBody>
          </p:sp>
        </p:grpSp>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578376"/>
              <a:ext cx="146105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499992" y="650408"/>
              <a:ext cx="731520" cy="338554"/>
              <a:chOff x="5868144" y="2370366"/>
              <a:chExt cx="731520" cy="338554"/>
            </a:xfrm>
          </p:grpSpPr>
          <p:sp>
            <p:nvSpPr>
              <p:cNvPr id="35" name="TextBox 34"/>
              <p:cNvSpPr txBox="1"/>
              <p:nvPr/>
            </p:nvSpPr>
            <p:spPr>
              <a:xfrm>
                <a:off x="5940152" y="2370366"/>
                <a:ext cx="500458" cy="338554"/>
              </a:xfrm>
              <a:prstGeom prst="rect">
                <a:avLst/>
              </a:prstGeom>
              <a:noFill/>
            </p:spPr>
            <p:txBody>
              <a:bodyPr wrap="none" rtlCol="0">
                <a:spAutoFit/>
              </a:bodyPr>
              <a:lstStyle/>
              <a:p>
                <a:r>
                  <a:rPr lang="en-US" sz="1600" b="1" dirty="0" smtClean="0">
                    <a:solidFill>
                      <a:srgbClr val="00B0F0"/>
                    </a:solidFill>
                    <a:latin typeface="Arial Narrow" pitchFamily="34" charset="0"/>
                  </a:rPr>
                  <a:t>H</a:t>
                </a:r>
                <a:r>
                  <a:rPr lang="en-US" sz="1600" b="1" baseline="-25000" dirty="0" smtClean="0">
                    <a:solidFill>
                      <a:srgbClr val="00B0F0"/>
                    </a:solidFill>
                    <a:latin typeface="Arial Narrow" pitchFamily="34" charset="0"/>
                  </a:rPr>
                  <a:t>2</a:t>
                </a:r>
                <a:r>
                  <a:rPr lang="en-US" sz="1600" b="1" dirty="0" smtClean="0">
                    <a:solidFill>
                      <a:srgbClr val="00B0F0"/>
                    </a:solidFill>
                    <a:latin typeface="Arial Narrow" pitchFamily="34" charset="0"/>
                  </a:rPr>
                  <a:t>O</a:t>
                </a:r>
                <a:endParaRPr lang="en-US" sz="1600" b="1" dirty="0">
                  <a:solidFill>
                    <a:srgbClr val="00B0F0"/>
                  </a:solidFill>
                  <a:latin typeface="Arial Narrow" pitchFamily="34" charset="0"/>
                </a:endParaRPr>
              </a:p>
            </p:txBody>
          </p:sp>
          <p:cxnSp>
            <p:nvCxnSpPr>
              <p:cNvPr id="36" name="Straight Arrow Connector 35"/>
              <p:cNvCxnSpPr/>
              <p:nvPr/>
            </p:nvCxnSpPr>
            <p:spPr>
              <a:xfrm>
                <a:off x="5868144" y="2708920"/>
                <a:ext cx="7315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82412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6143668" cy="461665"/>
          </a:xfrm>
          <a:prstGeom prst="rect">
            <a:avLst/>
          </a:prstGeom>
        </p:spPr>
        <p:txBody>
          <a:bodyPr wrap="square">
            <a:spAutoFit/>
          </a:bodyPr>
          <a:lstStyle/>
          <a:p>
            <a:pPr lvl="0" algn="l" rtl="0"/>
            <a:r>
              <a:rPr lang="en-US" sz="2400" dirty="0" smtClean="0">
                <a:solidFill>
                  <a:srgbClr val="00B050"/>
                </a:solidFill>
                <a:latin typeface="Times New Roman" pitchFamily="18" charset="0"/>
                <a:cs typeface="Times New Roman" pitchFamily="18" charset="0"/>
              </a:rPr>
              <a:t>2) Oxidation of alkenes with </a:t>
            </a:r>
            <a:r>
              <a:rPr lang="en-US" sz="2400" dirty="0" err="1" smtClean="0">
                <a:solidFill>
                  <a:srgbClr val="00B050"/>
                </a:solidFill>
                <a:latin typeface="Times New Roman" pitchFamily="18" charset="0"/>
                <a:cs typeface="Times New Roman" pitchFamily="18" charset="0"/>
              </a:rPr>
              <a:t>peroxy</a:t>
            </a:r>
            <a:r>
              <a:rPr lang="en-US" sz="2400" dirty="0" smtClean="0">
                <a:solidFill>
                  <a:srgbClr val="00B050"/>
                </a:solidFill>
                <a:latin typeface="Times New Roman" pitchFamily="18" charset="0"/>
                <a:cs typeface="Times New Roman" pitchFamily="18" charset="0"/>
              </a:rPr>
              <a:t> acid</a:t>
            </a:r>
            <a:endParaRPr lang="en-US" sz="2400" dirty="0">
              <a:solidFill>
                <a:srgbClr val="00B050"/>
              </a:solidFill>
            </a:endParaRPr>
          </a:p>
        </p:txBody>
      </p:sp>
      <p:sp>
        <p:nvSpPr>
          <p:cNvPr id="5" name="TextBox 4"/>
          <p:cNvSpPr txBox="1"/>
          <p:nvPr/>
        </p:nvSpPr>
        <p:spPr>
          <a:xfrm>
            <a:off x="6164684" y="1857364"/>
            <a:ext cx="1947969" cy="369332"/>
          </a:xfrm>
          <a:prstGeom prst="rect">
            <a:avLst/>
          </a:prstGeom>
          <a:noFill/>
        </p:spPr>
        <p:txBody>
          <a:bodyPr wrap="none" rtlCol="0">
            <a:spAutoFit/>
          </a:bodyPr>
          <a:lstStyle/>
          <a:p>
            <a:r>
              <a:rPr lang="en-US" dirty="0" smtClean="0">
                <a:solidFill>
                  <a:srgbClr val="00B050"/>
                </a:solidFill>
                <a:latin typeface="Times New Roman" pitchFamily="18" charset="0"/>
                <a:cs typeface="Times New Roman" pitchFamily="18" charset="0"/>
              </a:rPr>
              <a:t>anti hydroxylation</a:t>
            </a:r>
            <a:endParaRPr lang="en-US" dirty="0">
              <a:solidFill>
                <a:srgbClr val="00B050"/>
              </a:solidFill>
              <a:latin typeface="Times New Roman" pitchFamily="18" charset="0"/>
              <a:cs typeface="Times New Roman" pitchFamily="18" charset="0"/>
            </a:endParaRPr>
          </a:p>
        </p:txBody>
      </p:sp>
      <p:sp>
        <p:nvSpPr>
          <p:cNvPr id="6" name="مستطيل 4"/>
          <p:cNvSpPr/>
          <p:nvPr/>
        </p:nvSpPr>
        <p:spPr>
          <a:xfrm>
            <a:off x="214282" y="2500306"/>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14" name="Group 13"/>
          <p:cNvGrpSpPr/>
          <p:nvPr/>
        </p:nvGrpSpPr>
        <p:grpSpPr>
          <a:xfrm>
            <a:off x="1285852" y="3143248"/>
            <a:ext cx="6777005" cy="1155150"/>
            <a:chOff x="1285852" y="3143248"/>
            <a:chExt cx="6777005" cy="1155150"/>
          </a:xfrm>
        </p:grpSpPr>
        <p:pic>
          <p:nvPicPr>
            <p:cNvPr id="48133" name="Picture 5"/>
            <p:cNvPicPr>
              <a:picLocks noChangeAspect="1" noChangeArrowheads="1"/>
            </p:cNvPicPr>
            <p:nvPr/>
          </p:nvPicPr>
          <p:blipFill>
            <a:blip r:embed="rId2"/>
            <a:srcRect/>
            <a:stretch>
              <a:fillRect/>
            </a:stretch>
          </p:blipFill>
          <p:spPr bwMode="auto">
            <a:xfrm>
              <a:off x="1285852" y="3143248"/>
              <a:ext cx="6652220" cy="720000"/>
            </a:xfrm>
            <a:prstGeom prst="rect">
              <a:avLst/>
            </a:prstGeom>
            <a:noFill/>
            <a:ln w="9525">
              <a:noFill/>
              <a:miter lim="800000"/>
              <a:headEnd/>
              <a:tailEnd/>
            </a:ln>
            <a:effectLst/>
          </p:spPr>
        </p:pic>
        <p:sp>
          <p:nvSpPr>
            <p:cNvPr id="12" name="TextBox 11"/>
            <p:cNvSpPr txBox="1"/>
            <p:nvPr/>
          </p:nvSpPr>
          <p:spPr>
            <a:xfrm>
              <a:off x="6500826" y="3929066"/>
              <a:ext cx="1562031" cy="369332"/>
            </a:xfrm>
            <a:prstGeom prst="rect">
              <a:avLst/>
            </a:prstGeom>
            <a:noFill/>
          </p:spPr>
          <p:txBody>
            <a:bodyPr wrap="none" rtlCol="0">
              <a:spAutoFit/>
            </a:bodyPr>
            <a:lstStyle/>
            <a:p>
              <a:r>
                <a:rPr lang="en-US" dirty="0" smtClean="0">
                  <a:solidFill>
                    <a:srgbClr val="C00000"/>
                  </a:solidFill>
                  <a:latin typeface="Times New Roman" pitchFamily="18" charset="0"/>
                  <a:cs typeface="Times New Roman" pitchFamily="18" charset="0"/>
                </a:rPr>
                <a:t>2,3-butanediol</a:t>
              </a:r>
              <a:endParaRPr lang="en-US" dirty="0">
                <a:solidFill>
                  <a:srgbClr val="C00000"/>
                </a:solidFill>
                <a:latin typeface="Times New Roman" pitchFamily="18" charset="0"/>
                <a:cs typeface="Times New Roman" pitchFamily="18" charset="0"/>
              </a:endParaRPr>
            </a:p>
          </p:txBody>
        </p:sp>
      </p:grpSp>
      <p:grpSp>
        <p:nvGrpSpPr>
          <p:cNvPr id="15" name="Group 14"/>
          <p:cNvGrpSpPr/>
          <p:nvPr/>
        </p:nvGrpSpPr>
        <p:grpSpPr>
          <a:xfrm>
            <a:off x="1500166" y="4714884"/>
            <a:ext cx="6301310" cy="1226588"/>
            <a:chOff x="1500166" y="4714884"/>
            <a:chExt cx="6301310" cy="1226588"/>
          </a:xfrm>
        </p:grpSpPr>
        <p:pic>
          <p:nvPicPr>
            <p:cNvPr id="48136" name="Picture 8"/>
            <p:cNvPicPr>
              <a:picLocks noChangeAspect="1" noChangeArrowheads="1"/>
            </p:cNvPicPr>
            <p:nvPr/>
          </p:nvPicPr>
          <p:blipFill>
            <a:blip r:embed="rId3"/>
            <a:srcRect/>
            <a:stretch>
              <a:fillRect/>
            </a:stretch>
          </p:blipFill>
          <p:spPr bwMode="auto">
            <a:xfrm>
              <a:off x="1500166" y="4714884"/>
              <a:ext cx="5368950" cy="756000"/>
            </a:xfrm>
            <a:prstGeom prst="rect">
              <a:avLst/>
            </a:prstGeom>
            <a:noFill/>
            <a:ln w="9525">
              <a:noFill/>
              <a:miter lim="800000"/>
              <a:headEnd/>
              <a:tailEnd/>
            </a:ln>
            <a:effectLst/>
          </p:spPr>
        </p:pic>
        <p:sp>
          <p:nvSpPr>
            <p:cNvPr id="13" name="TextBox 12"/>
            <p:cNvSpPr txBox="1"/>
            <p:nvPr/>
          </p:nvSpPr>
          <p:spPr>
            <a:xfrm>
              <a:off x="5143504" y="5572140"/>
              <a:ext cx="2657972" cy="369332"/>
            </a:xfrm>
            <a:prstGeom prst="rect">
              <a:avLst/>
            </a:prstGeom>
            <a:noFill/>
          </p:spPr>
          <p:txBody>
            <a:bodyPr wrap="none" rtlCol="0">
              <a:spAutoFit/>
            </a:bodyPr>
            <a:lstStyle/>
            <a:p>
              <a:pPr algn="r" rtl="0"/>
              <a:r>
                <a:rPr lang="en-US" i="1" dirty="0" smtClean="0">
                  <a:solidFill>
                    <a:srgbClr val="C00000"/>
                  </a:solidFill>
                  <a:latin typeface="Times New Roman" pitchFamily="18" charset="0"/>
                  <a:cs typeface="Times New Roman" pitchFamily="18" charset="0"/>
                </a:rPr>
                <a:t>trans</a:t>
              </a:r>
              <a:r>
                <a:rPr lang="en-US" dirty="0" smtClean="0">
                  <a:solidFill>
                    <a:srgbClr val="C00000"/>
                  </a:solidFill>
                  <a:latin typeface="Times New Roman" pitchFamily="18" charset="0"/>
                  <a:cs typeface="Times New Roman" pitchFamily="18" charset="0"/>
                </a:rPr>
                <a:t>-1,2-cyclohexanediol</a:t>
              </a:r>
              <a:endParaRPr lang="en-US" dirty="0">
                <a:solidFill>
                  <a:srgbClr val="C00000"/>
                </a:solidFill>
                <a:latin typeface="Times New Roman" pitchFamily="18" charset="0"/>
                <a:cs typeface="Times New Roman" pitchFamily="18" charset="0"/>
              </a:endParaRPr>
            </a:p>
          </p:txBody>
        </p:sp>
      </p:grpSp>
      <p:sp>
        <p:nvSpPr>
          <p:cNvPr id="3" name="عنصر نائب لرقم الشريحة 2"/>
          <p:cNvSpPr>
            <a:spLocks noGrp="1"/>
          </p:cNvSpPr>
          <p:nvPr>
            <p:ph type="sldNum" sz="quarter" idx="12"/>
          </p:nvPr>
        </p:nvSpPr>
        <p:spPr/>
        <p:txBody>
          <a:bodyPr/>
          <a:lstStyle/>
          <a:p>
            <a:fld id="{A043DA81-878F-4889-867F-57E993E58D08}" type="slidenum">
              <a:rPr lang="ar-SA" smtClean="0"/>
              <a:pPr/>
              <a:t>35</a:t>
            </a:fld>
            <a:endParaRPr lang="ar-SA"/>
          </a:p>
        </p:txBody>
      </p:sp>
      <p:grpSp>
        <p:nvGrpSpPr>
          <p:cNvPr id="7" name="مجموعة 6"/>
          <p:cNvGrpSpPr/>
          <p:nvPr/>
        </p:nvGrpSpPr>
        <p:grpSpPr>
          <a:xfrm>
            <a:off x="1428728" y="928670"/>
            <a:ext cx="5695974" cy="1109485"/>
            <a:chOff x="1428728" y="928670"/>
            <a:chExt cx="5695974" cy="1109485"/>
          </a:xfrm>
        </p:grpSpPr>
        <p:pic>
          <p:nvPicPr>
            <p:cNvPr id="48131" name="Picture 3"/>
            <p:cNvPicPr>
              <a:picLocks noChangeAspect="1" noChangeArrowheads="1"/>
            </p:cNvPicPr>
            <p:nvPr/>
          </p:nvPicPr>
          <p:blipFill>
            <a:blip r:embed="rId4"/>
            <a:srcRect/>
            <a:stretch>
              <a:fillRect/>
            </a:stretch>
          </p:blipFill>
          <p:spPr bwMode="auto">
            <a:xfrm>
              <a:off x="1428728" y="928670"/>
              <a:ext cx="5695974" cy="756000"/>
            </a:xfrm>
            <a:prstGeom prst="rect">
              <a:avLst/>
            </a:prstGeom>
            <a:noFill/>
            <a:ln w="9525">
              <a:noFill/>
              <a:miter lim="800000"/>
              <a:headEnd/>
              <a:tailEnd/>
            </a:ln>
            <a:effectLst/>
          </p:spPr>
        </p:pic>
        <p:sp>
          <p:nvSpPr>
            <p:cNvPr id="4" name="مربع نص 3"/>
            <p:cNvSpPr txBox="1"/>
            <p:nvPr/>
          </p:nvSpPr>
          <p:spPr>
            <a:xfrm>
              <a:off x="3854755" y="1699601"/>
              <a:ext cx="933269" cy="338554"/>
            </a:xfrm>
            <a:prstGeom prst="rect">
              <a:avLst/>
            </a:prstGeom>
            <a:noFill/>
          </p:spPr>
          <p:txBody>
            <a:bodyPr wrap="none" rtlCol="1">
              <a:spAutoFit/>
            </a:bodyPr>
            <a:lstStyle/>
            <a:p>
              <a:r>
                <a:rPr lang="en-US" sz="1600" dirty="0" smtClean="0"/>
                <a:t>Epoxide</a:t>
              </a:r>
              <a:endParaRPr lang="ar-SA" sz="1600" dirty="0"/>
            </a:p>
          </p:txBody>
        </p:sp>
      </p:grpSp>
    </p:spTree>
    <p:extLst>
      <p:ext uri="{BB962C8B-B14F-4D97-AF65-F5344CB8AC3E}">
        <p14:creationId xmlns:p14="http://schemas.microsoft.com/office/powerpoint/2010/main" val="2222342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36</a:t>
            </a:fld>
            <a:endParaRPr lang="ar-SA"/>
          </a:p>
        </p:txBody>
      </p:sp>
      <p:sp>
        <p:nvSpPr>
          <p:cNvPr id="3" name="مستطيل 2"/>
          <p:cNvSpPr/>
          <p:nvPr/>
        </p:nvSpPr>
        <p:spPr>
          <a:xfrm>
            <a:off x="606782" y="29614"/>
            <a:ext cx="4572000" cy="523220"/>
          </a:xfrm>
          <a:prstGeom prst="rect">
            <a:avLst/>
          </a:prstGeom>
        </p:spPr>
        <p:txBody>
          <a:bodyPr>
            <a:spAutoFit/>
          </a:bodyPr>
          <a:lstStyle/>
          <a:p>
            <a:pPr lvl="0" algn="ctr"/>
            <a:r>
              <a:rPr lang="en-US" sz="2800" dirty="0" smtClean="0">
                <a:solidFill>
                  <a:srgbClr val="C00000"/>
                </a:solidFill>
                <a:latin typeface="Times New Roman" pitchFamily="18" charset="0"/>
                <a:cs typeface="Times New Roman" pitchFamily="18" charset="0"/>
              </a:rPr>
              <a:t>8- </a:t>
            </a:r>
            <a:r>
              <a:rPr lang="en-US" sz="2800" dirty="0" err="1" smtClean="0">
                <a:solidFill>
                  <a:srgbClr val="C00000"/>
                </a:solidFill>
                <a:latin typeface="Times New Roman" pitchFamily="18" charset="0"/>
                <a:cs typeface="Times New Roman" pitchFamily="18" charset="0"/>
              </a:rPr>
              <a:t>Ozonolysis</a:t>
            </a:r>
            <a:endParaRPr lang="ar-SA" dirty="0">
              <a:solidFill>
                <a:prstClr val="black"/>
              </a:solidFill>
            </a:endParaRPr>
          </a:p>
        </p:txBody>
      </p:sp>
      <p:sp>
        <p:nvSpPr>
          <p:cNvPr id="4" name="مربع نص 3"/>
          <p:cNvSpPr txBox="1"/>
          <p:nvPr/>
        </p:nvSpPr>
        <p:spPr>
          <a:xfrm>
            <a:off x="4211960" y="331496"/>
            <a:ext cx="4395755"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Oxidation of alkenes by ozone </a:t>
            </a:r>
            <a:r>
              <a:rPr lang="en-US" sz="2400" dirty="0" smtClean="0">
                <a:solidFill>
                  <a:srgbClr val="C00000"/>
                </a:solidFill>
                <a:latin typeface="Times New Roman" pitchFamily="18" charset="0"/>
                <a:cs typeface="Times New Roman" pitchFamily="18" charset="0"/>
              </a:rPr>
              <a:t>O</a:t>
            </a:r>
            <a:r>
              <a:rPr lang="en-US" sz="2400" baseline="-25000" dirty="0" smtClean="0">
                <a:solidFill>
                  <a:srgbClr val="C00000"/>
                </a:solidFill>
                <a:latin typeface="Times New Roman" pitchFamily="18" charset="0"/>
                <a:cs typeface="Times New Roman" pitchFamily="18" charset="0"/>
              </a:rPr>
              <a:t>3</a:t>
            </a:r>
            <a:endParaRPr lang="ar-SA" sz="2400" baseline="-25000" dirty="0">
              <a:solidFill>
                <a:srgbClr val="C00000"/>
              </a:solidFill>
              <a:latin typeface="Times New Roman" pitchFamily="18" charset="0"/>
              <a:cs typeface="Times New Roman" pitchFamily="18" charset="0"/>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858" b="5865"/>
          <a:stretch/>
        </p:blipFill>
        <p:spPr bwMode="auto">
          <a:xfrm>
            <a:off x="1488460" y="1052736"/>
            <a:ext cx="6486525" cy="179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5"/>
          <p:cNvSpPr txBox="1"/>
          <p:nvPr/>
        </p:nvSpPr>
        <p:spPr>
          <a:xfrm>
            <a:off x="295784" y="4476181"/>
            <a:ext cx="8815234" cy="461665"/>
          </a:xfrm>
          <a:prstGeom prst="rect">
            <a:avLst/>
          </a:prstGeom>
          <a:noFill/>
        </p:spPr>
        <p:txBody>
          <a:bodyPr wrap="none" rtlCol="1">
            <a:spAutoFit/>
          </a:bodyPr>
          <a:lstStyle/>
          <a:p>
            <a:pPr lvl="0"/>
            <a:r>
              <a:rPr lang="en-US" sz="2400" dirty="0" smtClean="0">
                <a:solidFill>
                  <a:prstClr val="black"/>
                </a:solidFill>
                <a:latin typeface="Times New Roman" pitchFamily="18" charset="0"/>
                <a:cs typeface="Times New Roman" pitchFamily="18" charset="0"/>
              </a:rPr>
              <a:t>The </a:t>
            </a:r>
            <a:r>
              <a:rPr lang="en-US" sz="2400" dirty="0" err="1" smtClean="0">
                <a:solidFill>
                  <a:prstClr val="black"/>
                </a:solidFill>
                <a:latin typeface="Times New Roman" pitchFamily="18" charset="0"/>
                <a:cs typeface="Times New Roman" pitchFamily="18" charset="0"/>
              </a:rPr>
              <a:t>ozonolysis</a:t>
            </a:r>
            <a:r>
              <a:rPr lang="en-US" sz="2400" dirty="0" smtClean="0">
                <a:solidFill>
                  <a:prstClr val="black"/>
                </a:solidFill>
                <a:latin typeface="Times New Roman" pitchFamily="18" charset="0"/>
                <a:cs typeface="Times New Roman" pitchFamily="18" charset="0"/>
              </a:rPr>
              <a:t> reaction can be summarized by the following equation:</a:t>
            </a:r>
            <a:endParaRPr lang="ar-SA" dirty="0"/>
          </a:p>
        </p:txBody>
      </p:sp>
      <p:pic>
        <p:nvPicPr>
          <p:cNvPr id="4099" name="Picture 3" descr="C:\Users\haltalassi\Pictures\Pict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996952"/>
            <a:ext cx="6305550" cy="11811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892127" y="5430084"/>
            <a:ext cx="5832648" cy="1112689"/>
            <a:chOff x="1892127" y="5430084"/>
            <a:chExt cx="5832648" cy="1112689"/>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92127" y="5430084"/>
              <a:ext cx="583264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51075" y="5621178"/>
              <a:ext cx="73289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 O</a:t>
              </a:r>
              <a:r>
                <a:rPr lang="en-US" sz="2000" baseline="-25000" dirty="0" smtClean="0">
                  <a:latin typeface="Times New Roman" pitchFamily="18" charset="0"/>
                  <a:cs typeface="Times New Roman" pitchFamily="18" charset="0"/>
                </a:rPr>
                <a:t>3</a:t>
              </a:r>
              <a:endParaRPr lang="en-US" sz="2000" baseline="-25000" dirty="0">
                <a:latin typeface="Times New Roman" pitchFamily="18" charset="0"/>
                <a:cs typeface="Times New Roman" pitchFamily="18" charset="0"/>
              </a:endParaRPr>
            </a:p>
          </p:txBody>
        </p:sp>
        <p:sp>
          <p:nvSpPr>
            <p:cNvPr id="11" name="TextBox 10"/>
            <p:cNvSpPr txBox="1"/>
            <p:nvPr/>
          </p:nvSpPr>
          <p:spPr>
            <a:xfrm>
              <a:off x="3491880" y="5986429"/>
              <a:ext cx="13756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Zn</a:t>
              </a:r>
              <a:endParaRPr lang="en-US" sz="2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987797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37</a:t>
            </a:fld>
            <a:endParaRPr lang="ar-SA"/>
          </a:p>
        </p:txBody>
      </p:sp>
      <p:sp>
        <p:nvSpPr>
          <p:cNvPr id="6" name="مستطيل 2"/>
          <p:cNvSpPr/>
          <p:nvPr/>
        </p:nvSpPr>
        <p:spPr>
          <a:xfrm>
            <a:off x="251520" y="32653"/>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20" name="Group 19"/>
          <p:cNvGrpSpPr/>
          <p:nvPr/>
        </p:nvGrpSpPr>
        <p:grpSpPr>
          <a:xfrm>
            <a:off x="1590440" y="494318"/>
            <a:ext cx="5803907" cy="1296144"/>
            <a:chOff x="1590440" y="494318"/>
            <a:chExt cx="5803907" cy="1296144"/>
          </a:xfrm>
        </p:grpSpPr>
        <p:pic>
          <p:nvPicPr>
            <p:cNvPr id="3" name="Picture 3" descr="C:\Users\VIP\Pictures\صورة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440" y="494318"/>
              <a:ext cx="5803907"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268310" y="494318"/>
              <a:ext cx="1375698" cy="1112689"/>
              <a:chOff x="3491880" y="5430084"/>
              <a:chExt cx="1375698" cy="1112689"/>
            </a:xfrm>
          </p:grpSpPr>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51075" y="5621178"/>
                <a:ext cx="73289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 O</a:t>
                </a:r>
                <a:r>
                  <a:rPr lang="en-US" sz="2000" baseline="-25000" dirty="0" smtClean="0">
                    <a:latin typeface="Times New Roman" pitchFamily="18" charset="0"/>
                    <a:cs typeface="Times New Roman" pitchFamily="18" charset="0"/>
                  </a:rPr>
                  <a:t>3</a:t>
                </a:r>
                <a:endParaRPr lang="en-US" sz="2000" baseline="-25000" dirty="0">
                  <a:latin typeface="Times New Roman" pitchFamily="18" charset="0"/>
                  <a:cs typeface="Times New Roman" pitchFamily="18" charset="0"/>
                </a:endParaRPr>
              </a:p>
            </p:txBody>
          </p:sp>
          <p:sp>
            <p:nvSpPr>
              <p:cNvPr id="11" name="TextBox 10"/>
              <p:cNvSpPr txBox="1"/>
              <p:nvPr/>
            </p:nvSpPr>
            <p:spPr>
              <a:xfrm>
                <a:off x="3491880" y="5986429"/>
                <a:ext cx="13756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Zn</a:t>
                </a:r>
                <a:endParaRPr lang="en-US" sz="2000" dirty="0">
                  <a:latin typeface="Times New Roman" pitchFamily="18" charset="0"/>
                  <a:cs typeface="Times New Roman" pitchFamily="18" charset="0"/>
                </a:endParaRPr>
              </a:p>
            </p:txBody>
          </p:sp>
        </p:grpSp>
      </p:grpSp>
      <p:grpSp>
        <p:nvGrpSpPr>
          <p:cNvPr id="22" name="Group 21"/>
          <p:cNvGrpSpPr/>
          <p:nvPr/>
        </p:nvGrpSpPr>
        <p:grpSpPr>
          <a:xfrm>
            <a:off x="1424884" y="3682182"/>
            <a:ext cx="5969463" cy="1439601"/>
            <a:chOff x="1416906" y="3645583"/>
            <a:chExt cx="5969463" cy="1439601"/>
          </a:xfrm>
        </p:grpSpPr>
        <p:pic>
          <p:nvPicPr>
            <p:cNvPr id="5" name="Picture 7" descr="C:\Users\VIP\Pictures\صورة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06" y="3789040"/>
              <a:ext cx="5969463"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289769" y="3645583"/>
              <a:ext cx="1375698" cy="1112689"/>
              <a:chOff x="3491880" y="5430084"/>
              <a:chExt cx="1375698" cy="1112689"/>
            </a:xfrm>
          </p:grpSpPr>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551075" y="5621178"/>
                <a:ext cx="73289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 O</a:t>
                </a:r>
                <a:r>
                  <a:rPr lang="en-US" sz="2000" baseline="-25000" dirty="0" smtClean="0">
                    <a:latin typeface="Times New Roman" pitchFamily="18" charset="0"/>
                    <a:cs typeface="Times New Roman" pitchFamily="18" charset="0"/>
                  </a:rPr>
                  <a:t>3</a:t>
                </a:r>
                <a:endParaRPr lang="en-US" sz="2000" baseline="-25000" dirty="0">
                  <a:latin typeface="Times New Roman" pitchFamily="18" charset="0"/>
                  <a:cs typeface="Times New Roman" pitchFamily="18" charset="0"/>
                </a:endParaRPr>
              </a:p>
            </p:txBody>
          </p:sp>
          <p:sp>
            <p:nvSpPr>
              <p:cNvPr id="15" name="TextBox 14"/>
              <p:cNvSpPr txBox="1"/>
              <p:nvPr/>
            </p:nvSpPr>
            <p:spPr>
              <a:xfrm>
                <a:off x="3491880" y="5986429"/>
                <a:ext cx="13756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Zn</a:t>
                </a:r>
                <a:endParaRPr lang="en-US" sz="2000" dirty="0">
                  <a:latin typeface="Times New Roman" pitchFamily="18" charset="0"/>
                  <a:cs typeface="Times New Roman" pitchFamily="18" charset="0"/>
                </a:endParaRPr>
              </a:p>
            </p:txBody>
          </p:sp>
        </p:grpSp>
      </p:grpSp>
      <p:grpSp>
        <p:nvGrpSpPr>
          <p:cNvPr id="21" name="Group 20"/>
          <p:cNvGrpSpPr/>
          <p:nvPr/>
        </p:nvGrpSpPr>
        <p:grpSpPr>
          <a:xfrm>
            <a:off x="1424884" y="2077908"/>
            <a:ext cx="5760639" cy="1488595"/>
            <a:chOff x="1424884" y="2060848"/>
            <a:chExt cx="5760639" cy="1488595"/>
          </a:xfrm>
        </p:grpSpPr>
        <p:pic>
          <p:nvPicPr>
            <p:cNvPr id="4" name="Picture 5" descr="C:\Users\VIP\Pictures\صورة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884" y="2060848"/>
              <a:ext cx="5760639" cy="148859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149385" y="2112892"/>
              <a:ext cx="1375698" cy="1112689"/>
              <a:chOff x="3491880" y="5430084"/>
              <a:chExt cx="1375698" cy="1112689"/>
            </a:xfrm>
          </p:grpSpPr>
          <p:pic>
            <p:nvPicPr>
              <p:cNvPr id="17"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491880" y="5430084"/>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551075" y="5621178"/>
                <a:ext cx="73289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 O</a:t>
                </a:r>
                <a:r>
                  <a:rPr lang="en-US" sz="2000" baseline="-25000" dirty="0" smtClean="0">
                    <a:latin typeface="Times New Roman" pitchFamily="18" charset="0"/>
                    <a:cs typeface="Times New Roman" pitchFamily="18" charset="0"/>
                  </a:rPr>
                  <a:t>3</a:t>
                </a:r>
                <a:endParaRPr lang="en-US" sz="2000" baseline="-25000" dirty="0">
                  <a:latin typeface="Times New Roman" pitchFamily="18" charset="0"/>
                  <a:cs typeface="Times New Roman" pitchFamily="18" charset="0"/>
                </a:endParaRPr>
              </a:p>
            </p:txBody>
          </p:sp>
          <p:sp>
            <p:nvSpPr>
              <p:cNvPr id="19" name="TextBox 18"/>
              <p:cNvSpPr txBox="1"/>
              <p:nvPr/>
            </p:nvSpPr>
            <p:spPr>
              <a:xfrm>
                <a:off x="3491880" y="5986429"/>
                <a:ext cx="13756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Zn</a:t>
                </a:r>
                <a:endParaRPr lang="en-US" sz="2000" dirty="0">
                  <a:latin typeface="Times New Roman" pitchFamily="18" charset="0"/>
                  <a:cs typeface="Times New Roman" pitchFamily="18" charset="0"/>
                </a:endParaRPr>
              </a:p>
            </p:txBody>
          </p:sp>
        </p:grpSp>
      </p:grpSp>
      <p:pic>
        <p:nvPicPr>
          <p:cNvPr id="5127" name="Picture 7"/>
          <p:cNvPicPr>
            <a:picLocks noChangeAspect="1" noChangeArrowheads="1"/>
          </p:cNvPicPr>
          <p:nvPr/>
        </p:nvPicPr>
        <p:blipFill rotWithShape="1">
          <a:blip r:embed="rId6">
            <a:lum bright="-20000"/>
            <a:extLst>
              <a:ext uri="{28A0092B-C50C-407E-A947-70E740481C1C}">
                <a14:useLocalDpi xmlns:a14="http://schemas.microsoft.com/office/drawing/2010/main" val="0"/>
              </a:ext>
            </a:extLst>
          </a:blip>
          <a:srcRect b="21251"/>
          <a:stretch/>
        </p:blipFill>
        <p:spPr bwMode="auto">
          <a:xfrm>
            <a:off x="1403648" y="5523227"/>
            <a:ext cx="153176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p:cNvPicPr>
            <a:picLocks noChangeAspect="1" noChangeArrowheads="1"/>
          </p:cNvPicPr>
          <p:nvPr/>
        </p:nvPicPr>
        <p:blipFill rotWithShape="1">
          <a:blip r:embed="rId3">
            <a:extLst>
              <a:ext uri="{28A0092B-C50C-407E-A947-70E740481C1C}">
                <a14:useLocalDpi xmlns:a14="http://schemas.microsoft.com/office/drawing/2010/main" val="0"/>
              </a:ext>
            </a:extLst>
          </a:blip>
          <a:srcRect l="27428" r="48986"/>
          <a:stretch/>
        </p:blipFill>
        <p:spPr bwMode="auto">
          <a:xfrm>
            <a:off x="3206325" y="5331221"/>
            <a:ext cx="1375698" cy="111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3355463" y="5487455"/>
            <a:ext cx="73289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1) O</a:t>
            </a:r>
            <a:r>
              <a:rPr lang="en-US" sz="2000" baseline="-25000" dirty="0" smtClean="0">
                <a:latin typeface="Times New Roman" pitchFamily="18" charset="0"/>
                <a:cs typeface="Times New Roman" pitchFamily="18" charset="0"/>
              </a:rPr>
              <a:t>3</a:t>
            </a:r>
            <a:endParaRPr lang="en-US" sz="2000" baseline="-25000" dirty="0">
              <a:latin typeface="Times New Roman" pitchFamily="18" charset="0"/>
              <a:cs typeface="Times New Roman" pitchFamily="18" charset="0"/>
            </a:endParaRPr>
          </a:p>
        </p:txBody>
      </p:sp>
      <p:sp>
        <p:nvSpPr>
          <p:cNvPr id="39" name="TextBox 38"/>
          <p:cNvSpPr txBox="1"/>
          <p:nvPr/>
        </p:nvSpPr>
        <p:spPr>
          <a:xfrm>
            <a:off x="3268310" y="5909210"/>
            <a:ext cx="137569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2)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Zn</a:t>
            </a:r>
            <a:endParaRPr lang="en-US" sz="2000" dirty="0">
              <a:latin typeface="Times New Roman" pitchFamily="18" charset="0"/>
              <a:cs typeface="Times New Roman" pitchFamily="18" charset="0"/>
            </a:endParaRPr>
          </a:p>
        </p:txBody>
      </p:sp>
      <p:pic>
        <p:nvPicPr>
          <p:cNvPr id="5128" name="Picture 8"/>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788024" y="5349348"/>
            <a:ext cx="3241766"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712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38</a:t>
            </a:fld>
            <a:endParaRPr lang="ar-SA"/>
          </a:p>
        </p:txBody>
      </p:sp>
      <p:sp>
        <p:nvSpPr>
          <p:cNvPr id="3" name="مستطيل 2"/>
          <p:cNvSpPr/>
          <p:nvPr/>
        </p:nvSpPr>
        <p:spPr>
          <a:xfrm>
            <a:off x="2644228" y="48856"/>
            <a:ext cx="3764172" cy="584775"/>
          </a:xfrm>
          <a:prstGeom prst="rect">
            <a:avLst/>
          </a:prstGeom>
        </p:spPr>
        <p:txBody>
          <a:bodyPr wrap="none">
            <a:spAutoFit/>
          </a:bodyPr>
          <a:lstStyle/>
          <a:p>
            <a:pPr lvl="0" algn="l"/>
            <a:r>
              <a:rPr lang="en-US" sz="3200" dirty="0">
                <a:solidFill>
                  <a:srgbClr val="00B050"/>
                </a:solidFill>
                <a:latin typeface="Times New Roman" pitchFamily="18" charset="0"/>
              </a:rPr>
              <a:t>Preparation of </a:t>
            </a:r>
            <a:r>
              <a:rPr lang="en-US" sz="3200" dirty="0" err="1" smtClean="0">
                <a:solidFill>
                  <a:srgbClr val="00B050"/>
                </a:solidFill>
                <a:latin typeface="Times New Roman" pitchFamily="18" charset="0"/>
              </a:rPr>
              <a:t>Dienes</a:t>
            </a:r>
            <a:endParaRPr lang="ar-SA" sz="3200" dirty="0">
              <a:solidFill>
                <a:srgbClr val="00B050"/>
              </a:solidFill>
              <a:latin typeface="Times New Roman" pitchFamily="18" charset="0"/>
            </a:endParaRPr>
          </a:p>
        </p:txBody>
      </p:sp>
      <p:sp>
        <p:nvSpPr>
          <p:cNvPr id="4" name="مستطيل 3"/>
          <p:cNvSpPr/>
          <p:nvPr/>
        </p:nvSpPr>
        <p:spPr>
          <a:xfrm>
            <a:off x="2240314" y="2636912"/>
            <a:ext cx="4572000" cy="1569660"/>
          </a:xfrm>
          <a:prstGeom prst="rect">
            <a:avLst/>
          </a:prstGeom>
        </p:spPr>
        <p:txBody>
          <a:bodyPr>
            <a:spAutoFit/>
          </a:bodyPr>
          <a:lstStyle/>
          <a:p>
            <a:pPr lvl="0" algn="l" rtl="0" fontAlgn="base">
              <a:spcBef>
                <a:spcPct val="50000"/>
              </a:spcBef>
              <a:spcAft>
                <a:spcPct val="0"/>
              </a:spcAft>
            </a:pPr>
            <a:endParaRPr lang="en-US" sz="2400" i="1" dirty="0">
              <a:solidFill>
                <a:srgbClr val="000000"/>
              </a:solidFill>
              <a:latin typeface="Times New Roman" pitchFamily="18" charset="0"/>
            </a:endParaRPr>
          </a:p>
          <a:p>
            <a:pPr lvl="0" algn="l" rtl="0" fontAlgn="base">
              <a:spcBef>
                <a:spcPct val="50000"/>
              </a:spcBef>
              <a:spcAft>
                <a:spcPct val="0"/>
              </a:spcAft>
            </a:pPr>
            <a:endParaRPr lang="en-US" sz="2400" i="1" dirty="0">
              <a:solidFill>
                <a:srgbClr val="000000"/>
              </a:solidFill>
              <a:latin typeface="Times New Roman" pitchFamily="18" charset="0"/>
            </a:endParaRPr>
          </a:p>
          <a:p>
            <a:pPr lvl="0" algn="l" rtl="0" fontAlgn="base">
              <a:spcBef>
                <a:spcPct val="50000"/>
              </a:spcBef>
              <a:spcAft>
                <a:spcPct val="0"/>
              </a:spcAft>
            </a:pPr>
            <a:endParaRPr lang="en-US" sz="2400" i="1" dirty="0">
              <a:solidFill>
                <a:srgbClr val="000000"/>
              </a:solidFill>
              <a:latin typeface="Times New Roman" pitchFamily="18" charset="0"/>
            </a:endParaRP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32508" b="18434"/>
          <a:stretch/>
        </p:blipFill>
        <p:spPr bwMode="auto">
          <a:xfrm>
            <a:off x="1763686" y="2132912"/>
            <a:ext cx="5870471"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228736" y="1226369"/>
            <a:ext cx="5160387"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1- By acid catalyzed double dehydration</a:t>
            </a:r>
            <a:endParaRPr lang="ar-SA" sz="2400" dirty="0">
              <a:latin typeface="Times New Roman" pitchFamily="18" charset="0"/>
              <a:cs typeface="Times New Roman" pitchFamily="18" charset="0"/>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516" t="49551" b="1979"/>
          <a:stretch/>
        </p:blipFill>
        <p:spPr bwMode="auto">
          <a:xfrm>
            <a:off x="1661698" y="4652100"/>
            <a:ext cx="6279512"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7"/>
          <p:cNvSpPr txBox="1"/>
          <p:nvPr/>
        </p:nvSpPr>
        <p:spPr>
          <a:xfrm>
            <a:off x="228736" y="3837240"/>
            <a:ext cx="5069081" cy="738664"/>
          </a:xfrm>
          <a:prstGeom prst="rect">
            <a:avLst/>
          </a:prstGeom>
          <a:noFill/>
        </p:spPr>
        <p:txBody>
          <a:bodyPr wrap="none" rtlCol="1">
            <a:spAutoFit/>
          </a:bodyPr>
          <a:lstStyle/>
          <a:p>
            <a:pPr lvl="0"/>
            <a:r>
              <a:rPr lang="en-US" sz="2400" dirty="0" smtClean="0">
                <a:solidFill>
                  <a:prstClr val="black"/>
                </a:solidFill>
                <a:latin typeface="Times New Roman" pitchFamily="18" charset="0"/>
                <a:cs typeface="Times New Roman" pitchFamily="18" charset="0"/>
              </a:rPr>
              <a:t>2- </a:t>
            </a:r>
            <a:r>
              <a:rPr lang="en-US" sz="2400" dirty="0">
                <a:solidFill>
                  <a:prstClr val="black"/>
                </a:solidFill>
                <a:latin typeface="Times New Roman" pitchFamily="18" charset="0"/>
                <a:cs typeface="Times New Roman" pitchFamily="18" charset="0"/>
              </a:rPr>
              <a:t>By </a:t>
            </a:r>
            <a:r>
              <a:rPr lang="en-US" sz="2400" dirty="0" err="1" smtClean="0">
                <a:solidFill>
                  <a:prstClr val="black"/>
                </a:solidFill>
                <a:latin typeface="Times New Roman" pitchFamily="18" charset="0"/>
                <a:cs typeface="Times New Roman" pitchFamily="18" charset="0"/>
              </a:rPr>
              <a:t>dehydrohalogenation</a:t>
            </a:r>
            <a:r>
              <a:rPr lang="en-US" sz="2400" dirty="0" smtClean="0">
                <a:solidFill>
                  <a:prstClr val="black"/>
                </a:solidFill>
                <a:latin typeface="Times New Roman" pitchFamily="18" charset="0"/>
                <a:cs typeface="Times New Roman" pitchFamily="18" charset="0"/>
              </a:rPr>
              <a:t> of </a:t>
            </a:r>
            <a:r>
              <a:rPr lang="en-US" sz="2400" dirty="0" err="1" smtClean="0">
                <a:solidFill>
                  <a:prstClr val="black"/>
                </a:solidFill>
                <a:latin typeface="Times New Roman" pitchFamily="18" charset="0"/>
                <a:cs typeface="Times New Roman" pitchFamily="18" charset="0"/>
              </a:rPr>
              <a:t>dihalides</a:t>
            </a:r>
            <a:endParaRPr lang="ar-SA" sz="2400" dirty="0">
              <a:solidFill>
                <a:prstClr val="black"/>
              </a:solidFill>
              <a:latin typeface="Times New Roman" pitchFamily="18" charset="0"/>
              <a:cs typeface="Times New Roman" pitchFamily="18" charset="0"/>
            </a:endParaRPr>
          </a:p>
          <a:p>
            <a:endParaRPr lang="ar-SA" dirty="0"/>
          </a:p>
        </p:txBody>
      </p:sp>
    </p:spTree>
    <p:extLst>
      <p:ext uri="{BB962C8B-B14F-4D97-AF65-F5344CB8AC3E}">
        <p14:creationId xmlns:p14="http://schemas.microsoft.com/office/powerpoint/2010/main" val="2871911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89914" y="0"/>
            <a:ext cx="3493264" cy="584775"/>
          </a:xfrm>
          <a:prstGeom prst="rect">
            <a:avLst/>
          </a:prstGeom>
        </p:spPr>
        <p:txBody>
          <a:bodyPr wrap="none">
            <a:spAutoFit/>
          </a:bodyPr>
          <a:lstStyle/>
          <a:p>
            <a:pPr lvl="0" algn="l"/>
            <a:r>
              <a:rPr lang="en-US" sz="3200" dirty="0" smtClean="0">
                <a:solidFill>
                  <a:srgbClr val="00B050"/>
                </a:solidFill>
                <a:latin typeface="Times New Roman" pitchFamily="18" charset="0"/>
              </a:rPr>
              <a:t>Reactions </a:t>
            </a:r>
            <a:r>
              <a:rPr lang="en-US" sz="3200" dirty="0">
                <a:solidFill>
                  <a:srgbClr val="00B050"/>
                </a:solidFill>
                <a:latin typeface="Times New Roman" pitchFamily="18" charset="0"/>
              </a:rPr>
              <a:t>of </a:t>
            </a:r>
            <a:r>
              <a:rPr lang="en-US" sz="3200" dirty="0" err="1">
                <a:solidFill>
                  <a:srgbClr val="00B050"/>
                </a:solidFill>
                <a:latin typeface="Times New Roman" pitchFamily="18" charset="0"/>
              </a:rPr>
              <a:t>Dienes</a:t>
            </a:r>
            <a:endParaRPr lang="ar-SA" sz="3200" dirty="0">
              <a:solidFill>
                <a:srgbClr val="00B050"/>
              </a:solidFill>
              <a:latin typeface="Times New Roman" pitchFamily="18" charset="0"/>
            </a:endParaRPr>
          </a:p>
        </p:txBody>
      </p:sp>
      <p:sp>
        <p:nvSpPr>
          <p:cNvPr id="5" name="مستطيل 4"/>
          <p:cNvSpPr/>
          <p:nvPr/>
        </p:nvSpPr>
        <p:spPr>
          <a:xfrm>
            <a:off x="134484" y="692696"/>
            <a:ext cx="3753976" cy="523220"/>
          </a:xfrm>
          <a:prstGeom prst="rect">
            <a:avLst/>
          </a:prstGeom>
        </p:spPr>
        <p:txBody>
          <a:bodyPr wrap="none">
            <a:spAutoFit/>
          </a:bodyPr>
          <a:lstStyle/>
          <a:p>
            <a:r>
              <a:rPr lang="en-US" sz="2800" dirty="0">
                <a:solidFill>
                  <a:srgbClr val="C00000"/>
                </a:solidFill>
                <a:latin typeface="Times New Roman" pitchFamily="18" charset="0"/>
                <a:cs typeface="Times New Roman" pitchFamily="18" charset="0"/>
              </a:rPr>
              <a:t>1- Addition of Halogens </a:t>
            </a:r>
            <a:endParaRPr lang="ar-SA" sz="2800" dirty="0">
              <a:solidFill>
                <a:srgbClr val="C00000"/>
              </a:solidFill>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536912" y="1389564"/>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604810" y="3886202"/>
            <a:ext cx="1451328"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CA81050B-D8C9-4F46-AD52-7FFD58555BC6}" type="slidenum">
              <a:rPr lang="ar-SA" smtClean="0"/>
              <a:pPr/>
              <a:t>39</a:t>
            </a:fld>
            <a:endParaRPr lang="ar-SA"/>
          </a:p>
        </p:txBody>
      </p:sp>
      <p:grpSp>
        <p:nvGrpSpPr>
          <p:cNvPr id="10" name="Group 9"/>
          <p:cNvGrpSpPr/>
          <p:nvPr/>
        </p:nvGrpSpPr>
        <p:grpSpPr>
          <a:xfrm>
            <a:off x="2396636" y="4511098"/>
            <a:ext cx="6495844" cy="2103120"/>
            <a:chOff x="2396636" y="4511098"/>
            <a:chExt cx="6495844" cy="2103120"/>
          </a:xfrm>
        </p:grpSpPr>
        <p:pic>
          <p:nvPicPr>
            <p:cNvPr id="1027" name="Picture 3" descr="C:\Users\haltalassi\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636" y="4511098"/>
              <a:ext cx="5256859" cy="21031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790896" y="4581128"/>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sp>
          <p:nvSpPr>
            <p:cNvPr id="22" name="TextBox 21"/>
            <p:cNvSpPr txBox="1"/>
            <p:nvPr/>
          </p:nvSpPr>
          <p:spPr>
            <a:xfrm>
              <a:off x="7790896" y="5733256"/>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grpSp>
      <p:grpSp>
        <p:nvGrpSpPr>
          <p:cNvPr id="16" name="Group 15"/>
          <p:cNvGrpSpPr/>
          <p:nvPr/>
        </p:nvGrpSpPr>
        <p:grpSpPr>
          <a:xfrm>
            <a:off x="2195736" y="1215916"/>
            <a:ext cx="6921712" cy="1853044"/>
            <a:chOff x="2195736" y="1215916"/>
            <a:chExt cx="6921712" cy="1853044"/>
          </a:xfrm>
        </p:grpSpPr>
        <p:pic>
          <p:nvPicPr>
            <p:cNvPr id="1028" name="Picture 4" descr="C:\Users\haltalassi\Pictures\Picture1.png"/>
            <p:cNvPicPr>
              <a:picLocks noChangeAspect="1" noChangeArrowheads="1"/>
            </p:cNvPicPr>
            <p:nvPr/>
          </p:nvPicPr>
          <p:blipFill rotWithShape="1">
            <a:blip r:embed="rId4">
              <a:extLst>
                <a:ext uri="{28A0092B-C50C-407E-A947-70E740481C1C}">
                  <a14:useLocalDpi xmlns:a14="http://schemas.microsoft.com/office/drawing/2010/main" val="0"/>
                </a:ext>
              </a:extLst>
            </a:blip>
            <a:srcRect l="74856"/>
            <a:stretch/>
          </p:blipFill>
          <p:spPr bwMode="auto">
            <a:xfrm>
              <a:off x="7308304" y="1228453"/>
              <a:ext cx="1598215" cy="18288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948264" y="2545740"/>
              <a:ext cx="216918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latin typeface="Times New Roman" pitchFamily="18" charset="0"/>
                  <a:cs typeface="Times New Roman" pitchFamily="18" charset="0"/>
                </a:rPr>
                <a:t>1,4-addition </a:t>
              </a:r>
            </a:p>
            <a:p>
              <a:pPr algn="ctr" rtl="0"/>
              <a:r>
                <a:rPr lang="en-US" sz="1400" dirty="0" smtClean="0">
                  <a:latin typeface="Times New Roman" pitchFamily="18" charset="0"/>
                  <a:cs typeface="Times New Roman" pitchFamily="18" charset="0"/>
                </a:rPr>
                <a:t> Major at room temperature</a:t>
              </a:r>
              <a:endParaRPr lang="en-US" sz="1400" dirty="0">
                <a:latin typeface="Times New Roman" pitchFamily="18" charset="0"/>
                <a:cs typeface="Times New Roman" pitchFamily="18" charset="0"/>
              </a:endParaRPr>
            </a:p>
          </p:txBody>
        </p:sp>
        <p:pic>
          <p:nvPicPr>
            <p:cNvPr id="27" name="Picture 4" descr="C:\Users\haltalassi\Pictures\Picture1.png"/>
            <p:cNvPicPr>
              <a:picLocks noChangeAspect="1" noChangeArrowheads="1"/>
            </p:cNvPicPr>
            <p:nvPr/>
          </p:nvPicPr>
          <p:blipFill rotWithShape="1">
            <a:blip r:embed="rId4">
              <a:extLst>
                <a:ext uri="{28A0092B-C50C-407E-A947-70E740481C1C}">
                  <a14:useLocalDpi xmlns:a14="http://schemas.microsoft.com/office/drawing/2010/main" val="0"/>
                </a:ext>
              </a:extLst>
            </a:blip>
            <a:srcRect r="28533"/>
            <a:stretch/>
          </p:blipFill>
          <p:spPr bwMode="auto">
            <a:xfrm>
              <a:off x="2195736" y="1215916"/>
              <a:ext cx="4542711"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79374" y="1700808"/>
              <a:ext cx="312906" cy="400110"/>
            </a:xfrm>
            <a:prstGeom prst="rect">
              <a:avLst/>
            </a:prstGeom>
            <a:noFill/>
          </p:spPr>
          <p:txBody>
            <a:bodyPr wrap="none" rtlCol="0">
              <a:spAutoFit/>
            </a:bodyPr>
            <a:lstStyle/>
            <a:p>
              <a:r>
                <a:rPr lang="en-US" sz="2000" dirty="0" smtClean="0"/>
                <a:t>+</a:t>
              </a:r>
              <a:endParaRPr lang="en-US" sz="2000" dirty="0"/>
            </a:p>
          </p:txBody>
        </p:sp>
        <p:sp>
          <p:nvSpPr>
            <p:cNvPr id="25" name="TextBox 24"/>
            <p:cNvSpPr txBox="1"/>
            <p:nvPr/>
          </p:nvSpPr>
          <p:spPr>
            <a:xfrm>
              <a:off x="4716016" y="2545740"/>
              <a:ext cx="205511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a:p>
              <a:pPr algn="ctr" rtl="0"/>
              <a:r>
                <a:rPr lang="en-US" sz="1400" dirty="0" smtClean="0">
                  <a:solidFill>
                    <a:schemeClr val="tx1"/>
                  </a:solidFill>
                  <a:latin typeface="Times New Roman" pitchFamily="18" charset="0"/>
                  <a:cs typeface="Times New Roman" pitchFamily="18" charset="0"/>
                </a:rPr>
                <a:t>Major at low temperature</a:t>
              </a:r>
              <a:endParaRPr lang="en-US" sz="14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87818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6543779" cy="461665"/>
          </a:xfrm>
          <a:prstGeom prst="rect">
            <a:avLst/>
          </a:prstGeom>
          <a:noFill/>
        </p:spPr>
        <p:txBody>
          <a:bodyPr wrap="none" rtlCol="1">
            <a:spAutoFit/>
          </a:bodyPr>
          <a:lstStyle/>
          <a:p>
            <a:pPr marL="342900" indent="-342900" algn="l" rtl="0">
              <a:buFont typeface="Arial" panose="020B0604020202020204" pitchFamily="34" charset="0"/>
              <a:buChar char="•"/>
            </a:pPr>
            <a:r>
              <a:rPr lang="en-US" altLang="ar-SA" sz="2400" dirty="0" smtClean="0">
                <a:latin typeface="Times New Roman" panose="02020603050405020304" pitchFamily="18" charset="0"/>
                <a:cs typeface="Times New Roman" panose="02020603050405020304" pitchFamily="18" charset="0"/>
              </a:rPr>
              <a:t>Substituent groups containing double bonds are: </a:t>
            </a:r>
          </a:p>
        </p:txBody>
      </p:sp>
      <p:sp>
        <p:nvSpPr>
          <p:cNvPr id="5" name="مربع نص 4"/>
          <p:cNvSpPr txBox="1"/>
          <p:nvPr/>
        </p:nvSpPr>
        <p:spPr>
          <a:xfrm>
            <a:off x="1423929" y="461665"/>
            <a:ext cx="4801314" cy="1200329"/>
          </a:xfrm>
          <a:prstGeom prst="rect">
            <a:avLst/>
          </a:prstGeom>
          <a:noFill/>
        </p:spPr>
        <p:txBody>
          <a:bodyPr wrap="none" rtlCol="1">
            <a:spAutoFit/>
          </a:bodyPr>
          <a:lstStyle/>
          <a:p>
            <a:r>
              <a:rPr lang="en-US" sz="2400" dirty="0" smtClean="0">
                <a:latin typeface="Times New Roman" pitchFamily="18" charset="0"/>
                <a:cs typeface="Times New Roman" pitchFamily="18" charset="0"/>
              </a:rPr>
              <a:t>  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=CH-       </a:t>
            </a:r>
            <a:r>
              <a:rPr lang="en-US" sz="2400" dirty="0" smtClean="0">
                <a:solidFill>
                  <a:srgbClr val="C00000"/>
                </a:solidFill>
                <a:latin typeface="Times New Roman" pitchFamily="18" charset="0"/>
                <a:cs typeface="Times New Roman" pitchFamily="18" charset="0"/>
              </a:rPr>
              <a:t>vinyl (</a:t>
            </a:r>
            <a:r>
              <a:rPr lang="en-US" sz="2400" dirty="0" err="1" smtClean="0">
                <a:solidFill>
                  <a:srgbClr val="C00000"/>
                </a:solidFill>
                <a:latin typeface="Times New Roman" pitchFamily="18" charset="0"/>
                <a:cs typeface="Times New Roman" pitchFamily="18" charset="0"/>
              </a:rPr>
              <a:t>ethenyl</a:t>
            </a:r>
            <a:r>
              <a:rPr lang="en-US" sz="2400" dirty="0" smtClean="0">
                <a:solidFill>
                  <a:srgbClr val="C00000"/>
                </a:solidFill>
                <a:latin typeface="Times New Roman" pitchFamily="18" charset="0"/>
                <a:cs typeface="Times New Roman" pitchFamily="18" charset="0"/>
              </a:rPr>
              <a:t>) group</a:t>
            </a:r>
          </a:p>
          <a:p>
            <a:pPr algn="l" rtl="0"/>
            <a:r>
              <a:rPr lang="en-US" sz="2400" dirty="0" smtClean="0">
                <a:latin typeface="Times New Roman" pitchFamily="18" charset="0"/>
                <a:cs typeface="Times New Roman" pitchFamily="18" charset="0"/>
              </a:rPr>
              <a:t> 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=CHCH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allyl group</a:t>
            </a:r>
          </a:p>
          <a:p>
            <a:pPr algn="l" rtl="0"/>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-CH=CH-   </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propenyl</a:t>
            </a:r>
            <a:r>
              <a:rPr lang="en-US" sz="2400" dirty="0" smtClean="0">
                <a:solidFill>
                  <a:srgbClr val="C00000"/>
                </a:solidFill>
                <a:latin typeface="Times New Roman" pitchFamily="18" charset="0"/>
                <a:cs typeface="Times New Roman" pitchFamily="18" charset="0"/>
              </a:rPr>
              <a:t> group</a:t>
            </a:r>
            <a:endParaRPr lang="ar-SA" sz="2400" dirty="0">
              <a:latin typeface="Times New Roman" pitchFamily="18" charset="0"/>
              <a:cs typeface="Times New Roman" pitchFamily="18" charset="0"/>
            </a:endParaRPr>
          </a:p>
        </p:txBody>
      </p:sp>
      <p:sp>
        <p:nvSpPr>
          <p:cNvPr id="6" name="مربع نص 5"/>
          <p:cNvSpPr txBox="1"/>
          <p:nvPr/>
        </p:nvSpPr>
        <p:spPr>
          <a:xfrm>
            <a:off x="13272" y="1770693"/>
            <a:ext cx="1481496" cy="461665"/>
          </a:xfrm>
          <a:prstGeom prst="rect">
            <a:avLst/>
          </a:prstGeom>
          <a:noFill/>
        </p:spPr>
        <p:txBody>
          <a:bodyPr wrap="none" rtlCol="1">
            <a:spAutoFit/>
          </a:bodyPr>
          <a:lstStyle/>
          <a:p>
            <a:r>
              <a:rPr lang="en-US" sz="2400" dirty="0" smtClean="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2"/>
          <a:srcRect l="58627" t="30612" r="2920"/>
          <a:stretch/>
        </p:blipFill>
        <p:spPr bwMode="auto">
          <a:xfrm>
            <a:off x="3271889" y="3177360"/>
            <a:ext cx="2439060" cy="2124000"/>
          </a:xfrm>
          <a:prstGeom prst="rect">
            <a:avLst/>
          </a:prstGeom>
          <a:noFill/>
          <a:ln w="9525">
            <a:noFill/>
            <a:miter lim="800000"/>
            <a:headEnd/>
            <a:tailEnd/>
          </a:ln>
          <a:effec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7763" r="2488"/>
          <a:stretch/>
        </p:blipFill>
        <p:spPr bwMode="auto">
          <a:xfrm>
            <a:off x="3419872" y="2038567"/>
            <a:ext cx="2479608"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848" r="55483"/>
          <a:stretch/>
        </p:blipFill>
        <p:spPr bwMode="auto">
          <a:xfrm>
            <a:off x="277959" y="2241510"/>
            <a:ext cx="229193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srcRect t="30612" r="62229"/>
          <a:stretch/>
        </p:blipFill>
        <p:spPr bwMode="auto">
          <a:xfrm>
            <a:off x="179347" y="3249360"/>
            <a:ext cx="2395895" cy="2124000"/>
          </a:xfrm>
          <a:prstGeom prst="rect">
            <a:avLst/>
          </a:prstGeom>
          <a:noFill/>
          <a:ln w="9525">
            <a:noFill/>
            <a:miter lim="800000"/>
            <a:headEnd/>
            <a:tailEnd/>
          </a:ln>
          <a:effec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553"/>
          <a:stretch/>
        </p:blipFill>
        <p:spPr bwMode="auto">
          <a:xfrm>
            <a:off x="73721" y="5373360"/>
            <a:ext cx="2842095"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775"/>
          <a:stretch/>
        </p:blipFill>
        <p:spPr bwMode="auto">
          <a:xfrm>
            <a:off x="6592583" y="2077764"/>
            <a:ext cx="2234715"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5788" r="11210" b="19870"/>
          <a:stretch/>
        </p:blipFill>
        <p:spPr bwMode="auto">
          <a:xfrm>
            <a:off x="5542055" y="5049352"/>
            <a:ext cx="3566449"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9626"/>
          <a:stretch/>
        </p:blipFill>
        <p:spPr bwMode="auto">
          <a:xfrm>
            <a:off x="3032687" y="5079345"/>
            <a:ext cx="2347156"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6"/>
          <a:srcRect l="55953" t="18324" r="9757" b="40838"/>
          <a:stretch/>
        </p:blipFill>
        <p:spPr bwMode="auto">
          <a:xfrm>
            <a:off x="6155218" y="3249360"/>
            <a:ext cx="2651286" cy="1980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21E8D815-89E4-448A-897E-E9B56FCB813A}" type="slidenum">
              <a:rPr lang="ar-SA" smtClean="0"/>
              <a:t>4</a:t>
            </a:fld>
            <a:endParaRPr lang="ar-SA"/>
          </a:p>
        </p:txBody>
      </p:sp>
    </p:spTree>
    <p:extLst>
      <p:ext uri="{BB962C8B-B14F-4D97-AF65-F5344CB8AC3E}">
        <p14:creationId xmlns:p14="http://schemas.microsoft.com/office/powerpoint/2010/main" val="904826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40</a:t>
            </a:fld>
            <a:endParaRPr lang="ar-SA"/>
          </a:p>
        </p:txBody>
      </p:sp>
      <p:sp>
        <p:nvSpPr>
          <p:cNvPr id="3" name="مستطيل 2"/>
          <p:cNvSpPr/>
          <p:nvPr/>
        </p:nvSpPr>
        <p:spPr>
          <a:xfrm>
            <a:off x="-67270" y="40432"/>
            <a:ext cx="3925498" cy="523220"/>
          </a:xfrm>
          <a:prstGeom prst="rect">
            <a:avLst/>
          </a:prstGeom>
        </p:spPr>
        <p:txBody>
          <a:bodyPr wrap="none">
            <a:spAutoFit/>
          </a:bodyPr>
          <a:lstStyle/>
          <a:p>
            <a:pPr lvl="0"/>
            <a:r>
              <a:rPr lang="en-US" sz="2800" dirty="0" smtClean="0">
                <a:solidFill>
                  <a:srgbClr val="C00000"/>
                </a:solidFill>
                <a:latin typeface="Times New Roman" pitchFamily="18" charset="0"/>
                <a:cs typeface="Times New Roman" pitchFamily="18" charset="0"/>
              </a:rPr>
              <a:t>2-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 Hydrogen </a:t>
            </a:r>
            <a:endParaRPr lang="ar-SA" sz="2800" dirty="0">
              <a:solidFill>
                <a:srgbClr val="C00000"/>
              </a:solidFill>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357158" y="928670"/>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357158" y="3643314"/>
            <a:ext cx="1440000"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857356" y="4214818"/>
            <a:ext cx="7251148" cy="1828800"/>
            <a:chOff x="1857356" y="4214818"/>
            <a:chExt cx="7251148" cy="1828800"/>
          </a:xfrm>
        </p:grpSpPr>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4214818"/>
              <a:ext cx="60721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006920" y="4293096"/>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sp>
          <p:nvSpPr>
            <p:cNvPr id="13" name="TextBox 12"/>
            <p:cNvSpPr txBox="1"/>
            <p:nvPr/>
          </p:nvSpPr>
          <p:spPr>
            <a:xfrm>
              <a:off x="8006920" y="5157192"/>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grpSp>
      <p:grpSp>
        <p:nvGrpSpPr>
          <p:cNvPr id="17" name="Group 16"/>
          <p:cNvGrpSpPr/>
          <p:nvPr/>
        </p:nvGrpSpPr>
        <p:grpSpPr>
          <a:xfrm>
            <a:off x="1331640" y="1742384"/>
            <a:ext cx="7498080" cy="1218854"/>
            <a:chOff x="1331640" y="1742384"/>
            <a:chExt cx="7498080" cy="1218854"/>
          </a:xfrm>
        </p:grpSpPr>
        <p:grpSp>
          <p:nvGrpSpPr>
            <p:cNvPr id="4" name="مجموعة 3"/>
            <p:cNvGrpSpPr/>
            <p:nvPr/>
          </p:nvGrpSpPr>
          <p:grpSpPr>
            <a:xfrm>
              <a:off x="1331640" y="1742384"/>
              <a:ext cx="7498080" cy="731520"/>
              <a:chOff x="824165" y="819809"/>
              <a:chExt cx="8050072" cy="744537"/>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165" y="819809"/>
                <a:ext cx="54864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350" y="919519"/>
                <a:ext cx="24018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924120" y="2653461"/>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sp>
          <p:nvSpPr>
            <p:cNvPr id="16" name="TextBox 15"/>
            <p:cNvSpPr txBox="1"/>
            <p:nvPr/>
          </p:nvSpPr>
          <p:spPr>
            <a:xfrm>
              <a:off x="7401193" y="2617167"/>
              <a:ext cx="1056700"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latin typeface="Times New Roman" pitchFamily="18" charset="0"/>
                  <a:cs typeface="Times New Roman" pitchFamily="18" charset="0"/>
                </a:rPr>
                <a:t>1,4-addition</a:t>
              </a:r>
            </a:p>
          </p:txBody>
        </p:sp>
      </p:grpSp>
    </p:spTree>
    <p:extLst>
      <p:ext uri="{BB962C8B-B14F-4D97-AF65-F5344CB8AC3E}">
        <p14:creationId xmlns:p14="http://schemas.microsoft.com/office/powerpoint/2010/main" val="4150279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5952" y="21382"/>
            <a:ext cx="4220451" cy="523220"/>
          </a:xfrm>
          <a:prstGeom prst="rect">
            <a:avLst/>
          </a:prstGeom>
        </p:spPr>
        <p:txBody>
          <a:bodyPr wrap="none">
            <a:spAutoFit/>
          </a:bodyPr>
          <a:lstStyle/>
          <a:p>
            <a:pPr lvl="0"/>
            <a:r>
              <a:rPr lang="en-US" sz="2800" dirty="0" smtClean="0">
                <a:solidFill>
                  <a:srgbClr val="C00000"/>
                </a:solidFill>
                <a:latin typeface="Times New Roman" pitchFamily="18" charset="0"/>
                <a:cs typeface="Times New Roman" pitchFamily="18" charset="0"/>
              </a:rPr>
              <a:t>3- </a:t>
            </a:r>
            <a:r>
              <a:rPr lang="en-US" sz="2800" dirty="0">
                <a:solidFill>
                  <a:srgbClr val="C00000"/>
                </a:solidFill>
                <a:latin typeface="Times New Roman" pitchFamily="18" charset="0"/>
                <a:cs typeface="Times New Roman" pitchFamily="18" charset="0"/>
              </a:rPr>
              <a:t>Addition of </a:t>
            </a:r>
            <a:r>
              <a:rPr lang="en-US" sz="2800" dirty="0" smtClean="0">
                <a:solidFill>
                  <a:srgbClr val="C00000"/>
                </a:solidFill>
                <a:latin typeface="Times New Roman" pitchFamily="18" charset="0"/>
                <a:cs typeface="Times New Roman" pitchFamily="18" charset="0"/>
              </a:rPr>
              <a:t> halogen acid</a:t>
            </a:r>
            <a:endParaRPr lang="ar-SA" sz="2000" dirty="0">
              <a:solidFill>
                <a:srgbClr val="C0000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59826" r="3037" b="67982"/>
          <a:stretch>
            <a:fillRect/>
          </a:stretch>
        </p:blipFill>
        <p:spPr bwMode="auto">
          <a:xfrm>
            <a:off x="285720" y="3571876"/>
            <a:ext cx="1440000" cy="57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r="62863" b="68167"/>
          <a:stretch>
            <a:fillRect/>
          </a:stretch>
        </p:blipFill>
        <p:spPr bwMode="auto">
          <a:xfrm>
            <a:off x="285720" y="857232"/>
            <a:ext cx="1440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CA81050B-D8C9-4F46-AD52-7FFD58555BC6}" type="slidenum">
              <a:rPr lang="ar-SA" smtClean="0"/>
              <a:pPr/>
              <a:t>41</a:t>
            </a:fld>
            <a:endParaRPr lang="ar-SA"/>
          </a:p>
        </p:txBody>
      </p:sp>
      <p:grpSp>
        <p:nvGrpSpPr>
          <p:cNvPr id="4" name="Group 3"/>
          <p:cNvGrpSpPr/>
          <p:nvPr/>
        </p:nvGrpSpPr>
        <p:grpSpPr>
          <a:xfrm>
            <a:off x="1740528" y="4328335"/>
            <a:ext cx="7036834" cy="1872000"/>
            <a:chOff x="2071670" y="4357694"/>
            <a:chExt cx="7036834" cy="187200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70" y="4357694"/>
              <a:ext cx="5837210"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995311" y="4357694"/>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sp>
          <p:nvSpPr>
            <p:cNvPr id="13" name="TextBox 12"/>
            <p:cNvSpPr txBox="1"/>
            <p:nvPr/>
          </p:nvSpPr>
          <p:spPr>
            <a:xfrm>
              <a:off x="8006920" y="5353471"/>
              <a:ext cx="1101584"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p:txBody>
        </p:sp>
      </p:grpSp>
      <p:grpSp>
        <p:nvGrpSpPr>
          <p:cNvPr id="6" name="Group 5"/>
          <p:cNvGrpSpPr/>
          <p:nvPr/>
        </p:nvGrpSpPr>
        <p:grpSpPr>
          <a:xfrm>
            <a:off x="1725720" y="1288998"/>
            <a:ext cx="7319720" cy="1779962"/>
            <a:chOff x="1725720" y="1288998"/>
            <a:chExt cx="7319720" cy="1779962"/>
          </a:xfrm>
        </p:grpSpPr>
        <p:pic>
          <p:nvPicPr>
            <p:cNvPr id="2050" name="Picture 2" descr="C:\Users\haltalassi\Pictures\Picture3.png"/>
            <p:cNvPicPr>
              <a:picLocks noChangeAspect="1" noChangeArrowheads="1"/>
            </p:cNvPicPr>
            <p:nvPr/>
          </p:nvPicPr>
          <p:blipFill rotWithShape="1">
            <a:blip r:embed="rId4">
              <a:extLst>
                <a:ext uri="{28A0092B-C50C-407E-A947-70E740481C1C}">
                  <a14:useLocalDpi xmlns:a14="http://schemas.microsoft.com/office/drawing/2010/main" val="0"/>
                </a:ext>
              </a:extLst>
            </a:blip>
            <a:srcRect l="72555" r="1166" b="30174"/>
            <a:stretch/>
          </p:blipFill>
          <p:spPr bwMode="auto">
            <a:xfrm>
              <a:off x="7164288" y="1288998"/>
              <a:ext cx="1749565" cy="1188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70187" y="2545740"/>
              <a:ext cx="205511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solidFill>
                    <a:schemeClr val="tx1"/>
                  </a:solidFill>
                  <a:latin typeface="Times New Roman" pitchFamily="18" charset="0"/>
                  <a:cs typeface="Times New Roman" pitchFamily="18" charset="0"/>
                </a:rPr>
                <a:t>1,2-addition </a:t>
              </a:r>
            </a:p>
            <a:p>
              <a:pPr algn="ctr" rtl="0"/>
              <a:r>
                <a:rPr lang="en-US" sz="1400" dirty="0" smtClean="0">
                  <a:solidFill>
                    <a:schemeClr val="tx1"/>
                  </a:solidFill>
                  <a:latin typeface="Times New Roman" pitchFamily="18" charset="0"/>
                  <a:cs typeface="Times New Roman" pitchFamily="18" charset="0"/>
                </a:rPr>
                <a:t>Major at low temperature</a:t>
              </a:r>
              <a:endParaRPr lang="en-US" sz="1400" dirty="0">
                <a:solidFill>
                  <a:schemeClr val="tx1"/>
                </a:solidFill>
                <a:latin typeface="Times New Roman" pitchFamily="18" charset="0"/>
                <a:cs typeface="Times New Roman" pitchFamily="18" charset="0"/>
              </a:endParaRPr>
            </a:p>
          </p:txBody>
        </p:sp>
        <p:sp>
          <p:nvSpPr>
            <p:cNvPr id="16" name="TextBox 15"/>
            <p:cNvSpPr txBox="1"/>
            <p:nvPr/>
          </p:nvSpPr>
          <p:spPr>
            <a:xfrm>
              <a:off x="6876256" y="2545740"/>
              <a:ext cx="216918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sz="1400" dirty="0" smtClean="0">
                  <a:latin typeface="Times New Roman" pitchFamily="18" charset="0"/>
                  <a:cs typeface="Times New Roman" pitchFamily="18" charset="0"/>
                </a:rPr>
                <a:t>1,4-addition </a:t>
              </a:r>
            </a:p>
            <a:p>
              <a:pPr algn="ctr" rtl="0"/>
              <a:r>
                <a:rPr lang="en-US" sz="1400" dirty="0" smtClean="0">
                  <a:latin typeface="Times New Roman" pitchFamily="18" charset="0"/>
                  <a:cs typeface="Times New Roman" pitchFamily="18" charset="0"/>
                </a:rPr>
                <a:t> Major at room temperature</a:t>
              </a:r>
              <a:endParaRPr lang="en-US" sz="1400" dirty="0">
                <a:latin typeface="Times New Roman" pitchFamily="18" charset="0"/>
                <a:cs typeface="Times New Roman" pitchFamily="18" charset="0"/>
              </a:endParaRPr>
            </a:p>
          </p:txBody>
        </p:sp>
        <p:pic>
          <p:nvPicPr>
            <p:cNvPr id="17" name="Picture 2" descr="C:\Users\haltalassi\Pictures\Picture3.png"/>
            <p:cNvPicPr>
              <a:picLocks noChangeAspect="1" noChangeArrowheads="1"/>
            </p:cNvPicPr>
            <p:nvPr/>
          </p:nvPicPr>
          <p:blipFill rotWithShape="1">
            <a:blip r:embed="rId4">
              <a:extLst>
                <a:ext uri="{28A0092B-C50C-407E-A947-70E740481C1C}">
                  <a14:useLocalDpi xmlns:a14="http://schemas.microsoft.com/office/drawing/2010/main" val="0"/>
                </a:ext>
              </a:extLst>
            </a:blip>
            <a:srcRect r="32052" b="32398"/>
            <a:stretch/>
          </p:blipFill>
          <p:spPr bwMode="auto">
            <a:xfrm>
              <a:off x="1725720" y="1288998"/>
              <a:ext cx="4672538" cy="1188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77855" y="1683303"/>
              <a:ext cx="312906" cy="400110"/>
            </a:xfrm>
            <a:prstGeom prst="rect">
              <a:avLst/>
            </a:prstGeom>
            <a:noFill/>
          </p:spPr>
          <p:txBody>
            <a:bodyPr wrap="none" rtlCol="0">
              <a:spAutoFit/>
            </a:bodyPr>
            <a:lstStyle/>
            <a:p>
              <a:r>
                <a:rPr lang="en-US" sz="2000" dirty="0" smtClean="0"/>
                <a:t>+</a:t>
              </a:r>
              <a:endParaRPr lang="en-US" sz="2000" dirty="0"/>
            </a:p>
          </p:txBody>
        </p:sp>
      </p:grpSp>
    </p:spTree>
    <p:extLst>
      <p:ext uri="{BB962C8B-B14F-4D97-AF65-F5344CB8AC3E}">
        <p14:creationId xmlns:p14="http://schemas.microsoft.com/office/powerpoint/2010/main" val="284922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42</a:t>
            </a:fld>
            <a:endParaRPr lang="ar-SA"/>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1556792"/>
            <a:ext cx="83042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4"/>
          <p:cNvSpPr/>
          <p:nvPr/>
        </p:nvSpPr>
        <p:spPr>
          <a:xfrm>
            <a:off x="179512" y="458481"/>
            <a:ext cx="2258952" cy="461665"/>
          </a:xfrm>
          <a:prstGeom prst="rect">
            <a:avLst/>
          </a:prstGeom>
        </p:spPr>
        <p:txBody>
          <a:bodyPr wrap="none">
            <a:spAutoFit/>
          </a:bodyPr>
          <a:lstStyle/>
          <a:p>
            <a:pPr algn="l" rtl="0"/>
            <a:r>
              <a:rPr lang="en-US" altLang="ar-SA" sz="2400" dirty="0" smtClean="0">
                <a:solidFill>
                  <a:srgbClr val="C00000"/>
                </a:solidFill>
                <a:latin typeface="Times New Roman" panose="02020603050405020304" pitchFamily="18" charset="0"/>
                <a:cs typeface="Times New Roman" panose="02020603050405020304" pitchFamily="18" charset="0"/>
              </a:rPr>
              <a:t>The Mechanism:</a:t>
            </a:r>
            <a:endParaRPr lang="en-US" altLang="ar-SA"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82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1E8D815-89E4-448A-897E-E9B56FCB813A}" type="slidenum">
              <a:rPr lang="ar-SA" smtClean="0"/>
              <a:t>43</a:t>
            </a:fld>
            <a:endParaRPr lang="ar-SA"/>
          </a:p>
        </p:txBody>
      </p:sp>
      <p:sp>
        <p:nvSpPr>
          <p:cNvPr id="4" name="مستطيل 3"/>
          <p:cNvSpPr/>
          <p:nvPr/>
        </p:nvSpPr>
        <p:spPr>
          <a:xfrm>
            <a:off x="159717" y="24984"/>
            <a:ext cx="4153638" cy="523220"/>
          </a:xfrm>
          <a:prstGeom prst="rect">
            <a:avLst/>
          </a:prstGeom>
        </p:spPr>
        <p:txBody>
          <a:bodyPr wrap="none">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4- The </a:t>
            </a:r>
            <a:r>
              <a:rPr lang="en-US" sz="2800" dirty="0">
                <a:solidFill>
                  <a:srgbClr val="C00000"/>
                </a:solidFill>
                <a:latin typeface="Times New Roman" panose="02020603050405020304" pitchFamily="18" charset="0"/>
                <a:cs typeface="Times New Roman" panose="02020603050405020304" pitchFamily="18" charset="0"/>
              </a:rPr>
              <a:t>Diels-Alder reaction</a:t>
            </a:r>
            <a:endParaRPr lang="ar-SA" sz="2800" dirty="0">
              <a:solidFill>
                <a:srgbClr val="C0000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991" y="2027156"/>
            <a:ext cx="5487750"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305082" y="520284"/>
            <a:ext cx="8543568" cy="1938992"/>
          </a:xfrm>
          <a:prstGeom prst="rect">
            <a:avLst/>
          </a:prstGeom>
        </p:spPr>
        <p:txBody>
          <a:bodyPr wrap="square">
            <a:spAutoFit/>
          </a:bodyPr>
          <a:lstStyle/>
          <a:p>
            <a:pPr algn="l" rtl="0"/>
            <a:r>
              <a:rPr lang="en-US" sz="2400" dirty="0">
                <a:latin typeface="Times New Roman" panose="02020603050405020304" pitchFamily="18" charset="0"/>
                <a:cs typeface="Times New Roman" panose="02020603050405020304" pitchFamily="18" charset="0"/>
              </a:rPr>
              <a:t>The Diels-Alder reaction is the conjugate addition of an alkene (</a:t>
            </a:r>
            <a:r>
              <a:rPr lang="en-US" sz="2400" dirty="0">
                <a:solidFill>
                  <a:srgbClr val="00B050"/>
                </a:solidFill>
                <a:latin typeface="Times New Roman" panose="02020603050405020304" pitchFamily="18" charset="0"/>
                <a:cs typeface="Times New Roman" panose="02020603050405020304" pitchFamily="18" charset="0"/>
              </a:rPr>
              <a:t>dienophile</a:t>
            </a:r>
            <a:r>
              <a:rPr lang="en-US" sz="2400" dirty="0">
                <a:latin typeface="Times New Roman" panose="02020603050405020304" pitchFamily="18" charset="0"/>
                <a:cs typeface="Times New Roman" panose="02020603050405020304" pitchFamily="18" charset="0"/>
              </a:rPr>
              <a:t>) to a </a:t>
            </a:r>
            <a:r>
              <a:rPr lang="en-US" sz="2400" dirty="0" smtClean="0">
                <a:latin typeface="Times New Roman" panose="02020603050405020304" pitchFamily="18" charset="0"/>
                <a:cs typeface="Times New Roman" panose="02020603050405020304" pitchFamily="18" charset="0"/>
              </a:rPr>
              <a:t>diene. The </a:t>
            </a:r>
            <a:r>
              <a:rPr lang="en-US" sz="2400" dirty="0">
                <a:latin typeface="Times New Roman" panose="02020603050405020304" pitchFamily="18" charset="0"/>
                <a:cs typeface="Times New Roman" panose="02020603050405020304" pitchFamily="18" charset="0"/>
              </a:rPr>
              <a:t>product of a Diels-Alder reaction is </a:t>
            </a:r>
            <a:r>
              <a:rPr lang="en-US" sz="2400" dirty="0" smtClean="0">
                <a:latin typeface="Times New Roman" panose="02020603050405020304" pitchFamily="18" charset="0"/>
                <a:cs typeface="Times New Roman" panose="02020603050405020304" pitchFamily="18" charset="0"/>
              </a:rPr>
              <a:t>often </a:t>
            </a:r>
            <a:r>
              <a:rPr lang="en-US" sz="2400" dirty="0">
                <a:latin typeface="Times New Roman" panose="02020603050405020304" pitchFamily="18" charset="0"/>
                <a:cs typeface="Times New Roman" panose="02020603050405020304" pitchFamily="18" charset="0"/>
              </a:rPr>
              <a:t>called an </a:t>
            </a:r>
            <a:r>
              <a:rPr lang="en-US" sz="2400" dirty="0">
                <a:solidFill>
                  <a:srgbClr val="00B050"/>
                </a:solidFill>
                <a:latin typeface="Times New Roman" panose="02020603050405020304" pitchFamily="18" charset="0"/>
                <a:cs typeface="Times New Roman" panose="02020603050405020304" pitchFamily="18" charset="0"/>
              </a:rPr>
              <a:t>adduct</a:t>
            </a:r>
            <a:r>
              <a:rPr lang="en-US" sz="2400" dirty="0">
                <a:latin typeface="Times New Roman" panose="02020603050405020304" pitchFamily="18" charset="0"/>
                <a:cs typeface="Times New Roman" panose="02020603050405020304" pitchFamily="18" charset="0"/>
              </a:rPr>
              <a:t>.</a:t>
            </a:r>
          </a:p>
          <a:p>
            <a:pPr algn="l" rtl="0"/>
            <a:r>
              <a:rPr lang="en-US" sz="2400" dirty="0" smtClean="0">
                <a:latin typeface="Times New Roman" panose="02020603050405020304" pitchFamily="18" charset="0"/>
                <a:cs typeface="Times New Roman" panose="02020603050405020304" pitchFamily="18" charset="0"/>
              </a:rPr>
              <a:t>Because the Diels-Alder reaction leads to the formation of a ring, it is termed a </a:t>
            </a:r>
            <a:r>
              <a:rPr lang="en-US" sz="2400" dirty="0" smtClean="0">
                <a:solidFill>
                  <a:srgbClr val="00B050"/>
                </a:solidFill>
                <a:latin typeface="Times New Roman" panose="02020603050405020304" pitchFamily="18" charset="0"/>
                <a:cs typeface="Times New Roman" panose="02020603050405020304" pitchFamily="18" charset="0"/>
              </a:rPr>
              <a:t>1,4-cycloaddition reaction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07" y="3933216"/>
            <a:ext cx="6317481"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499" y="5373216"/>
            <a:ext cx="4934242"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مستطيل 2"/>
          <p:cNvSpPr/>
          <p:nvPr/>
        </p:nvSpPr>
        <p:spPr>
          <a:xfrm>
            <a:off x="251519" y="3971156"/>
            <a:ext cx="1481495" cy="461665"/>
          </a:xfrm>
          <a:prstGeom prst="rect">
            <a:avLst/>
          </a:prstGeom>
        </p:spPr>
        <p:txBody>
          <a:bodyPr wrap="none">
            <a:spAutoFit/>
          </a:bodyPr>
          <a:lstStyle/>
          <a:p>
            <a:pPr lvl="0"/>
            <a:r>
              <a:rPr lang="en-US" sz="2400" dirty="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12161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833" t="57357" r="2950"/>
          <a:stretch/>
        </p:blipFill>
        <p:spPr bwMode="auto">
          <a:xfrm>
            <a:off x="164002" y="2224834"/>
            <a:ext cx="2614622" cy="201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561" r="43787"/>
          <a:stretch/>
        </p:blipFill>
        <p:spPr bwMode="auto">
          <a:xfrm>
            <a:off x="6638336" y="392524"/>
            <a:ext cx="1690990"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0" t="53709" r="60226" b="3219"/>
          <a:stretch/>
        </p:blipFill>
        <p:spPr bwMode="auto">
          <a:xfrm>
            <a:off x="264943" y="0"/>
            <a:ext cx="2412740" cy="203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7582" r="1"/>
          <a:stretch/>
        </p:blipFill>
        <p:spPr bwMode="auto">
          <a:xfrm>
            <a:off x="3163052" y="359178"/>
            <a:ext cx="2340097"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771934" y="5178448"/>
            <a:ext cx="2390464" cy="1778944"/>
            <a:chOff x="613015" y="2486091"/>
            <a:chExt cx="2665695" cy="1778944"/>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221" y="2486091"/>
              <a:ext cx="11779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13015" y="3187817"/>
              <a:ext cx="2665695" cy="1077218"/>
            </a:xfrm>
            <a:prstGeom prst="rect">
              <a:avLst/>
            </a:prstGeom>
          </p:spPr>
          <p:txBody>
            <a:bodyPr wrap="none">
              <a:spAutoFit/>
            </a:bodyPr>
            <a:lstStyle/>
            <a:p>
              <a:pPr algn="l"/>
              <a:r>
                <a:rPr lang="en-US" sz="1600" dirty="0" err="1" smtClean="0">
                  <a:solidFill>
                    <a:srgbClr val="FA0CBC"/>
                  </a:solidFill>
                  <a:latin typeface="Times New Roman" pitchFamily="18" charset="0"/>
                  <a:cs typeface="Times New Roman" pitchFamily="18" charset="0"/>
                </a:rPr>
                <a:t>Methylene</a:t>
              </a:r>
              <a:r>
                <a:rPr lang="en-US" sz="1600" dirty="0" err="1" smtClean="0">
                  <a:latin typeface="Times New Roman" pitchFamily="18" charset="0"/>
                  <a:cs typeface="Times New Roman" pitchFamily="18" charset="0"/>
                </a:rPr>
                <a:t>cyclohexane</a:t>
              </a:r>
              <a:endParaRPr lang="en-US" sz="1600" dirty="0" smtClean="0">
                <a:latin typeface="Times New Roman" pitchFamily="18" charset="0"/>
                <a:cs typeface="Times New Roman" pitchFamily="18" charset="0"/>
              </a:endParaRPr>
            </a:p>
            <a:p>
              <a:pPr algn="l"/>
              <a:r>
                <a:rPr lang="en-US" sz="1600" dirty="0" smtClean="0">
                  <a:latin typeface="Times New Roman" pitchFamily="18" charset="0"/>
                  <a:cs typeface="Times New Roman" pitchFamily="18" charset="0"/>
                </a:rPr>
                <a:t>(</a:t>
              </a:r>
              <a:r>
                <a:rPr lang="en-US" sz="1600" dirty="0" err="1" smtClean="0">
                  <a:solidFill>
                    <a:srgbClr val="FA0CBC"/>
                  </a:solidFill>
                  <a:latin typeface="Times New Roman" pitchFamily="18" charset="0"/>
                  <a:cs typeface="Times New Roman" pitchFamily="18" charset="0"/>
                </a:rPr>
                <a:t>Methylidene</a:t>
              </a:r>
              <a:r>
                <a:rPr lang="en-US" sz="1600" dirty="0" err="1" smtClean="0">
                  <a:latin typeface="Times New Roman" pitchFamily="18" charset="0"/>
                  <a:cs typeface="Times New Roman" pitchFamily="18" charset="0"/>
                </a:rPr>
                <a:t>cyclohexane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grpSp>
      <p:grpSp>
        <p:nvGrpSpPr>
          <p:cNvPr id="16" name="Group 15"/>
          <p:cNvGrpSpPr/>
          <p:nvPr/>
        </p:nvGrpSpPr>
        <p:grpSpPr>
          <a:xfrm>
            <a:off x="6866085" y="2690182"/>
            <a:ext cx="1667956" cy="1088004"/>
            <a:chOff x="2544004" y="2413004"/>
            <a:chExt cx="1667956" cy="1088004"/>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209" y="2413004"/>
              <a:ext cx="13731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544004" y="3162454"/>
              <a:ext cx="1667956" cy="338554"/>
            </a:xfrm>
            <a:prstGeom prst="rect">
              <a:avLst/>
            </a:prstGeom>
          </p:spPr>
          <p:txBody>
            <a:bodyPr wrap="none">
              <a:spAutoFit/>
            </a:bodyPr>
            <a:lstStyle/>
            <a:p>
              <a:r>
                <a:rPr lang="en-US" sz="1600" dirty="0" err="1" smtClean="0">
                  <a:solidFill>
                    <a:srgbClr val="FA0CBC"/>
                  </a:solidFill>
                  <a:latin typeface="Times New Roman" pitchFamily="18" charset="0"/>
                  <a:cs typeface="Times New Roman" pitchFamily="18" charset="0"/>
                </a:rPr>
                <a:t>Vinyl</a:t>
              </a:r>
              <a:r>
                <a:rPr lang="en-US" sz="1600" dirty="0" err="1" smtClean="0">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p:txBody>
        </p:sp>
      </p:grpSp>
      <p:grpSp>
        <p:nvGrpSpPr>
          <p:cNvPr id="18" name="Group 17"/>
          <p:cNvGrpSpPr/>
          <p:nvPr/>
        </p:nvGrpSpPr>
        <p:grpSpPr>
          <a:xfrm>
            <a:off x="5101035" y="5229200"/>
            <a:ext cx="2640466" cy="1071648"/>
            <a:chOff x="4860032" y="2524198"/>
            <a:chExt cx="2640466" cy="1071648"/>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263" y="2524198"/>
              <a:ext cx="17256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860032" y="3257292"/>
              <a:ext cx="2640466" cy="338554"/>
            </a:xfrm>
            <a:prstGeom prst="rect">
              <a:avLst/>
            </a:prstGeom>
          </p:spPr>
          <p:txBody>
            <a:bodyPr wrap="none">
              <a:spAutoFit/>
            </a:bodyPr>
            <a:lstStyle/>
            <a:p>
              <a:r>
                <a:rPr lang="en-US" sz="1600" dirty="0" err="1" smtClean="0">
                  <a:solidFill>
                    <a:srgbClr val="FA0CBC"/>
                  </a:solidFill>
                  <a:latin typeface="Times New Roman" pitchFamily="18" charset="0"/>
                  <a:cs typeface="Times New Roman" pitchFamily="18" charset="0"/>
                </a:rPr>
                <a:t>Cyclobutylidene</a:t>
              </a:r>
              <a:r>
                <a:rPr lang="en-US" sz="1600" dirty="0" err="1" smtClean="0">
                  <a:latin typeface="Times New Roman" pitchFamily="18" charset="0"/>
                  <a:cs typeface="Times New Roman" pitchFamily="18" charset="0"/>
                </a:rPr>
                <a:t>cyclohexane</a:t>
              </a:r>
              <a:endParaRPr lang="en-US" sz="1600" dirty="0">
                <a:latin typeface="Times New Roman" pitchFamily="18" charset="0"/>
                <a:cs typeface="Times New Roman" pitchFamily="18" charset="0"/>
              </a:endParaRPr>
            </a:p>
          </p:txBody>
        </p:sp>
      </p:grpSp>
      <p:grpSp>
        <p:nvGrpSpPr>
          <p:cNvPr id="25" name="Group 24"/>
          <p:cNvGrpSpPr/>
          <p:nvPr/>
        </p:nvGrpSpPr>
        <p:grpSpPr>
          <a:xfrm>
            <a:off x="3121009" y="4499266"/>
            <a:ext cx="2424184" cy="369332"/>
            <a:chOff x="4139952" y="2178964"/>
            <a:chExt cx="2424184" cy="369332"/>
          </a:xfrm>
        </p:grpSpPr>
        <p:sp>
          <p:nvSpPr>
            <p:cNvPr id="24" name="Rounded Rectangle 23"/>
            <p:cNvSpPr/>
            <p:nvPr/>
          </p:nvSpPr>
          <p:spPr>
            <a:xfrm>
              <a:off x="4644008" y="2178964"/>
              <a:ext cx="1920128" cy="3693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p:cNvGrpSpPr/>
            <p:nvPr/>
          </p:nvGrpSpPr>
          <p:grpSpPr>
            <a:xfrm>
              <a:off x="4139952" y="2178964"/>
              <a:ext cx="2424184" cy="369332"/>
              <a:chOff x="3345000" y="3851845"/>
              <a:chExt cx="2424184" cy="369332"/>
            </a:xfrm>
          </p:grpSpPr>
          <p:sp>
            <p:nvSpPr>
              <p:cNvPr id="19" name="Rectangle 18"/>
              <p:cNvSpPr/>
              <p:nvPr/>
            </p:nvSpPr>
            <p:spPr>
              <a:xfrm>
                <a:off x="3345000" y="3851845"/>
                <a:ext cx="2424184" cy="369332"/>
              </a:xfrm>
              <a:prstGeom prst="rect">
                <a:avLst/>
              </a:prstGeom>
            </p:spPr>
            <p:txBody>
              <a:bodyPr wrap="square">
                <a:spAutoFit/>
              </a:bodyPr>
              <a:lstStyle/>
              <a:p>
                <a:r>
                  <a:rPr lang="en-US" dirty="0" smtClean="0">
                    <a:solidFill>
                      <a:schemeClr val="accent1"/>
                    </a:solidFill>
                    <a:ea typeface="Majalla UI"/>
                    <a:cs typeface="Majalla UI"/>
                  </a:rPr>
                  <a:t>-</a:t>
                </a:r>
                <a:r>
                  <a:rPr lang="en-US" dirty="0" err="1" smtClean="0">
                    <a:solidFill>
                      <a:schemeClr val="accent1"/>
                    </a:solidFill>
                    <a:latin typeface="Times New Roman" pitchFamily="18" charset="0"/>
                    <a:ea typeface="Majalla UI"/>
                    <a:cs typeface="Times New Roman" pitchFamily="18" charset="0"/>
                  </a:rPr>
                  <a:t>ene</a:t>
                </a:r>
                <a:r>
                  <a:rPr lang="en-US" dirty="0" smtClean="0">
                    <a:solidFill>
                      <a:schemeClr val="accent1"/>
                    </a:solidFill>
                    <a:latin typeface="Times New Roman" pitchFamily="18" charset="0"/>
                    <a:ea typeface="Majalla UI"/>
                    <a:cs typeface="Times New Roman" pitchFamily="18" charset="0"/>
                  </a:rPr>
                  <a:t>           -</a:t>
                </a:r>
                <a:r>
                  <a:rPr lang="en-US" dirty="0" err="1" smtClean="0">
                    <a:solidFill>
                      <a:schemeClr val="accent1"/>
                    </a:solidFill>
                    <a:latin typeface="Times New Roman" pitchFamily="18" charset="0"/>
                    <a:ea typeface="Majalla UI"/>
                    <a:cs typeface="Times New Roman" pitchFamily="18" charset="0"/>
                  </a:rPr>
                  <a:t>ylidene</a:t>
                </a:r>
                <a:endParaRPr lang="en-US" dirty="0">
                  <a:solidFill>
                    <a:schemeClr val="accent1"/>
                  </a:solidFill>
                  <a:latin typeface="Times New Roman" pitchFamily="18" charset="0"/>
                  <a:cs typeface="Times New Roman" pitchFamily="18" charset="0"/>
                </a:endParaRPr>
              </a:p>
            </p:txBody>
          </p:sp>
          <p:cxnSp>
            <p:nvCxnSpPr>
              <p:cNvPr id="21" name="Straight Arrow Connector 20"/>
              <p:cNvCxnSpPr/>
              <p:nvPr/>
            </p:nvCxnSpPr>
            <p:spPr>
              <a:xfrm>
                <a:off x="4427984" y="4060609"/>
                <a:ext cx="43204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grpSp>
      <p:sp>
        <p:nvSpPr>
          <p:cNvPr id="2" name="Slide Number Placeholder 1"/>
          <p:cNvSpPr>
            <a:spLocks noGrp="1"/>
          </p:cNvSpPr>
          <p:nvPr>
            <p:ph type="sldNum" sz="quarter" idx="12"/>
          </p:nvPr>
        </p:nvSpPr>
        <p:spPr/>
        <p:txBody>
          <a:bodyPr/>
          <a:lstStyle/>
          <a:p>
            <a:fld id="{21E8D815-89E4-448A-897E-E9B56FCB813A}" type="slidenum">
              <a:rPr lang="ar-SA" smtClean="0"/>
              <a:t>5</a:t>
            </a:fld>
            <a:endParaRPr lang="ar-SA"/>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613" y="2436739"/>
            <a:ext cx="2677072" cy="159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7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4"/>
          <p:cNvSpPr/>
          <p:nvPr/>
        </p:nvSpPr>
        <p:spPr>
          <a:xfrm>
            <a:off x="0" y="0"/>
            <a:ext cx="6603090" cy="584775"/>
          </a:xfrm>
          <a:prstGeom prst="rect">
            <a:avLst/>
          </a:prstGeom>
        </p:spPr>
        <p:txBody>
          <a:bodyPr wrap="none">
            <a:spAutoFit/>
          </a:bodyPr>
          <a:lstStyle/>
          <a:p>
            <a:pPr lvl="0"/>
            <a:r>
              <a:rPr lang="en-US" sz="3200" dirty="0" smtClean="0">
                <a:solidFill>
                  <a:srgbClr val="00B050"/>
                </a:solidFill>
                <a:latin typeface="Times New Roman" pitchFamily="18" charset="0"/>
                <a:cs typeface="Times New Roman" pitchFamily="18" charset="0"/>
              </a:rPr>
              <a:t>Structure and Nomenclature </a:t>
            </a:r>
            <a:r>
              <a:rPr lang="en-US" sz="3200" dirty="0">
                <a:solidFill>
                  <a:srgbClr val="00B050"/>
                </a:solidFill>
                <a:latin typeface="Times New Roman" pitchFamily="18" charset="0"/>
                <a:cs typeface="Times New Roman" pitchFamily="18" charset="0"/>
              </a:rPr>
              <a:t>of </a:t>
            </a:r>
            <a:r>
              <a:rPr lang="en-US" sz="3200" dirty="0" err="1" smtClean="0">
                <a:solidFill>
                  <a:srgbClr val="00B050"/>
                </a:solidFill>
                <a:latin typeface="Times New Roman" pitchFamily="18" charset="0"/>
                <a:cs typeface="Times New Roman" pitchFamily="18" charset="0"/>
              </a:rPr>
              <a:t>Dienes</a:t>
            </a:r>
            <a:r>
              <a:rPr lang="en-US" sz="3200" dirty="0" smtClean="0">
                <a:solidFill>
                  <a:srgbClr val="00B050"/>
                </a:solidFill>
                <a:latin typeface="Times New Roman" pitchFamily="18" charset="0"/>
                <a:cs typeface="Times New Roman" pitchFamily="18" charset="0"/>
              </a:rPr>
              <a:t> </a:t>
            </a:r>
            <a:endParaRPr lang="ar-SA" dirty="0">
              <a:solidFill>
                <a:prstClr val="black"/>
              </a:solidFill>
            </a:endParaRPr>
          </a:p>
        </p:txBody>
      </p:sp>
      <p:grpSp>
        <p:nvGrpSpPr>
          <p:cNvPr id="4" name="مجموعة 13"/>
          <p:cNvGrpSpPr/>
          <p:nvPr/>
        </p:nvGrpSpPr>
        <p:grpSpPr>
          <a:xfrm>
            <a:off x="4139958" y="696096"/>
            <a:ext cx="2456285" cy="461665"/>
            <a:chOff x="5018860" y="1340768"/>
            <a:chExt cx="2456285" cy="461665"/>
          </a:xfrm>
        </p:grpSpPr>
        <p:sp>
          <p:nvSpPr>
            <p:cNvPr id="5" name="مربع نص 8"/>
            <p:cNvSpPr txBox="1"/>
            <p:nvPr/>
          </p:nvSpPr>
          <p:spPr>
            <a:xfrm>
              <a:off x="5018860" y="1340768"/>
              <a:ext cx="688009" cy="461665"/>
            </a:xfrm>
            <a:prstGeom prst="rect">
              <a:avLst/>
            </a:prstGeom>
            <a:noFill/>
          </p:spPr>
          <p:txBody>
            <a:bodyPr wrap="none" rtlCol="1">
              <a:spAutoFit/>
            </a:bodyPr>
            <a:lstStyle/>
            <a:p>
              <a:r>
                <a:rPr lang="en-US" sz="2400" dirty="0" err="1" smtClean="0">
                  <a:solidFill>
                    <a:srgbClr val="C00000"/>
                  </a:solidFill>
                  <a:latin typeface="Times New Roman" pitchFamily="18" charset="0"/>
                  <a:cs typeface="Times New Roman" pitchFamily="18" charset="0"/>
                </a:rPr>
                <a:t>ene</a:t>
              </a:r>
              <a:r>
                <a:rPr lang="en-US" sz="2400" dirty="0" smtClean="0">
                  <a:latin typeface="Times New Roman" pitchFamily="18" charset="0"/>
                  <a:cs typeface="Times New Roman" pitchFamily="18" charset="0"/>
                </a:rPr>
                <a:t> </a:t>
              </a:r>
              <a:endParaRPr lang="ar-SA" sz="2400" dirty="0">
                <a:latin typeface="Times New Roman" pitchFamily="18" charset="0"/>
                <a:cs typeface="Times New Roman" pitchFamily="18" charset="0"/>
              </a:endParaRPr>
            </a:p>
          </p:txBody>
        </p:sp>
        <p:sp>
          <p:nvSpPr>
            <p:cNvPr id="6" name="مربع نص 9"/>
            <p:cNvSpPr txBox="1"/>
            <p:nvPr/>
          </p:nvSpPr>
          <p:spPr>
            <a:xfrm>
              <a:off x="6488978" y="1340768"/>
              <a:ext cx="986167" cy="461665"/>
            </a:xfrm>
            <a:prstGeom prst="rect">
              <a:avLst/>
            </a:prstGeom>
            <a:noFill/>
          </p:spPr>
          <p:txBody>
            <a:bodyPr wrap="none" rtlCol="1">
              <a:spAutoFit/>
            </a:bodyPr>
            <a:lstStyle/>
            <a:p>
              <a:r>
                <a:rPr lang="en-US" sz="2400" dirty="0" err="1" smtClean="0">
                  <a:solidFill>
                    <a:srgbClr val="C00000"/>
                  </a:solidFill>
                  <a:latin typeface="Times New Roman" pitchFamily="18" charset="0"/>
                  <a:cs typeface="Times New Roman" pitchFamily="18" charset="0"/>
                </a:rPr>
                <a:t>adiene</a:t>
              </a:r>
              <a:endParaRPr lang="ar-SA" sz="2400" dirty="0">
                <a:solidFill>
                  <a:srgbClr val="C00000"/>
                </a:solidFill>
                <a:latin typeface="Times New Roman" pitchFamily="18" charset="0"/>
                <a:cs typeface="Times New Roman" pitchFamily="18" charset="0"/>
              </a:endParaRPr>
            </a:p>
          </p:txBody>
        </p:sp>
        <p:cxnSp>
          <p:nvCxnSpPr>
            <p:cNvPr id="7" name="رابط كسهم مستقيم 10"/>
            <p:cNvCxnSpPr/>
            <p:nvPr/>
          </p:nvCxnSpPr>
          <p:spPr>
            <a:xfrm flipV="1">
              <a:off x="5807858" y="1628800"/>
              <a:ext cx="63635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20"/>
          <a:stretch/>
        </p:blipFill>
        <p:spPr bwMode="auto">
          <a:xfrm>
            <a:off x="5549443" y="1412776"/>
            <a:ext cx="3484164"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مجموعة 11"/>
          <p:cNvGrpSpPr/>
          <p:nvPr/>
        </p:nvGrpSpPr>
        <p:grpSpPr>
          <a:xfrm>
            <a:off x="2682041" y="4143669"/>
            <a:ext cx="3239511" cy="1188325"/>
            <a:chOff x="2609828" y="-315416"/>
            <a:chExt cx="3239511" cy="1188325"/>
          </a:xfrm>
        </p:grpSpPr>
        <p:sp>
          <p:nvSpPr>
            <p:cNvPr id="10" name="مستطيل 12"/>
            <p:cNvSpPr/>
            <p:nvPr/>
          </p:nvSpPr>
          <p:spPr>
            <a:xfrm>
              <a:off x="3040748" y="-315416"/>
              <a:ext cx="2808591" cy="1008747"/>
            </a:xfrm>
            <a:prstGeom prst="rect">
              <a:avLst/>
            </a:prstGeom>
            <a:solidFill>
              <a:srgbClr val="FCE4D0"/>
            </a:solidFill>
            <a:ln>
              <a:solidFill>
                <a:srgbClr val="C4A28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 name="مجموعة 14"/>
            <p:cNvGrpSpPr/>
            <p:nvPr/>
          </p:nvGrpSpPr>
          <p:grpSpPr>
            <a:xfrm>
              <a:off x="2609828" y="-253553"/>
              <a:ext cx="3059490" cy="1126462"/>
              <a:chOff x="106749" y="424964"/>
              <a:chExt cx="3059490" cy="1126462"/>
            </a:xfrm>
          </p:grpSpPr>
          <p:sp>
            <p:nvSpPr>
              <p:cNvPr id="12" name="مربع نص 15"/>
              <p:cNvSpPr txBox="1"/>
              <p:nvPr/>
            </p:nvSpPr>
            <p:spPr>
              <a:xfrm>
                <a:off x="106749" y="424964"/>
                <a:ext cx="2846677" cy="1126462"/>
              </a:xfrm>
              <a:prstGeom prst="rect">
                <a:avLst/>
              </a:prstGeom>
              <a:noFill/>
            </p:spPr>
            <p:txBody>
              <a:bodyPr wrap="none" rtlCol="1">
                <a:spAutoFit/>
              </a:bodyPr>
              <a:lstStyle/>
              <a:p>
                <a:pPr algn="ctr" rtl="0">
                  <a:lnSpc>
                    <a:spcPct val="70000"/>
                  </a:lnSpc>
                </a:pPr>
                <a:r>
                  <a:rPr lang="en-US" sz="2400" b="1" dirty="0" smtClean="0">
                    <a:solidFill>
                      <a:schemeClr val="tx1">
                        <a:lumMod val="75000"/>
                        <a:lumOff val="25000"/>
                      </a:schemeClr>
                    </a:solidFill>
                  </a:rPr>
                  <a:t>           1,2-Butadiene</a:t>
                </a:r>
              </a:p>
              <a:p>
                <a:pPr algn="ctr" rtl="0">
                  <a:lnSpc>
                    <a:spcPct val="70000"/>
                  </a:lnSpc>
                </a:pPr>
                <a:r>
                  <a:rPr lang="en-US" sz="2400" b="1" dirty="0" smtClean="0">
                    <a:solidFill>
                      <a:schemeClr val="tx1">
                        <a:lumMod val="75000"/>
                        <a:lumOff val="25000"/>
                      </a:schemeClr>
                    </a:solidFill>
                  </a:rPr>
                  <a:t>      A </a:t>
                </a:r>
                <a:r>
                  <a:rPr lang="en-US" sz="2400" b="1" dirty="0" err="1" smtClean="0">
                    <a:solidFill>
                      <a:schemeClr val="tx1">
                        <a:lumMod val="75000"/>
                        <a:lumOff val="25000"/>
                      </a:schemeClr>
                    </a:solidFill>
                  </a:rPr>
                  <a:t>cumulted</a:t>
                </a:r>
                <a:r>
                  <a:rPr lang="en-US" sz="2400" b="1" dirty="0" smtClean="0">
                    <a:solidFill>
                      <a:schemeClr val="tx1">
                        <a:lumMod val="75000"/>
                        <a:lumOff val="25000"/>
                      </a:schemeClr>
                    </a:solidFill>
                  </a:rPr>
                  <a:t> </a:t>
                </a:r>
                <a:r>
                  <a:rPr lang="en-US" sz="2400" b="1" dirty="0" err="1" smtClean="0">
                    <a:solidFill>
                      <a:schemeClr val="tx1">
                        <a:lumMod val="75000"/>
                        <a:lumOff val="25000"/>
                      </a:schemeClr>
                    </a:solidFill>
                  </a:rPr>
                  <a:t>diene</a:t>
                </a:r>
                <a:endParaRPr lang="en-US" sz="2400" b="1" dirty="0" smtClean="0">
                  <a:solidFill>
                    <a:schemeClr val="tx1">
                      <a:lumMod val="75000"/>
                      <a:lumOff val="25000"/>
                    </a:schemeClr>
                  </a:solidFill>
                </a:endParaRPr>
              </a:p>
              <a:p>
                <a:pPr algn="ctr">
                  <a:lnSpc>
                    <a:spcPct val="70000"/>
                  </a:lnSpc>
                </a:pPr>
                <a:r>
                  <a:rPr lang="en-US" sz="2400" b="1" dirty="0" smtClean="0">
                    <a:solidFill>
                      <a:schemeClr val="tx1">
                        <a:lumMod val="75000"/>
                        <a:lumOff val="25000"/>
                      </a:schemeClr>
                    </a:solidFill>
                  </a:rPr>
                  <a:t>    An </a:t>
                </a:r>
                <a:r>
                  <a:rPr lang="en-US" sz="2400" b="1" dirty="0" err="1" smtClean="0">
                    <a:solidFill>
                      <a:schemeClr val="tx1">
                        <a:lumMod val="75000"/>
                        <a:lumOff val="25000"/>
                      </a:schemeClr>
                    </a:solidFill>
                  </a:rPr>
                  <a:t>allene</a:t>
                </a:r>
                <a:endParaRPr lang="en-US" sz="2400" b="1" dirty="0" smtClean="0">
                  <a:solidFill>
                    <a:schemeClr val="tx1">
                      <a:lumMod val="75000"/>
                      <a:lumOff val="25000"/>
                    </a:schemeClr>
                  </a:solidFill>
                </a:endParaRPr>
              </a:p>
              <a:p>
                <a:pPr algn="l">
                  <a:lnSpc>
                    <a:spcPct val="70000"/>
                  </a:lnSpc>
                </a:pPr>
                <a:endParaRPr lang="ar-SA" sz="2400" b="1" dirty="0">
                  <a:solidFill>
                    <a:schemeClr val="tx1">
                      <a:lumMod val="75000"/>
                      <a:lumOff val="25000"/>
                    </a:schemeClr>
                  </a:solidFill>
                </a:endParaRPr>
              </a:p>
            </p:txBody>
          </p:sp>
          <p:cxnSp>
            <p:nvCxnSpPr>
              <p:cNvPr id="13" name="رابط مستقيم 16"/>
              <p:cNvCxnSpPr/>
              <p:nvPr/>
            </p:nvCxnSpPr>
            <p:spPr>
              <a:xfrm flipV="1">
                <a:off x="2915817" y="628409"/>
                <a:ext cx="250422" cy="1"/>
              </a:xfrm>
              <a:prstGeom prst="line">
                <a:avLst/>
              </a:prstGeom>
              <a:effectLst/>
            </p:spPr>
            <p:style>
              <a:lnRef idx="2">
                <a:schemeClr val="dk1"/>
              </a:lnRef>
              <a:fillRef idx="0">
                <a:schemeClr val="dk1"/>
              </a:fillRef>
              <a:effectRef idx="1">
                <a:schemeClr val="dk1"/>
              </a:effectRef>
              <a:fontRef idx="minor">
                <a:schemeClr val="tx1"/>
              </a:fontRef>
            </p:style>
          </p:cxnSp>
        </p:grpSp>
      </p:grpSp>
      <p:sp>
        <p:nvSpPr>
          <p:cNvPr id="15" name="عنصر نائب لرقم الشريحة 1"/>
          <p:cNvSpPr>
            <a:spLocks noGrp="1"/>
          </p:cNvSpPr>
          <p:nvPr>
            <p:ph type="sldNum" sz="quarter" idx="12"/>
          </p:nvPr>
        </p:nvSpPr>
        <p:spPr>
          <a:xfrm>
            <a:off x="8543278" y="6356350"/>
            <a:ext cx="561975" cy="365125"/>
          </a:xfrm>
        </p:spPr>
        <p:txBody>
          <a:bodyPr/>
          <a:lstStyle/>
          <a:p>
            <a:fld id="{CA81050B-D8C9-4F46-AD52-7FFD58555BC6}" type="slidenum">
              <a:rPr lang="ar-SA" smtClean="0"/>
              <a:pPr/>
              <a:t>6</a:t>
            </a:fld>
            <a:endParaRPr lang="ar-SA"/>
          </a:p>
        </p:txBody>
      </p:sp>
      <p:grpSp>
        <p:nvGrpSpPr>
          <p:cNvPr id="22" name="Group 21"/>
          <p:cNvGrpSpPr>
            <a:grpSpLocks noChangeAspect="1"/>
          </p:cNvGrpSpPr>
          <p:nvPr/>
        </p:nvGrpSpPr>
        <p:grpSpPr>
          <a:xfrm>
            <a:off x="3149625" y="5422807"/>
            <a:ext cx="2227143" cy="1188720"/>
            <a:chOff x="3614857" y="2912027"/>
            <a:chExt cx="1914286" cy="1021735"/>
          </a:xfrm>
        </p:grpSpPr>
        <p:grpSp>
          <p:nvGrpSpPr>
            <p:cNvPr id="23" name="Group 22"/>
            <p:cNvGrpSpPr/>
            <p:nvPr/>
          </p:nvGrpSpPr>
          <p:grpSpPr>
            <a:xfrm>
              <a:off x="3614857" y="2912027"/>
              <a:ext cx="1914286" cy="1021735"/>
              <a:chOff x="3614857" y="2912027"/>
              <a:chExt cx="1914286" cy="1021735"/>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857" y="2924238"/>
                <a:ext cx="1914286" cy="1009524"/>
              </a:xfrm>
              <a:prstGeom prst="rect">
                <a:avLst/>
              </a:prstGeom>
            </p:spPr>
          </p:pic>
          <p:sp>
            <p:nvSpPr>
              <p:cNvPr id="27" name="TextBox 26"/>
              <p:cNvSpPr txBox="1"/>
              <p:nvPr/>
            </p:nvSpPr>
            <p:spPr>
              <a:xfrm>
                <a:off x="4417150" y="2912027"/>
                <a:ext cx="309700" cy="261610"/>
              </a:xfrm>
              <a:prstGeom prst="rect">
                <a:avLst/>
              </a:prstGeom>
              <a:noFill/>
            </p:spPr>
            <p:txBody>
              <a:bodyPr wrap="none" rtlCol="0">
                <a:spAutoFit/>
              </a:bodyPr>
              <a:lstStyle/>
              <a:p>
                <a:r>
                  <a:rPr lang="en-US" sz="1100" dirty="0" err="1" smtClean="0">
                    <a:solidFill>
                      <a:srgbClr val="C00000"/>
                    </a:solidFill>
                    <a:latin typeface="Times New Roman" pitchFamily="18" charset="0"/>
                    <a:cs typeface="Times New Roman" pitchFamily="18" charset="0"/>
                  </a:rPr>
                  <a:t>sp</a:t>
                </a:r>
                <a:endParaRPr lang="en-US" sz="1100" dirty="0">
                  <a:solidFill>
                    <a:srgbClr val="C00000"/>
                  </a:solidFill>
                  <a:latin typeface="Times New Roman" pitchFamily="18" charset="0"/>
                  <a:cs typeface="Times New Roman" pitchFamily="18" charset="0"/>
                </a:endParaRPr>
              </a:p>
            </p:txBody>
          </p:sp>
          <p:cxnSp>
            <p:nvCxnSpPr>
              <p:cNvPr id="28" name="Straight Arrow Connector 27"/>
              <p:cNvCxnSpPr>
                <a:stCxn id="27" idx="2"/>
              </p:cNvCxnSpPr>
              <p:nvPr/>
            </p:nvCxnSpPr>
            <p:spPr>
              <a:xfrm>
                <a:off x="4572000" y="3173637"/>
                <a:ext cx="154850" cy="18335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4427984" y="3671446"/>
                <a:ext cx="356187" cy="261610"/>
              </a:xfrm>
              <a:prstGeom prst="rect">
                <a:avLst/>
              </a:prstGeom>
              <a:noFill/>
            </p:spPr>
            <p:txBody>
              <a:bodyPr wrap="none" rtlCol="0">
                <a:spAutoFit/>
              </a:bodyPr>
              <a:lstStyle/>
              <a:p>
                <a:r>
                  <a:rPr lang="en-US" sz="1100" dirty="0" smtClean="0">
                    <a:solidFill>
                      <a:srgbClr val="C00000"/>
                    </a:solidFill>
                    <a:latin typeface="Times New Roman" pitchFamily="18" charset="0"/>
                    <a:cs typeface="Times New Roman" pitchFamily="18" charset="0"/>
                  </a:rPr>
                  <a:t>sp</a:t>
                </a:r>
                <a:r>
                  <a:rPr lang="en-US" sz="1100" baseline="30000" dirty="0" smtClean="0">
                    <a:solidFill>
                      <a:srgbClr val="C00000"/>
                    </a:solidFill>
                    <a:latin typeface="Times New Roman" pitchFamily="18" charset="0"/>
                    <a:cs typeface="Times New Roman" pitchFamily="18" charset="0"/>
                  </a:rPr>
                  <a:t>2</a:t>
                </a:r>
                <a:endParaRPr lang="en-US" sz="1100" baseline="30000" dirty="0">
                  <a:solidFill>
                    <a:srgbClr val="C00000"/>
                  </a:solidFill>
                  <a:latin typeface="Times New Roman" pitchFamily="18" charset="0"/>
                  <a:cs typeface="Times New Roman" pitchFamily="18" charset="0"/>
                </a:endParaRPr>
              </a:p>
            </p:txBody>
          </p:sp>
        </p:grpSp>
        <p:cxnSp>
          <p:nvCxnSpPr>
            <p:cNvPr id="24" name="Straight Arrow Connector 23"/>
            <p:cNvCxnSpPr/>
            <p:nvPr/>
          </p:nvCxnSpPr>
          <p:spPr>
            <a:xfrm flipH="1" flipV="1">
              <a:off x="4572000" y="3501008"/>
              <a:ext cx="34078"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4606078" y="3501008"/>
              <a:ext cx="39797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020"/>
          <a:stretch/>
        </p:blipFill>
        <p:spPr bwMode="auto">
          <a:xfrm>
            <a:off x="323528" y="1556792"/>
            <a:ext cx="3076288"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9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9093"/>
          <a:stretch/>
        </p:blipFill>
        <p:spPr bwMode="auto">
          <a:xfrm>
            <a:off x="5967584" y="0"/>
            <a:ext cx="3133725" cy="185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مجموعة 10"/>
          <p:cNvGrpSpPr/>
          <p:nvPr/>
        </p:nvGrpSpPr>
        <p:grpSpPr>
          <a:xfrm>
            <a:off x="304416" y="2474688"/>
            <a:ext cx="3514745" cy="1479652"/>
            <a:chOff x="2697639" y="4566694"/>
            <a:chExt cx="3514745" cy="1479652"/>
          </a:xfrm>
        </p:grpSpPr>
        <p:sp>
          <p:nvSpPr>
            <p:cNvPr id="20" name="مستطيل 9"/>
            <p:cNvSpPr/>
            <p:nvPr/>
          </p:nvSpPr>
          <p:spPr>
            <a:xfrm>
              <a:off x="2697639" y="5677014"/>
              <a:ext cx="3514745" cy="369332"/>
            </a:xfrm>
            <a:prstGeom prst="rect">
              <a:avLst/>
            </a:prstGeom>
          </p:spPr>
          <p:txBody>
            <a:bodyPr wrap="none">
              <a:spAutoFit/>
            </a:bodyPr>
            <a:lstStyle/>
            <a:p>
              <a:pPr lvl="0" algn="l" rtl="0" fontAlgn="base">
                <a:spcBef>
                  <a:spcPct val="50000"/>
                </a:spcBef>
                <a:spcAft>
                  <a:spcPct val="0"/>
                </a:spcAft>
              </a:pPr>
              <a:r>
                <a:rPr lang="en-US" b="1" dirty="0" smtClean="0">
                  <a:solidFill>
                    <a:srgbClr val="2453E8"/>
                  </a:solidFill>
                  <a:latin typeface="Times New Roman" pitchFamily="18" charset="0"/>
                </a:rPr>
                <a:t>2-methyl-1,3-butadiene (isoprene</a:t>
              </a:r>
              <a:r>
                <a:rPr lang="en-US" b="1" dirty="0">
                  <a:solidFill>
                    <a:srgbClr val="2453E8"/>
                  </a:solidFill>
                  <a:latin typeface="Times New Roman" pitchFamily="18" charset="0"/>
                </a:rPr>
                <a:t>)</a:t>
              </a:r>
            </a:p>
          </p:txBody>
        </p: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7" y="4566694"/>
              <a:ext cx="1463823"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2438" b="55016"/>
          <a:stretch/>
        </p:blipFill>
        <p:spPr bwMode="auto">
          <a:xfrm>
            <a:off x="269009" y="310693"/>
            <a:ext cx="2354159"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420" b="60533"/>
          <a:stretch/>
        </p:blipFill>
        <p:spPr bwMode="auto">
          <a:xfrm>
            <a:off x="2833859" y="612636"/>
            <a:ext cx="3133725" cy="10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مربع نص 5"/>
          <p:cNvSpPr txBox="1"/>
          <p:nvPr/>
        </p:nvSpPr>
        <p:spPr>
          <a:xfrm>
            <a:off x="0" y="0"/>
            <a:ext cx="1481496" cy="461665"/>
          </a:xfrm>
          <a:prstGeom prst="rect">
            <a:avLst/>
          </a:prstGeom>
          <a:noFill/>
        </p:spPr>
        <p:txBody>
          <a:bodyPr wrap="none" rtlCol="1">
            <a:spAutoFit/>
          </a:bodyPr>
          <a:lstStyle/>
          <a:p>
            <a:r>
              <a:rPr lang="en-US" sz="2400" dirty="0" smtClean="0">
                <a:solidFill>
                  <a:srgbClr val="C00000"/>
                </a:solidFill>
                <a:latin typeface="Times New Roman" pitchFamily="18" charset="0"/>
                <a:cs typeface="Times New Roman" pitchFamily="18" charset="0"/>
              </a:rPr>
              <a:t>Examples:</a:t>
            </a:r>
            <a:endParaRPr lang="ar-SA" sz="2400" dirty="0">
              <a:solidFill>
                <a:srgbClr val="C00000"/>
              </a:solidFill>
              <a:latin typeface="Times New Roman" pitchFamily="18" charset="0"/>
              <a:cs typeface="Times New Roman" pitchFamily="18" charset="0"/>
            </a:endParaRPr>
          </a:p>
        </p:txBody>
      </p:sp>
      <p:grpSp>
        <p:nvGrpSpPr>
          <p:cNvPr id="29" name="Group 28"/>
          <p:cNvGrpSpPr/>
          <p:nvPr/>
        </p:nvGrpSpPr>
        <p:grpSpPr>
          <a:xfrm>
            <a:off x="4057782" y="2935745"/>
            <a:ext cx="1833104" cy="921050"/>
            <a:chOff x="740748" y="4774567"/>
            <a:chExt cx="1833104" cy="921050"/>
          </a:xfrm>
        </p:grpSpPr>
        <p:pic>
          <p:nvPicPr>
            <p:cNvPr id="2050" name="Picture 2"/>
            <p:cNvPicPr>
              <a:picLocks noChangeAspect="1" noChangeArrowheads="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740748" y="4774567"/>
              <a:ext cx="1833104"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827584" y="5326285"/>
              <a:ext cx="1640193" cy="369332"/>
            </a:xfrm>
            <a:prstGeom prst="rect">
              <a:avLst/>
            </a:prstGeom>
          </p:spPr>
          <p:txBody>
            <a:bodyPr wrap="none">
              <a:spAutoFit/>
            </a:bodyPr>
            <a:lstStyle/>
            <a:p>
              <a:pPr algn="l"/>
              <a:r>
                <a:rPr lang="en-US" b="1" dirty="0" smtClean="0">
                  <a:solidFill>
                    <a:srgbClr val="3333FF"/>
                  </a:solidFill>
                  <a:latin typeface="Times New Roman" pitchFamily="18" charset="0"/>
                  <a:cs typeface="Times New Roman" pitchFamily="18" charset="0"/>
                </a:rPr>
                <a:t>2,3-Pentadiene</a:t>
              </a:r>
              <a:endParaRPr lang="en-US" b="1" dirty="0">
                <a:solidFill>
                  <a:srgbClr val="3333FF"/>
                </a:solidFill>
                <a:latin typeface="Times New Roman" pitchFamily="18" charset="0"/>
                <a:cs typeface="Times New Roman" pitchFamily="18" charset="0"/>
              </a:endParaRPr>
            </a:p>
          </p:txBody>
        </p:sp>
      </p:grpSp>
      <p:grpSp>
        <p:nvGrpSpPr>
          <p:cNvPr id="2059" name="Group 2058"/>
          <p:cNvGrpSpPr/>
          <p:nvPr/>
        </p:nvGrpSpPr>
        <p:grpSpPr>
          <a:xfrm>
            <a:off x="260550" y="4221088"/>
            <a:ext cx="3159839" cy="1916291"/>
            <a:chOff x="4159188" y="3537192"/>
            <a:chExt cx="3159839" cy="1916291"/>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3537192"/>
              <a:ext cx="1015845"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 name="Rectangle 2047"/>
            <p:cNvSpPr/>
            <p:nvPr/>
          </p:nvSpPr>
          <p:spPr>
            <a:xfrm>
              <a:off x="4159188" y="5084151"/>
              <a:ext cx="3159839" cy="369332"/>
            </a:xfrm>
            <a:prstGeom prst="rect">
              <a:avLst/>
            </a:prstGeom>
          </p:spPr>
          <p:txBody>
            <a:bodyPr wrap="none">
              <a:spAutoFit/>
            </a:bodyPr>
            <a:lstStyle/>
            <a:p>
              <a:r>
                <a:rPr lang="en-US" b="1" dirty="0" smtClean="0">
                  <a:solidFill>
                    <a:srgbClr val="3333FF"/>
                  </a:solidFill>
                  <a:latin typeface="Times New Roman" pitchFamily="18" charset="0"/>
                  <a:cs typeface="Times New Roman" pitchFamily="18" charset="0"/>
                </a:rPr>
                <a:t>5-Methyl-1,3-cycloheptadiene</a:t>
              </a:r>
              <a:endParaRPr lang="en-US" b="1" dirty="0">
                <a:solidFill>
                  <a:srgbClr val="3333FF"/>
                </a:solidFill>
                <a:latin typeface="Times New Roman" pitchFamily="18" charset="0"/>
                <a:cs typeface="Times New Roman" pitchFamily="18" charset="0"/>
              </a:endParaRPr>
            </a:p>
          </p:txBody>
        </p:sp>
      </p:grpSp>
      <p:grpSp>
        <p:nvGrpSpPr>
          <p:cNvPr id="2058" name="Group 2057"/>
          <p:cNvGrpSpPr/>
          <p:nvPr/>
        </p:nvGrpSpPr>
        <p:grpSpPr>
          <a:xfrm>
            <a:off x="6660232" y="2592422"/>
            <a:ext cx="2191626" cy="1146462"/>
            <a:chOff x="619639" y="4482766"/>
            <a:chExt cx="2191626" cy="1146462"/>
          </a:xfrm>
        </p:grpSpPr>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051" y="4482766"/>
              <a:ext cx="768559"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2055"/>
            <p:cNvSpPr/>
            <p:nvPr/>
          </p:nvSpPr>
          <p:spPr>
            <a:xfrm>
              <a:off x="619639" y="5259896"/>
              <a:ext cx="2191626" cy="369332"/>
            </a:xfrm>
            <a:prstGeom prst="rect">
              <a:avLst/>
            </a:prstGeom>
          </p:spPr>
          <p:txBody>
            <a:bodyPr wrap="none">
              <a:spAutoFit/>
            </a:bodyPr>
            <a:lstStyle/>
            <a:p>
              <a:r>
                <a:rPr lang="en-US" b="1" dirty="0">
                  <a:solidFill>
                    <a:srgbClr val="3333FF"/>
                  </a:solidFill>
                  <a:latin typeface="Times New Roman" pitchFamily="18" charset="0"/>
                  <a:cs typeface="Times New Roman" pitchFamily="18" charset="0"/>
                </a:rPr>
                <a:t>1,3-</a:t>
              </a:r>
              <a:r>
                <a:rPr lang="en-US" b="1" dirty="0" smtClean="0">
                  <a:solidFill>
                    <a:srgbClr val="3333FF"/>
                  </a:solidFill>
                  <a:latin typeface="Times New Roman" pitchFamily="18" charset="0"/>
                  <a:cs typeface="Times New Roman" pitchFamily="18" charset="0"/>
                </a:rPr>
                <a:t>Cyclopentadiene</a:t>
              </a:r>
              <a:endParaRPr lang="en-US" b="1" dirty="0">
                <a:solidFill>
                  <a:srgbClr val="3333FF"/>
                </a:solidFill>
                <a:latin typeface="Times New Roman" pitchFamily="18" charset="0"/>
                <a:cs typeface="Times New Roman" pitchFamily="18" charset="0"/>
              </a:endParaRPr>
            </a:p>
          </p:txBody>
        </p:sp>
      </p:grpSp>
      <p:grpSp>
        <p:nvGrpSpPr>
          <p:cNvPr id="45" name="Group 44"/>
          <p:cNvGrpSpPr/>
          <p:nvPr/>
        </p:nvGrpSpPr>
        <p:grpSpPr>
          <a:xfrm>
            <a:off x="3721847" y="5237320"/>
            <a:ext cx="2093701" cy="844507"/>
            <a:chOff x="1965101" y="476347"/>
            <a:chExt cx="2093701" cy="844507"/>
          </a:xfrm>
        </p:grpSpPr>
        <p:pic>
          <p:nvPicPr>
            <p:cNvPr id="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698" y="476347"/>
              <a:ext cx="2046104"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965101" y="951522"/>
              <a:ext cx="1903085" cy="369332"/>
            </a:xfrm>
            <a:prstGeom prst="rect">
              <a:avLst/>
            </a:prstGeom>
          </p:spPr>
          <p:txBody>
            <a:bodyPr wrap="none">
              <a:spAutoFit/>
            </a:bodyPr>
            <a:lstStyle/>
            <a:p>
              <a:r>
                <a:rPr lang="en-US" b="1" dirty="0" smtClean="0">
                  <a:solidFill>
                    <a:srgbClr val="3333FF"/>
                  </a:solidFill>
                  <a:latin typeface="Times New Roman" pitchFamily="18" charset="0"/>
                  <a:cs typeface="Times New Roman" pitchFamily="18" charset="0"/>
                </a:rPr>
                <a:t>1,3,5-Heptatriene</a:t>
              </a:r>
              <a:endParaRPr lang="en-US" b="1" dirty="0">
                <a:solidFill>
                  <a:srgbClr val="3333FF"/>
                </a:solidFill>
                <a:latin typeface="Times New Roman" pitchFamily="18" charset="0"/>
                <a:cs typeface="Times New Roman" pitchFamily="18" charset="0"/>
              </a:endParaRPr>
            </a:p>
          </p:txBody>
        </p:sp>
      </p:grpSp>
      <p:grpSp>
        <p:nvGrpSpPr>
          <p:cNvPr id="48" name="Group 47"/>
          <p:cNvGrpSpPr/>
          <p:nvPr/>
        </p:nvGrpSpPr>
        <p:grpSpPr>
          <a:xfrm>
            <a:off x="6374454" y="4680485"/>
            <a:ext cx="2678938" cy="1387990"/>
            <a:chOff x="4864084" y="302196"/>
            <a:chExt cx="2678938" cy="1387990"/>
          </a:xfrm>
        </p:grpSpPr>
        <p:pic>
          <p:nvPicPr>
            <p:cNvPr id="4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302196"/>
              <a:ext cx="95885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4864084" y="1320854"/>
              <a:ext cx="2678938" cy="369332"/>
            </a:xfrm>
            <a:prstGeom prst="rect">
              <a:avLst/>
            </a:prstGeom>
          </p:spPr>
          <p:txBody>
            <a:bodyPr wrap="none">
              <a:spAutoFit/>
            </a:bodyPr>
            <a:lstStyle/>
            <a:p>
              <a:r>
                <a:rPr lang="en-US" b="1" dirty="0" smtClean="0">
                  <a:solidFill>
                    <a:srgbClr val="3333FF"/>
                  </a:solidFill>
                  <a:latin typeface="Times New Roman" pitchFamily="18" charset="0"/>
                  <a:cs typeface="Times New Roman" pitchFamily="18" charset="0"/>
                </a:rPr>
                <a:t>1,3,5,7-Cyclooctatetraene</a:t>
              </a:r>
              <a:endParaRPr lang="en-US" b="1" dirty="0">
                <a:solidFill>
                  <a:srgbClr val="3333FF"/>
                </a:solidFill>
                <a:latin typeface="Times New Roman" pitchFamily="18" charset="0"/>
                <a:cs typeface="Times New Roman" pitchFamily="18" charset="0"/>
              </a:endParaRPr>
            </a:p>
          </p:txBody>
        </p:sp>
      </p:grpSp>
      <p:sp>
        <p:nvSpPr>
          <p:cNvPr id="2" name="Slide Number Placeholder 1"/>
          <p:cNvSpPr>
            <a:spLocks noGrp="1"/>
          </p:cNvSpPr>
          <p:nvPr>
            <p:ph type="sldNum" sz="quarter" idx="12"/>
          </p:nvPr>
        </p:nvSpPr>
        <p:spPr/>
        <p:txBody>
          <a:bodyPr/>
          <a:lstStyle/>
          <a:p>
            <a:fld id="{21E8D815-89E4-448A-897E-E9B56FCB813A}" type="slidenum">
              <a:rPr lang="ar-SA" smtClean="0"/>
              <a:t>7</a:t>
            </a:fld>
            <a:endParaRPr lang="ar-SA"/>
          </a:p>
        </p:txBody>
      </p:sp>
    </p:spTree>
    <p:extLst>
      <p:ext uri="{BB962C8B-B14F-4D97-AF65-F5344CB8AC3E}">
        <p14:creationId xmlns:p14="http://schemas.microsoft.com/office/powerpoint/2010/main" val="195022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51489" y="0"/>
            <a:ext cx="6427981" cy="646331"/>
          </a:xfrm>
          <a:prstGeom prst="rect">
            <a:avLst/>
          </a:prstGeom>
        </p:spPr>
        <p:txBody>
          <a:bodyPr wrap="square">
            <a:spAutoFit/>
          </a:bodyPr>
          <a:lstStyle/>
          <a:p>
            <a:pPr lvl="0" algn="l"/>
            <a:r>
              <a:rPr lang="en-US" sz="3200" dirty="0">
                <a:solidFill>
                  <a:srgbClr val="00B050"/>
                </a:solidFill>
                <a:latin typeface="Times New Roman" pitchFamily="18" charset="0"/>
                <a:cs typeface="Times New Roman" pitchFamily="18" charset="0"/>
              </a:rPr>
              <a:t>Geometric </a:t>
            </a:r>
            <a:r>
              <a:rPr lang="en-US" sz="3600" dirty="0">
                <a:solidFill>
                  <a:srgbClr val="00B050"/>
                </a:solidFill>
                <a:latin typeface="Times New Roman" pitchFamily="18" charset="0"/>
                <a:cs typeface="Times New Roman" pitchFamily="18" charset="0"/>
              </a:rPr>
              <a:t>Isomerism</a:t>
            </a:r>
            <a:r>
              <a:rPr lang="en-US" sz="3200" dirty="0">
                <a:solidFill>
                  <a:srgbClr val="00B050"/>
                </a:solidFill>
                <a:latin typeface="Times New Roman" pitchFamily="18" charset="0"/>
                <a:cs typeface="Times New Roman" pitchFamily="18" charset="0"/>
              </a:rPr>
              <a:t> in </a:t>
            </a:r>
            <a:r>
              <a:rPr lang="en-US" sz="3200" dirty="0" smtClean="0">
                <a:solidFill>
                  <a:srgbClr val="00B050"/>
                </a:solidFill>
                <a:latin typeface="Times New Roman" pitchFamily="18" charset="0"/>
                <a:cs typeface="Times New Roman" pitchFamily="18" charset="0"/>
              </a:rPr>
              <a:t>Alkene</a:t>
            </a:r>
            <a:endParaRPr lang="ar-SA" dirty="0">
              <a:solidFill>
                <a:srgbClr val="00B050"/>
              </a:solidFill>
            </a:endParaRPr>
          </a:p>
        </p:txBody>
      </p:sp>
      <p:sp>
        <p:nvSpPr>
          <p:cNvPr id="5" name="مستطيل 4"/>
          <p:cNvSpPr/>
          <p:nvPr/>
        </p:nvSpPr>
        <p:spPr>
          <a:xfrm>
            <a:off x="5555988" y="1176800"/>
            <a:ext cx="3172663" cy="523220"/>
          </a:xfrm>
          <a:prstGeom prst="rect">
            <a:avLst/>
          </a:prstGeom>
        </p:spPr>
        <p:txBody>
          <a:bodyPr wrap="none">
            <a:spAutoFit/>
          </a:bodyPr>
          <a:lstStyle/>
          <a:p>
            <a:pPr lvl="0"/>
            <a:r>
              <a:rPr lang="en-US" sz="2800" dirty="0" smtClean="0">
                <a:solidFill>
                  <a:srgbClr val="00B050"/>
                </a:solidFill>
                <a:latin typeface="Times New Roman" pitchFamily="18" charset="0"/>
                <a:cs typeface="Times New Roman" pitchFamily="18" charset="0"/>
              </a:rPr>
              <a:t>The</a:t>
            </a:r>
            <a:r>
              <a:rPr lang="en-US" sz="2800" i="1" dirty="0" smtClean="0">
                <a:solidFill>
                  <a:srgbClr val="00B050"/>
                </a:solidFill>
                <a:latin typeface="Times New Roman" pitchFamily="18" charset="0"/>
                <a:cs typeface="Times New Roman" pitchFamily="18" charset="0"/>
              </a:rPr>
              <a:t> </a:t>
            </a:r>
            <a:r>
              <a:rPr lang="en-US" sz="2800" i="1" dirty="0" err="1" smtClean="0">
                <a:solidFill>
                  <a:srgbClr val="00B050"/>
                </a:solidFill>
                <a:latin typeface="Times New Roman" pitchFamily="18" charset="0"/>
                <a:cs typeface="Times New Roman" pitchFamily="18" charset="0"/>
              </a:rPr>
              <a:t>cis</a:t>
            </a:r>
            <a:r>
              <a:rPr lang="en-US" sz="2800" dirty="0" smtClean="0">
                <a:solidFill>
                  <a:srgbClr val="00B050"/>
                </a:solidFill>
                <a:latin typeface="Times New Roman" pitchFamily="18" charset="0"/>
                <a:cs typeface="Times New Roman" pitchFamily="18" charset="0"/>
              </a:rPr>
              <a:t>-</a:t>
            </a:r>
            <a:r>
              <a:rPr lang="en-US" sz="2800" i="1" dirty="0" smtClean="0">
                <a:solidFill>
                  <a:srgbClr val="00B050"/>
                </a:solidFill>
                <a:latin typeface="Times New Roman" pitchFamily="18" charset="0"/>
                <a:cs typeface="Times New Roman" pitchFamily="18" charset="0"/>
              </a:rPr>
              <a:t>trans </a:t>
            </a:r>
            <a:r>
              <a:rPr lang="en-US" sz="2800" dirty="0" smtClean="0">
                <a:solidFill>
                  <a:srgbClr val="00B050"/>
                </a:solidFill>
                <a:latin typeface="Times New Roman" pitchFamily="18" charset="0"/>
                <a:cs typeface="Times New Roman" pitchFamily="18" charset="0"/>
              </a:rPr>
              <a:t>system</a:t>
            </a:r>
            <a:endParaRPr lang="ar-SA" sz="2800" dirty="0">
              <a:solidFill>
                <a:srgbClr val="00B050"/>
              </a:solidFill>
              <a:latin typeface="Times New Roman" pitchFamily="18" charset="0"/>
              <a:cs typeface="Times New Roman" pitchFamily="18" charset="0"/>
            </a:endParaRPr>
          </a:p>
        </p:txBody>
      </p:sp>
      <p:grpSp>
        <p:nvGrpSpPr>
          <p:cNvPr id="6" name="Group 8"/>
          <p:cNvGrpSpPr>
            <a:grpSpLocks noChangeAspect="1"/>
          </p:cNvGrpSpPr>
          <p:nvPr/>
        </p:nvGrpSpPr>
        <p:grpSpPr bwMode="auto">
          <a:xfrm>
            <a:off x="213604" y="1472220"/>
            <a:ext cx="1005840" cy="1005840"/>
            <a:chOff x="547" y="911"/>
            <a:chExt cx="1800" cy="1828"/>
          </a:xfrm>
        </p:grpSpPr>
        <p:pic>
          <p:nvPicPr>
            <p:cNvPr id="7" name="Picture 3"/>
            <p:cNvPicPr>
              <a:picLocks noChangeArrowheads="1"/>
            </p:cNvPicPr>
            <p:nvPr/>
          </p:nvPicPr>
          <p:blipFill>
            <a:blip r:embed="rId2">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922" y="1325"/>
              <a:ext cx="1040" cy="1009"/>
            </a:xfrm>
            <a:prstGeom prst="rect">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4"/>
            <p:cNvSpPr>
              <a:spLocks noChangeArrowheads="1"/>
            </p:cNvSpPr>
            <p:nvPr/>
          </p:nvSpPr>
          <p:spPr bwMode="auto">
            <a:xfrm>
              <a:off x="1899" y="139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9" name="Oval 5"/>
            <p:cNvSpPr>
              <a:spLocks noChangeArrowheads="1"/>
            </p:cNvSpPr>
            <p:nvPr/>
          </p:nvSpPr>
          <p:spPr bwMode="auto">
            <a:xfrm>
              <a:off x="1046" y="91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0" name="Oval 6"/>
            <p:cNvSpPr>
              <a:spLocks noChangeArrowheads="1"/>
            </p:cNvSpPr>
            <p:nvPr/>
          </p:nvSpPr>
          <p:spPr bwMode="auto">
            <a:xfrm>
              <a:off x="547" y="1795"/>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1" name="Oval 7"/>
            <p:cNvSpPr>
              <a:spLocks noChangeArrowheads="1"/>
            </p:cNvSpPr>
            <p:nvPr/>
          </p:nvSpPr>
          <p:spPr bwMode="auto">
            <a:xfrm>
              <a:off x="1389" y="2291"/>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grpSp>
      <p:grpSp>
        <p:nvGrpSpPr>
          <p:cNvPr id="12" name="Group 14"/>
          <p:cNvGrpSpPr>
            <a:grpSpLocks noChangeAspect="1"/>
          </p:cNvGrpSpPr>
          <p:nvPr/>
        </p:nvGrpSpPr>
        <p:grpSpPr bwMode="auto">
          <a:xfrm>
            <a:off x="169529" y="2670083"/>
            <a:ext cx="1005840" cy="1005840"/>
            <a:chOff x="3372" y="948"/>
            <a:chExt cx="1716" cy="1791"/>
          </a:xfrm>
        </p:grpSpPr>
        <p:pic>
          <p:nvPicPr>
            <p:cNvPr id="13" name="Picture 9"/>
            <p:cNvPicPr>
              <a:picLocks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3697" y="1310"/>
              <a:ext cx="1040" cy="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0"/>
            <p:cNvSpPr>
              <a:spLocks noChangeArrowheads="1"/>
            </p:cNvSpPr>
            <p:nvPr/>
          </p:nvSpPr>
          <p:spPr bwMode="auto">
            <a:xfrm>
              <a:off x="3830" y="948"/>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5" name="Oval 11"/>
            <p:cNvSpPr>
              <a:spLocks noChangeArrowheads="1"/>
            </p:cNvSpPr>
            <p:nvPr/>
          </p:nvSpPr>
          <p:spPr bwMode="auto">
            <a:xfrm>
              <a:off x="4159" y="2291"/>
              <a:ext cx="448" cy="448"/>
            </a:xfrm>
            <a:prstGeom prst="ellipse">
              <a:avLst/>
            </a:prstGeom>
            <a:solidFill>
              <a:srgbClr val="FF0000"/>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6" name="Oval 12"/>
            <p:cNvSpPr>
              <a:spLocks noChangeArrowheads="1"/>
            </p:cNvSpPr>
            <p:nvPr/>
          </p:nvSpPr>
          <p:spPr bwMode="auto">
            <a:xfrm>
              <a:off x="3372" y="1800"/>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sp>
          <p:nvSpPr>
            <p:cNvPr id="17" name="Oval 13"/>
            <p:cNvSpPr>
              <a:spLocks noChangeArrowheads="1"/>
            </p:cNvSpPr>
            <p:nvPr/>
          </p:nvSpPr>
          <p:spPr bwMode="auto">
            <a:xfrm>
              <a:off x="4640" y="1403"/>
              <a:ext cx="448" cy="448"/>
            </a:xfrm>
            <a:prstGeom prst="ellipse">
              <a:avLst/>
            </a:prstGeom>
            <a:solidFill>
              <a:srgbClr val="00EE6C"/>
            </a:solidFill>
            <a:ln>
              <a:noFill/>
            </a:ln>
            <a:effectLst/>
            <a:extLst>
              <a:ext uri="{91240B29-F687-4F45-9708-019B960494DF}">
                <a14:hiddenLine xmlns:a14="http://schemas.microsoft.com/office/drawing/2010/main" w="25400">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p>
          </p:txBody>
        </p:sp>
      </p:grpSp>
      <p:sp>
        <p:nvSpPr>
          <p:cNvPr id="19" name="مستطيل 18"/>
          <p:cNvSpPr/>
          <p:nvPr/>
        </p:nvSpPr>
        <p:spPr>
          <a:xfrm>
            <a:off x="1444344" y="1862660"/>
            <a:ext cx="6986040" cy="510717"/>
          </a:xfrm>
          <a:prstGeom prst="rect">
            <a:avLst/>
          </a:prstGeom>
        </p:spPr>
        <p:txBody>
          <a:bodyPr wrap="square">
            <a:spAutoFit/>
          </a:bodyPr>
          <a:lstStyle/>
          <a:p>
            <a:pPr lvl="0" algn="l" rtl="0" eaLnBrk="0" fontAlgn="base" hangingPunct="0">
              <a:lnSpc>
                <a:spcPts val="3600"/>
              </a:lnSpc>
              <a:spcBef>
                <a:spcPts val="1000"/>
              </a:spcBef>
              <a:spcAft>
                <a:spcPts val="1000"/>
              </a:spcAft>
              <a:tabLst>
                <a:tab pos="914400" algn="l"/>
                <a:tab pos="1828800" algn="l"/>
                <a:tab pos="2743200" algn="l"/>
                <a:tab pos="3657600" algn="l"/>
                <a:tab pos="4572000" algn="l"/>
                <a:tab pos="5486400" algn="l"/>
                <a:tab pos="6400800" algn="l"/>
              </a:tabLst>
              <a:defRPr/>
            </a:pPr>
            <a:r>
              <a:rPr lang="en-US" sz="2400" i="1" dirty="0" err="1">
                <a:solidFill>
                  <a:srgbClr val="00B050"/>
                </a:solidFill>
                <a:latin typeface="Times New Roman" pitchFamily="18" charset="0"/>
                <a:cs typeface="Times New Roman" pitchFamily="18" charset="0"/>
              </a:rPr>
              <a:t>cis</a:t>
            </a:r>
            <a:r>
              <a:rPr lang="en-US" sz="2400" dirty="0">
                <a:latin typeface="Times New Roman" pitchFamily="18" charset="0"/>
                <a:cs typeface="Times New Roman" pitchFamily="18" charset="0"/>
              </a:rPr>
              <a:t> (identical or </a:t>
            </a:r>
            <a:r>
              <a:rPr lang="en-US" sz="2400" dirty="0" smtClean="0">
                <a:latin typeface="Times New Roman" pitchFamily="18" charset="0"/>
                <a:cs typeface="Times New Roman" pitchFamily="18" charset="0"/>
              </a:rPr>
              <a:t>analogous substituents on </a:t>
            </a:r>
            <a:r>
              <a:rPr lang="en-US" sz="2400" u="sng" dirty="0">
                <a:latin typeface="Times New Roman" pitchFamily="18" charset="0"/>
                <a:cs typeface="Times New Roman" pitchFamily="18" charset="0"/>
              </a:rPr>
              <a:t>same</a:t>
            </a:r>
            <a:r>
              <a:rPr lang="en-US" sz="2400" dirty="0">
                <a:latin typeface="Times New Roman" pitchFamily="18" charset="0"/>
                <a:cs typeface="Times New Roman" pitchFamily="18" charset="0"/>
              </a:rPr>
              <a:t> side)</a:t>
            </a:r>
          </a:p>
        </p:txBody>
      </p:sp>
      <p:sp>
        <p:nvSpPr>
          <p:cNvPr id="21" name="مستطيل 20"/>
          <p:cNvSpPr/>
          <p:nvPr/>
        </p:nvSpPr>
        <p:spPr>
          <a:xfrm>
            <a:off x="1391795" y="2846175"/>
            <a:ext cx="7834004" cy="510717"/>
          </a:xfrm>
          <a:prstGeom prst="rect">
            <a:avLst/>
          </a:prstGeom>
        </p:spPr>
        <p:txBody>
          <a:bodyPr wrap="square">
            <a:spAutoFit/>
          </a:bodyPr>
          <a:lstStyle/>
          <a:p>
            <a:pPr lvl="0" algn="l" rtl="0" eaLnBrk="0" fontAlgn="base" hangingPunct="0">
              <a:lnSpc>
                <a:spcPts val="3600"/>
              </a:lnSpc>
              <a:spcBef>
                <a:spcPts val="1000"/>
              </a:spcBef>
              <a:spcAft>
                <a:spcPts val="1000"/>
              </a:spcAft>
              <a:tabLst>
                <a:tab pos="457200" algn="l"/>
                <a:tab pos="3657600" algn="l"/>
                <a:tab pos="5486400" algn="l"/>
              </a:tabLst>
              <a:defRPr/>
            </a:pPr>
            <a:r>
              <a:rPr lang="en-US" sz="2400" i="1" kern="0" dirty="0">
                <a:solidFill>
                  <a:srgbClr val="00B050"/>
                </a:solidFill>
                <a:latin typeface="Times New Roman" pitchFamily="18" charset="0"/>
                <a:cs typeface="Times New Roman" pitchFamily="18" charset="0"/>
              </a:rPr>
              <a:t>trans</a:t>
            </a:r>
            <a:r>
              <a:rPr lang="en-US" sz="2400" kern="0" dirty="0">
                <a:latin typeface="Times New Roman" pitchFamily="18" charset="0"/>
                <a:cs typeface="Times New Roman" pitchFamily="18" charset="0"/>
              </a:rPr>
              <a:t> (identical or </a:t>
            </a:r>
            <a:r>
              <a:rPr lang="en-US" sz="2400" kern="0" dirty="0" smtClean="0">
                <a:latin typeface="Times New Roman" pitchFamily="18" charset="0"/>
                <a:cs typeface="Times New Roman" pitchFamily="18" charset="0"/>
              </a:rPr>
              <a:t>analogous </a:t>
            </a:r>
            <a:r>
              <a:rPr lang="en-US" sz="2400" kern="0" dirty="0">
                <a:latin typeface="Times New Roman" pitchFamily="18" charset="0"/>
                <a:cs typeface="Times New Roman" pitchFamily="18" charset="0"/>
              </a:rPr>
              <a:t>substituents </a:t>
            </a:r>
            <a:r>
              <a:rPr lang="en-US" sz="2400" kern="0" dirty="0" smtClean="0">
                <a:latin typeface="Times New Roman" pitchFamily="18" charset="0"/>
                <a:cs typeface="Times New Roman" pitchFamily="18" charset="0"/>
              </a:rPr>
              <a:t>on </a:t>
            </a:r>
            <a:r>
              <a:rPr lang="en-US" sz="2400" u="sng" kern="0" dirty="0">
                <a:latin typeface="Times New Roman" pitchFamily="18" charset="0"/>
                <a:cs typeface="Times New Roman" pitchFamily="18" charset="0"/>
              </a:rPr>
              <a:t>opposite</a:t>
            </a:r>
            <a:r>
              <a:rPr lang="en-US" sz="2400" kern="0" dirty="0">
                <a:latin typeface="Times New Roman" pitchFamily="18" charset="0"/>
                <a:cs typeface="Times New Roman" pitchFamily="18" charset="0"/>
              </a:rPr>
              <a:t> sides)</a:t>
            </a:r>
          </a:p>
        </p:txBody>
      </p:sp>
      <p:sp>
        <p:nvSpPr>
          <p:cNvPr id="2" name="عنصر نائب لرقم الشريحة 1"/>
          <p:cNvSpPr>
            <a:spLocks noGrp="1"/>
          </p:cNvSpPr>
          <p:nvPr>
            <p:ph type="sldNum" sz="quarter" idx="12"/>
          </p:nvPr>
        </p:nvSpPr>
        <p:spPr/>
        <p:txBody>
          <a:bodyPr/>
          <a:lstStyle/>
          <a:p>
            <a:fld id="{A043DA81-878F-4889-867F-57E993E58D08}" type="slidenum">
              <a:rPr lang="ar-SA" smtClean="0"/>
              <a:pPr/>
              <a:t>8</a:t>
            </a:fld>
            <a:endParaRPr lang="ar-SA"/>
          </a:p>
        </p:txBody>
      </p:sp>
      <p:sp>
        <p:nvSpPr>
          <p:cNvPr id="4" name="TextBox 3"/>
          <p:cNvSpPr txBox="1"/>
          <p:nvPr/>
        </p:nvSpPr>
        <p:spPr>
          <a:xfrm>
            <a:off x="-167527" y="678068"/>
            <a:ext cx="6901120"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Case 1: </a:t>
            </a:r>
            <a:r>
              <a:rPr lang="en-US" sz="2800" dirty="0">
                <a:solidFill>
                  <a:srgbClr val="C00000"/>
                </a:solidFill>
                <a:latin typeface="Times New Roman" pitchFamily="18" charset="0"/>
                <a:cs typeface="Times New Roman" pitchFamily="18" charset="0"/>
              </a:rPr>
              <a:t>Alkene with </a:t>
            </a:r>
            <a:r>
              <a:rPr lang="en-US" sz="2800" dirty="0" smtClean="0">
                <a:solidFill>
                  <a:srgbClr val="C00000"/>
                </a:solidFill>
                <a:latin typeface="Times New Roman" pitchFamily="18" charset="0"/>
                <a:cs typeface="Times New Roman" pitchFamily="18" charset="0"/>
              </a:rPr>
              <a:t>Tow </a:t>
            </a:r>
            <a:r>
              <a:rPr lang="en-US" sz="2800" dirty="0">
                <a:solidFill>
                  <a:srgbClr val="C00000"/>
                </a:solidFill>
                <a:latin typeface="Times New Roman" pitchFamily="18" charset="0"/>
                <a:cs typeface="Times New Roman" pitchFamily="18" charset="0"/>
              </a:rPr>
              <a:t>different </a:t>
            </a:r>
            <a:r>
              <a:rPr lang="en-US" sz="2800" dirty="0" smtClean="0">
                <a:solidFill>
                  <a:srgbClr val="C00000"/>
                </a:solidFill>
                <a:latin typeface="Times New Roman" pitchFamily="18" charset="0"/>
                <a:cs typeface="Times New Roman" pitchFamily="18" charset="0"/>
              </a:rPr>
              <a:t>substituents</a:t>
            </a:r>
            <a:endParaRPr lang="en-US" sz="2800" dirty="0">
              <a:solidFill>
                <a:srgbClr val="C00000"/>
              </a:solidFill>
              <a:latin typeface="Times New Roman" pitchFamily="18" charset="0"/>
              <a:cs typeface="Times New Roman" pitchFamily="18" charset="0"/>
            </a:endParaRPr>
          </a:p>
        </p:txBody>
      </p:sp>
      <p:sp>
        <p:nvSpPr>
          <p:cNvPr id="23" name="Rectangle 22"/>
          <p:cNvSpPr/>
          <p:nvPr/>
        </p:nvSpPr>
        <p:spPr>
          <a:xfrm>
            <a:off x="189162" y="3724565"/>
            <a:ext cx="8403441" cy="830997"/>
          </a:xfrm>
          <a:prstGeom prst="rect">
            <a:avLst/>
          </a:prstGeom>
        </p:spPr>
        <p:txBody>
          <a:bodyPr wrap="square">
            <a:spAutoFit/>
          </a:bodyPr>
          <a:lstStyle/>
          <a:p>
            <a:pPr marL="285750" lvl="0" indent="-285750" algn="l" rtl="0" fontAlgn="base">
              <a:spcBef>
                <a:spcPct val="50000"/>
              </a:spcBef>
              <a:spcAft>
                <a:spcPct val="0"/>
              </a:spcAft>
              <a:buFont typeface="Arial" pitchFamily="34" charset="0"/>
              <a:buChar char="•"/>
            </a:pPr>
            <a:r>
              <a:rPr lang="en-US" sz="2400" dirty="0">
                <a:solidFill>
                  <a:srgbClr val="000000"/>
                </a:solidFill>
                <a:latin typeface="Times New Roman" pitchFamily="18" charset="0"/>
              </a:rPr>
              <a:t>If </a:t>
            </a:r>
            <a:r>
              <a:rPr lang="en-US" sz="2400" u="sng" dirty="0">
                <a:solidFill>
                  <a:srgbClr val="000000"/>
                </a:solidFill>
                <a:latin typeface="Times New Roman" pitchFamily="18" charset="0"/>
              </a:rPr>
              <a:t>either</a:t>
            </a:r>
            <a:r>
              <a:rPr lang="en-US" sz="2400" dirty="0">
                <a:solidFill>
                  <a:srgbClr val="000000"/>
                </a:solidFill>
                <a:latin typeface="Times New Roman" pitchFamily="18" charset="0"/>
              </a:rPr>
              <a:t> </a:t>
            </a:r>
            <a:r>
              <a:rPr lang="en-US" sz="2400" i="1" dirty="0">
                <a:solidFill>
                  <a:srgbClr val="000000"/>
                </a:solidFill>
                <a:latin typeface="Times New Roman" pitchFamily="18" charset="0"/>
              </a:rPr>
              <a:t>vinyl</a:t>
            </a:r>
            <a:r>
              <a:rPr lang="en-US" sz="2400" dirty="0">
                <a:solidFill>
                  <a:srgbClr val="000000"/>
                </a:solidFill>
                <a:latin typeface="Times New Roman" pitchFamily="18" charset="0"/>
              </a:rPr>
              <a:t> carbon is bonded to two equivalent groups, then </a:t>
            </a:r>
            <a:r>
              <a:rPr lang="en-US" sz="2400" u="sng" dirty="0">
                <a:solidFill>
                  <a:srgbClr val="000000"/>
                </a:solidFill>
                <a:latin typeface="Times New Roman" pitchFamily="18" charset="0"/>
              </a:rPr>
              <a:t>no</a:t>
            </a:r>
            <a:r>
              <a:rPr lang="en-US" sz="2400" dirty="0">
                <a:solidFill>
                  <a:srgbClr val="000000"/>
                </a:solidFill>
                <a:latin typeface="Times New Roman" pitchFamily="18" charset="0"/>
              </a:rPr>
              <a:t> geometric isomerism exists.</a:t>
            </a:r>
          </a:p>
        </p:txBody>
      </p:sp>
      <p:sp>
        <p:nvSpPr>
          <p:cNvPr id="24" name="مستطيل 3"/>
          <p:cNvSpPr/>
          <p:nvPr/>
        </p:nvSpPr>
        <p:spPr>
          <a:xfrm>
            <a:off x="1979712" y="4539124"/>
            <a:ext cx="5587611" cy="2246769"/>
          </a:xfrm>
          <a:prstGeom prst="rect">
            <a:avLst/>
          </a:prstGeom>
        </p:spPr>
        <p:txBody>
          <a:bodyPr wrap="square">
            <a:spAutoFit/>
          </a:bodyPr>
          <a:lstStyle/>
          <a:p>
            <a:pPr lvl="0" algn="l" rtl="0" fontAlgn="base">
              <a:spcBef>
                <a:spcPct val="50000"/>
              </a:spcBef>
              <a:spcAft>
                <a:spcPct val="0"/>
              </a:spcAft>
            </a:pPr>
            <a:r>
              <a:rPr lang="en-US" sz="2000" dirty="0" smtClean="0">
                <a:solidFill>
                  <a:srgbClr val="000000"/>
                </a:solidFill>
                <a:latin typeface="Times New Roman" pitchFamily="18" charset="0"/>
              </a:rPr>
              <a:t>CH</a:t>
            </a:r>
            <a:r>
              <a:rPr lang="en-US" sz="2000" baseline="-25000" dirty="0" smtClean="0">
                <a:solidFill>
                  <a:srgbClr val="000000"/>
                </a:solidFill>
                <a:latin typeface="Times New Roman" pitchFamily="18" charset="0"/>
              </a:rPr>
              <a:t>3</a:t>
            </a:r>
            <a:r>
              <a:rPr lang="en-US" sz="2000" dirty="0" smtClean="0">
                <a:solidFill>
                  <a:srgbClr val="000000"/>
                </a:solidFill>
                <a:latin typeface="Times New Roman" pitchFamily="18" charset="0"/>
              </a:rPr>
              <a:t>CH=CHCH</a:t>
            </a:r>
            <a:r>
              <a:rPr lang="en-US" sz="2000" baseline="-25000" dirty="0" smtClean="0">
                <a:solidFill>
                  <a:srgbClr val="000000"/>
                </a:solidFill>
                <a:latin typeface="Times New Roman" pitchFamily="18" charset="0"/>
              </a:rPr>
              <a:t>3</a:t>
            </a:r>
            <a:r>
              <a:rPr lang="en-US" sz="2000" dirty="0" smtClean="0">
                <a:solidFill>
                  <a:srgbClr val="000000"/>
                </a:solidFill>
                <a:latin typeface="Times New Roman" pitchFamily="18" charset="0"/>
              </a:rPr>
              <a:t>          	 CH</a:t>
            </a:r>
            <a:r>
              <a:rPr lang="en-US" sz="2000" baseline="-25000" dirty="0" smtClean="0">
                <a:solidFill>
                  <a:srgbClr val="000000"/>
                </a:solidFill>
                <a:latin typeface="Times New Roman" pitchFamily="18" charset="0"/>
              </a:rPr>
              <a:t>3</a:t>
            </a:r>
            <a:r>
              <a:rPr lang="en-US" sz="2000" dirty="0" smtClean="0">
                <a:solidFill>
                  <a:srgbClr val="000000"/>
                </a:solidFill>
                <a:latin typeface="Times New Roman" pitchFamily="18" charset="0"/>
              </a:rPr>
              <a:t>CH</a:t>
            </a:r>
            <a:r>
              <a:rPr lang="en-US" sz="2000" baseline="-25000" dirty="0" smtClean="0">
                <a:solidFill>
                  <a:srgbClr val="000000"/>
                </a:solidFill>
                <a:latin typeface="Times New Roman" pitchFamily="18" charset="0"/>
              </a:rPr>
              <a:t>2</a:t>
            </a:r>
            <a:r>
              <a:rPr lang="en-US" sz="2000" dirty="0" smtClean="0">
                <a:solidFill>
                  <a:srgbClr val="000000"/>
                </a:solidFill>
                <a:latin typeface="Times New Roman" pitchFamily="18" charset="0"/>
              </a:rPr>
              <a:t>CH=C</a:t>
            </a:r>
            <a:r>
              <a:rPr lang="en-US" sz="2000" dirty="0" smtClean="0">
                <a:solidFill>
                  <a:srgbClr val="3333CC"/>
                </a:solidFill>
                <a:latin typeface="Times New Roman" pitchFamily="18" charset="0"/>
              </a:rPr>
              <a:t>H</a:t>
            </a:r>
            <a:r>
              <a:rPr lang="en-US" sz="2000" baseline="-25000" dirty="0" smtClean="0">
                <a:solidFill>
                  <a:srgbClr val="3333CC"/>
                </a:solidFill>
                <a:latin typeface="Times New Roman" pitchFamily="18" charset="0"/>
              </a:rPr>
              <a:t>2</a:t>
            </a:r>
            <a:endParaRPr lang="en-US" sz="2000" dirty="0">
              <a:solidFill>
                <a:srgbClr val="3333CC"/>
              </a:solidFill>
              <a:latin typeface="Times New Roman" pitchFamily="18" charset="0"/>
            </a:endParaRPr>
          </a:p>
          <a:p>
            <a:pPr lvl="0" algn="l" rtl="0" fontAlgn="base">
              <a:spcBef>
                <a:spcPct val="50000"/>
              </a:spcBef>
              <a:spcAft>
                <a:spcPct val="0"/>
              </a:spcAft>
            </a:pPr>
            <a:r>
              <a:rPr lang="en-US" sz="2000" dirty="0">
                <a:solidFill>
                  <a:srgbClr val="000000"/>
                </a:solidFill>
                <a:latin typeface="Times New Roman" pitchFamily="18" charset="0"/>
              </a:rPr>
              <a:t>         </a:t>
            </a:r>
            <a:r>
              <a:rPr lang="en-US" sz="2000" dirty="0" smtClean="0">
                <a:solidFill>
                  <a:srgbClr val="000000"/>
                </a:solidFill>
                <a:latin typeface="Times New Roman" pitchFamily="18" charset="0"/>
              </a:rPr>
              <a:t>Yes</a:t>
            </a:r>
            <a:r>
              <a:rPr lang="en-US" sz="2000" dirty="0">
                <a:solidFill>
                  <a:srgbClr val="000000"/>
                </a:solidFill>
                <a:latin typeface="Times New Roman" pitchFamily="18" charset="0"/>
              </a:rPr>
              <a:t>			</a:t>
            </a:r>
            <a:r>
              <a:rPr lang="en-US" sz="2000" dirty="0" smtClean="0">
                <a:solidFill>
                  <a:srgbClr val="3333CC"/>
                </a:solidFill>
                <a:latin typeface="Times New Roman" pitchFamily="18" charset="0"/>
              </a:rPr>
              <a:t>No</a:t>
            </a:r>
          </a:p>
          <a:p>
            <a:pPr lvl="0" algn="l" rtl="0" fontAlgn="base">
              <a:spcBef>
                <a:spcPct val="50000"/>
              </a:spcBef>
              <a:spcAft>
                <a:spcPct val="0"/>
              </a:spcAft>
            </a:pPr>
            <a:endParaRPr lang="en-US" sz="2000" dirty="0">
              <a:solidFill>
                <a:srgbClr val="3333CC"/>
              </a:solidFill>
              <a:latin typeface="Times New Roman" pitchFamily="18" charset="0"/>
            </a:endParaRPr>
          </a:p>
          <a:p>
            <a:pPr lvl="0" algn="l" rtl="0" fontAlgn="base">
              <a:lnSpc>
                <a:spcPct val="50000"/>
              </a:lnSpc>
              <a:spcBef>
                <a:spcPct val="50000"/>
              </a:spcBef>
              <a:spcAft>
                <a:spcPct val="0"/>
              </a:spcAft>
            </a:pPr>
            <a:r>
              <a:rPr lang="en-US" sz="2000" dirty="0">
                <a:solidFill>
                  <a:srgbClr val="000000"/>
                </a:solidFill>
                <a:latin typeface="Times New Roman" pitchFamily="18" charset="0"/>
              </a:rPr>
              <a:t>                                                               CH</a:t>
            </a:r>
            <a:r>
              <a:rPr lang="en-US" sz="2000" baseline="-25000" dirty="0">
                <a:solidFill>
                  <a:srgbClr val="000000"/>
                </a:solidFill>
                <a:latin typeface="Times New Roman" pitchFamily="18" charset="0"/>
              </a:rPr>
              <a:t>3</a:t>
            </a:r>
            <a:endParaRPr lang="en-US" sz="2000" dirty="0">
              <a:solidFill>
                <a:srgbClr val="000000"/>
              </a:solidFill>
              <a:latin typeface="Times New Roman" pitchFamily="18" charset="0"/>
            </a:endParaRPr>
          </a:p>
          <a:p>
            <a:pPr lvl="0" algn="l" rtl="0" fontAlgn="base">
              <a:lnSpc>
                <a:spcPct val="50000"/>
              </a:lnSpc>
              <a:spcBef>
                <a:spcPct val="50000"/>
              </a:spcBef>
              <a:spcAft>
                <a:spcPct val="0"/>
              </a:spcAft>
            </a:pPr>
            <a:r>
              <a:rPr lang="en-US" sz="2000" dirty="0">
                <a:solidFill>
                  <a:srgbClr val="3333CC"/>
                </a:solidFill>
                <a:latin typeface="Times New Roman" pitchFamily="18" charset="0"/>
              </a:rPr>
              <a:t>(CH</a:t>
            </a:r>
            <a:r>
              <a:rPr lang="en-US" sz="2000" baseline="-25000" dirty="0">
                <a:solidFill>
                  <a:srgbClr val="3333CC"/>
                </a:solidFill>
                <a:latin typeface="Times New Roman" pitchFamily="18" charset="0"/>
              </a:rPr>
              <a:t>3</a:t>
            </a:r>
            <a:r>
              <a:rPr lang="en-US" sz="2000" dirty="0">
                <a:solidFill>
                  <a:srgbClr val="3333CC"/>
                </a:solidFill>
                <a:latin typeface="Times New Roman" pitchFamily="18" charset="0"/>
              </a:rPr>
              <a:t>)</a:t>
            </a:r>
            <a:r>
              <a:rPr lang="en-US" sz="2000" baseline="-25000" dirty="0">
                <a:solidFill>
                  <a:srgbClr val="3333CC"/>
                </a:solidFill>
                <a:latin typeface="Times New Roman" pitchFamily="18" charset="0"/>
              </a:rPr>
              <a:t>2</a:t>
            </a:r>
            <a:r>
              <a:rPr lang="en-US" sz="2000" dirty="0">
                <a:solidFill>
                  <a:srgbClr val="000000"/>
                </a:solidFill>
                <a:latin typeface="Times New Roman" pitchFamily="18" charset="0"/>
              </a:rPr>
              <a:t>C=CHCH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		CH</a:t>
            </a:r>
            <a:r>
              <a:rPr lang="en-US" sz="2000" baseline="-25000" dirty="0">
                <a:solidFill>
                  <a:srgbClr val="000000"/>
                </a:solidFill>
                <a:latin typeface="Times New Roman" pitchFamily="18" charset="0"/>
              </a:rPr>
              <a:t>3</a:t>
            </a:r>
            <a:r>
              <a:rPr lang="en-US" sz="2000" dirty="0">
                <a:solidFill>
                  <a:srgbClr val="000000"/>
                </a:solidFill>
                <a:latin typeface="Times New Roman" pitchFamily="18" charset="0"/>
              </a:rPr>
              <a:t>CH=CCH</a:t>
            </a:r>
            <a:r>
              <a:rPr lang="en-US" sz="2000" baseline="-25000" dirty="0">
                <a:solidFill>
                  <a:srgbClr val="000000"/>
                </a:solidFill>
                <a:latin typeface="Times New Roman" pitchFamily="18" charset="0"/>
              </a:rPr>
              <a:t>2</a:t>
            </a:r>
            <a:r>
              <a:rPr lang="en-US" sz="2000" dirty="0">
                <a:solidFill>
                  <a:srgbClr val="000000"/>
                </a:solidFill>
                <a:latin typeface="Times New Roman" pitchFamily="18" charset="0"/>
              </a:rPr>
              <a:t>CH</a:t>
            </a:r>
            <a:r>
              <a:rPr lang="en-US" sz="2000" baseline="-25000" dirty="0">
                <a:solidFill>
                  <a:srgbClr val="000000"/>
                </a:solidFill>
                <a:latin typeface="Times New Roman" pitchFamily="18" charset="0"/>
              </a:rPr>
              <a:t>3</a:t>
            </a:r>
            <a:endParaRPr lang="en-US" sz="2000" dirty="0">
              <a:solidFill>
                <a:srgbClr val="000000"/>
              </a:solidFill>
              <a:latin typeface="Times New Roman" pitchFamily="18" charset="0"/>
            </a:endParaRPr>
          </a:p>
          <a:p>
            <a:pPr lvl="0" algn="l" rtl="0" fontAlgn="base">
              <a:lnSpc>
                <a:spcPct val="50000"/>
              </a:lnSpc>
              <a:spcBef>
                <a:spcPct val="50000"/>
              </a:spcBef>
              <a:spcAft>
                <a:spcPct val="0"/>
              </a:spcAft>
            </a:pPr>
            <a:r>
              <a:rPr lang="en-US" sz="2000" dirty="0">
                <a:solidFill>
                  <a:srgbClr val="000000"/>
                </a:solidFill>
                <a:latin typeface="Times New Roman" pitchFamily="18" charset="0"/>
              </a:rPr>
              <a:t>         </a:t>
            </a:r>
            <a:r>
              <a:rPr lang="en-US" sz="2000" dirty="0">
                <a:solidFill>
                  <a:srgbClr val="3333CC"/>
                </a:solidFill>
                <a:latin typeface="Times New Roman" pitchFamily="18" charset="0"/>
              </a:rPr>
              <a:t> </a:t>
            </a:r>
            <a:r>
              <a:rPr lang="en-US" sz="2000" dirty="0" smtClean="0">
                <a:solidFill>
                  <a:srgbClr val="3333CC"/>
                </a:solidFill>
                <a:latin typeface="Times New Roman" pitchFamily="18" charset="0"/>
              </a:rPr>
              <a:t>No </a:t>
            </a:r>
            <a:r>
              <a:rPr lang="en-US" sz="2000" dirty="0" smtClean="0">
                <a:solidFill>
                  <a:srgbClr val="000000"/>
                </a:solidFill>
                <a:latin typeface="Times New Roman" pitchFamily="18" charset="0"/>
              </a:rPr>
              <a:t>                                           Yes</a:t>
            </a:r>
            <a:endParaRPr lang="en-US" sz="2000" dirty="0">
              <a:solidFill>
                <a:srgbClr val="000000"/>
              </a:solidFill>
              <a:latin typeface="Times New Roman" pitchFamily="18" charset="0"/>
            </a:endParaRPr>
          </a:p>
        </p:txBody>
      </p:sp>
    </p:spTree>
    <p:extLst>
      <p:ext uri="{BB962C8B-B14F-4D97-AF65-F5344CB8AC3E}">
        <p14:creationId xmlns:p14="http://schemas.microsoft.com/office/powerpoint/2010/main" val="191178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6632"/>
            <a:ext cx="1481496" cy="461665"/>
          </a:xfrm>
          <a:prstGeom prst="rect">
            <a:avLst/>
          </a:prstGeom>
        </p:spPr>
        <p:txBody>
          <a:bodyPr wrap="none">
            <a:spAutoFit/>
          </a:bodyPr>
          <a:lstStyle/>
          <a:p>
            <a:pPr lvl="0"/>
            <a:r>
              <a:rPr lang="en-US" sz="2400" dirty="0" smtClean="0">
                <a:solidFill>
                  <a:srgbClr val="00B050"/>
                </a:solidFill>
                <a:latin typeface="Times New Roman" pitchFamily="18" charset="0"/>
                <a:cs typeface="Times New Roman" pitchFamily="18" charset="0"/>
              </a:rPr>
              <a:t>Examples:</a:t>
            </a:r>
            <a:endParaRPr lang="ar-SA" sz="2400" dirty="0">
              <a:solidFill>
                <a:srgbClr val="00B050"/>
              </a:solidFill>
              <a:latin typeface="Times New Roman" pitchFamily="18" charset="0"/>
              <a:cs typeface="Times New Roman" pitchFamily="18" charset="0"/>
            </a:endParaRPr>
          </a:p>
        </p:txBody>
      </p:sp>
      <p:grpSp>
        <p:nvGrpSpPr>
          <p:cNvPr id="37" name="Group 36"/>
          <p:cNvGrpSpPr/>
          <p:nvPr/>
        </p:nvGrpSpPr>
        <p:grpSpPr>
          <a:xfrm>
            <a:off x="3226355" y="620688"/>
            <a:ext cx="3548892" cy="2050058"/>
            <a:chOff x="3428992" y="3314113"/>
            <a:chExt cx="3548892" cy="2050058"/>
          </a:xfrm>
        </p:grpSpPr>
        <p:sp>
          <p:nvSpPr>
            <p:cNvPr id="5" name="Rectangle 3"/>
            <p:cNvSpPr>
              <a:spLocks noChangeArrowheads="1"/>
            </p:cNvSpPr>
            <p:nvPr/>
          </p:nvSpPr>
          <p:spPr bwMode="auto">
            <a:xfrm>
              <a:off x="3428992" y="4714884"/>
              <a:ext cx="34083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trans-</a:t>
              </a:r>
              <a:r>
                <a:rPr lang="en-US" sz="2000" dirty="0" smtClean="0">
                  <a:latin typeface="Times New Roman" pitchFamily="18" charset="0"/>
                  <a:cs typeface="Times New Roman" pitchFamily="18" charset="0"/>
                </a:rPr>
                <a:t>2-Butene</a:t>
              </a:r>
              <a:endParaRPr lang="en-US" sz="2000" dirty="0">
                <a:latin typeface="Times New Roman" pitchFamily="18" charset="0"/>
                <a:cs typeface="Times New Roman" pitchFamily="18" charset="0"/>
              </a:endParaRPr>
            </a:p>
          </p:txBody>
        </p:sp>
        <p:grpSp>
          <p:nvGrpSpPr>
            <p:cNvPr id="6" name="Group 18"/>
            <p:cNvGrpSpPr>
              <a:grpSpLocks/>
            </p:cNvGrpSpPr>
            <p:nvPr/>
          </p:nvGrpSpPr>
          <p:grpSpPr bwMode="auto">
            <a:xfrm>
              <a:off x="5214998" y="3314113"/>
              <a:ext cx="1762886" cy="1303449"/>
              <a:chOff x="3296" y="2391"/>
              <a:chExt cx="1583" cy="1170"/>
            </a:xfrm>
          </p:grpSpPr>
          <p:sp>
            <p:nvSpPr>
              <p:cNvPr id="7" name="Rectangle 4"/>
              <p:cNvSpPr>
                <a:spLocks noChangeArrowheads="1"/>
              </p:cNvSpPr>
              <p:nvPr/>
            </p:nvSpPr>
            <p:spPr bwMode="auto">
              <a:xfrm>
                <a:off x="3296" y="2391"/>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grpSp>
            <p:nvGrpSpPr>
              <p:cNvPr id="8" name="Group 14"/>
              <p:cNvGrpSpPr>
                <a:grpSpLocks/>
              </p:cNvGrpSpPr>
              <p:nvPr/>
            </p:nvGrpSpPr>
            <p:grpSpPr bwMode="auto">
              <a:xfrm>
                <a:off x="3564" y="2654"/>
                <a:ext cx="934" cy="744"/>
                <a:chOff x="3564" y="2654"/>
                <a:chExt cx="934" cy="744"/>
              </a:xfrm>
            </p:grpSpPr>
            <p:sp>
              <p:nvSpPr>
                <p:cNvPr id="12"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13"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grpSp>
              <p:nvGrpSpPr>
                <p:cNvPr id="14" name="Group 9"/>
                <p:cNvGrpSpPr>
                  <a:grpSpLocks/>
                </p:cNvGrpSpPr>
                <p:nvPr/>
              </p:nvGrpSpPr>
              <p:grpSpPr bwMode="auto">
                <a:xfrm>
                  <a:off x="3910" y="2998"/>
                  <a:ext cx="241" cy="63"/>
                  <a:chOff x="3910" y="2998"/>
                  <a:chExt cx="241" cy="63"/>
                </a:xfrm>
              </p:grpSpPr>
              <p:sp>
                <p:nvSpPr>
                  <p:cNvPr id="19"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20"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15"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6"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7"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18"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9" name="Rectangle 15"/>
              <p:cNvSpPr>
                <a:spLocks noChangeArrowheads="1"/>
              </p:cNvSpPr>
              <p:nvPr/>
            </p:nvSpPr>
            <p:spPr bwMode="auto">
              <a:xfrm>
                <a:off x="4500" y="3330"/>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sp>
            <p:nvSpPr>
              <p:cNvPr id="10"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11"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6" name="Group 35"/>
          <p:cNvGrpSpPr/>
          <p:nvPr/>
        </p:nvGrpSpPr>
        <p:grpSpPr>
          <a:xfrm>
            <a:off x="1619672" y="3357453"/>
            <a:ext cx="2182812" cy="2006610"/>
            <a:chOff x="1928794" y="3429223"/>
            <a:chExt cx="2182812" cy="2006610"/>
          </a:xfrm>
        </p:grpSpPr>
        <p:sp>
          <p:nvSpPr>
            <p:cNvPr id="4" name="Rectangle 2"/>
            <p:cNvSpPr>
              <a:spLocks noChangeArrowheads="1"/>
            </p:cNvSpPr>
            <p:nvPr/>
          </p:nvSpPr>
          <p:spPr bwMode="auto">
            <a:xfrm>
              <a:off x="1928794" y="4786545"/>
              <a:ext cx="21828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cis-</a:t>
              </a:r>
              <a:r>
                <a:rPr lang="en-US" sz="2000" dirty="0" smtClean="0">
                  <a:latin typeface="Times New Roman" pitchFamily="18" charset="0"/>
                  <a:cs typeface="Times New Roman" pitchFamily="18" charset="0"/>
                </a:rPr>
                <a:t>1,2-dichloroethene</a:t>
              </a:r>
              <a:endParaRPr lang="en-US" sz="2000" dirty="0">
                <a:latin typeface="Times New Roman" pitchFamily="18" charset="0"/>
                <a:cs typeface="Times New Roman" pitchFamily="18" charset="0"/>
              </a:endParaRPr>
            </a:p>
          </p:txBody>
        </p:sp>
        <p:grpSp>
          <p:nvGrpSpPr>
            <p:cNvPr id="21" name="Group 33"/>
            <p:cNvGrpSpPr>
              <a:grpSpLocks/>
            </p:cNvGrpSpPr>
            <p:nvPr/>
          </p:nvGrpSpPr>
          <p:grpSpPr bwMode="auto">
            <a:xfrm>
              <a:off x="2120504" y="3429223"/>
              <a:ext cx="1497905" cy="1250411"/>
              <a:chOff x="485" y="2408"/>
              <a:chExt cx="1503" cy="1152"/>
            </a:xfrm>
          </p:grpSpPr>
          <p:sp>
            <p:nvSpPr>
              <p:cNvPr id="22"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23" name="Rectangle 20"/>
              <p:cNvSpPr>
                <a:spLocks noChangeArrowheads="1"/>
              </p:cNvSpPr>
              <p:nvPr/>
            </p:nvSpPr>
            <p:spPr bwMode="auto">
              <a:xfrm>
                <a:off x="1583" y="2408"/>
                <a:ext cx="402"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baseline="-25000" dirty="0">
                  <a:latin typeface="Arial" pitchFamily="34" charset="0"/>
                </a:endParaRPr>
              </a:p>
            </p:txBody>
          </p:sp>
          <p:grpSp>
            <p:nvGrpSpPr>
              <p:cNvPr id="24" name="Group 30"/>
              <p:cNvGrpSpPr>
                <a:grpSpLocks/>
              </p:cNvGrpSpPr>
              <p:nvPr/>
            </p:nvGrpSpPr>
            <p:grpSpPr bwMode="auto">
              <a:xfrm>
                <a:off x="781" y="2657"/>
                <a:ext cx="934" cy="744"/>
                <a:chOff x="781" y="2657"/>
                <a:chExt cx="934" cy="744"/>
              </a:xfrm>
            </p:grpSpPr>
            <p:sp>
              <p:nvSpPr>
                <p:cNvPr id="27"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28"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29" name="Group 25"/>
                <p:cNvGrpSpPr>
                  <a:grpSpLocks/>
                </p:cNvGrpSpPr>
                <p:nvPr/>
              </p:nvGrpSpPr>
              <p:grpSpPr bwMode="auto">
                <a:xfrm>
                  <a:off x="1127" y="3001"/>
                  <a:ext cx="241" cy="63"/>
                  <a:chOff x="1127" y="3001"/>
                  <a:chExt cx="241" cy="63"/>
                </a:xfrm>
              </p:grpSpPr>
              <p:sp>
                <p:nvSpPr>
                  <p:cNvPr id="34"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5"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30"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1"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2"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33"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25" name="Rectangle 31"/>
              <p:cNvSpPr>
                <a:spLocks noChangeArrowheads="1"/>
              </p:cNvSpPr>
              <p:nvPr/>
            </p:nvSpPr>
            <p:spPr bwMode="auto">
              <a:xfrm>
                <a:off x="485" y="2408"/>
                <a:ext cx="402"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dirty="0">
                  <a:latin typeface="Arial" pitchFamily="34" charset="0"/>
                </a:endParaRPr>
              </a:p>
            </p:txBody>
          </p:sp>
          <p:sp>
            <p:nvSpPr>
              <p:cNvPr id="26"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38" name="Group 37"/>
          <p:cNvGrpSpPr/>
          <p:nvPr/>
        </p:nvGrpSpPr>
        <p:grpSpPr>
          <a:xfrm>
            <a:off x="3995936" y="3316530"/>
            <a:ext cx="3408362" cy="2006609"/>
            <a:chOff x="4071934" y="3314117"/>
            <a:chExt cx="3408362" cy="2006609"/>
          </a:xfrm>
        </p:grpSpPr>
        <p:sp>
          <p:nvSpPr>
            <p:cNvPr id="39" name="Rectangle 3"/>
            <p:cNvSpPr>
              <a:spLocks noChangeArrowheads="1"/>
            </p:cNvSpPr>
            <p:nvPr/>
          </p:nvSpPr>
          <p:spPr bwMode="auto">
            <a:xfrm>
              <a:off x="4071934" y="4671439"/>
              <a:ext cx="3408362"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trans-</a:t>
              </a:r>
              <a:r>
                <a:rPr lang="en-US" sz="2000" dirty="0" smtClean="0">
                  <a:latin typeface="Times New Roman" pitchFamily="18" charset="0"/>
                  <a:cs typeface="Times New Roman" pitchFamily="18" charset="0"/>
                </a:rPr>
                <a:t>1,2-dichloroethene</a:t>
              </a:r>
              <a:endParaRPr lang="en-US" sz="2000" dirty="0">
                <a:latin typeface="Times New Roman" pitchFamily="18" charset="0"/>
                <a:cs typeface="Times New Roman" pitchFamily="18" charset="0"/>
              </a:endParaRPr>
            </a:p>
          </p:txBody>
        </p:sp>
        <p:grpSp>
          <p:nvGrpSpPr>
            <p:cNvPr id="40" name="Group 18"/>
            <p:cNvGrpSpPr>
              <a:grpSpLocks/>
            </p:cNvGrpSpPr>
            <p:nvPr/>
          </p:nvGrpSpPr>
          <p:grpSpPr bwMode="auto">
            <a:xfrm>
              <a:off x="5236155" y="3314117"/>
              <a:ext cx="1741726" cy="1412629"/>
              <a:chOff x="3315" y="2391"/>
              <a:chExt cx="1564" cy="1268"/>
            </a:xfrm>
          </p:grpSpPr>
          <p:sp>
            <p:nvSpPr>
              <p:cNvPr id="41" name="Rectangle 4"/>
              <p:cNvSpPr>
                <a:spLocks noChangeArrowheads="1"/>
              </p:cNvSpPr>
              <p:nvPr/>
            </p:nvSpPr>
            <p:spPr bwMode="auto">
              <a:xfrm>
                <a:off x="3315" y="2391"/>
                <a:ext cx="36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dirty="0">
                  <a:latin typeface="Arial" pitchFamily="34" charset="0"/>
                </a:endParaRPr>
              </a:p>
            </p:txBody>
          </p:sp>
          <p:grpSp>
            <p:nvGrpSpPr>
              <p:cNvPr id="42" name="Group 14"/>
              <p:cNvGrpSpPr>
                <a:grpSpLocks/>
              </p:cNvGrpSpPr>
              <p:nvPr/>
            </p:nvGrpSpPr>
            <p:grpSpPr bwMode="auto">
              <a:xfrm>
                <a:off x="3564" y="2654"/>
                <a:ext cx="934" cy="744"/>
                <a:chOff x="3564" y="2654"/>
                <a:chExt cx="934" cy="744"/>
              </a:xfrm>
            </p:grpSpPr>
            <p:sp>
              <p:nvSpPr>
                <p:cNvPr id="46" name="Rectangle 5"/>
                <p:cNvSpPr>
                  <a:spLocks noChangeArrowheads="1"/>
                </p:cNvSpPr>
                <p:nvPr/>
              </p:nvSpPr>
              <p:spPr bwMode="auto">
                <a:xfrm>
                  <a:off x="3656" y="286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sp>
              <p:nvSpPr>
                <p:cNvPr id="47" name="Rectangle 6"/>
                <p:cNvSpPr>
                  <a:spLocks noChangeArrowheads="1"/>
                </p:cNvSpPr>
                <p:nvPr/>
              </p:nvSpPr>
              <p:spPr bwMode="auto">
                <a:xfrm>
                  <a:off x="4137" y="2877"/>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48" name="Group 9"/>
                <p:cNvGrpSpPr>
                  <a:grpSpLocks/>
                </p:cNvGrpSpPr>
                <p:nvPr/>
              </p:nvGrpSpPr>
              <p:grpSpPr bwMode="auto">
                <a:xfrm>
                  <a:off x="3910" y="2998"/>
                  <a:ext cx="241" cy="63"/>
                  <a:chOff x="3910" y="2998"/>
                  <a:chExt cx="241" cy="63"/>
                </a:xfrm>
              </p:grpSpPr>
              <p:sp>
                <p:nvSpPr>
                  <p:cNvPr id="53" name="Line 7"/>
                  <p:cNvSpPr>
                    <a:spLocks noChangeShapeType="1"/>
                  </p:cNvSpPr>
                  <p:nvPr/>
                </p:nvSpPr>
                <p:spPr bwMode="auto">
                  <a:xfrm>
                    <a:off x="3913" y="299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4" name="Line 8"/>
                  <p:cNvSpPr>
                    <a:spLocks noChangeShapeType="1"/>
                  </p:cNvSpPr>
                  <p:nvPr/>
                </p:nvSpPr>
                <p:spPr bwMode="auto">
                  <a:xfrm>
                    <a:off x="3910" y="306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9" name="Line 10"/>
                <p:cNvSpPr>
                  <a:spLocks noChangeShapeType="1"/>
                </p:cNvSpPr>
                <p:nvPr/>
              </p:nvSpPr>
              <p:spPr bwMode="auto">
                <a:xfrm flipH="1">
                  <a:off x="4328" y="265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0" name="Line 11"/>
                <p:cNvSpPr>
                  <a:spLocks noChangeShapeType="1"/>
                </p:cNvSpPr>
                <p:nvPr/>
              </p:nvSpPr>
              <p:spPr bwMode="auto">
                <a:xfrm flipH="1" flipV="1">
                  <a:off x="4327" y="3146"/>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1" name="Line 12"/>
                <p:cNvSpPr>
                  <a:spLocks noChangeShapeType="1"/>
                </p:cNvSpPr>
                <p:nvPr/>
              </p:nvSpPr>
              <p:spPr bwMode="auto">
                <a:xfrm>
                  <a:off x="3564" y="265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52" name="Line 13"/>
                <p:cNvSpPr>
                  <a:spLocks noChangeShapeType="1"/>
                </p:cNvSpPr>
                <p:nvPr/>
              </p:nvSpPr>
              <p:spPr bwMode="auto">
                <a:xfrm flipV="1">
                  <a:off x="3565" y="3144"/>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43" name="Rectangle 15"/>
              <p:cNvSpPr>
                <a:spLocks noChangeArrowheads="1"/>
              </p:cNvSpPr>
              <p:nvPr/>
            </p:nvSpPr>
            <p:spPr bwMode="auto">
              <a:xfrm>
                <a:off x="4519" y="3330"/>
                <a:ext cx="36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err="1" smtClean="0">
                    <a:latin typeface="Arial" pitchFamily="34" charset="0"/>
                  </a:rPr>
                  <a:t>Cl</a:t>
                </a:r>
                <a:endParaRPr lang="en-US" baseline="-25000" dirty="0">
                  <a:latin typeface="Arial" pitchFamily="34" charset="0"/>
                </a:endParaRPr>
              </a:p>
            </p:txBody>
          </p:sp>
          <p:sp>
            <p:nvSpPr>
              <p:cNvPr id="44" name="Rectangle 16"/>
              <p:cNvSpPr>
                <a:spLocks noChangeArrowheads="1"/>
              </p:cNvSpPr>
              <p:nvPr/>
            </p:nvSpPr>
            <p:spPr bwMode="auto">
              <a:xfrm>
                <a:off x="4451" y="2391"/>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45" name="Rectangle 17"/>
              <p:cNvSpPr>
                <a:spLocks noChangeArrowheads="1"/>
              </p:cNvSpPr>
              <p:nvPr/>
            </p:nvSpPr>
            <p:spPr bwMode="auto">
              <a:xfrm>
                <a:off x="3422"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grpSp>
        <p:nvGrpSpPr>
          <p:cNvPr id="55" name="Group 54"/>
          <p:cNvGrpSpPr/>
          <p:nvPr/>
        </p:nvGrpSpPr>
        <p:grpSpPr>
          <a:xfrm>
            <a:off x="1296340" y="646045"/>
            <a:ext cx="2428549" cy="1934949"/>
            <a:chOff x="1357290" y="3429223"/>
            <a:chExt cx="2428549" cy="1934949"/>
          </a:xfrm>
        </p:grpSpPr>
        <p:sp>
          <p:nvSpPr>
            <p:cNvPr id="56" name="Rectangle 2"/>
            <p:cNvSpPr>
              <a:spLocks noChangeArrowheads="1"/>
            </p:cNvSpPr>
            <p:nvPr/>
          </p:nvSpPr>
          <p:spPr bwMode="auto">
            <a:xfrm>
              <a:off x="1357290" y="4714884"/>
              <a:ext cx="21828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p>
              <a:pPr>
                <a:tabLst>
                  <a:tab pos="457200" algn="l"/>
                  <a:tab pos="914400" algn="l"/>
                  <a:tab pos="1371600" algn="l"/>
                </a:tabLst>
                <a:defRPr/>
              </a:pPr>
              <a:r>
                <a:rPr lang="en-US" sz="2000" i="1" dirty="0" smtClean="0">
                  <a:latin typeface="Times New Roman" pitchFamily="18" charset="0"/>
                  <a:cs typeface="Times New Roman" pitchFamily="18" charset="0"/>
                </a:rPr>
                <a:t>cis-</a:t>
              </a:r>
              <a:r>
                <a:rPr lang="en-US" sz="2000" dirty="0" smtClean="0">
                  <a:latin typeface="Times New Roman" pitchFamily="18" charset="0"/>
                  <a:cs typeface="Times New Roman" pitchFamily="18" charset="0"/>
                </a:rPr>
                <a:t>2-Butene</a:t>
              </a:r>
              <a:endParaRPr lang="en-US" sz="2000" dirty="0">
                <a:latin typeface="Times New Roman" pitchFamily="18" charset="0"/>
                <a:cs typeface="Times New Roman" pitchFamily="18" charset="0"/>
              </a:endParaRPr>
            </a:p>
          </p:txBody>
        </p:sp>
        <p:grpSp>
          <p:nvGrpSpPr>
            <p:cNvPr id="57" name="Group 33"/>
            <p:cNvGrpSpPr>
              <a:grpSpLocks/>
            </p:cNvGrpSpPr>
            <p:nvPr/>
          </p:nvGrpSpPr>
          <p:grpSpPr bwMode="auto">
            <a:xfrm>
              <a:off x="2143426" y="3429219"/>
              <a:ext cx="1642412" cy="1250409"/>
              <a:chOff x="508" y="2408"/>
              <a:chExt cx="1648" cy="1152"/>
            </a:xfrm>
          </p:grpSpPr>
          <p:sp>
            <p:nvSpPr>
              <p:cNvPr id="58" name="Rectangle 19"/>
              <p:cNvSpPr>
                <a:spLocks noChangeArrowheads="1"/>
              </p:cNvSpPr>
              <p:nvPr/>
            </p:nvSpPr>
            <p:spPr bwMode="auto">
              <a:xfrm>
                <a:off x="651" y="332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sp>
            <p:nvSpPr>
              <p:cNvPr id="59" name="Rectangle 20"/>
              <p:cNvSpPr>
                <a:spLocks noChangeArrowheads="1"/>
              </p:cNvSpPr>
              <p:nvPr/>
            </p:nvSpPr>
            <p:spPr bwMode="auto">
              <a:xfrm>
                <a:off x="1777" y="2408"/>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CH</a:t>
                </a:r>
                <a:r>
                  <a:rPr lang="en-US" baseline="-25000" dirty="0">
                    <a:latin typeface="Arial" pitchFamily="34" charset="0"/>
                  </a:rPr>
                  <a:t>3</a:t>
                </a:r>
              </a:p>
            </p:txBody>
          </p:sp>
          <p:grpSp>
            <p:nvGrpSpPr>
              <p:cNvPr id="60" name="Group 30"/>
              <p:cNvGrpSpPr>
                <a:grpSpLocks/>
              </p:cNvGrpSpPr>
              <p:nvPr/>
            </p:nvGrpSpPr>
            <p:grpSpPr bwMode="auto">
              <a:xfrm>
                <a:off x="781" y="2657"/>
                <a:ext cx="934" cy="744"/>
                <a:chOff x="781" y="2657"/>
                <a:chExt cx="934" cy="744"/>
              </a:xfrm>
            </p:grpSpPr>
            <p:sp>
              <p:nvSpPr>
                <p:cNvPr id="63" name="Rectangle 21"/>
                <p:cNvSpPr>
                  <a:spLocks noChangeArrowheads="1"/>
                </p:cNvSpPr>
                <p:nvPr/>
              </p:nvSpPr>
              <p:spPr bwMode="auto">
                <a:xfrm>
                  <a:off x="873" y="287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a:latin typeface="Arial" pitchFamily="34" charset="0"/>
                    </a:rPr>
                    <a:t>C</a:t>
                  </a:r>
                </a:p>
              </p:txBody>
            </p:sp>
            <p:sp>
              <p:nvSpPr>
                <p:cNvPr id="64" name="Rectangle 22"/>
                <p:cNvSpPr>
                  <a:spLocks noChangeArrowheads="1"/>
                </p:cNvSpPr>
                <p:nvPr/>
              </p:nvSpPr>
              <p:spPr bwMode="auto">
                <a:xfrm>
                  <a:off x="1354" y="288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342900" indent="-342900" algn="ctr">
                    <a:lnSpc>
                      <a:spcPct val="100000"/>
                    </a:lnSpc>
                    <a:spcBef>
                      <a:spcPct val="20000"/>
                    </a:spcBef>
                    <a:defRPr/>
                  </a:pPr>
                  <a:r>
                    <a:rPr lang="en-US" dirty="0">
                      <a:latin typeface="Arial" pitchFamily="34" charset="0"/>
                    </a:rPr>
                    <a:t>C</a:t>
                  </a:r>
                </a:p>
              </p:txBody>
            </p:sp>
            <p:grpSp>
              <p:nvGrpSpPr>
                <p:cNvPr id="65" name="Group 25"/>
                <p:cNvGrpSpPr>
                  <a:grpSpLocks/>
                </p:cNvGrpSpPr>
                <p:nvPr/>
              </p:nvGrpSpPr>
              <p:grpSpPr bwMode="auto">
                <a:xfrm>
                  <a:off x="1127" y="3001"/>
                  <a:ext cx="241" cy="63"/>
                  <a:chOff x="1127" y="3001"/>
                  <a:chExt cx="241" cy="63"/>
                </a:xfrm>
              </p:grpSpPr>
              <p:sp>
                <p:nvSpPr>
                  <p:cNvPr id="70" name="Line 23"/>
                  <p:cNvSpPr>
                    <a:spLocks noChangeShapeType="1"/>
                  </p:cNvSpPr>
                  <p:nvPr/>
                </p:nvSpPr>
                <p:spPr bwMode="auto">
                  <a:xfrm>
                    <a:off x="1130" y="3001"/>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71" name="Line 24"/>
                  <p:cNvSpPr>
                    <a:spLocks noChangeShapeType="1"/>
                  </p:cNvSpPr>
                  <p:nvPr/>
                </p:nvSpPr>
                <p:spPr bwMode="auto">
                  <a:xfrm>
                    <a:off x="1127" y="3064"/>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6" name="Line 26"/>
                <p:cNvSpPr>
                  <a:spLocks noChangeShapeType="1"/>
                </p:cNvSpPr>
                <p:nvPr/>
              </p:nvSpPr>
              <p:spPr bwMode="auto">
                <a:xfrm flipH="1">
                  <a:off x="1545" y="265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7" name="Line 27"/>
                <p:cNvSpPr>
                  <a:spLocks noChangeShapeType="1"/>
                </p:cNvSpPr>
                <p:nvPr/>
              </p:nvSpPr>
              <p:spPr bwMode="auto">
                <a:xfrm flipH="1" flipV="1">
                  <a:off x="1544" y="3149"/>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8" name="Line 28"/>
                <p:cNvSpPr>
                  <a:spLocks noChangeShapeType="1"/>
                </p:cNvSpPr>
                <p:nvPr/>
              </p:nvSpPr>
              <p:spPr bwMode="auto">
                <a:xfrm>
                  <a:off x="781" y="265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sp>
              <p:nvSpPr>
                <p:cNvPr id="69" name="Line 29"/>
                <p:cNvSpPr>
                  <a:spLocks noChangeShapeType="1"/>
                </p:cNvSpPr>
                <p:nvPr/>
              </p:nvSpPr>
              <p:spPr bwMode="auto">
                <a:xfrm flipV="1">
                  <a:off x="782" y="3147"/>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ar-SA">
                    <a:latin typeface="Arial" pitchFamily="34" charset="0"/>
                  </a:endParaRPr>
                </a:p>
              </p:txBody>
            </p:sp>
          </p:grpSp>
          <p:sp>
            <p:nvSpPr>
              <p:cNvPr id="61" name="Rectangle 31"/>
              <p:cNvSpPr>
                <a:spLocks noChangeArrowheads="1"/>
              </p:cNvSpPr>
              <p:nvPr/>
            </p:nvSpPr>
            <p:spPr bwMode="auto">
              <a:xfrm>
                <a:off x="508" y="2408"/>
                <a:ext cx="3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r>
                  <a:rPr lang="en-US" baseline="-25000" dirty="0">
                    <a:latin typeface="Arial" pitchFamily="34" charset="0"/>
                  </a:rPr>
                  <a:t>3</a:t>
                </a:r>
                <a:r>
                  <a:rPr lang="en-US" dirty="0">
                    <a:latin typeface="Arial" pitchFamily="34" charset="0"/>
                  </a:rPr>
                  <a:t>C</a:t>
                </a:r>
              </a:p>
            </p:txBody>
          </p:sp>
          <p:sp>
            <p:nvSpPr>
              <p:cNvPr id="62" name="Rectangle 32"/>
              <p:cNvSpPr>
                <a:spLocks noChangeArrowheads="1"/>
              </p:cNvSpPr>
              <p:nvPr/>
            </p:nvSpPr>
            <p:spPr bwMode="auto">
              <a:xfrm>
                <a:off x="1768" y="3305"/>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defRPr/>
                </a:pPr>
                <a:r>
                  <a:rPr lang="en-US" dirty="0">
                    <a:latin typeface="Arial" pitchFamily="34" charset="0"/>
                  </a:rPr>
                  <a:t>H</a:t>
                </a:r>
              </a:p>
            </p:txBody>
          </p:sp>
        </p:grpSp>
      </p:grpSp>
      <p:sp>
        <p:nvSpPr>
          <p:cNvPr id="2" name="عنصر نائب لرقم الشريحة 1"/>
          <p:cNvSpPr>
            <a:spLocks noGrp="1"/>
          </p:cNvSpPr>
          <p:nvPr>
            <p:ph type="sldNum" sz="quarter" idx="12"/>
          </p:nvPr>
        </p:nvSpPr>
        <p:spPr/>
        <p:txBody>
          <a:bodyPr/>
          <a:lstStyle/>
          <a:p>
            <a:fld id="{A043DA81-878F-4889-867F-57E993E58D08}" type="slidenum">
              <a:rPr lang="ar-SA" smtClean="0"/>
              <a:pPr/>
              <a:t>9</a:t>
            </a:fld>
            <a:endParaRPr lang="ar-SA"/>
          </a:p>
        </p:txBody>
      </p:sp>
    </p:spTree>
    <p:extLst>
      <p:ext uri="{BB962C8B-B14F-4D97-AF65-F5344CB8AC3E}">
        <p14:creationId xmlns:p14="http://schemas.microsoft.com/office/powerpoint/2010/main" val="43097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4145</TotalTime>
  <Words>1161</Words>
  <Application>Microsoft Office PowerPoint</Application>
  <PresentationFormat>عرض على الشاشة (3:4)‏</PresentationFormat>
  <Paragraphs>310</Paragraphs>
  <Slides>43</Slides>
  <Notes>3</Notes>
  <HiddenSlides>0</HiddenSlides>
  <MMClips>0</MMClips>
  <ScaleCrop>false</ScaleCrop>
  <HeadingPairs>
    <vt:vector size="4" baseType="variant">
      <vt:variant>
        <vt:lpstr>نسق</vt:lpstr>
      </vt:variant>
      <vt:variant>
        <vt:i4>1</vt:i4>
      </vt:variant>
      <vt:variant>
        <vt:lpstr>عناوين الشرائح</vt:lpstr>
      </vt:variant>
      <vt:variant>
        <vt:i4>43</vt:i4>
      </vt:variant>
    </vt:vector>
  </HeadingPairs>
  <TitlesOfParts>
    <vt:vector size="44"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hessa</dc:creator>
  <cp:lastModifiedBy>hessa</cp:lastModifiedBy>
  <cp:revision>148</cp:revision>
  <dcterms:created xsi:type="dcterms:W3CDTF">2015-10-08T18:14:58Z</dcterms:created>
  <dcterms:modified xsi:type="dcterms:W3CDTF">2016-05-31T19:23:26Z</dcterms:modified>
</cp:coreProperties>
</file>