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68" r:id="rId4"/>
    <p:sldId id="266" r:id="rId5"/>
    <p:sldId id="267" r:id="rId6"/>
    <p:sldId id="259" r:id="rId7"/>
    <p:sldId id="260" r:id="rId8"/>
    <p:sldId id="261" r:id="rId9"/>
    <p:sldId id="262" r:id="rId10"/>
    <p:sldId id="269" r:id="rId11"/>
    <p:sldId id="271" r:id="rId12"/>
    <p:sldId id="270" r:id="rId13"/>
    <p:sldId id="273" r:id="rId14"/>
    <p:sldId id="264" r:id="rId15"/>
    <p:sldId id="265" r:id="rId16"/>
    <p:sldId id="272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99AC55-39FC-4FA3-B4D6-2657B805054E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1CF3E-F08E-4BC2-9B50-AF4C3EB9F4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99AC55-39FC-4FA3-B4D6-2657B805054E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1CF3E-F08E-4BC2-9B50-AF4C3EB9F4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99AC55-39FC-4FA3-B4D6-2657B805054E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1CF3E-F08E-4BC2-9B50-AF4C3EB9F4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99AC55-39FC-4FA3-B4D6-2657B805054E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1CF3E-F08E-4BC2-9B50-AF4C3EB9F4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99AC55-39FC-4FA3-B4D6-2657B805054E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1CF3E-F08E-4BC2-9B50-AF4C3EB9F4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99AC55-39FC-4FA3-B4D6-2657B805054E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1CF3E-F08E-4BC2-9B50-AF4C3EB9F4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99AC55-39FC-4FA3-B4D6-2657B805054E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1CF3E-F08E-4BC2-9B50-AF4C3EB9F4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99AC55-39FC-4FA3-B4D6-2657B805054E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1CF3E-F08E-4BC2-9B50-AF4C3EB9F4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99AC55-39FC-4FA3-B4D6-2657B805054E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1CF3E-F08E-4BC2-9B50-AF4C3EB9F4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99AC55-39FC-4FA3-B4D6-2657B805054E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1CF3E-F08E-4BC2-9B50-AF4C3EB9F48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99AC55-39FC-4FA3-B4D6-2657B805054E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1CF3E-F08E-4BC2-9B50-AF4C3EB9F4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99AC55-39FC-4FA3-B4D6-2657B805054E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C1CF3E-F08E-4BC2-9B50-AF4C3EB9F48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Housefl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en.wikipedia.org/wiki/Capillary_ac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rasshopper" TargetMode="External"/><Relationship Id="rId2" Type="http://schemas.openxmlformats.org/officeDocument/2006/relationships/hyperlink" Target="http://en.wikipedia.org/wiki/Dragonfl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en.wikipedia.org/wiki/Beetl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270892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 outer morphology and structure of insect mouth parts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5733256"/>
            <a:ext cx="1437928" cy="497650"/>
          </a:xfrm>
        </p:spPr>
        <p:txBody>
          <a:bodyPr/>
          <a:lstStyle/>
          <a:p>
            <a:r>
              <a:rPr lang="en-US" dirty="0" smtClean="0"/>
              <a:t>Lab. 311</a:t>
            </a:r>
          </a:p>
        </p:txBody>
      </p:sp>
      <p:sp>
        <p:nvSpPr>
          <p:cNvPr id="4" name="Rectangle 3"/>
          <p:cNvSpPr/>
          <p:nvPr/>
        </p:nvSpPr>
        <p:spPr>
          <a:xfrm>
            <a:off x="1835696" y="6093296"/>
            <a:ext cx="3207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Presented by: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hessa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alobaid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7097216" cy="5061176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In female mosquitoes, all mouthparts are elongate. </a:t>
            </a:r>
          </a:p>
          <a:p>
            <a:pPr algn="l" rtl="0"/>
            <a:r>
              <a:rPr lang="en-US" dirty="0" smtClean="0"/>
              <a:t>The labium encloses all other mouthparts like a sheath. </a:t>
            </a:r>
          </a:p>
          <a:p>
            <a:pPr algn="l" rtl="0"/>
            <a:r>
              <a:rPr lang="en-US" dirty="0" smtClean="0"/>
              <a:t>The labrum forms the main feeding tube, through which blood is sucked. </a:t>
            </a:r>
          </a:p>
          <a:p>
            <a:pPr algn="l" rtl="0"/>
            <a:r>
              <a:rPr lang="en-US" dirty="0" smtClean="0"/>
              <a:t>Paired mandibles and maxillae are present, together forming the </a:t>
            </a:r>
            <a:r>
              <a:rPr lang="en-US" dirty="0" err="1" smtClean="0"/>
              <a:t>stylet</a:t>
            </a:r>
            <a:r>
              <a:rPr lang="en-US" dirty="0" smtClean="0"/>
              <a:t>, which is used to pierce an animal's skin. </a:t>
            </a:r>
          </a:p>
          <a:p>
            <a:pPr algn="l" rtl="0"/>
            <a:r>
              <a:rPr lang="en-US" dirty="0" smtClean="0"/>
              <a:t>During piercing, the labium remains outside the food item's skin, folding away from the </a:t>
            </a:r>
            <a:r>
              <a:rPr lang="en-US" dirty="0" err="1" smtClean="0"/>
              <a:t>stylet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Saliva containing anticoagulants, is injected into the food item and blood sucked out, each through different tubes. </a:t>
            </a:r>
          </a:p>
          <a:p>
            <a:pPr algn="l" rtl="0"/>
            <a:endParaRPr lang="ar-SA" dirty="0"/>
          </a:p>
        </p:txBody>
      </p:sp>
      <p:pic>
        <p:nvPicPr>
          <p:cNvPr id="4" name="صورة 2" descr="Mosquito_bite4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04248" y="188640"/>
            <a:ext cx="1885950" cy="14144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Sponging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344816" cy="487375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These forms of mouthparts are used to sponge and suck liquids and lack </a:t>
            </a:r>
            <a:r>
              <a:rPr lang="en-US" dirty="0" err="1" smtClean="0"/>
              <a:t>stylets</a:t>
            </a:r>
            <a:r>
              <a:rPr lang="en-US" dirty="0" smtClean="0"/>
              <a:t> (e.g. most </a:t>
            </a:r>
            <a:r>
              <a:rPr lang="en-US" dirty="0" err="1" smtClean="0"/>
              <a:t>Diptera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u="sng" dirty="0" smtClean="0">
                <a:hlinkClick r:id="rId2" tooltip="Housefly"/>
              </a:rPr>
              <a:t>housefly</a:t>
            </a:r>
            <a:r>
              <a:rPr lang="en-US" dirty="0" smtClean="0"/>
              <a:t> is the typical sponging insect.</a:t>
            </a:r>
          </a:p>
        </p:txBody>
      </p:sp>
      <p:pic>
        <p:nvPicPr>
          <p:cNvPr id="4" name="صورة 4" descr="images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24128" y="4293096"/>
            <a:ext cx="2624485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5544616" cy="563724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 labium gives the description, being articulate and possessing at its end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err="1" smtClean="0"/>
              <a:t>spongelike</a:t>
            </a:r>
            <a:r>
              <a:rPr lang="en-US" dirty="0" smtClean="0"/>
              <a:t> </a:t>
            </a:r>
            <a:r>
              <a:rPr lang="en-US" dirty="0" err="1" smtClean="0"/>
              <a:t>labellum</a:t>
            </a:r>
            <a:r>
              <a:rPr lang="en-US" dirty="0" smtClean="0"/>
              <a:t>. Paired mandibles and maxillae are present, but much reduced and non-functional.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The labium forms a proboscis which is used to channel liquid food to the esophagus.</a:t>
            </a:r>
          </a:p>
        </p:txBody>
      </p:sp>
      <p:pic>
        <p:nvPicPr>
          <p:cNvPr id="4" name="Picture 3" descr="housefl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196752"/>
            <a:ext cx="2758954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548680"/>
            <a:ext cx="5328592" cy="5925272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The housefly is able to eat solid food by secreting saliva and dabbing it over the food item. </a:t>
            </a:r>
            <a:br>
              <a:rPr lang="en-US" dirty="0" smtClean="0"/>
            </a:br>
            <a:endParaRPr lang="en-US" dirty="0" smtClean="0"/>
          </a:p>
          <a:p>
            <a:pPr algn="l" rtl="0"/>
            <a:r>
              <a:rPr lang="en-US" dirty="0" smtClean="0"/>
              <a:t>As the saliva dissolves the food, the solution is then drawn up into the mouth as a liquid. </a:t>
            </a:r>
            <a:br>
              <a:rPr lang="en-US" dirty="0" smtClean="0"/>
            </a:b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 err="1" smtClean="0"/>
              <a:t>labellum's</a:t>
            </a:r>
            <a:r>
              <a:rPr lang="en-US" dirty="0" smtClean="0"/>
              <a:t> surface is covered by minute food channels, formed by the interlocking elongate </a:t>
            </a:r>
            <a:r>
              <a:rPr lang="en-US" dirty="0" err="1" smtClean="0"/>
              <a:t>hypopharynx</a:t>
            </a:r>
            <a:r>
              <a:rPr lang="en-US" dirty="0" smtClean="0"/>
              <a:t> and </a:t>
            </a:r>
            <a:r>
              <a:rPr lang="en-US" dirty="0" err="1" smtClean="0"/>
              <a:t>epipharynx</a:t>
            </a:r>
            <a:r>
              <a:rPr lang="en-US" dirty="0" smtClean="0"/>
              <a:t>, which form a tube leading to the esophagus. The food channel draws liquid and </a:t>
            </a:r>
            <a:r>
              <a:rPr lang="en-US" dirty="0" err="1" smtClean="0"/>
              <a:t>liquified</a:t>
            </a:r>
            <a:r>
              <a:rPr lang="en-US" dirty="0" smtClean="0"/>
              <a:t> food to the esophagus by </a:t>
            </a:r>
            <a:r>
              <a:rPr lang="en-US" u="sng" dirty="0" smtClean="0">
                <a:hlinkClick r:id="rId2" tooltip="Capillary action"/>
              </a:rPr>
              <a:t>capillary action</a:t>
            </a:r>
            <a:endParaRPr lang="ar-SA" dirty="0" smtClean="0"/>
          </a:p>
          <a:p>
            <a:endParaRPr lang="ar-SA" dirty="0"/>
          </a:p>
        </p:txBody>
      </p:sp>
      <p:pic>
        <p:nvPicPr>
          <p:cNvPr id="4" name="Picture 3" descr="housefl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124744"/>
            <a:ext cx="2686946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Siphoning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5256584" cy="487375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These forms of mouthparts lack </a:t>
            </a:r>
            <a:r>
              <a:rPr lang="en-US" dirty="0" err="1" smtClean="0"/>
              <a:t>stylets</a:t>
            </a:r>
            <a:r>
              <a:rPr lang="en-US" dirty="0" smtClean="0"/>
              <a:t> and are used to suck liquids, which are commonly found among species of Lepidoptera. </a:t>
            </a:r>
            <a:br>
              <a:rPr lang="en-US" dirty="0" smtClean="0"/>
            </a:br>
            <a:endParaRPr lang="en-US" dirty="0" smtClean="0"/>
          </a:p>
          <a:p>
            <a:pPr algn="l" rtl="0"/>
            <a:r>
              <a:rPr lang="en-US" dirty="0" smtClean="0"/>
              <a:t>A few adult Lepidoptera lack mandibles, with the remaining mouthparts forming an elongated sucking tube, the proboscis. </a:t>
            </a:r>
          </a:p>
          <a:p>
            <a:endParaRPr lang="ar-SA" dirty="0" smtClean="0"/>
          </a:p>
          <a:p>
            <a:endParaRPr lang="ar-SA" dirty="0"/>
          </a:p>
        </p:txBody>
      </p:sp>
      <p:pic>
        <p:nvPicPr>
          <p:cNvPr id="4" name="Picture 3" descr="170px-Australian_painted_lady_feeding_closeup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56176" y="1988840"/>
            <a:ext cx="2402582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0"/>
            <a:ext cx="4536504" cy="4873752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 smtClean="0"/>
              <a:t>One of the more defining characteristics of </a:t>
            </a:r>
            <a:r>
              <a:rPr lang="en-US" dirty="0" err="1" smtClean="0"/>
              <a:t>lepidopterans</a:t>
            </a:r>
            <a:r>
              <a:rPr lang="en-US" dirty="0" smtClean="0"/>
              <a:t> is their coiled proboscis. </a:t>
            </a:r>
            <a:br>
              <a:rPr lang="en-US" dirty="0" smtClean="0"/>
            </a:br>
            <a:endParaRPr lang="en-US" dirty="0" smtClean="0"/>
          </a:p>
          <a:p>
            <a:pPr algn="l" rtl="0"/>
            <a:r>
              <a:rPr lang="en-US" dirty="0" smtClean="0"/>
              <a:t>It is held coiled under the head when not in use.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During feeding, however, it is extended to reach the nectar of flowers. </a:t>
            </a:r>
            <a:br>
              <a:rPr lang="en-US" dirty="0" smtClean="0"/>
            </a:br>
            <a:endParaRPr lang="en-US" dirty="0" smtClean="0"/>
          </a:p>
          <a:p>
            <a:pPr algn="l" rtl="0"/>
            <a:r>
              <a:rPr lang="en-US" dirty="0" smtClean="0"/>
              <a:t>The proboscis is a long tube that is formed by heavily modified maxillae, specifically the </a:t>
            </a:r>
            <a:r>
              <a:rPr lang="en-US" dirty="0" err="1" smtClean="0"/>
              <a:t>galea</a:t>
            </a:r>
            <a:endParaRPr lang="en-US" dirty="0" smtClean="0"/>
          </a:p>
          <a:p>
            <a:endParaRPr lang="ar-SA" dirty="0"/>
          </a:p>
        </p:txBody>
      </p:sp>
      <p:pic>
        <p:nvPicPr>
          <p:cNvPr id="4" name="Picture 3" descr="butterfl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772816"/>
            <a:ext cx="2572702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endParaRPr lang="en-US" sz="6600" dirty="0" smtClean="0">
              <a:latin typeface="Agency FB" pitchFamily="34" charset="0"/>
            </a:endParaRPr>
          </a:p>
          <a:p>
            <a:pPr algn="l" rtl="0">
              <a:buNone/>
            </a:pPr>
            <a:r>
              <a:rPr lang="en-US" sz="6600" smtClean="0">
                <a:latin typeface="Agency FB" pitchFamily="34" charset="0"/>
              </a:rPr>
              <a:t> </a:t>
            </a:r>
            <a:r>
              <a:rPr lang="en-US" sz="6600" smtClean="0">
                <a:latin typeface="Agency FB" pitchFamily="34" charset="0"/>
              </a:rPr>
              <a:t>          </a:t>
            </a:r>
            <a:r>
              <a:rPr lang="en-US" sz="6600" smtClean="0">
                <a:latin typeface="Agency FB" pitchFamily="34" charset="0"/>
              </a:rPr>
              <a:t>Any </a:t>
            </a:r>
            <a:r>
              <a:rPr lang="en-US" sz="6600" dirty="0" smtClean="0">
                <a:latin typeface="Agency FB" pitchFamily="34" charset="0"/>
              </a:rPr>
              <a:t>question </a:t>
            </a:r>
            <a:endParaRPr lang="ar-SA" sz="6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Insect morphology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Insects </a:t>
            </a:r>
            <a:r>
              <a:rPr lang="en-US" dirty="0"/>
              <a:t>possess segmented bodies supported by an exoskeleton, a hard jointed outer covering made mostly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chitin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segments of the body are organized into three distinctive but interconnected </a:t>
            </a:r>
            <a:r>
              <a:rPr lang="en-US" dirty="0" smtClean="0"/>
              <a:t>units; </a:t>
            </a:r>
            <a:r>
              <a:rPr lang="en-US" dirty="0"/>
              <a:t>a head, a thorax, and an </a:t>
            </a:r>
            <a:r>
              <a:rPr lang="en-US" dirty="0" smtClean="0"/>
              <a:t>abdomen.</a:t>
            </a:r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head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5256584" cy="4873752"/>
          </a:xfrm>
        </p:spPr>
        <p:txBody>
          <a:bodyPr>
            <a:normAutofit/>
          </a:bodyPr>
          <a:lstStyle/>
          <a:p>
            <a:pPr algn="just" rtl="0"/>
            <a:r>
              <a:rPr lang="en-US" dirty="0" smtClean="0"/>
              <a:t>The </a:t>
            </a:r>
            <a:r>
              <a:rPr lang="en-US" b="1" dirty="0" smtClean="0"/>
              <a:t>head</a:t>
            </a:r>
            <a:r>
              <a:rPr lang="en-US" dirty="0" smtClean="0"/>
              <a:t> supports a pair of sensory antennae, a pair of compound eyes, if present, one to three simple eyes and three sets of variously modified appendages that form the mouthparts.</a:t>
            </a:r>
          </a:p>
        </p:txBody>
      </p:sp>
      <p:pic>
        <p:nvPicPr>
          <p:cNvPr id="4" name="صورة 0" descr="insect_dragonfly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84168" y="1772816"/>
            <a:ext cx="2808312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Thorax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4680520" cy="4873752"/>
          </a:xfrm>
        </p:spPr>
        <p:txBody>
          <a:bodyPr>
            <a:normAutofit/>
          </a:bodyPr>
          <a:lstStyle/>
          <a:p>
            <a:pPr algn="just" rtl="0"/>
            <a:r>
              <a:rPr lang="en-US" dirty="0" smtClean="0"/>
              <a:t>The </a:t>
            </a:r>
            <a:r>
              <a:rPr lang="en-US" b="1" dirty="0" smtClean="0"/>
              <a:t>thorax</a:t>
            </a:r>
            <a:r>
              <a:rPr lang="en-US" dirty="0" smtClean="0"/>
              <a:t> has six segmented legs (one pair each for the </a:t>
            </a:r>
            <a:r>
              <a:rPr lang="en-US" dirty="0" err="1" smtClean="0"/>
              <a:t>prothorax</a:t>
            </a:r>
            <a:r>
              <a:rPr lang="en-US" dirty="0" smtClean="0"/>
              <a:t>, </a:t>
            </a:r>
            <a:r>
              <a:rPr lang="en-US" dirty="0" err="1" smtClean="0"/>
              <a:t>mesothorax</a:t>
            </a:r>
            <a:r>
              <a:rPr lang="en-US" dirty="0" smtClean="0"/>
              <a:t> and the </a:t>
            </a:r>
            <a:r>
              <a:rPr lang="en-US" dirty="0" err="1" smtClean="0"/>
              <a:t>metathorax</a:t>
            </a:r>
            <a:r>
              <a:rPr lang="en-US" dirty="0" smtClean="0"/>
              <a:t> segments making up the thorax) and two or four wings (if present in the species). </a:t>
            </a:r>
            <a:endParaRPr lang="ar-SA" dirty="0" smtClean="0"/>
          </a:p>
          <a:p>
            <a:pPr algn="just"/>
            <a:endParaRPr lang="ar-SA" dirty="0"/>
          </a:p>
        </p:txBody>
      </p:sp>
      <p:pic>
        <p:nvPicPr>
          <p:cNvPr id="4" name="صورة 0" descr="insect_dragonfly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08104" y="1628800"/>
            <a:ext cx="3096344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Abdomen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4968552" cy="5112568"/>
          </a:xfrm>
        </p:spPr>
        <p:txBody>
          <a:bodyPr>
            <a:normAutofit fontScale="85000" lnSpcReduction="10000"/>
          </a:bodyPr>
          <a:lstStyle/>
          <a:p>
            <a:pPr algn="just" rtl="0"/>
            <a:r>
              <a:rPr lang="en-US" dirty="0" smtClean="0"/>
              <a:t>The </a:t>
            </a:r>
            <a:r>
              <a:rPr lang="en-US" b="1" dirty="0" smtClean="0"/>
              <a:t>abdomen</a:t>
            </a:r>
            <a:r>
              <a:rPr lang="en-US" dirty="0" smtClean="0"/>
              <a:t> (made up of eleven segments some of which may be reduced or fused) has most of the digestive, respiratory, excretory </a:t>
            </a:r>
            <a:r>
              <a:rPr lang="en-US" smtClean="0"/>
              <a:t>and reproductive-internal </a:t>
            </a:r>
            <a:r>
              <a:rPr lang="en-US" dirty="0" smtClean="0"/>
              <a:t>structures.</a:t>
            </a:r>
          </a:p>
          <a:p>
            <a:pPr algn="just" rtl="0"/>
            <a:endParaRPr lang="en-US" dirty="0" smtClean="0"/>
          </a:p>
          <a:p>
            <a:pPr algn="just" rtl="0"/>
            <a:r>
              <a:rPr lang="en-US" dirty="0" smtClean="0"/>
              <a:t>There is considerable variation and many adaptations in the body parts of insects especially wings, legs, antenna, mouth-parts etc.</a:t>
            </a:r>
          </a:p>
          <a:p>
            <a:pPr algn="just" rtl="0"/>
            <a:endParaRPr lang="ar-SA" dirty="0"/>
          </a:p>
        </p:txBody>
      </p:sp>
      <p:pic>
        <p:nvPicPr>
          <p:cNvPr id="5" name="صورة 0" descr="insect_dragonfly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12160" y="1772816"/>
            <a:ext cx="2808312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Mouthparts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7776864" cy="5616624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Labrum</a:t>
            </a:r>
            <a:r>
              <a:rPr lang="en-US" dirty="0" smtClean="0"/>
              <a:t> </a:t>
            </a:r>
            <a:r>
              <a:rPr lang="en-US" dirty="0"/>
              <a:t>is a simple fused </a:t>
            </a:r>
            <a:r>
              <a:rPr lang="en-US" dirty="0" err="1"/>
              <a:t>sclerite</a:t>
            </a:r>
            <a:r>
              <a:rPr lang="en-US" dirty="0"/>
              <a:t>, often called the upper lip and moves longitudinally which is hinged to the clypeus.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algn="l" rt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Mandibles</a:t>
            </a:r>
            <a:r>
              <a:rPr lang="en-US" dirty="0" smtClean="0"/>
              <a:t> </a:t>
            </a:r>
            <a:r>
              <a:rPr lang="en-US" dirty="0"/>
              <a:t>(jaws) are a highly </a:t>
            </a:r>
            <a:r>
              <a:rPr lang="en-US" dirty="0" err="1"/>
              <a:t>sclerotized</a:t>
            </a:r>
            <a:r>
              <a:rPr lang="en-US" dirty="0"/>
              <a:t> pair of structures that move at right angles to the body; used for biting, chewing and severing food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pPr algn="l" rtl="0"/>
            <a:r>
              <a:rPr lang="en-US" b="1" dirty="0">
                <a:solidFill>
                  <a:srgbClr val="00B050"/>
                </a:solidFill>
              </a:rPr>
              <a:t>Maxillae</a:t>
            </a:r>
            <a:r>
              <a:rPr lang="en-US" dirty="0"/>
              <a:t> are paired structures that can also move at right angles to the body and possess segmented </a:t>
            </a:r>
            <a:r>
              <a:rPr lang="en-US" dirty="0" err="1"/>
              <a:t>palps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pPr algn="l" rt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Labium</a:t>
            </a:r>
            <a:r>
              <a:rPr lang="en-US" b="1" dirty="0"/>
              <a:t> </a:t>
            </a:r>
            <a:r>
              <a:rPr lang="en-US" dirty="0"/>
              <a:t>(lower lip) is the fused structure that moves longitudinally and possesses a pair of segmented </a:t>
            </a:r>
            <a:r>
              <a:rPr lang="en-US" dirty="0" err="1"/>
              <a:t>palps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algn="l" rtl="0"/>
            <a:r>
              <a:rPr lang="en-US" b="1" dirty="0" err="1">
                <a:solidFill>
                  <a:schemeClr val="bg2">
                    <a:lumMod val="10000"/>
                  </a:schemeClr>
                </a:solidFill>
              </a:rPr>
              <a:t>hypopharynx</a:t>
            </a:r>
            <a:r>
              <a:rPr lang="en-US" dirty="0"/>
              <a:t> is a somewhat globular structure, arising from the base of the labium. It assists swallowing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صورة 5" descr="mps-diagram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types of mouth parts: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5256584" cy="4845152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Chewing </a:t>
            </a:r>
            <a:r>
              <a:rPr lang="en-US" b="1" dirty="0"/>
              <a:t>mouth parts</a:t>
            </a:r>
            <a:r>
              <a:rPr lang="en-US" dirty="0"/>
              <a:t>: These forms of mouthparts are among the most common in insects, which are used for biting and grinding solid </a:t>
            </a:r>
            <a:r>
              <a:rPr lang="en-US" dirty="0" smtClean="0"/>
              <a:t>foods. </a:t>
            </a:r>
          </a:p>
          <a:p>
            <a:pPr algn="l" rtl="0"/>
            <a:r>
              <a:rPr lang="en-US" dirty="0" smtClean="0"/>
              <a:t>Examples </a:t>
            </a:r>
            <a:r>
              <a:rPr lang="en-US" dirty="0"/>
              <a:t>of chewing insects include </a:t>
            </a:r>
            <a:r>
              <a:rPr lang="en-US" u="sng" dirty="0">
                <a:hlinkClick r:id="rId2" tooltip="Dragonfly"/>
              </a:rPr>
              <a:t>dragonflies</a:t>
            </a:r>
            <a:r>
              <a:rPr lang="en-US" dirty="0"/>
              <a:t>, </a:t>
            </a:r>
            <a:r>
              <a:rPr lang="en-US" u="sng" dirty="0">
                <a:hlinkClick r:id="rId3" tooltip="Grasshopper"/>
              </a:rPr>
              <a:t>grasshoppers</a:t>
            </a:r>
            <a:r>
              <a:rPr lang="en-US" dirty="0"/>
              <a:t> and </a:t>
            </a:r>
            <a:r>
              <a:rPr lang="en-US" u="sng" dirty="0">
                <a:hlinkClick r:id="rId4" tooltip="Beetle"/>
              </a:rPr>
              <a:t>beetles</a:t>
            </a:r>
            <a:r>
              <a:rPr lang="en-US" dirty="0"/>
              <a:t>. </a:t>
            </a:r>
          </a:p>
        </p:txBody>
      </p:sp>
      <p:pic>
        <p:nvPicPr>
          <p:cNvPr id="4" name="صورة 1" descr="mandibull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72200" y="2132856"/>
            <a:ext cx="2232248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Piercing-sucking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5256584" cy="4873752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These forms of mouthparts are used to penetrate solid tissue and then suck up liquid food.</a:t>
            </a:r>
            <a:br>
              <a:rPr lang="en-US" dirty="0" smtClean="0"/>
            </a:br>
            <a:endParaRPr lang="en-US" dirty="0" smtClean="0"/>
          </a:p>
          <a:p>
            <a:pPr algn="l" rtl="0"/>
            <a:r>
              <a:rPr lang="en-US" dirty="0" smtClean="0"/>
              <a:t>The defining feature of the order </a:t>
            </a:r>
            <a:r>
              <a:rPr lang="en-US" dirty="0" err="1" smtClean="0"/>
              <a:t>Hemiptera</a:t>
            </a:r>
            <a:r>
              <a:rPr lang="en-US" dirty="0" smtClean="0"/>
              <a:t> is the possession of mouthparts where the mandibles and maxillae are modified into a proboscis, sheathed within a modified labium, which is capable of piercing tissues and sucking out the liquids. </a:t>
            </a:r>
          </a:p>
          <a:p>
            <a:pPr algn="l" rtl="0"/>
            <a:endParaRPr lang="en-US" dirty="0" smtClean="0"/>
          </a:p>
        </p:txBody>
      </p:sp>
      <p:pic>
        <p:nvPicPr>
          <p:cNvPr id="4" name="Picture 3" descr="628px-Evolution_insect_mouthpart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40152" y="1556792"/>
            <a:ext cx="2699767" cy="4104456"/>
          </a:xfrm>
          <a:prstGeom prst="rect">
            <a:avLst/>
          </a:prstGeom>
        </p:spPr>
      </p:pic>
      <p:pic>
        <p:nvPicPr>
          <p:cNvPr id="5" name="صورة 2" descr="Mosquito_bite4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0152" y="836712"/>
            <a:ext cx="2317998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</TotalTime>
  <Words>432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Insect outer morphology and structure of insect mouth parts  </vt:lpstr>
      <vt:lpstr>Insect morphology  </vt:lpstr>
      <vt:lpstr>head</vt:lpstr>
      <vt:lpstr>Thorax</vt:lpstr>
      <vt:lpstr>Abdomen</vt:lpstr>
      <vt:lpstr>Mouthparts </vt:lpstr>
      <vt:lpstr>Slide 7</vt:lpstr>
      <vt:lpstr>types of mouth parts: </vt:lpstr>
      <vt:lpstr>Piercing-sucking</vt:lpstr>
      <vt:lpstr>Slide 10</vt:lpstr>
      <vt:lpstr>Sponging</vt:lpstr>
      <vt:lpstr>Slide 12</vt:lpstr>
      <vt:lpstr>Slide 13</vt:lpstr>
      <vt:lpstr>Siphoning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Insect outer morphology and structure of insect mouth parts  </dc:title>
  <dc:creator>hessa</dc:creator>
  <cp:lastModifiedBy>hessa</cp:lastModifiedBy>
  <cp:revision>26</cp:revision>
  <dcterms:created xsi:type="dcterms:W3CDTF">2011-09-28T10:15:54Z</dcterms:created>
  <dcterms:modified xsi:type="dcterms:W3CDTF">2012-07-23T22:54:30Z</dcterms:modified>
</cp:coreProperties>
</file>