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287" r:id="rId4"/>
    <p:sldId id="257" r:id="rId5"/>
    <p:sldId id="281" r:id="rId6"/>
    <p:sldId id="260" r:id="rId7"/>
    <p:sldId id="259" r:id="rId8"/>
    <p:sldId id="279" r:id="rId9"/>
    <p:sldId id="258" r:id="rId10"/>
    <p:sldId id="276" r:id="rId11"/>
    <p:sldId id="277" r:id="rId12"/>
    <p:sldId id="285" r:id="rId13"/>
    <p:sldId id="280" r:id="rId14"/>
    <p:sldId id="288" r:id="rId15"/>
    <p:sldId id="289" r:id="rId16"/>
    <p:sldId id="282" r:id="rId17"/>
    <p:sldId id="284" r:id="rId18"/>
    <p:sldId id="261" r:id="rId19"/>
    <p:sldId id="290" r:id="rId20"/>
    <p:sldId id="262" r:id="rId21"/>
    <p:sldId id="263" r:id="rId22"/>
    <p:sldId id="283" r:id="rId23"/>
    <p:sldId id="264" r:id="rId24"/>
    <p:sldId id="265" r:id="rId25"/>
    <p:sldId id="286" r:id="rId26"/>
    <p:sldId id="266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4" d="100"/>
          <a:sy n="54" d="100"/>
        </p:scale>
        <p:origin x="9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05639-071C-42C9-AEFD-82077A61AF91}" type="datetimeFigureOut">
              <a:rPr lang="ar-SA" smtClean="0"/>
              <a:pPr/>
              <a:t>23/03/35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ADB5-45CE-4D5A-B31C-DC6C2D030B4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Microscopy</a:t>
            </a:r>
            <a:endParaRPr lang="ar-S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721499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4) Objective lenses: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produce a magnified image with different magnification.  (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4, x10, x20, x40, and x100).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914400" lvl="1" indent="-514350" algn="l" rtl="0">
              <a:buFont typeface="Wingdings" pitchFamily="2" charset="2"/>
              <a:buChar char="Ø"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X100 objective lens: called Oil immersion objective.</a:t>
            </a:r>
          </a:p>
          <a:p>
            <a:pPr marL="914400" lvl="1" indent="-514350"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 calculate the total magnification of the microscope:</a:t>
            </a:r>
          </a:p>
          <a:p>
            <a:pPr marL="914400" lvl="1" indent="-514350" algn="l" rtl="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mag.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=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objective lens mag.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X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ocular lens mag.</a:t>
            </a:r>
          </a:p>
          <a:p>
            <a:pPr marL="914400" lvl="1" indent="-514350" algn="l" rtl="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lowest mag. = 4 X 10 = X40</a:t>
            </a:r>
          </a:p>
          <a:p>
            <a:pPr marL="914400" lvl="1" indent="-514350" algn="l" rtl="0"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highest mag. = 100 X 10 = X1000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6856" y="620688"/>
            <a:ext cx="8229600" cy="547260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5) Slide holder: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hold the slide and prevent it from moving.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6) Stage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Supports the slide/specimen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7) Stage control knobs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It moves stage forwards, backwards.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It moves stage right to left  to adjust slide under objective lens.</a:t>
            </a:r>
          </a:p>
          <a:p>
            <a:pPr algn="l" rtl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buNone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8) Condenser: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collect the light in a cone shape from the light source to the object.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using X40 or X100 lens raise the condenser up.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9) Iris diaphragm: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 the intensity of light that goes to the condenser.</a:t>
            </a: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using X100 lens open iris diaphragm.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10) Course adjustment knob: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Move the stage up and down rapidly to get approximate focusing.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rtl="0">
              <a:buNone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11) Fine adjustment knob: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move the stage slowly to get fine focusing. 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Immersion Oil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Microscope specimen is on a glass slide.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• Light passes through glass slide           air           lens.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     the light  gets </a:t>
            </a:r>
            <a:r>
              <a:rPr lang="en-US" i="1" dirty="0" smtClean="0">
                <a:solidFill>
                  <a:schemeClr val="bg1"/>
                </a:solidFill>
              </a:rPr>
              <a:t>refracted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• At high magnification, this refraction of the light blurs the image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• To eliminate refraction between slide and lens: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Eliminate the air, replace with immersion oil</a:t>
            </a:r>
          </a:p>
          <a:p>
            <a:pPr algn="l" rtl="0">
              <a:lnSpc>
                <a:spcPct val="160000"/>
              </a:lnSpc>
              <a:buNone/>
            </a:pPr>
            <a:r>
              <a:rPr lang="en-US" i="1" dirty="0" smtClean="0">
                <a:solidFill>
                  <a:schemeClr val="bg1"/>
                </a:solidFill>
              </a:rPr>
              <a:t>    (Immersion oil same index of refraction as glass)</a:t>
            </a:r>
            <a:endParaRPr lang="ar-SA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sp>
        <p:nvSpPr>
          <p:cNvPr id="4" name="Right Arrow 3"/>
          <p:cNvSpPr/>
          <p:nvPr/>
        </p:nvSpPr>
        <p:spPr>
          <a:xfrm>
            <a:off x="4429124" y="2357430"/>
            <a:ext cx="357190" cy="27031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5500694" y="2357430"/>
            <a:ext cx="357190" cy="27031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</a:t>
            </a: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4" name="Picture 2" descr="C:\My Documents\My Pictures\fig2.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490030" cy="439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Dark field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condenser condenses the light on the object or specimen but out of the objective.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result is dark background and bright object.</a:t>
            </a:r>
          </a:p>
          <a:p>
            <a:pPr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Used: </a:t>
            </a: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to see the motility of bacteria.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30722" name="Picture 2" descr="http://www.euromex.com/media/images/B%20serie/86.091_DFHal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980" y="3140968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2.wmin.ac.uk/~redwayk/lectures/Antibiotics/Spirochaetes.gif"/>
          <p:cNvPicPr>
            <a:picLocks noChangeAspect="1" noChangeArrowheads="1"/>
          </p:cNvPicPr>
          <p:nvPr/>
        </p:nvPicPr>
        <p:blipFill>
          <a:blip r:embed="rId3" cstate="print"/>
          <a:srcRect l="53403" t="20790" r="3207"/>
          <a:stretch>
            <a:fillRect/>
          </a:stretch>
        </p:blipFill>
        <p:spPr bwMode="auto">
          <a:xfrm rot="5400000">
            <a:off x="2984611" y="2712133"/>
            <a:ext cx="1872209" cy="301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My Pictures\fig2.7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469" y="1600200"/>
            <a:ext cx="39330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Phase contrast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 contrast between the cell and the background.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cells appear darker against a brighter background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http://www.euromex.com/media/images/86.391_web.jpg"/>
          <p:cNvPicPr>
            <a:picLocks noChangeAspect="1" noChangeArrowheads="1"/>
          </p:cNvPicPr>
          <p:nvPr/>
        </p:nvPicPr>
        <p:blipFill>
          <a:blip r:embed="rId2" cstate="print"/>
          <a:srcRect l="16087" r="17048"/>
          <a:stretch>
            <a:fillRect/>
          </a:stretch>
        </p:blipFill>
        <p:spPr bwMode="auto">
          <a:xfrm>
            <a:off x="6929454" y="3357562"/>
            <a:ext cx="176739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olympusmicro.com/primer/java/dic/dicphaseos/dicphaseosjavafigure1.jpg"/>
          <p:cNvPicPr>
            <a:picLocks noChangeAspect="1" noChangeArrowheads="1"/>
          </p:cNvPicPr>
          <p:nvPr/>
        </p:nvPicPr>
        <p:blipFill>
          <a:blip r:embed="rId3" cstate="print"/>
          <a:srcRect l="68223" t="6936" r="2275" b="9836"/>
          <a:stretch>
            <a:fillRect/>
          </a:stretch>
        </p:blipFill>
        <p:spPr bwMode="auto">
          <a:xfrm rot="5400000">
            <a:off x="3241800" y="2687498"/>
            <a:ext cx="1872208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Phase contrast microscope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It has special condenser and  phase-plate which retards light waves that go through cells in specimen. This  makes contrast between cells and background. The cells appear darker against a brighter background.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Used: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Excellent way to observe living cells in wet preparations.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2248272"/>
            <a:ext cx="5328592" cy="3773016"/>
          </a:xfrm>
        </p:spPr>
        <p:txBody>
          <a:bodyPr/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an instrument used to see objects that are too small for the naked eye. </a:t>
            </a: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http://upload.wikimedia.org/wikipedia/commons/thumb/b/b1/Optical_microscope_nikon_alphaphot_%2B.jpg/220px-Optical_microscope_nikon_alphaphot_%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096344" cy="468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Inverted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There is a bigger working distance to allow use of cell culture flasks.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There is a bigger working distance to allow use of cell culture flasks.</a:t>
            </a: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  <a:p>
            <a:pPr algn="l" rtl="0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467544" y="3929066"/>
            <a:ext cx="3960440" cy="27402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Used: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to see the effect of virus on the cells (cell culture flasks).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http://www.tedpella.com/mscope_html/22443-Motic-AE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429000"/>
            <a:ext cx="337949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Dissecting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4686304" cy="345638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a simple microscope.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has  oculars and stage only.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magnifies x10 only</a:t>
            </a: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in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mycology to see the plate of fungi + dissecting of insect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8" name="Picture 8" descr="http://teacher.scholastic.com/activities/explorations/bug/images/dissecting_microscope.jpg"/>
          <p:cNvPicPr>
            <a:picLocks noChangeAspect="1" noChangeArrowheads="1"/>
          </p:cNvPicPr>
          <p:nvPr/>
        </p:nvPicPr>
        <p:blipFill>
          <a:blip r:embed="rId2" cstate="print"/>
          <a:srcRect t="55704"/>
          <a:stretch>
            <a:fillRect/>
          </a:stretch>
        </p:blipFill>
        <p:spPr bwMode="auto">
          <a:xfrm>
            <a:off x="2828156" y="4480469"/>
            <a:ext cx="2247900" cy="2404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faculty.clintoncc.suny.edu/faculty/michael.gregory/files/bio%20102/bio%20102%20laboratory/fungi/Penicillin_6.jpg"/>
          <p:cNvPicPr>
            <a:picLocks noChangeAspect="1" noChangeArrowheads="1"/>
          </p:cNvPicPr>
          <p:nvPr/>
        </p:nvPicPr>
        <p:blipFill>
          <a:blip r:embed="rId3" cstate="print"/>
          <a:srcRect l="10035" t="10035" r="26408"/>
          <a:stretch>
            <a:fillRect/>
          </a:stretch>
        </p:blipFill>
        <p:spPr bwMode="auto">
          <a:xfrm>
            <a:off x="467544" y="4663255"/>
            <a:ext cx="2278466" cy="215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Najola\Desktop\ksu\311\dissecting micr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929058" cy="49427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Non-light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Fluorescent microscope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 microscope (E.M)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Fluorescent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7"/>
            <a:ext cx="4330824" cy="3096344"/>
          </a:xfrm>
        </p:spPr>
        <p:txBody>
          <a:bodyPr/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ultra violet light.</a:t>
            </a:r>
          </a:p>
          <a:p>
            <a:pPr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slides stained with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fluorochrome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lvl="0"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Used: in immunology.</a:t>
            </a:r>
          </a:p>
          <a:p>
            <a:pPr algn="l" rtl="0">
              <a:buNone/>
            </a:pPr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product-image.tradeindia.com/00171278/b/0/Advanced-Fluorescent-Micr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86436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kpl.com/images/cytoskel01-for-prom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8946" y="4293096"/>
            <a:ext cx="2266950" cy="226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Electron microscope (E.M)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6563072" cy="4525963"/>
          </a:xfrm>
        </p:spPr>
        <p:txBody>
          <a:bodyPr/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electrons (electron beam).</a:t>
            </a:r>
          </a:p>
          <a:p>
            <a:pPr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Magnification= X100 000- X300 000</a:t>
            </a:r>
          </a:p>
          <a:p>
            <a:pPr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Resolution= 0.0003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µm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to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 viruses and the cell ingredients.</a:t>
            </a:r>
          </a:p>
          <a:p>
            <a:pPr algn="l" rtl="0"/>
            <a:endParaRPr lang="ar-S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transmissionelectronmicroscope.org/wp-content/uploads/2011/06/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6908" y="2379424"/>
            <a:ext cx="3361556" cy="4289936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a/a4/Misc_pollen.jpg/400px-Misc_pollen.jpg"/>
          <p:cNvPicPr>
            <a:picLocks noChangeAspect="1" noChangeArrowheads="1"/>
          </p:cNvPicPr>
          <p:nvPr/>
        </p:nvPicPr>
        <p:blipFill>
          <a:blip r:embed="rId3" cstate="print"/>
          <a:srcRect t="16774"/>
          <a:stretch>
            <a:fillRect/>
          </a:stretch>
        </p:blipFill>
        <p:spPr bwMode="auto">
          <a:xfrm>
            <a:off x="1266056" y="4453712"/>
            <a:ext cx="3377952" cy="214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Caring of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1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Clean only with a soft cloth/tissue</a:t>
            </a:r>
          </a:p>
          <a:p>
            <a:pPr algn="l" rtl="0">
              <a:lnSpc>
                <a:spcPct val="110000"/>
              </a:lnSpc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lnSpc>
                <a:spcPct val="11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 sure it’s on a flat surface</a:t>
            </a:r>
          </a:p>
          <a:p>
            <a:pPr algn="l" rtl="0">
              <a:lnSpc>
                <a:spcPct val="110000"/>
              </a:lnSpc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lnSpc>
                <a:spcPct val="11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 gentle with the microscope</a:t>
            </a:r>
          </a:p>
          <a:p>
            <a:pPr algn="l" rtl="0">
              <a:lnSpc>
                <a:spcPct val="110000"/>
              </a:lnSpc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 rtl="0">
              <a:lnSpc>
                <a:spcPct val="11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Carry it with 2 HANDS…one on the arm and the other on the base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cknxradio.com/atk/uploads/Brad_Moore/ger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08920"/>
            <a:ext cx="3021698" cy="312921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مربع نص 4"/>
          <p:cNvSpPr txBox="1"/>
          <p:nvPr/>
        </p:nvSpPr>
        <p:spPr>
          <a:xfrm>
            <a:off x="1259632" y="1457489"/>
            <a:ext cx="3932487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dwardian Script ITC" pitchFamily="66" charset="0"/>
              </a:rPr>
              <a:t>Thank You</a:t>
            </a:r>
            <a:endParaRPr lang="ar-SA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4" name="Picture 4" descr="E:\foundations\micrscopy\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microscope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0" algn="l" rtl="0"/>
            <a:r>
              <a:rPr lang="en-US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Magnification: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magnify (enlarge)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object being examined.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 rtl="0"/>
            <a:r>
              <a:rPr lang="en-US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Resolution: </a:t>
            </a:r>
            <a:r>
              <a:rPr lang="en-US" b="1" dirty="0" smtClean="0">
                <a:solidFill>
                  <a:schemeClr val="bg1"/>
                </a:solidFill>
              </a:rPr>
              <a:t>its ability to differentiate two objects when you view them on a specimen slide.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rtl="0"/>
            <a:endParaRPr lang="ar-S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774" y="4594028"/>
            <a:ext cx="2790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Working distance: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distance between the objective and the object when the object is in focus.</a:t>
            </a:r>
          </a:p>
          <a:p>
            <a:pPr lvl="0" algn="l" rtl="0"/>
            <a:endParaRPr lang="en-US" b="1" spc="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/>
            <a:endParaRPr lang="en-US" b="1" spc="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l" rtl="0">
              <a:buNone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 rtl="0">
              <a:buNone/>
            </a:pP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lvl="0" algn="l" rtl="0"/>
            <a:r>
              <a:rPr lang="en-US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Parfocal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 move from one objective lens to another you are still in approximate focusing.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l" rtl="0">
              <a:buNone/>
            </a:pPr>
            <a:endParaRPr lang="ar-S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Terms Related To Microscopes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C:\My Documents\My Pictures\fig2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74412"/>
            <a:ext cx="6182197" cy="19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light microscope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Bright field microscope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Dark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field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microscope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Phase contrast microscope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Inverted microscope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Dissecting microscope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Bright field microscope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Produces a dark image against a brighter background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Has several objective lenses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Uses ordinary bulb light as source of light.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magnification is 1000x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resolution is 0.2µm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 is mainly used to examine stained preparations.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Bright field Microscope parts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0" name="AutoShape 2" descr="https://casweb.ou.edu/pbell/histology/Images/Slides/Microscopy/microscope.labeled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7652" name="Picture 4" descr="http://www.microbehunter.com/wp/wp-content/uploads/2009/microscope_par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0755"/>
            <a:ext cx="8064896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Microscope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parts</a:t>
            </a: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1) Ocular Lens/Eyepiece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Magnifies the specimen image </a:t>
            </a:r>
            <a:r>
              <a:rPr lang="en-US" dirty="0" err="1" smtClean="0">
                <a:solidFill>
                  <a:schemeClr val="bg1"/>
                </a:solidFill>
              </a:rPr>
              <a:t>10x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2) Nose piece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The Nose Piece holds the objective lenses and can be turned to increase the magnification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3) Arm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   Used to support the microscope when carried.  Holds the body tube, nose piece and objective lenses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733</Words>
  <Application>Microsoft Office PowerPoint</Application>
  <PresentationFormat>عرض على الشاشة (3:4)‏</PresentationFormat>
  <Paragraphs>116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Edwardian Script ITC</vt:lpstr>
      <vt:lpstr>Times New Roman</vt:lpstr>
      <vt:lpstr>Wingdings</vt:lpstr>
      <vt:lpstr>سمة Office</vt:lpstr>
      <vt:lpstr>Microscopy</vt:lpstr>
      <vt:lpstr>Microscope</vt:lpstr>
      <vt:lpstr> </vt:lpstr>
      <vt:lpstr>Function of microscope:</vt:lpstr>
      <vt:lpstr>Terms Related To Microscopes</vt:lpstr>
      <vt:lpstr>Types of light microscope:</vt:lpstr>
      <vt:lpstr>Bright field microscope</vt:lpstr>
      <vt:lpstr>Bright field Microscope parts</vt:lpstr>
      <vt:lpstr>Microscope parts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Immersion Oil</vt:lpstr>
      <vt:lpstr> </vt:lpstr>
      <vt:lpstr>Dark field microscope</vt:lpstr>
      <vt:lpstr>عرض تقديمي في PowerPoint</vt:lpstr>
      <vt:lpstr>Phase contrast microscope</vt:lpstr>
      <vt:lpstr>Phase contrast microscope</vt:lpstr>
      <vt:lpstr>Inverted microscope</vt:lpstr>
      <vt:lpstr>Dissecting microscope</vt:lpstr>
      <vt:lpstr>Non-light microscope</vt:lpstr>
      <vt:lpstr>Fluorescent microscope</vt:lpstr>
      <vt:lpstr>Electron microscope (E.M)</vt:lpstr>
      <vt:lpstr>Caring of Microscope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</dc:title>
  <dc:creator>DELL</dc:creator>
  <cp:lastModifiedBy>اميرة الحوالي</cp:lastModifiedBy>
  <cp:revision>77</cp:revision>
  <dcterms:created xsi:type="dcterms:W3CDTF">2012-02-11T15:37:34Z</dcterms:created>
  <dcterms:modified xsi:type="dcterms:W3CDTF">2014-01-25T16:27:18Z</dcterms:modified>
</cp:coreProperties>
</file>