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81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9" autoAdjust="0"/>
    <p:restoredTop sz="94660"/>
  </p:normalViewPr>
  <p:slideViewPr>
    <p:cSldViewPr>
      <p:cViewPr varScale="1">
        <p:scale>
          <a:sx n="69" d="100"/>
          <a:sy n="69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63589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303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79EF13-628C-4D52-AAB6-E9D5B1C0D73B}" type="datetimeFigureOut">
              <a:rPr lang="ar-SA" smtClean="0"/>
              <a:t>23/11/1435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63589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303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C96AC0-27F3-4DBA-AA06-118D4E0B74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887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DA32-5F8C-4882-A862-7FE146EBF359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0B437-4479-41C3-B4EC-31D181288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5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kegg.jp/entry/D00396" TargetMode="External"/><Relationship Id="rId18" Type="http://schemas.openxmlformats.org/officeDocument/2006/relationships/hyperlink" Target="http://en.wikipedia.org/wiki/Molar_mass" TargetMode="External"/><Relationship Id="rId26" Type="http://schemas.openxmlformats.org/officeDocument/2006/relationships/hyperlink" Target="http://en.wikipedia.org/wiki/List_of_R-phrases" TargetMode="External"/><Relationship Id="rId39" Type="http://schemas.openxmlformats.org/officeDocument/2006/relationships/hyperlink" Target="http://en.wikipedia.org/wiki/Tris_(disambiguation)" TargetMode="External"/><Relationship Id="rId21" Type="http://schemas.openxmlformats.org/officeDocument/2006/relationships/hyperlink" Target="http://en.wikipedia.org/wiki/Solubility" TargetMode="External"/><Relationship Id="rId34" Type="http://schemas.openxmlformats.org/officeDocument/2006/relationships/hyperlink" Target="http://en.wikipedia.org/wiki/Flash_point" TargetMode="External"/><Relationship Id="rId42" Type="http://schemas.openxmlformats.org/officeDocument/2006/relationships/hyperlink" Target="http://en.wikipedia.org/wiki/Molecular_biology" TargetMode="External"/><Relationship Id="rId47" Type="http://schemas.openxmlformats.org/officeDocument/2006/relationships/hyperlink" Target="http://en.wikipedia.org/wiki/Primary_amine" TargetMode="External"/><Relationship Id="rId50" Type="http://schemas.openxmlformats.org/officeDocument/2006/relationships/hyperlink" Target="http://en.wikipedia.org/wiki/Silver" TargetMode="External"/><Relationship Id="rId55" Type="http://schemas.openxmlformats.org/officeDocument/2006/relationships/hyperlink" Target="http://en.wikipedia.org/wiki/Primary_standard" TargetMode="External"/><Relationship Id="rId63" Type="http://schemas.openxmlformats.org/officeDocument/2006/relationships/hyperlink" Target="http://dx.doi.org/10.1016/S0022-0728(84)80171-0" TargetMode="External"/><Relationship Id="rId68" Type="http://schemas.openxmlformats.org/officeDocument/2006/relationships/hyperlink" Target="http://dx.doi.org/10.2174/092986608783489616" TargetMode="External"/><Relationship Id="rId76" Type="http://schemas.openxmlformats.org/officeDocument/2006/relationships/hyperlink" Target="http://en.wikipedia.org/wiki/Category:Buffers" TargetMode="External"/><Relationship Id="rId7" Type="http://schemas.openxmlformats.org/officeDocument/2006/relationships/hyperlink" Target="http://pubchem.ncbi.nlm.nih.gov/summary/summary.cgi?cid=6503" TargetMode="External"/><Relationship Id="rId71" Type="http://schemas.openxmlformats.org/officeDocument/2006/relationships/hyperlink" Target="http://www.ncbi.nlm.nih.gov/pubmed/10764304" TargetMode="External"/><Relationship Id="rId2" Type="http://schemas.openxmlformats.org/officeDocument/2006/relationships/slide" Target="../slides/slide24.xml"/><Relationship Id="rId16" Type="http://schemas.openxmlformats.org/officeDocument/2006/relationships/hyperlink" Target="http://en.wikipedia.org/wiki/International_Chemical_Identifier" TargetMode="External"/><Relationship Id="rId29" Type="http://schemas.openxmlformats.org/officeDocument/2006/relationships/hyperlink" Target="http://en.wikipedia.org/wiki/R38:_Irritating_to_skin" TargetMode="External"/><Relationship Id="rId11" Type="http://schemas.openxmlformats.org/officeDocument/2006/relationships/hyperlink" Target="http://fdasis.nlm.nih.gov/srs/srsdirect.jsp?regno=023C2WHX2V" TargetMode="External"/><Relationship Id="rId24" Type="http://schemas.openxmlformats.org/officeDocument/2006/relationships/hyperlink" Target="http://en.wikipedia.org/wiki/MSDS" TargetMode="External"/><Relationship Id="rId32" Type="http://schemas.openxmlformats.org/officeDocument/2006/relationships/hyperlink" Target="http://en.wikipedia.org/wiki/S36:_Wear_suitable_protective_clothing" TargetMode="External"/><Relationship Id="rId37" Type="http://schemas.openxmlformats.org/officeDocument/2006/relationships/hyperlink" Target="http://en.wikipedia.org/wiki/Standard_state" TargetMode="External"/><Relationship Id="rId40" Type="http://schemas.openxmlformats.org/officeDocument/2006/relationships/hyperlink" Target="http://en.wikipedia.org/wiki/Organic_compound" TargetMode="External"/><Relationship Id="rId45" Type="http://schemas.openxmlformats.org/officeDocument/2006/relationships/hyperlink" Target="http://en.wikipedia.org/wiki/TBE_buffer" TargetMode="External"/><Relationship Id="rId53" Type="http://schemas.openxmlformats.org/officeDocument/2006/relationships/hyperlink" Target="http://en.wikipedia.org/wiki/Counterion" TargetMode="External"/><Relationship Id="rId58" Type="http://schemas.openxmlformats.org/officeDocument/2006/relationships/hyperlink" Target="http://en.wikipedia.org/wiki/MOPS" TargetMode="External"/><Relationship Id="rId66" Type="http://schemas.openxmlformats.org/officeDocument/2006/relationships/hyperlink" Target="http://en.wikipedia.org/wiki/PubMed_Identifier" TargetMode="External"/><Relationship Id="rId74" Type="http://schemas.openxmlformats.org/officeDocument/2006/relationships/hyperlink" Target="http://en.wikipedia.org/wiki/Category:Polyols" TargetMode="External"/><Relationship Id="rId5" Type="http://schemas.openxmlformats.org/officeDocument/2006/relationships/hyperlink" Target="http://www.commonchemistry.org/ChemicalDetail.aspx?ref=77-86-1" TargetMode="External"/><Relationship Id="rId15" Type="http://schemas.openxmlformats.org/officeDocument/2006/relationships/hyperlink" Target="http://en.wikipedia.org/wiki/Simplified_molecular_input_line_entry_specification" TargetMode="External"/><Relationship Id="rId23" Type="http://schemas.openxmlformats.org/officeDocument/2006/relationships/hyperlink" Target="http://en.wikipedia.org/wiki/Acid_dissociation_constant" TargetMode="External"/><Relationship Id="rId28" Type="http://schemas.openxmlformats.org/officeDocument/2006/relationships/hyperlink" Target="http://en.wikipedia.org/wiki/R37:_Irritating_to_respiratory_system" TargetMode="External"/><Relationship Id="rId36" Type="http://schemas.openxmlformats.org/officeDocument/2006/relationships/hyperlink" Target="http://en.wikipedia.org/w/index.php?title=Tris&amp;diff=cur&amp;oldid=402702410" TargetMode="External"/><Relationship Id="rId49" Type="http://schemas.openxmlformats.org/officeDocument/2006/relationships/hyperlink" Target="http://en.wikipedia.org/wiki/PH" TargetMode="External"/><Relationship Id="rId57" Type="http://schemas.openxmlformats.org/officeDocument/2006/relationships/hyperlink" Target="http://en.wikipedia.org/wiki/Metabolic_acidosis" TargetMode="External"/><Relationship Id="rId61" Type="http://schemas.openxmlformats.org/officeDocument/2006/relationships/hyperlink" Target="http://2008.igem.org/wiki/images/8/84/Protein_Buffers.pdf" TargetMode="External"/><Relationship Id="rId10" Type="http://schemas.openxmlformats.org/officeDocument/2006/relationships/hyperlink" Target="http://en.wikipedia.org/wiki/Unique_Ingredient_Identifier" TargetMode="External"/><Relationship Id="rId19" Type="http://schemas.openxmlformats.org/officeDocument/2006/relationships/hyperlink" Target="http://en.wikipedia.org/wiki/Melting_point" TargetMode="External"/><Relationship Id="rId31" Type="http://schemas.openxmlformats.org/officeDocument/2006/relationships/hyperlink" Target="http://en.wikipedia.org/wiki/S26:_In_case_of_contact_with_eyes,_rinse_immediately_with_plenty_of_water_and_seek_medical_advice" TargetMode="External"/><Relationship Id="rId44" Type="http://schemas.openxmlformats.org/officeDocument/2006/relationships/hyperlink" Target="http://en.wikipedia.org/wiki/TAE_buffer" TargetMode="External"/><Relationship Id="rId52" Type="http://schemas.openxmlformats.org/officeDocument/2006/relationships/hyperlink" Target="http://en.wikipedia.org/wiki/Tris-Cl" TargetMode="External"/><Relationship Id="rId60" Type="http://schemas.openxmlformats.org/officeDocument/2006/relationships/hyperlink" Target="http://en.wikipedia.org/wiki/MES_(buffer)" TargetMode="External"/><Relationship Id="rId65" Type="http://schemas.openxmlformats.org/officeDocument/2006/relationships/hyperlink" Target="http://dx.doi.org/10.1016/S0969-2126(02)00810-9" TargetMode="External"/><Relationship Id="rId73" Type="http://schemas.openxmlformats.org/officeDocument/2006/relationships/hyperlink" Target="http://en.wikipedia.org/wiki/Special:Categories" TargetMode="External"/><Relationship Id="rId4" Type="http://schemas.openxmlformats.org/officeDocument/2006/relationships/hyperlink" Target="http://en.wikipedia.org/wiki/CAS_registry_number" TargetMode="External"/><Relationship Id="rId9" Type="http://schemas.openxmlformats.org/officeDocument/2006/relationships/hyperlink" Target="http://www.chemspider.com/6257" TargetMode="External"/><Relationship Id="rId14" Type="http://schemas.openxmlformats.org/officeDocument/2006/relationships/hyperlink" Target="http://en.wikipedia.org/wiki/RTECS" TargetMode="External"/><Relationship Id="rId22" Type="http://schemas.openxmlformats.org/officeDocument/2006/relationships/hyperlink" Target="http://en.wikipedia.org/wiki/Water" TargetMode="External"/><Relationship Id="rId27" Type="http://schemas.openxmlformats.org/officeDocument/2006/relationships/hyperlink" Target="http://en.wikipedia.org/wiki/R36:_Irritating_to_eyes" TargetMode="External"/><Relationship Id="rId30" Type="http://schemas.openxmlformats.org/officeDocument/2006/relationships/hyperlink" Target="http://en.wikipedia.org/wiki/List_of_S-phrases" TargetMode="External"/><Relationship Id="rId35" Type="http://schemas.openxmlformats.org/officeDocument/2006/relationships/hyperlink" Target="http://en.wikipedia.org/wiki/Wikipedia:WikiProject_Chemicals/Chembox_validation" TargetMode="External"/><Relationship Id="rId43" Type="http://schemas.openxmlformats.org/officeDocument/2006/relationships/hyperlink" Target="http://en.wikipedia.org/wiki/Buffer_solution" TargetMode="External"/><Relationship Id="rId48" Type="http://schemas.openxmlformats.org/officeDocument/2006/relationships/hyperlink" Target="http://en.wikipedia.org/wiki/Aldehydes" TargetMode="External"/><Relationship Id="rId56" Type="http://schemas.openxmlformats.org/officeDocument/2006/relationships/hyperlink" Target="http://en.wikipedia.org/wiki/Sodium_bicarbonate" TargetMode="External"/><Relationship Id="rId64" Type="http://schemas.openxmlformats.org/officeDocument/2006/relationships/hyperlink" Target="http://dx.doi.org/10.1021/je00042a003" TargetMode="External"/><Relationship Id="rId69" Type="http://schemas.openxmlformats.org/officeDocument/2006/relationships/hyperlink" Target="http://www.ncbi.nlm.nih.gov/pubmed/18289113" TargetMode="External"/><Relationship Id="rId8" Type="http://schemas.openxmlformats.org/officeDocument/2006/relationships/hyperlink" Target="http://en.wikipedia.org/wiki/ChemSpider" TargetMode="External"/><Relationship Id="rId51" Type="http://schemas.openxmlformats.org/officeDocument/2006/relationships/hyperlink" Target="http://en.wikipedia.org/wiki/Silver_chloride_electrode" TargetMode="External"/><Relationship Id="rId72" Type="http://schemas.openxmlformats.org/officeDocument/2006/relationships/hyperlink" Target="http://en.wikipedia.org/wiki/Tris" TargetMode="External"/><Relationship Id="rId3" Type="http://schemas.openxmlformats.org/officeDocument/2006/relationships/hyperlink" Target="http://en.wikipedia.org/wiki/International_Union_of_Pure_and_Applied_Chemistry_nomenclature" TargetMode="External"/><Relationship Id="rId12" Type="http://schemas.openxmlformats.org/officeDocument/2006/relationships/hyperlink" Target="http://en.wikipedia.org/wiki/KEGG" TargetMode="External"/><Relationship Id="rId17" Type="http://schemas.openxmlformats.org/officeDocument/2006/relationships/hyperlink" Target="http://en.wikipedia.org/wiki/Molecular_formula" TargetMode="External"/><Relationship Id="rId25" Type="http://schemas.openxmlformats.org/officeDocument/2006/relationships/hyperlink" Target="http://www.jtbaker.com/msds/englishhtml/T7111.htm" TargetMode="External"/><Relationship Id="rId33" Type="http://schemas.openxmlformats.org/officeDocument/2006/relationships/hyperlink" Target="http://en.wikipedia.org/wiki/NFPA_704" TargetMode="External"/><Relationship Id="rId38" Type="http://schemas.openxmlformats.org/officeDocument/2006/relationships/hyperlink" Target="http://en.wikipedia.org/wiki/Wikipedia:Chemical_infobox" TargetMode="External"/><Relationship Id="rId46" Type="http://schemas.openxmlformats.org/officeDocument/2006/relationships/hyperlink" Target="http://en.wikipedia.org/wiki/Nucleic_acid" TargetMode="External"/><Relationship Id="rId59" Type="http://schemas.openxmlformats.org/officeDocument/2006/relationships/hyperlink" Target="http://en.wikipedia.org/wiki/HEPES" TargetMode="External"/><Relationship Id="rId67" Type="http://schemas.openxmlformats.org/officeDocument/2006/relationships/hyperlink" Target="http://www.ncbi.nlm.nih.gov/pubmed/12176384" TargetMode="External"/><Relationship Id="rId20" Type="http://schemas.openxmlformats.org/officeDocument/2006/relationships/hyperlink" Target="http://en.wikipedia.org/wiki/Boiling_point" TargetMode="External"/><Relationship Id="rId41" Type="http://schemas.openxmlformats.org/officeDocument/2006/relationships/hyperlink" Target="http://en.wikipedia.org/wiki/Biochemistry" TargetMode="External"/><Relationship Id="rId54" Type="http://schemas.openxmlformats.org/officeDocument/2006/relationships/hyperlink" Target="http://en.wikipedia.org/wiki/Nitromethane" TargetMode="External"/><Relationship Id="rId62" Type="http://schemas.openxmlformats.org/officeDocument/2006/relationships/hyperlink" Target="http://en.wikipedia.org/wiki/Digital_object_identifier" TargetMode="External"/><Relationship Id="rId70" Type="http://schemas.openxmlformats.org/officeDocument/2006/relationships/hyperlink" Target="http://dx.doi.org/10.1002/14356007.a17_401" TargetMode="External"/><Relationship Id="rId75" Type="http://schemas.openxmlformats.org/officeDocument/2006/relationships/hyperlink" Target="http://en.wikipedia.org/wiki/Category:Amines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ubChe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B437-4479-41C3-B4EC-31D18128826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5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Tris meaning?</a:t>
            </a:r>
          </a:p>
          <a:p>
            <a:r>
              <a:rPr lang="en-GB" b="1" dirty="0" smtClean="0"/>
              <a:t>Tris</a:t>
            </a:r>
          </a:p>
          <a:p>
            <a:r>
              <a:rPr lang="en-GB" dirty="0" smtClean="0"/>
              <a:t>From Wikipedia, the free </a:t>
            </a:r>
            <a:r>
              <a:rPr lang="en-GB" dirty="0" err="1" smtClean="0"/>
              <a:t>encyclopedia</a:t>
            </a:r>
            <a:endParaRPr lang="en-GB" dirty="0" smtClean="0"/>
          </a:p>
          <a:p>
            <a:r>
              <a:rPr lang="en-GB" dirty="0" smtClean="0"/>
              <a:t>Jump to: </a:t>
            </a:r>
            <a:r>
              <a:rPr lang="en-GB" dirty="0" smtClean="0">
                <a:hlinkClick r:id="" action="ppaction://hlinkfile"/>
              </a:rPr>
              <a:t>navigation</a:t>
            </a:r>
            <a:r>
              <a:rPr lang="en-GB" dirty="0" smtClean="0"/>
              <a:t>, </a:t>
            </a:r>
            <a:r>
              <a:rPr lang="en-GB" dirty="0" smtClean="0">
                <a:hlinkClick r:id="" action="ppaction://hlinkfile"/>
              </a:rPr>
              <a:t>search</a:t>
            </a:r>
            <a:r>
              <a:rPr lang="en-GB" dirty="0" smtClean="0"/>
              <a:t> </a:t>
            </a:r>
          </a:p>
          <a:p>
            <a:r>
              <a:rPr lang="en-GB" dirty="0" smtClean="0"/>
              <a:t>Tris </a:t>
            </a:r>
            <a:r>
              <a:rPr lang="en-GB" dirty="0" smtClean="0">
                <a:effectLst/>
                <a:hlinkClick r:id="rId3" action="ppaction://hlinkfile" tooltip="International Union of Pure and Applied Chemistry nomenclature"/>
              </a:rPr>
              <a:t>IUPAC name</a:t>
            </a:r>
            <a:r>
              <a:rPr lang="en-GB" dirty="0" smtClean="0">
                <a:effectLst/>
              </a:rPr>
              <a:t>[hide]</a:t>
            </a:r>
          </a:p>
          <a:p>
            <a:r>
              <a:rPr lang="en-GB" dirty="0" smtClean="0">
                <a:effectLst/>
              </a:rPr>
              <a:t>2-Amino-2-hydroxymethyl-propane-1,3-diol</a:t>
            </a:r>
          </a:p>
          <a:p>
            <a:r>
              <a:rPr lang="en-GB" dirty="0" smtClean="0">
                <a:effectLst/>
              </a:rPr>
              <a:t>Other names[hide]</a:t>
            </a:r>
          </a:p>
          <a:p>
            <a:r>
              <a:rPr lang="en-GB" dirty="0" smtClean="0">
                <a:effectLst/>
              </a:rPr>
              <a:t>TRIS, Tris, Tris base, Tris buffer,</a:t>
            </a:r>
            <a:br>
              <a:rPr lang="en-GB" dirty="0" smtClean="0">
                <a:effectLst/>
              </a:rPr>
            </a:br>
            <a:r>
              <a:rPr lang="en-GB" dirty="0" err="1" smtClean="0">
                <a:effectLst/>
              </a:rPr>
              <a:t>Trizma</a:t>
            </a:r>
            <a:r>
              <a:rPr lang="en-GB" baseline="30000" dirty="0" err="1" smtClean="0">
                <a:effectLst/>
              </a:rPr>
              <a:t>TM</a:t>
            </a:r>
            <a:r>
              <a:rPr lang="en-GB" dirty="0" smtClean="0">
                <a:effectLst/>
              </a:rPr>
              <a:t>, </a:t>
            </a:r>
            <a:r>
              <a:rPr lang="en-GB" dirty="0" err="1" smtClean="0">
                <a:effectLst/>
              </a:rPr>
              <a:t>Trisamine</a:t>
            </a:r>
            <a:r>
              <a:rPr lang="en-GB" dirty="0" smtClean="0">
                <a:effectLst/>
              </a:rPr>
              <a:t>, THAM,</a:t>
            </a:r>
            <a:br>
              <a:rPr lang="en-GB" dirty="0" smtClean="0">
                <a:effectLst/>
              </a:rPr>
            </a:br>
            <a:r>
              <a:rPr lang="en-GB" dirty="0" err="1" smtClean="0">
                <a:effectLst/>
              </a:rPr>
              <a:t>Tromethamine</a:t>
            </a:r>
            <a:r>
              <a:rPr lang="en-GB" dirty="0" smtClean="0">
                <a:effectLst/>
              </a:rPr>
              <a:t>, </a:t>
            </a:r>
            <a:r>
              <a:rPr lang="en-GB" dirty="0" err="1" smtClean="0">
                <a:effectLst/>
              </a:rPr>
              <a:t>Trometamol</a:t>
            </a:r>
            <a:r>
              <a:rPr lang="en-GB" dirty="0" smtClean="0">
                <a:effectLst/>
              </a:rPr>
              <a:t>, </a:t>
            </a:r>
            <a:r>
              <a:rPr lang="en-GB" dirty="0" err="1" smtClean="0">
                <a:effectLst/>
              </a:rPr>
              <a:t>Tromethane</a:t>
            </a:r>
            <a:endParaRPr lang="en-GB" dirty="0" smtClean="0">
              <a:effectLst/>
            </a:endParaRPr>
          </a:p>
          <a:p>
            <a:r>
              <a:rPr lang="en-GB" dirty="0" smtClean="0"/>
              <a:t>Identifiers </a:t>
            </a:r>
            <a:r>
              <a:rPr lang="en-GB" dirty="0" smtClean="0">
                <a:hlinkClick r:id="rId4" action="ppaction://hlinkfile" tooltip="CAS registry number"/>
              </a:rPr>
              <a:t>CAS number</a:t>
            </a:r>
            <a:r>
              <a:rPr lang="en-GB" dirty="0" smtClean="0"/>
              <a:t> </a:t>
            </a:r>
            <a:r>
              <a:rPr lang="en-GB" dirty="0" smtClean="0">
                <a:hlinkClick r:id="rId5"/>
              </a:rPr>
              <a:t>77-86-1</a:t>
            </a:r>
            <a:r>
              <a:rPr lang="en-GB" baseline="30000" dirty="0" smtClean="0"/>
              <a:t> </a:t>
            </a:r>
            <a:r>
              <a:rPr lang="en-GB" baseline="30000" dirty="0" smtClean="0">
                <a:effectLst/>
              </a:rPr>
              <a:t>Y</a:t>
            </a:r>
            <a:r>
              <a:rPr lang="en-GB" dirty="0" smtClean="0"/>
              <a:t> </a:t>
            </a:r>
            <a:r>
              <a:rPr lang="en-GB" dirty="0" err="1" smtClean="0">
                <a:hlinkClick r:id="rId6" action="ppaction://hlinkfile"/>
              </a:rPr>
              <a:t>PubChem</a:t>
            </a:r>
            <a:r>
              <a:rPr lang="en-GB" dirty="0" smtClean="0"/>
              <a:t> </a:t>
            </a:r>
            <a:r>
              <a:rPr lang="en-GB" dirty="0" smtClean="0">
                <a:hlinkClick r:id="rId7"/>
              </a:rPr>
              <a:t>6503</a:t>
            </a:r>
            <a:r>
              <a:rPr lang="en-GB" dirty="0" smtClean="0"/>
              <a:t> </a:t>
            </a:r>
            <a:r>
              <a:rPr lang="en-GB" dirty="0" err="1" smtClean="0">
                <a:hlinkClick r:id="rId8" action="ppaction://hlinkfile"/>
              </a:rPr>
              <a:t>ChemSpider</a:t>
            </a:r>
            <a:r>
              <a:rPr lang="en-GB" dirty="0" smtClean="0"/>
              <a:t> </a:t>
            </a:r>
            <a:r>
              <a:rPr lang="en-GB" dirty="0" smtClean="0">
                <a:hlinkClick r:id="rId9"/>
              </a:rPr>
              <a:t>6257</a:t>
            </a:r>
            <a:r>
              <a:rPr lang="en-GB" baseline="30000" dirty="0" smtClean="0"/>
              <a:t> </a:t>
            </a:r>
            <a:r>
              <a:rPr lang="en-GB" baseline="30000" dirty="0" smtClean="0">
                <a:effectLst/>
              </a:rPr>
              <a:t>Y</a:t>
            </a:r>
            <a:r>
              <a:rPr lang="en-GB" dirty="0" smtClean="0"/>
              <a:t> </a:t>
            </a:r>
            <a:r>
              <a:rPr lang="en-GB" dirty="0" smtClean="0">
                <a:hlinkClick r:id="rId10" action="ppaction://hlinkfile" tooltip="Unique Ingredient Identifier"/>
              </a:rPr>
              <a:t>UNII</a:t>
            </a:r>
            <a:r>
              <a:rPr lang="en-GB" dirty="0" smtClean="0"/>
              <a:t> </a:t>
            </a:r>
            <a:r>
              <a:rPr lang="en-GB" dirty="0" smtClean="0">
                <a:hlinkClick r:id="rId11"/>
              </a:rPr>
              <a:t>023C2WHX2V</a:t>
            </a:r>
            <a:r>
              <a:rPr lang="en-GB" baseline="30000" dirty="0" smtClean="0"/>
              <a:t> </a:t>
            </a:r>
            <a:r>
              <a:rPr lang="en-GB" baseline="30000" dirty="0" smtClean="0">
                <a:effectLst/>
              </a:rPr>
              <a:t>Y</a:t>
            </a:r>
            <a:r>
              <a:rPr lang="en-GB" dirty="0" smtClean="0"/>
              <a:t> </a:t>
            </a:r>
            <a:r>
              <a:rPr lang="en-GB" dirty="0" smtClean="0">
                <a:hlinkClick r:id="rId12" action="ppaction://hlinkfile"/>
              </a:rPr>
              <a:t>KEGG</a:t>
            </a:r>
            <a:r>
              <a:rPr lang="en-GB" dirty="0" smtClean="0"/>
              <a:t> </a:t>
            </a:r>
            <a:r>
              <a:rPr lang="en-GB" dirty="0" smtClean="0">
                <a:hlinkClick r:id="rId13"/>
              </a:rPr>
              <a:t>D00396</a:t>
            </a:r>
            <a:r>
              <a:rPr lang="en-GB" baseline="30000" dirty="0" smtClean="0"/>
              <a:t> </a:t>
            </a:r>
            <a:r>
              <a:rPr lang="en-GB" baseline="30000" dirty="0" smtClean="0">
                <a:effectLst/>
              </a:rPr>
              <a:t>N</a:t>
            </a:r>
            <a:r>
              <a:rPr lang="en-GB" dirty="0" smtClean="0"/>
              <a:t> </a:t>
            </a:r>
            <a:r>
              <a:rPr lang="en-GB" dirty="0" smtClean="0">
                <a:hlinkClick r:id="rId14" action="ppaction://hlinkfile" tooltip="RTECS"/>
              </a:rPr>
              <a:t>RTECS number</a:t>
            </a:r>
            <a:r>
              <a:rPr lang="en-GB" dirty="0" smtClean="0"/>
              <a:t> TY2900000 </a:t>
            </a:r>
            <a:r>
              <a:rPr lang="en-GB" dirty="0" smtClean="0">
                <a:effectLst/>
                <a:hlinkClick r:id="rId15" action="ppaction://hlinkfile" tooltip="Simplified molecular input line entry specification"/>
              </a:rPr>
              <a:t>SMILES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[show]</a:t>
            </a:r>
          </a:p>
          <a:p>
            <a:r>
              <a:rPr lang="en-GB" dirty="0" smtClean="0">
                <a:effectLst/>
              </a:rPr>
              <a:t>OCC(N)(CO)CO</a:t>
            </a:r>
          </a:p>
          <a:p>
            <a:r>
              <a:rPr lang="en-GB" dirty="0" err="1" smtClean="0">
                <a:effectLst/>
                <a:hlinkClick r:id="rId16" action="ppaction://hlinkfile" tooltip="International Chemical Identifier"/>
              </a:rPr>
              <a:t>InChI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[show]</a:t>
            </a:r>
          </a:p>
          <a:p>
            <a:r>
              <a:rPr lang="en-GB" dirty="0" err="1" smtClean="0">
                <a:effectLst/>
              </a:rPr>
              <a:t>InChI</a:t>
            </a:r>
            <a:r>
              <a:rPr lang="en-GB" dirty="0" smtClean="0">
                <a:effectLst/>
              </a:rPr>
              <a:t>=1S/C4H11NO3/c5-4(1-6,2-7)3-8/h6-8H,1-3,5H2</a:t>
            </a:r>
            <a:r>
              <a:rPr lang="en-GB" baseline="30000" dirty="0" smtClean="0">
                <a:effectLst/>
              </a:rPr>
              <a:t> Y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Key: LENZDBCJOHFCAS-UHFFFAOYSA-N</a:t>
            </a:r>
            <a:r>
              <a:rPr lang="en-GB" baseline="30000" dirty="0" smtClean="0">
                <a:effectLst/>
              </a:rPr>
              <a:t> Y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InChI</a:t>
            </a:r>
            <a:r>
              <a:rPr lang="en-GB" dirty="0" smtClean="0">
                <a:effectLst/>
              </a:rPr>
              <a:t>=1/C4H11NO3/c5-4(1-6,2-7)3-8/h6-8H,1-3,5H2</a:t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Key: LENZDBCJOHFCAS-UHFFFAOYAN</a:t>
            </a:r>
          </a:p>
          <a:p>
            <a:r>
              <a:rPr lang="en-GB" dirty="0" smtClean="0"/>
              <a:t>Properties </a:t>
            </a:r>
            <a:r>
              <a:rPr lang="en-GB" dirty="0" smtClean="0">
                <a:hlinkClick r:id="rId17" action="ppaction://hlinkfile" tooltip="Molecular formula"/>
              </a:rPr>
              <a:t>Molecular formula</a:t>
            </a:r>
            <a:r>
              <a:rPr lang="en-GB" dirty="0" smtClean="0"/>
              <a:t> C</a:t>
            </a:r>
            <a:r>
              <a:rPr lang="en-GB" baseline="-25000" dirty="0" smtClean="0"/>
              <a:t>4</a:t>
            </a:r>
            <a:r>
              <a:rPr lang="en-GB" dirty="0" smtClean="0"/>
              <a:t>H</a:t>
            </a:r>
            <a:r>
              <a:rPr lang="en-GB" baseline="-25000" dirty="0" smtClean="0"/>
              <a:t>11</a:t>
            </a:r>
            <a:r>
              <a:rPr lang="en-GB" dirty="0" smtClean="0"/>
              <a:t>NO</a:t>
            </a:r>
            <a:r>
              <a:rPr lang="en-GB" baseline="-25000" dirty="0" smtClean="0"/>
              <a:t>3</a:t>
            </a:r>
            <a:r>
              <a:rPr lang="en-GB" dirty="0" smtClean="0"/>
              <a:t> </a:t>
            </a:r>
            <a:r>
              <a:rPr lang="en-GB" dirty="0" smtClean="0">
                <a:hlinkClick r:id="rId18" action="ppaction://hlinkfile"/>
              </a:rPr>
              <a:t>Molar mass</a:t>
            </a:r>
            <a:r>
              <a:rPr lang="en-GB" dirty="0" smtClean="0"/>
              <a:t> 121.14 g mol</a:t>
            </a:r>
            <a:r>
              <a:rPr lang="en-GB" baseline="30000" dirty="0" smtClean="0"/>
              <a:t>−1</a:t>
            </a:r>
            <a:r>
              <a:rPr lang="en-GB" dirty="0" smtClean="0"/>
              <a:t> Appearance White crystalline powder </a:t>
            </a:r>
            <a:r>
              <a:rPr lang="en-GB" dirty="0" smtClean="0">
                <a:hlinkClick r:id="rId19" action="ppaction://hlinkfile"/>
              </a:rPr>
              <a:t>Melting point</a:t>
            </a:r>
            <a:r>
              <a:rPr lang="en-GB" dirty="0" smtClean="0"/>
              <a:t> &gt;175-176°C (448-449 K)</a:t>
            </a:r>
          </a:p>
          <a:p>
            <a:r>
              <a:rPr lang="en-GB" dirty="0" smtClean="0">
                <a:hlinkClick r:id="rId20" action="ppaction://hlinkfile"/>
              </a:rPr>
              <a:t>Boiling point</a:t>
            </a:r>
            <a:r>
              <a:rPr lang="en-GB" dirty="0" smtClean="0"/>
              <a:t> 219°C (492 K)</a:t>
            </a:r>
          </a:p>
          <a:p>
            <a:r>
              <a:rPr lang="en-GB" dirty="0" smtClean="0">
                <a:hlinkClick r:id="rId21" action="ppaction://hlinkfile"/>
              </a:rPr>
              <a:t>Solubility</a:t>
            </a:r>
            <a:r>
              <a:rPr lang="en-GB" dirty="0" smtClean="0"/>
              <a:t> in </a:t>
            </a:r>
            <a:r>
              <a:rPr lang="en-GB" dirty="0" smtClean="0">
                <a:hlinkClick r:id="rId22" action="ppaction://hlinkfile"/>
              </a:rPr>
              <a:t>water</a:t>
            </a:r>
            <a:r>
              <a:rPr lang="en-GB" dirty="0" smtClean="0"/>
              <a:t> ~50 g/100 ml (25°C) in water </a:t>
            </a:r>
            <a:r>
              <a:rPr lang="en-GB" dirty="0" smtClean="0">
                <a:hlinkClick r:id="rId23" action="ppaction://hlinkfile" tooltip="Acid dissociation constant"/>
              </a:rPr>
              <a:t>Acidity</a:t>
            </a:r>
            <a:r>
              <a:rPr lang="en-GB" dirty="0" smtClean="0"/>
              <a:t> (</a:t>
            </a:r>
            <a:r>
              <a:rPr lang="en-GB" dirty="0" err="1" smtClean="0"/>
              <a:t>p</a:t>
            </a:r>
            <a:r>
              <a:rPr lang="en-GB" i="1" dirty="0" err="1" smtClean="0"/>
              <a:t>K</a:t>
            </a:r>
            <a:r>
              <a:rPr lang="en-GB" baseline="-25000" dirty="0" err="1" smtClean="0"/>
              <a:t>a</a:t>
            </a:r>
            <a:r>
              <a:rPr lang="en-GB" dirty="0" smtClean="0"/>
              <a:t>) 8.30 Hazards </a:t>
            </a:r>
            <a:r>
              <a:rPr lang="en-GB" dirty="0" smtClean="0">
                <a:hlinkClick r:id="rId24" action="ppaction://hlinkfile" tooltip="MSDS"/>
              </a:rPr>
              <a:t>MSDS</a:t>
            </a:r>
            <a:r>
              <a:rPr lang="en-GB" dirty="0" smtClean="0"/>
              <a:t> </a:t>
            </a:r>
            <a:r>
              <a:rPr lang="en-GB" dirty="0" smtClean="0">
                <a:hlinkClick r:id="rId25"/>
              </a:rPr>
              <a:t>External MSDS</a:t>
            </a:r>
            <a:r>
              <a:rPr lang="en-GB" dirty="0" smtClean="0"/>
              <a:t> </a:t>
            </a:r>
            <a:r>
              <a:rPr lang="en-GB" dirty="0" smtClean="0">
                <a:hlinkClick r:id="rId26" action="ppaction://hlinkfile" tooltip="List of R-phrases"/>
              </a:rPr>
              <a:t>R-phrases</a:t>
            </a:r>
            <a:r>
              <a:rPr lang="en-GB" dirty="0" smtClean="0"/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action="ppaction://hlinkfile" tooltip="R36: Irritating to eyes"/>
              </a:rPr>
              <a:t>R36</a:t>
            </a:r>
            <a:r>
              <a:rPr lang="en-GB" dirty="0" smtClean="0"/>
              <a:t>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action="ppaction://hlinkfile" tooltip="R37: Irritating to respiratory system"/>
              </a:rPr>
              <a:t>R37</a:t>
            </a:r>
            <a:r>
              <a:rPr lang="en-GB" dirty="0" smtClean="0"/>
              <a:t>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action="ppaction://hlinkfile" tooltip="R38: Irritating to skin"/>
              </a:rPr>
              <a:t>R38</a:t>
            </a:r>
            <a:r>
              <a:rPr lang="en-GB" dirty="0" smtClean="0"/>
              <a:t>. </a:t>
            </a:r>
            <a:r>
              <a:rPr lang="en-GB" dirty="0" smtClean="0">
                <a:hlinkClick r:id="rId30" action="ppaction://hlinkfile" tooltip="List of S-phrases"/>
              </a:rPr>
              <a:t>S-phrases</a:t>
            </a:r>
            <a:r>
              <a:rPr lang="en-GB" dirty="0" smtClean="0"/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 action="ppaction://hlinkfile" tooltip="S26: In case of contact with eyes, rinse immediately with plenty of water and seek medical advice"/>
              </a:rPr>
              <a:t>S26</a:t>
            </a:r>
            <a:r>
              <a:rPr lang="en-GB" dirty="0" smtClean="0"/>
              <a:t>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action="ppaction://hlinkfile" tooltip="S36: Wear suitable protective clothing"/>
              </a:rPr>
              <a:t>S36</a:t>
            </a:r>
            <a:r>
              <a:rPr lang="en-GB" dirty="0" smtClean="0"/>
              <a:t>. </a:t>
            </a:r>
            <a:r>
              <a:rPr lang="en-GB" dirty="0" smtClean="0">
                <a:hlinkClick r:id="rId33" action="ppaction://hlinkfile"/>
              </a:rPr>
              <a:t>NFPA 704</a:t>
            </a:r>
            <a:r>
              <a:rPr lang="en-GB" dirty="0" smtClean="0"/>
              <a:t> </a:t>
            </a:r>
            <a:endParaRPr lang="en-GB" dirty="0" smtClean="0">
              <a:effectLst/>
            </a:endParaRPr>
          </a:p>
          <a:p>
            <a:pPr fontAlgn="ctr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endParaRPr lang="en-GB" dirty="0" smtClean="0">
              <a:effectLst/>
            </a:endParaRPr>
          </a:p>
          <a:p>
            <a:pPr fontAlgn="ctr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GB" dirty="0" smtClean="0">
              <a:effectLst/>
            </a:endParaRPr>
          </a:p>
          <a:p>
            <a:pPr fontAlgn="ctr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endParaRPr lang="en-GB" dirty="0" smtClean="0">
              <a:effectLst/>
            </a:endParaRPr>
          </a:p>
          <a:p>
            <a:r>
              <a:rPr lang="en-GB" dirty="0" smtClean="0">
                <a:hlinkClick r:id="rId34" action="ppaction://hlinkfile"/>
              </a:rPr>
              <a:t>Flash point</a:t>
            </a:r>
            <a:r>
              <a:rPr lang="en-GB" dirty="0" smtClean="0"/>
              <a:t> Non-flammable </a:t>
            </a:r>
            <a:r>
              <a:rPr lang="en-GB" dirty="0" smtClean="0">
                <a:effectLst/>
              </a:rPr>
              <a:t> N</a:t>
            </a:r>
            <a:r>
              <a:rPr lang="en-GB" dirty="0" smtClean="0">
                <a:effectLst/>
                <a:hlinkClick r:id="rId35" action="ppaction://hlinkfile" tooltip="Wikipedia:WikiProject Chemicals/Chembox validation"/>
              </a:rPr>
              <a:t>(what is this?)</a:t>
            </a:r>
            <a:r>
              <a:rPr lang="en-GB" dirty="0" smtClean="0">
                <a:effectLst/>
              </a:rPr>
              <a:t>  </a:t>
            </a:r>
            <a:r>
              <a:rPr lang="en-GB" dirty="0" smtClean="0">
                <a:effectLst/>
                <a:hlinkClick r:id="rId36"/>
              </a:rPr>
              <a:t>(verify)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dirty="0" smtClean="0">
                <a:effectLst/>
              </a:rPr>
              <a:t>Except where noted otherwise, data are given for materials in their </a:t>
            </a:r>
            <a:r>
              <a:rPr lang="en-GB" dirty="0" smtClean="0">
                <a:effectLst/>
                <a:hlinkClick r:id="rId37" action="ppaction://hlinkfile" tooltip="Standard state"/>
              </a:rPr>
              <a:t>standard state (at 25 °C, 100 </a:t>
            </a:r>
            <a:r>
              <a:rPr lang="en-GB" dirty="0" err="1" smtClean="0">
                <a:effectLst/>
                <a:hlinkClick r:id="rId37" action="ppaction://hlinkfile" tooltip="Standard state"/>
              </a:rPr>
              <a:t>kPa</a:t>
            </a:r>
            <a:r>
              <a:rPr lang="en-GB" dirty="0" smtClean="0">
                <a:effectLst/>
                <a:hlinkClick r:id="rId37" action="ppaction://hlinkfile" tooltip="Standard state"/>
              </a:rPr>
              <a:t>)</a:t>
            </a:r>
            <a:r>
              <a:rPr lang="en-GB" dirty="0" smtClean="0"/>
              <a:t> </a:t>
            </a:r>
            <a:r>
              <a:rPr lang="en-GB" dirty="0" err="1" smtClean="0">
                <a:effectLst/>
                <a:hlinkClick r:id="rId38" action="ppaction://hlinkfile" tooltip="Wikipedia:Chemical infobox"/>
              </a:rPr>
              <a:t>Infobox</a:t>
            </a:r>
            <a:r>
              <a:rPr lang="en-GB" dirty="0" smtClean="0">
                <a:effectLst/>
                <a:hlinkClick r:id="rId38" action="ppaction://hlinkfile" tooltip="Wikipedia:Chemical infobox"/>
              </a:rPr>
              <a:t> references</a:t>
            </a:r>
            <a:r>
              <a:rPr lang="en-GB" dirty="0" smtClean="0"/>
              <a:t> This article is about the chemical compound. For other uses, see </a:t>
            </a:r>
            <a:r>
              <a:rPr lang="en-GB" dirty="0" smtClean="0">
                <a:hlinkClick r:id="rId39" action="ppaction://hlinkfile"/>
              </a:rPr>
              <a:t>Tris (disambiguation)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Tris</a:t>
            </a:r>
            <a:r>
              <a:rPr lang="en-GB" dirty="0" smtClean="0"/>
              <a:t> (also known as </a:t>
            </a:r>
            <a:r>
              <a:rPr lang="en-GB" b="1" dirty="0" smtClean="0"/>
              <a:t>THAM</a:t>
            </a:r>
            <a:r>
              <a:rPr lang="en-GB" dirty="0" smtClean="0"/>
              <a:t>) is an abbreviation of the </a:t>
            </a:r>
            <a:r>
              <a:rPr lang="en-GB" dirty="0" smtClean="0">
                <a:hlinkClick r:id="rId40" action="ppaction://hlinkfile"/>
              </a:rPr>
              <a:t>organic compound</a:t>
            </a:r>
            <a:r>
              <a:rPr lang="en-GB" dirty="0" smtClean="0"/>
              <a:t> known as </a:t>
            </a:r>
            <a:r>
              <a:rPr lang="en-GB" dirty="0" err="1" smtClean="0"/>
              <a:t>tris</a:t>
            </a:r>
            <a:r>
              <a:rPr lang="en-GB" dirty="0" smtClean="0"/>
              <a:t>(</a:t>
            </a:r>
            <a:r>
              <a:rPr lang="en-GB" dirty="0" err="1" smtClean="0"/>
              <a:t>hydroxymethyl</a:t>
            </a:r>
            <a:r>
              <a:rPr lang="en-GB" dirty="0" smtClean="0"/>
              <a:t>)</a:t>
            </a:r>
            <a:r>
              <a:rPr lang="en-GB" dirty="0" err="1" smtClean="0"/>
              <a:t>aminomethane</a:t>
            </a:r>
            <a:r>
              <a:rPr lang="en-GB" dirty="0" smtClean="0"/>
              <a:t>, with the formula (HOCH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  <a:r>
              <a:rPr lang="en-GB" baseline="-25000" dirty="0" smtClean="0"/>
              <a:t>3</a:t>
            </a:r>
            <a:r>
              <a:rPr lang="en-GB" dirty="0" smtClean="0"/>
              <a:t>CNH</a:t>
            </a:r>
            <a:r>
              <a:rPr lang="en-GB" baseline="-25000" dirty="0" smtClean="0"/>
              <a:t>2</a:t>
            </a:r>
            <a:r>
              <a:rPr lang="en-GB" dirty="0" smtClean="0"/>
              <a:t>. Tris is extensively used in </a:t>
            </a:r>
            <a:r>
              <a:rPr lang="en-GB" dirty="0" smtClean="0">
                <a:hlinkClick r:id="rId41" action="ppaction://hlinkfile"/>
              </a:rPr>
              <a:t>biochemistry</a:t>
            </a:r>
            <a:r>
              <a:rPr lang="en-GB" dirty="0" smtClean="0"/>
              <a:t> and </a:t>
            </a:r>
            <a:r>
              <a:rPr lang="en-GB" dirty="0" smtClean="0">
                <a:hlinkClick r:id="rId42" action="ppaction://hlinkfile"/>
              </a:rPr>
              <a:t>molecular biology</a:t>
            </a:r>
            <a:r>
              <a:rPr lang="en-GB" dirty="0" smtClean="0"/>
              <a:t>.</a:t>
            </a:r>
            <a:r>
              <a:rPr lang="en-GB" baseline="30000" dirty="0" smtClean="0">
                <a:hlinkClick r:id="" action="ppaction://hlinkfile"/>
              </a:rPr>
              <a:t>[1]</a:t>
            </a:r>
            <a:r>
              <a:rPr lang="en-GB" dirty="0" smtClean="0"/>
              <a:t> In </a:t>
            </a:r>
            <a:r>
              <a:rPr lang="en-GB" dirty="0" smtClean="0">
                <a:hlinkClick r:id="rId41" action="ppaction://hlinkfile"/>
              </a:rPr>
              <a:t>biochemistry</a:t>
            </a:r>
            <a:r>
              <a:rPr lang="en-GB" dirty="0" smtClean="0"/>
              <a:t>, </a:t>
            </a:r>
            <a:r>
              <a:rPr lang="en-GB" dirty="0" err="1" smtClean="0"/>
              <a:t>tris</a:t>
            </a:r>
            <a:r>
              <a:rPr lang="en-GB" dirty="0" smtClean="0"/>
              <a:t> is widely used as a component of </a:t>
            </a:r>
            <a:r>
              <a:rPr lang="en-GB" dirty="0" smtClean="0">
                <a:hlinkClick r:id="rId43" action="ppaction://hlinkfile" tooltip="Buffer solution"/>
              </a:rPr>
              <a:t>buffer solutions</a:t>
            </a:r>
            <a:r>
              <a:rPr lang="en-GB" dirty="0" smtClean="0"/>
              <a:t>, such as in </a:t>
            </a:r>
            <a:r>
              <a:rPr lang="en-GB" dirty="0" smtClean="0">
                <a:hlinkClick r:id="rId44" action="ppaction://hlinkfile" tooltip="TAE buffer"/>
              </a:rPr>
              <a:t>TAE</a:t>
            </a:r>
            <a:r>
              <a:rPr lang="en-GB" dirty="0" smtClean="0"/>
              <a:t> and </a:t>
            </a:r>
            <a:r>
              <a:rPr lang="en-GB" dirty="0" smtClean="0">
                <a:hlinkClick r:id="rId45" action="ppaction://hlinkfile"/>
              </a:rPr>
              <a:t>TBE buffer</a:t>
            </a:r>
            <a:r>
              <a:rPr lang="en-GB" dirty="0" smtClean="0"/>
              <a:t>, especially for solutions of </a:t>
            </a:r>
            <a:r>
              <a:rPr lang="en-GB" dirty="0" smtClean="0">
                <a:hlinkClick r:id="rId46" action="ppaction://hlinkfile" tooltip="Nucleic acid"/>
              </a:rPr>
              <a:t>nucleic acids</a:t>
            </a:r>
            <a:r>
              <a:rPr lang="en-GB" dirty="0" smtClean="0"/>
              <a:t>. It is a </a:t>
            </a:r>
            <a:r>
              <a:rPr lang="en-GB" dirty="0" smtClean="0">
                <a:hlinkClick r:id="rId47" action="ppaction://hlinkfile" tooltip="Primary amine"/>
              </a:rPr>
              <a:t>primary amine</a:t>
            </a:r>
            <a:r>
              <a:rPr lang="en-GB" dirty="0" smtClean="0"/>
              <a:t> and thus undergoes the reactions associated with typical amines, e.g. condensations with </a:t>
            </a:r>
            <a:r>
              <a:rPr lang="en-GB" dirty="0" smtClean="0">
                <a:hlinkClick r:id="rId48" action="ppaction://hlinkfile" tooltip="Aldehydes"/>
              </a:rPr>
              <a:t>aldehydes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Contents</a:t>
            </a:r>
          </a:p>
          <a:p>
            <a:r>
              <a:rPr lang="en-GB" dirty="0" smtClean="0"/>
              <a:t>[</a:t>
            </a:r>
            <a:r>
              <a:rPr lang="en-GB" dirty="0" smtClean="0">
                <a:hlinkClick r:id="" action="ppaction://hlinkfile"/>
              </a:rPr>
              <a:t>hide</a:t>
            </a:r>
            <a:r>
              <a:rPr lang="en-GB" dirty="0" smtClean="0"/>
              <a:t>]</a:t>
            </a:r>
          </a:p>
          <a:p>
            <a:r>
              <a:rPr lang="en-GB" dirty="0" smtClean="0">
                <a:hlinkClick r:id="" action="ppaction://hlinkfile"/>
              </a:rPr>
              <a:t>1 Buffering features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>
                <a:hlinkClick r:id="" action="ppaction://hlinkfile"/>
              </a:rPr>
              <a:t>1.1 Buffer details</a:t>
            </a:r>
            <a:endParaRPr lang="en-GB" dirty="0" smtClean="0"/>
          </a:p>
          <a:p>
            <a:pPr lvl="1"/>
            <a:r>
              <a:rPr lang="en-GB" dirty="0" smtClean="0">
                <a:hlinkClick r:id="" action="ppaction://hlinkfile"/>
              </a:rPr>
              <a:t>1.2 Buffer inhibition</a:t>
            </a:r>
            <a:endParaRPr lang="en-GB" dirty="0" smtClean="0"/>
          </a:p>
          <a:p>
            <a:r>
              <a:rPr lang="en-GB" dirty="0" smtClean="0">
                <a:hlinkClick r:id="" action="ppaction://hlinkfile"/>
              </a:rPr>
              <a:t>2 Preparation</a:t>
            </a:r>
            <a:endParaRPr lang="en-GB" dirty="0" smtClean="0"/>
          </a:p>
          <a:p>
            <a:r>
              <a:rPr lang="en-GB" dirty="0" smtClean="0">
                <a:hlinkClick r:id="" action="ppaction://hlinkfile"/>
              </a:rPr>
              <a:t>3 Uses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>
                <a:hlinkClick r:id="" action="ppaction://hlinkfile"/>
              </a:rPr>
              <a:t>3.1 Medical</a:t>
            </a:r>
            <a:endParaRPr lang="en-GB" dirty="0" smtClean="0"/>
          </a:p>
          <a:p>
            <a:r>
              <a:rPr lang="en-GB" dirty="0" smtClean="0">
                <a:hlinkClick r:id="" action="ppaction://hlinkfile"/>
              </a:rPr>
              <a:t>4 See also</a:t>
            </a:r>
            <a:endParaRPr lang="en-GB" dirty="0" smtClean="0"/>
          </a:p>
          <a:p>
            <a:r>
              <a:rPr lang="en-GB" dirty="0" smtClean="0">
                <a:hlinkClick r:id="" action="ppaction://hlinkfile"/>
              </a:rPr>
              <a:t>5 References</a:t>
            </a:r>
            <a:endParaRPr lang="en-GB" dirty="0" smtClean="0"/>
          </a:p>
          <a:p>
            <a:r>
              <a:rPr lang="en-GB" b="1" dirty="0" smtClean="0"/>
              <a:t>Buffering features</a:t>
            </a:r>
          </a:p>
          <a:p>
            <a:r>
              <a:rPr lang="en-GB" dirty="0" smtClean="0"/>
              <a:t>Tris has a </a:t>
            </a:r>
            <a:r>
              <a:rPr lang="en-GB" dirty="0" err="1" smtClean="0">
                <a:hlinkClick r:id="rId23" action="ppaction://hlinkfile" tooltip="Acid dissociation constant"/>
              </a:rPr>
              <a:t>pK</a:t>
            </a:r>
            <a:r>
              <a:rPr lang="en-GB" baseline="-25000" dirty="0" err="1" smtClean="0">
                <a:hlinkClick r:id="rId23" action="ppaction://hlinkfile" tooltip="Acid dissociation constant"/>
              </a:rPr>
              <a:t>a</a:t>
            </a:r>
            <a:r>
              <a:rPr lang="en-GB" dirty="0" smtClean="0"/>
              <a:t> of 8.06, which implies that the buffer has an effective </a:t>
            </a:r>
            <a:r>
              <a:rPr lang="en-GB" dirty="0" smtClean="0">
                <a:hlinkClick r:id="rId49" action="ppaction://hlinkfile"/>
              </a:rPr>
              <a:t>pH</a:t>
            </a:r>
            <a:r>
              <a:rPr lang="en-GB" dirty="0" smtClean="0"/>
              <a:t> range between 7.0 and 9.2.</a:t>
            </a:r>
          </a:p>
          <a:p>
            <a:r>
              <a:rPr lang="en-GB" b="1" dirty="0" smtClean="0"/>
              <a:t>Buffer details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pK</a:t>
            </a:r>
            <a:r>
              <a:rPr lang="en-GB" baseline="-25000" dirty="0" err="1" smtClean="0"/>
              <a:t>a</a:t>
            </a:r>
            <a:r>
              <a:rPr lang="en-GB" dirty="0" smtClean="0"/>
              <a:t> declines approximately 0.03 units per degree Celsius rise in temperature.</a:t>
            </a:r>
            <a:r>
              <a:rPr lang="en-GB" baseline="30000" dirty="0" smtClean="0">
                <a:hlinkClick r:id="" action="ppaction://hlinkfile"/>
              </a:rPr>
              <a:t>[2][3]</a:t>
            </a:r>
            <a:endParaRPr lang="en-GB" dirty="0" smtClean="0"/>
          </a:p>
          <a:p>
            <a:r>
              <a:rPr lang="en-GB" dirty="0" smtClean="0">
                <a:hlinkClick r:id="rId50" action="ppaction://hlinkfile"/>
              </a:rPr>
              <a:t>Silver</a:t>
            </a:r>
            <a:r>
              <a:rPr lang="en-GB" dirty="0" smtClean="0"/>
              <a:t>-containing single-junction pH electrodes (e.g., </a:t>
            </a:r>
            <a:r>
              <a:rPr lang="en-GB" dirty="0" smtClean="0">
                <a:hlinkClick r:id="rId51" action="ppaction://hlinkfile"/>
              </a:rPr>
              <a:t>silver chloride electrode</a:t>
            </a:r>
            <a:r>
              <a:rPr lang="en-GB" dirty="0" smtClean="0"/>
              <a:t>) are incompatible with Tris (Ag-</a:t>
            </a:r>
            <a:r>
              <a:rPr lang="en-GB" dirty="0" err="1" smtClean="0"/>
              <a:t>tris</a:t>
            </a:r>
            <a:r>
              <a:rPr lang="en-GB" dirty="0" smtClean="0"/>
              <a:t> precipitation clogs the junction). Double-junction electrodes are resistant to this problem, and non-silver containing electrodes are immune.</a:t>
            </a:r>
          </a:p>
          <a:p>
            <a:r>
              <a:rPr lang="en-GB" dirty="0" smtClean="0"/>
              <a:t>A common variant of </a:t>
            </a:r>
            <a:r>
              <a:rPr lang="en-GB" dirty="0" err="1" smtClean="0"/>
              <a:t>tris</a:t>
            </a:r>
            <a:r>
              <a:rPr lang="en-GB" dirty="0" smtClean="0"/>
              <a:t> is </a:t>
            </a:r>
            <a:r>
              <a:rPr lang="en-GB" dirty="0" err="1" smtClean="0">
                <a:hlinkClick r:id="rId52" action="ppaction://hlinkfile"/>
              </a:rPr>
              <a:t>tris-Cl</a:t>
            </a:r>
            <a:r>
              <a:rPr lang="en-GB" dirty="0" smtClean="0"/>
              <a:t>, the acid salt. When titrated to when pH = </a:t>
            </a:r>
            <a:r>
              <a:rPr lang="en-GB" dirty="0" err="1" smtClean="0"/>
              <a:t>pKa</a:t>
            </a:r>
            <a:r>
              <a:rPr lang="en-GB" dirty="0" smtClean="0"/>
              <a:t> with the corresponding </a:t>
            </a:r>
            <a:r>
              <a:rPr lang="en-GB" dirty="0" err="1" smtClean="0">
                <a:hlinkClick r:id="rId53" action="ppaction://hlinkfile"/>
              </a:rPr>
              <a:t>counterion</a:t>
            </a:r>
            <a:r>
              <a:rPr lang="en-GB" dirty="0" smtClean="0"/>
              <a:t> (OH- for </a:t>
            </a:r>
            <a:r>
              <a:rPr lang="en-GB" dirty="0" err="1" smtClean="0"/>
              <a:t>tris</a:t>
            </a:r>
            <a:r>
              <a:rPr lang="en-GB" dirty="0" smtClean="0"/>
              <a:t>-HCl, H+ for </a:t>
            </a:r>
            <a:r>
              <a:rPr lang="en-GB" dirty="0" err="1" smtClean="0"/>
              <a:t>tris</a:t>
            </a:r>
            <a:r>
              <a:rPr lang="en-GB" dirty="0" smtClean="0"/>
              <a:t> base) they have equivalent concentrations. However, the molecular weights are different and must be correctly accounted for in order to arrive at the expected buffer strength.</a:t>
            </a:r>
          </a:p>
          <a:p>
            <a:r>
              <a:rPr lang="en-GB" b="1" dirty="0" smtClean="0"/>
              <a:t>Buffer inhibition</a:t>
            </a:r>
          </a:p>
          <a:p>
            <a:r>
              <a:rPr lang="en-GB" dirty="0" smtClean="0"/>
              <a:t>It is reported that Tris inhibits a number of enzymes </a:t>
            </a:r>
            <a:r>
              <a:rPr lang="en-GB" baseline="30000" dirty="0" smtClean="0">
                <a:hlinkClick r:id="" action="ppaction://hlinkfile"/>
              </a:rPr>
              <a:t>[4][5]</a:t>
            </a:r>
            <a:r>
              <a:rPr lang="en-GB" dirty="0" smtClean="0"/>
              <a:t>, and therefore, it should be used with care when studying proteins.</a:t>
            </a:r>
          </a:p>
          <a:p>
            <a:r>
              <a:rPr lang="en-GB" b="1" dirty="0" smtClean="0"/>
              <a:t>Preparation</a:t>
            </a:r>
          </a:p>
          <a:p>
            <a:r>
              <a:rPr lang="en-GB" dirty="0" smtClean="0"/>
              <a:t>Tris is prepared in two steps from </a:t>
            </a:r>
            <a:r>
              <a:rPr lang="en-GB" dirty="0" err="1" smtClean="0">
                <a:hlinkClick r:id="rId54" action="ppaction://hlinkfile"/>
              </a:rPr>
              <a:t>nitromethane</a:t>
            </a:r>
            <a:r>
              <a:rPr lang="en-GB" dirty="0" smtClean="0"/>
              <a:t> via the intermediate (HOCH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  <a:r>
              <a:rPr lang="en-GB" baseline="-25000" dirty="0" smtClean="0"/>
              <a:t>3</a:t>
            </a:r>
            <a:r>
              <a:rPr lang="en-GB" dirty="0" smtClean="0"/>
              <a:t>CNO</a:t>
            </a:r>
            <a:r>
              <a:rPr lang="en-GB" baseline="-25000" dirty="0" smtClean="0"/>
              <a:t>2</a:t>
            </a:r>
            <a:r>
              <a:rPr lang="en-GB" dirty="0" smtClean="0"/>
              <a:t>. Reduction of the latter gives </a:t>
            </a:r>
            <a:r>
              <a:rPr lang="en-GB" dirty="0" err="1" smtClean="0"/>
              <a:t>tris</a:t>
            </a:r>
            <a:r>
              <a:rPr lang="en-GB" dirty="0" smtClean="0"/>
              <a:t>(</a:t>
            </a:r>
            <a:r>
              <a:rPr lang="en-GB" dirty="0" err="1" smtClean="0"/>
              <a:t>hydroxymethyl</a:t>
            </a:r>
            <a:r>
              <a:rPr lang="en-GB" dirty="0" smtClean="0"/>
              <a:t>)</a:t>
            </a:r>
            <a:r>
              <a:rPr lang="en-GB" dirty="0" err="1" smtClean="0"/>
              <a:t>aminomethane</a:t>
            </a:r>
            <a:r>
              <a:rPr lang="en-GB" dirty="0" smtClean="0"/>
              <a:t>.</a:t>
            </a:r>
            <a:r>
              <a:rPr lang="en-GB" baseline="30000" dirty="0" smtClean="0">
                <a:hlinkClick r:id="" action="ppaction://hlinkfile"/>
              </a:rPr>
              <a:t>[6]</a:t>
            </a:r>
            <a:endParaRPr lang="en-GB" dirty="0" smtClean="0"/>
          </a:p>
          <a:p>
            <a:r>
              <a:rPr lang="en-GB" b="1" dirty="0" smtClean="0"/>
              <a:t>Uses</a:t>
            </a:r>
          </a:p>
          <a:p>
            <a:r>
              <a:rPr lang="en-GB" dirty="0" smtClean="0"/>
              <a:t>The useful buffer range for </a:t>
            </a:r>
            <a:r>
              <a:rPr lang="en-GB" dirty="0" err="1" smtClean="0"/>
              <a:t>tris</a:t>
            </a:r>
            <a:r>
              <a:rPr lang="en-GB" dirty="0" smtClean="0"/>
              <a:t> (7-9) coincides with the typical physiological pH of most living organisms. This, and its low cost, make </a:t>
            </a:r>
            <a:r>
              <a:rPr lang="en-GB" dirty="0" err="1" smtClean="0"/>
              <a:t>tris</a:t>
            </a:r>
            <a:r>
              <a:rPr lang="en-GB" dirty="0" smtClean="0"/>
              <a:t> one of the most common buffers used in the biology/biochemistry lab. Tris is also used as a </a:t>
            </a:r>
            <a:r>
              <a:rPr lang="en-GB" dirty="0" smtClean="0">
                <a:hlinkClick r:id="rId55" action="ppaction://hlinkfile"/>
              </a:rPr>
              <a:t>primary standard</a:t>
            </a:r>
            <a:r>
              <a:rPr lang="en-GB" dirty="0" smtClean="0"/>
              <a:t> to standardize acid solutions for chemical analysis.</a:t>
            </a:r>
          </a:p>
          <a:p>
            <a:r>
              <a:rPr lang="en-GB" b="1" dirty="0" smtClean="0"/>
              <a:t>Medical</a:t>
            </a:r>
          </a:p>
          <a:p>
            <a:r>
              <a:rPr lang="en-GB" dirty="0" smtClean="0"/>
              <a:t>Tris (usually known as THAM in this context) is used as alternative to </a:t>
            </a:r>
            <a:r>
              <a:rPr lang="en-GB" dirty="0" smtClean="0">
                <a:hlinkClick r:id="rId56" action="ppaction://hlinkfile"/>
              </a:rPr>
              <a:t>sodium bicarbonate</a:t>
            </a:r>
            <a:r>
              <a:rPr lang="en-GB" dirty="0" smtClean="0"/>
              <a:t> in the treatment of </a:t>
            </a:r>
            <a:r>
              <a:rPr lang="en-GB" dirty="0" smtClean="0">
                <a:hlinkClick r:id="rId57" action="ppaction://hlinkfile"/>
              </a:rPr>
              <a:t>metabolic acidosis</a:t>
            </a:r>
            <a:r>
              <a:rPr lang="en-GB" dirty="0" smtClean="0"/>
              <a:t>.</a:t>
            </a:r>
            <a:r>
              <a:rPr lang="en-GB" baseline="30000" dirty="0" smtClean="0">
                <a:hlinkClick r:id="" action="ppaction://hlinkfile"/>
              </a:rPr>
              <a:t>[7]</a:t>
            </a:r>
            <a:endParaRPr lang="en-GB" dirty="0" smtClean="0"/>
          </a:p>
          <a:p>
            <a:r>
              <a:rPr lang="en-GB" b="1" dirty="0" smtClean="0"/>
              <a:t>See also</a:t>
            </a:r>
          </a:p>
          <a:p>
            <a:r>
              <a:rPr lang="en-GB" dirty="0" smtClean="0">
                <a:hlinkClick r:id="rId58" action="ppaction://hlinkfile"/>
              </a:rPr>
              <a:t>MOPS</a:t>
            </a:r>
            <a:endParaRPr lang="en-GB" dirty="0" smtClean="0"/>
          </a:p>
          <a:p>
            <a:r>
              <a:rPr lang="en-GB" dirty="0" smtClean="0">
                <a:hlinkClick r:id="rId59" action="ppaction://hlinkfile"/>
              </a:rPr>
              <a:t>HEPES</a:t>
            </a:r>
            <a:endParaRPr lang="en-GB" dirty="0" smtClean="0"/>
          </a:p>
          <a:p>
            <a:r>
              <a:rPr lang="en-GB" dirty="0" smtClean="0">
                <a:hlinkClick r:id="rId60" action="ppaction://hlinkfile" tooltip="MES (buffer)"/>
              </a:rPr>
              <a:t>MES</a:t>
            </a:r>
            <a:endParaRPr lang="en-GB" dirty="0" smtClean="0"/>
          </a:p>
          <a:p>
            <a:r>
              <a:rPr lang="en-GB" dirty="0" smtClean="0">
                <a:hlinkClick r:id="rId43" action="ppaction://hlinkfile" tooltip="Buffer solution"/>
              </a:rPr>
              <a:t>Common buffer compounds used in biology</a:t>
            </a:r>
            <a:endParaRPr lang="en-GB" dirty="0" smtClean="0"/>
          </a:p>
          <a:p>
            <a:r>
              <a:rPr lang="en-GB" b="1" dirty="0" smtClean="0"/>
              <a:t>References</a:t>
            </a:r>
          </a:p>
          <a:p>
            <a:r>
              <a:rPr lang="en-GB" b="1" dirty="0" smtClean="0">
                <a:effectLst/>
                <a:hlinkClick r:id="" action="ppaction://hlinkfile"/>
              </a:rPr>
              <a:t>^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Gomori</a:t>
            </a:r>
            <a:r>
              <a:rPr lang="en-GB" dirty="0" smtClean="0">
                <a:effectLst/>
              </a:rPr>
              <a:t>, G., </a:t>
            </a:r>
            <a:r>
              <a:rPr lang="en-GB" dirty="0" smtClean="0">
                <a:effectLst/>
                <a:hlinkClick r:id="rId61"/>
              </a:rPr>
              <a:t>Preparation of Buffers for Use in Enzyme Studies</a:t>
            </a:r>
            <a:r>
              <a:rPr lang="en-GB" dirty="0" smtClean="0">
                <a:effectLst/>
              </a:rPr>
              <a:t>. Methods Enzymology., 1, 138-146 (1955).</a:t>
            </a:r>
          </a:p>
          <a:p>
            <a:r>
              <a:rPr lang="en-GB" b="1" dirty="0" smtClean="0">
                <a:effectLst/>
                <a:hlinkClick r:id="" action="ppaction://hlinkfile"/>
              </a:rPr>
              <a:t>^</a:t>
            </a:r>
            <a:r>
              <a:rPr lang="en-GB" dirty="0" smtClean="0">
                <a:effectLst/>
              </a:rPr>
              <a:t> El-</a:t>
            </a:r>
            <a:r>
              <a:rPr lang="en-GB" dirty="0" err="1" smtClean="0">
                <a:effectLst/>
              </a:rPr>
              <a:t>Harakany</a:t>
            </a:r>
            <a:r>
              <a:rPr lang="en-GB" dirty="0" smtClean="0">
                <a:effectLst/>
              </a:rPr>
              <a:t>, A.A.; Abdel Halima, F.M. and </a:t>
            </a:r>
            <a:r>
              <a:rPr lang="en-GB" dirty="0" err="1" smtClean="0">
                <a:effectLst/>
              </a:rPr>
              <a:t>Barakat</a:t>
            </a:r>
            <a:r>
              <a:rPr lang="en-GB" dirty="0" smtClean="0">
                <a:effectLst/>
              </a:rPr>
              <a:t>, A.O. (1984). "Dissociation constants and related thermodynamic quantities of the protonated acid form of </a:t>
            </a:r>
            <a:r>
              <a:rPr lang="en-GB" dirty="0" err="1" smtClean="0">
                <a:effectLst/>
              </a:rPr>
              <a:t>tris</a:t>
            </a:r>
            <a:r>
              <a:rPr lang="en-GB" dirty="0" smtClean="0">
                <a:effectLst/>
              </a:rPr>
              <a:t>-(</a:t>
            </a:r>
            <a:r>
              <a:rPr lang="en-GB" dirty="0" err="1" smtClean="0">
                <a:effectLst/>
              </a:rPr>
              <a:t>hydroxymethyl</a:t>
            </a:r>
            <a:r>
              <a:rPr lang="en-GB" dirty="0" smtClean="0">
                <a:effectLst/>
              </a:rPr>
              <a:t>)-</a:t>
            </a:r>
            <a:r>
              <a:rPr lang="en-GB" dirty="0" err="1" smtClean="0">
                <a:effectLst/>
              </a:rPr>
              <a:t>aminomethane</a:t>
            </a:r>
            <a:r>
              <a:rPr lang="en-GB" dirty="0" smtClean="0">
                <a:effectLst/>
              </a:rPr>
              <a:t> in mixtures of 2-methoxyethanol and water at different temperatures". </a:t>
            </a:r>
            <a:r>
              <a:rPr lang="en-GB" i="1" dirty="0" smtClean="0">
                <a:effectLst/>
              </a:rPr>
              <a:t>J. </a:t>
            </a:r>
            <a:r>
              <a:rPr lang="en-GB" i="1" dirty="0" err="1" smtClean="0">
                <a:effectLst/>
              </a:rPr>
              <a:t>Electroanal</a:t>
            </a:r>
            <a:r>
              <a:rPr lang="en-GB" i="1" dirty="0" smtClean="0">
                <a:effectLst/>
              </a:rPr>
              <a:t>. Chem.</a:t>
            </a:r>
            <a:r>
              <a:rPr lang="en-GB" dirty="0" smtClean="0">
                <a:effectLst/>
              </a:rPr>
              <a:t> </a:t>
            </a:r>
            <a:r>
              <a:rPr lang="en-GB" b="1" dirty="0" smtClean="0">
                <a:effectLst/>
              </a:rPr>
              <a:t>162</a:t>
            </a:r>
            <a:r>
              <a:rPr lang="en-GB" dirty="0" smtClean="0">
                <a:effectLst/>
              </a:rPr>
              <a:t> (1-2): 285–305. </a:t>
            </a:r>
            <a:r>
              <a:rPr lang="en-GB" dirty="0" smtClean="0">
                <a:effectLst/>
                <a:hlinkClick r:id="rId62" action="ppaction://hlinkfile" tooltip="Digital object identifier"/>
              </a:rPr>
              <a:t>doi</a:t>
            </a:r>
            <a:r>
              <a:rPr lang="en-GB" dirty="0" smtClean="0">
                <a:effectLst/>
              </a:rPr>
              <a:t>:</a:t>
            </a:r>
            <a:r>
              <a:rPr lang="en-GB" dirty="0" smtClean="0">
                <a:effectLst/>
                <a:hlinkClick r:id="rId63"/>
              </a:rPr>
              <a:t>10.1016/S0022-0728(84)80171-0</a:t>
            </a:r>
            <a:r>
              <a:rPr lang="en-GB" dirty="0" smtClean="0">
                <a:effectLst/>
              </a:rPr>
              <a:t>. </a:t>
            </a:r>
          </a:p>
          <a:p>
            <a:r>
              <a:rPr lang="en-GB" b="1" dirty="0" smtClean="0">
                <a:effectLst/>
                <a:hlinkClick r:id="" action="ppaction://hlinkfile"/>
              </a:rPr>
              <a:t>^</a:t>
            </a:r>
            <a:r>
              <a:rPr lang="en-GB" dirty="0" smtClean="0">
                <a:effectLst/>
              </a:rPr>
              <a:t> Vega, C.A.; Butler, R.A. </a:t>
            </a:r>
            <a:r>
              <a:rPr lang="en-GB" i="1" dirty="0" smtClean="0">
                <a:effectLst/>
              </a:rPr>
              <a:t>et al</a:t>
            </a:r>
            <a:r>
              <a:rPr lang="en-GB" dirty="0" smtClean="0">
                <a:effectLst/>
              </a:rPr>
              <a:t>. (1985). "Thermodynamics of the Dissociation of Protonated Tris(hydroxymethy1)</a:t>
            </a:r>
            <a:r>
              <a:rPr lang="en-GB" dirty="0" err="1" smtClean="0">
                <a:effectLst/>
              </a:rPr>
              <a:t>aminomethane</a:t>
            </a:r>
            <a:r>
              <a:rPr lang="en-GB" dirty="0" smtClean="0">
                <a:effectLst/>
              </a:rPr>
              <a:t> in 25 and 50 </a:t>
            </a:r>
            <a:r>
              <a:rPr lang="en-GB" dirty="0" err="1" smtClean="0">
                <a:effectLst/>
              </a:rPr>
              <a:t>wt</a:t>
            </a:r>
            <a:r>
              <a:rPr lang="en-GB" dirty="0" smtClean="0">
                <a:effectLst/>
              </a:rPr>
              <a:t> % 2-Propanol from 5 to 45 °C". </a:t>
            </a:r>
            <a:r>
              <a:rPr lang="en-GB" i="1" dirty="0" smtClean="0">
                <a:effectLst/>
              </a:rPr>
              <a:t>J. Chem. Eng. Data</a:t>
            </a:r>
            <a:r>
              <a:rPr lang="en-GB" dirty="0" smtClean="0">
                <a:effectLst/>
              </a:rPr>
              <a:t> </a:t>
            </a:r>
            <a:r>
              <a:rPr lang="en-GB" b="1" dirty="0" smtClean="0">
                <a:effectLst/>
              </a:rPr>
              <a:t>30</a:t>
            </a:r>
            <a:r>
              <a:rPr lang="en-GB" dirty="0" smtClean="0">
                <a:effectLst/>
              </a:rPr>
              <a:t>: 376–379. </a:t>
            </a:r>
            <a:r>
              <a:rPr lang="en-GB" dirty="0" smtClean="0">
                <a:effectLst/>
                <a:hlinkClick r:id="rId62" action="ppaction://hlinkfile" tooltip="Digital object identifier"/>
              </a:rPr>
              <a:t>doi</a:t>
            </a:r>
            <a:r>
              <a:rPr lang="en-GB" dirty="0" smtClean="0">
                <a:effectLst/>
              </a:rPr>
              <a:t>:</a:t>
            </a:r>
            <a:r>
              <a:rPr lang="en-GB" dirty="0" smtClean="0">
                <a:effectLst/>
                <a:hlinkClick r:id="rId64"/>
              </a:rPr>
              <a:t>10.1021/je00042a003</a:t>
            </a:r>
            <a:r>
              <a:rPr lang="en-GB" dirty="0" smtClean="0">
                <a:effectLst/>
              </a:rPr>
              <a:t>. </a:t>
            </a:r>
          </a:p>
          <a:p>
            <a:r>
              <a:rPr lang="en-GB" b="1" dirty="0" smtClean="0">
                <a:effectLst/>
                <a:hlinkClick r:id="" action="ppaction://hlinkfile"/>
              </a:rPr>
              <a:t>^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Desmarais</a:t>
            </a:r>
            <a:r>
              <a:rPr lang="en-GB" dirty="0" smtClean="0">
                <a:effectLst/>
              </a:rPr>
              <a:t>, WT; et al. (2002). "The 1.20 Å resolution crystal structure of the </a:t>
            </a:r>
            <a:r>
              <a:rPr lang="en-GB" dirty="0" err="1" smtClean="0">
                <a:effectLst/>
              </a:rPr>
              <a:t>aminopeptidase</a:t>
            </a:r>
            <a:r>
              <a:rPr lang="en-GB" dirty="0" smtClean="0">
                <a:effectLst/>
              </a:rPr>
              <a:t> from </a:t>
            </a:r>
            <a:r>
              <a:rPr lang="en-GB" dirty="0" err="1" smtClean="0">
                <a:effectLst/>
              </a:rPr>
              <a:t>Aeromonas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proteolytica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complexed</a:t>
            </a:r>
            <a:r>
              <a:rPr lang="en-GB" dirty="0" smtClean="0">
                <a:effectLst/>
              </a:rPr>
              <a:t> with Tris: A tale of buffer inhibition". </a:t>
            </a:r>
            <a:r>
              <a:rPr lang="en-GB" i="1" dirty="0" smtClean="0">
                <a:effectLst/>
              </a:rPr>
              <a:t>Structure</a:t>
            </a:r>
            <a:r>
              <a:rPr lang="en-GB" dirty="0" smtClean="0">
                <a:effectLst/>
              </a:rPr>
              <a:t> </a:t>
            </a:r>
            <a:r>
              <a:rPr lang="en-GB" b="1" dirty="0" smtClean="0">
                <a:effectLst/>
              </a:rPr>
              <a:t>10</a:t>
            </a:r>
            <a:r>
              <a:rPr lang="en-GB" dirty="0" smtClean="0">
                <a:effectLst/>
              </a:rPr>
              <a:t> (8): 1063–1072. </a:t>
            </a:r>
            <a:r>
              <a:rPr lang="en-GB" dirty="0" smtClean="0">
                <a:effectLst/>
                <a:hlinkClick r:id="rId62" action="ppaction://hlinkfile" tooltip="Digital object identifier"/>
              </a:rPr>
              <a:t>doi</a:t>
            </a:r>
            <a:r>
              <a:rPr lang="en-GB" dirty="0" smtClean="0">
                <a:effectLst/>
              </a:rPr>
              <a:t>:</a:t>
            </a:r>
            <a:r>
              <a:rPr lang="en-GB" dirty="0" smtClean="0">
                <a:effectLst/>
                <a:hlinkClick r:id="rId65"/>
              </a:rPr>
              <a:t>10.1016/S0969-2126(02)00810-9</a:t>
            </a:r>
            <a:r>
              <a:rPr lang="en-GB" dirty="0" smtClean="0">
                <a:effectLst/>
              </a:rPr>
              <a:t>. </a:t>
            </a:r>
            <a:r>
              <a:rPr lang="en-GB" dirty="0" smtClean="0">
                <a:effectLst/>
                <a:hlinkClick r:id="rId66" action="ppaction://hlinkfile" tooltip="PubMed Identifier"/>
              </a:rPr>
              <a:t>PMID</a:t>
            </a:r>
            <a:r>
              <a:rPr lang="en-GB" dirty="0" smtClean="0">
                <a:effectLst/>
              </a:rPr>
              <a:t> </a:t>
            </a:r>
            <a:r>
              <a:rPr lang="en-GB" dirty="0" smtClean="0">
                <a:effectLst/>
                <a:hlinkClick r:id="rId67"/>
              </a:rPr>
              <a:t>12176384</a:t>
            </a:r>
            <a:r>
              <a:rPr lang="en-GB" dirty="0" smtClean="0">
                <a:effectLst/>
              </a:rPr>
              <a:t>. </a:t>
            </a:r>
          </a:p>
          <a:p>
            <a:r>
              <a:rPr lang="en-GB" b="1" dirty="0" smtClean="0">
                <a:effectLst/>
                <a:hlinkClick r:id="" action="ppaction://hlinkfile"/>
              </a:rPr>
              <a:t>^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Ghalanbor</a:t>
            </a:r>
            <a:r>
              <a:rPr lang="en-GB" dirty="0" smtClean="0">
                <a:effectLst/>
              </a:rPr>
              <a:t>, Z; et al. (2008). "Binding of Tris to Bacillus </a:t>
            </a:r>
            <a:r>
              <a:rPr lang="en-GB" dirty="0" err="1" smtClean="0">
                <a:effectLst/>
              </a:rPr>
              <a:t>licheniformis</a:t>
            </a:r>
            <a:r>
              <a:rPr lang="en-GB" dirty="0" smtClean="0">
                <a:effectLst/>
              </a:rPr>
              <a:t> alpha-amylase can affect its starch hydrolysis activity.". </a:t>
            </a:r>
            <a:r>
              <a:rPr lang="en-GB" i="1" dirty="0" smtClean="0">
                <a:effectLst/>
              </a:rPr>
              <a:t>Protein Peptide </a:t>
            </a:r>
            <a:r>
              <a:rPr lang="en-GB" i="1" dirty="0" err="1" smtClean="0">
                <a:effectLst/>
              </a:rPr>
              <a:t>Lett</a:t>
            </a:r>
            <a:r>
              <a:rPr lang="en-GB" i="1" dirty="0" smtClean="0">
                <a:effectLst/>
              </a:rPr>
              <a:t>.</a:t>
            </a:r>
            <a:r>
              <a:rPr lang="en-GB" dirty="0" smtClean="0">
                <a:effectLst/>
              </a:rPr>
              <a:t> </a:t>
            </a:r>
            <a:r>
              <a:rPr lang="en-GB" b="1" dirty="0" smtClean="0">
                <a:effectLst/>
              </a:rPr>
              <a:t>15</a:t>
            </a:r>
            <a:r>
              <a:rPr lang="en-GB" dirty="0" smtClean="0">
                <a:effectLst/>
              </a:rPr>
              <a:t> (2): 212–214. </a:t>
            </a:r>
            <a:r>
              <a:rPr lang="en-GB" dirty="0" smtClean="0">
                <a:effectLst/>
                <a:hlinkClick r:id="rId62" action="ppaction://hlinkfile" tooltip="Digital object identifier"/>
              </a:rPr>
              <a:t>doi</a:t>
            </a:r>
            <a:r>
              <a:rPr lang="en-GB" dirty="0" smtClean="0">
                <a:effectLst/>
              </a:rPr>
              <a:t>:</a:t>
            </a:r>
            <a:r>
              <a:rPr lang="en-GB" dirty="0" smtClean="0">
                <a:effectLst/>
                <a:hlinkClick r:id="rId68"/>
              </a:rPr>
              <a:t>10.2174/092986608783489616</a:t>
            </a:r>
            <a:r>
              <a:rPr lang="en-GB" dirty="0" smtClean="0">
                <a:effectLst/>
              </a:rPr>
              <a:t>. </a:t>
            </a:r>
            <a:r>
              <a:rPr lang="en-GB" dirty="0" smtClean="0">
                <a:effectLst/>
                <a:hlinkClick r:id="rId66" action="ppaction://hlinkfile" tooltip="PubMed Identifier"/>
              </a:rPr>
              <a:t>PMID</a:t>
            </a:r>
            <a:r>
              <a:rPr lang="en-GB" dirty="0" smtClean="0">
                <a:effectLst/>
              </a:rPr>
              <a:t> </a:t>
            </a:r>
            <a:r>
              <a:rPr lang="en-GB" dirty="0" smtClean="0">
                <a:effectLst/>
                <a:hlinkClick r:id="rId69"/>
              </a:rPr>
              <a:t>18289113</a:t>
            </a:r>
            <a:r>
              <a:rPr lang="en-GB" dirty="0" smtClean="0">
                <a:effectLst/>
              </a:rPr>
              <a:t>. </a:t>
            </a:r>
          </a:p>
          <a:p>
            <a:r>
              <a:rPr lang="en-GB" b="1" dirty="0" smtClean="0">
                <a:effectLst/>
                <a:hlinkClick r:id="" action="ppaction://hlinkfile"/>
              </a:rPr>
              <a:t>^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Markofsky</a:t>
            </a:r>
            <a:r>
              <a:rPr lang="en-GB" dirty="0" smtClean="0">
                <a:effectLst/>
              </a:rPr>
              <a:t>, Sheldon B. (2000). </a:t>
            </a:r>
            <a:r>
              <a:rPr lang="en-GB" i="1" dirty="0" smtClean="0">
                <a:effectLst/>
              </a:rPr>
              <a:t>Nitro Compounds, Aliphatic</a:t>
            </a:r>
            <a:r>
              <a:rPr lang="en-GB" dirty="0" smtClean="0">
                <a:effectLst/>
              </a:rPr>
              <a:t>. </a:t>
            </a:r>
            <a:r>
              <a:rPr lang="en-GB" dirty="0" smtClean="0">
                <a:effectLst/>
                <a:hlinkClick r:id="rId62" action="ppaction://hlinkfile" tooltip="Digital object identifier"/>
              </a:rPr>
              <a:t>doi</a:t>
            </a:r>
            <a:r>
              <a:rPr lang="en-GB" dirty="0" smtClean="0">
                <a:effectLst/>
              </a:rPr>
              <a:t>:</a:t>
            </a:r>
            <a:r>
              <a:rPr lang="en-GB" dirty="0" smtClean="0">
                <a:effectLst/>
                <a:hlinkClick r:id="rId70"/>
              </a:rPr>
              <a:t>10.1002/14356007.a17_401</a:t>
            </a:r>
            <a:r>
              <a:rPr lang="en-GB" dirty="0" smtClean="0">
                <a:effectLst/>
              </a:rPr>
              <a:t>. </a:t>
            </a:r>
          </a:p>
          <a:p>
            <a:r>
              <a:rPr lang="en-GB" b="1" dirty="0" smtClean="0">
                <a:effectLst/>
                <a:hlinkClick r:id="" action="ppaction://hlinkfile"/>
              </a:rPr>
              <a:t>^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Kallet</a:t>
            </a:r>
            <a:r>
              <a:rPr lang="en-GB" dirty="0" smtClean="0">
                <a:effectLst/>
              </a:rPr>
              <a:t>, RH; </a:t>
            </a:r>
            <a:r>
              <a:rPr lang="en-GB" dirty="0" err="1" smtClean="0">
                <a:effectLst/>
              </a:rPr>
              <a:t>Jasmer</a:t>
            </a:r>
            <a:r>
              <a:rPr lang="en-GB" dirty="0" smtClean="0">
                <a:effectLst/>
              </a:rPr>
              <a:t> RM, Luce JM et al. (2000). "The treatment of acidosis in acute lung injury with </a:t>
            </a:r>
            <a:r>
              <a:rPr lang="en-GB" dirty="0" err="1" smtClean="0">
                <a:effectLst/>
              </a:rPr>
              <a:t>tris-hydroxymethyl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aminomethane</a:t>
            </a:r>
            <a:r>
              <a:rPr lang="en-GB" dirty="0" smtClean="0">
                <a:effectLst/>
              </a:rPr>
              <a:t> (THAM)". </a:t>
            </a:r>
            <a:r>
              <a:rPr lang="en-GB" i="1" dirty="0" smtClean="0">
                <a:effectLst/>
              </a:rPr>
              <a:t>American Journal of Respiratory and Critical Care Medicine</a:t>
            </a:r>
            <a:r>
              <a:rPr lang="en-GB" dirty="0" smtClean="0">
                <a:effectLst/>
              </a:rPr>
              <a:t> </a:t>
            </a:r>
            <a:r>
              <a:rPr lang="en-GB" b="1" dirty="0" smtClean="0">
                <a:effectLst/>
              </a:rPr>
              <a:t>161</a:t>
            </a:r>
            <a:r>
              <a:rPr lang="en-GB" dirty="0" smtClean="0">
                <a:effectLst/>
              </a:rPr>
              <a:t> (4): 1149–1153. </a:t>
            </a:r>
            <a:r>
              <a:rPr lang="en-GB" dirty="0" smtClean="0">
                <a:effectLst/>
                <a:hlinkClick r:id="rId66" action="ppaction://hlinkfile" tooltip="PubMed Identifier"/>
              </a:rPr>
              <a:t>PMID</a:t>
            </a:r>
            <a:r>
              <a:rPr lang="en-GB" dirty="0" smtClean="0">
                <a:effectLst/>
              </a:rPr>
              <a:t> </a:t>
            </a:r>
            <a:r>
              <a:rPr lang="en-GB" dirty="0" smtClean="0">
                <a:effectLst/>
                <a:hlinkClick r:id="rId71"/>
              </a:rPr>
              <a:t>10764304</a:t>
            </a:r>
            <a:r>
              <a:rPr lang="en-GB" dirty="0" smtClean="0">
                <a:effectLst/>
              </a:rPr>
              <a:t>. </a:t>
            </a:r>
          </a:p>
          <a:p>
            <a:r>
              <a:rPr lang="en-GB" dirty="0" smtClean="0"/>
              <a:t>Retrieved from "</a:t>
            </a:r>
            <a:r>
              <a:rPr lang="en-GB" dirty="0" smtClean="0">
                <a:hlinkClick r:id="rId72"/>
              </a:rPr>
              <a:t>http://en.wikipedia.org/wiki/Tris</a:t>
            </a:r>
            <a:r>
              <a:rPr lang="en-GB" dirty="0" smtClean="0"/>
              <a:t>"</a:t>
            </a:r>
          </a:p>
          <a:p>
            <a:r>
              <a:rPr lang="en-GB" dirty="0" smtClean="0">
                <a:hlinkClick r:id="rId73" action="ppaction://hlinkfile" tooltip="Special:Categories"/>
              </a:rPr>
              <a:t>Categories</a:t>
            </a:r>
            <a:r>
              <a:rPr lang="en-GB" dirty="0" smtClean="0"/>
              <a:t>: </a:t>
            </a:r>
            <a:r>
              <a:rPr lang="en-GB" dirty="0" err="1" smtClean="0">
                <a:hlinkClick r:id="rId74" action="ppaction://hlinkfile" tooltip="Category:Polyols"/>
              </a:rPr>
              <a:t>Polyols</a:t>
            </a:r>
            <a:r>
              <a:rPr lang="en-GB" dirty="0" smtClean="0"/>
              <a:t> | </a:t>
            </a:r>
            <a:r>
              <a:rPr lang="en-GB" dirty="0" smtClean="0">
                <a:hlinkClick r:id="rId75" action="ppaction://hlinkfile" tooltip="Category:Amines"/>
              </a:rPr>
              <a:t>Amines</a:t>
            </a:r>
            <a:r>
              <a:rPr lang="en-GB" dirty="0" smtClean="0"/>
              <a:t> | </a:t>
            </a:r>
            <a:r>
              <a:rPr lang="en-GB" dirty="0" smtClean="0">
                <a:hlinkClick r:id="rId76" action="ppaction://hlinkfile" tooltip="Category:Buffers"/>
              </a:rPr>
              <a:t>Buffers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25BD3-35A7-423B-AD1A-DA93FCA616B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1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9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5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8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1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8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8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4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85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9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6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3720-719C-4CBC-82AD-63513F3E1D06}" type="datetimeFigureOut">
              <a:rPr lang="en-GB" smtClean="0"/>
              <a:t>17/09/2014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07A6-A740-4528-AD44-CCFB6FC5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0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SA" dirty="0" smtClean="0"/>
              <a:t>المعمل الثاني:</a:t>
            </a:r>
            <a:br>
              <a:rPr lang="ar-SA" dirty="0" smtClean="0"/>
            </a:br>
            <a:r>
              <a:rPr lang="ar-SA" dirty="0" smtClean="0"/>
              <a:t>«طرق القياس في مختبر الأحياء الجزيئية»</a:t>
            </a:r>
            <a:br>
              <a:rPr lang="ar-SA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437112"/>
            <a:ext cx="7117180" cy="1201688"/>
          </a:xfrm>
        </p:spPr>
        <p:txBody>
          <a:bodyPr>
            <a:noAutofit/>
          </a:bodyPr>
          <a:lstStyle/>
          <a:p>
            <a:pPr algn="ctr"/>
            <a:r>
              <a:rPr lang="ar-S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«مقرر الأحياء الجزيئية»</a:t>
            </a:r>
          </a:p>
          <a:p>
            <a:pPr algn="ctr"/>
            <a:r>
              <a:rPr lang="ar-S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251 حدق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أمثلة على المولارية:</a:t>
            </a:r>
            <a:endParaRPr lang="en-GB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501959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ماهي مولارية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0.75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مول من المذاب في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لتر من المذيب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Molarity= 0.75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2.5=0.3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ar-S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lnSpc>
                <a:spcPct val="110000"/>
              </a:lnSpc>
              <a:buNone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ماهي المولاريه لـ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 من هيدروكسيد الصوديوم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NaOH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المذابه في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لتر من المذيب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المعلوم: الوزن بالجرام و حجم المحلول النهائي 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نحول الجرامات إلى مولات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يحسب الوزن الجزيئي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للمركب أولاً 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 نحسب المول .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الوزن الجزيئي للماده =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 /مول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إذن المول (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 عدد الجرامات / الوزن الجزيئي = 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 /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جم/مول =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مول</a:t>
            </a:r>
          </a:p>
          <a:p>
            <a:pPr marL="0" indent="0" algn="r" rtl="1">
              <a:lnSpc>
                <a:spcPct val="110000"/>
              </a:lnSpc>
              <a:buNone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نقسم عدد المولات / عدد اللترات.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المولارية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½ مول / لتر = 0.5 مولار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3- المولالية </a:t>
            </a:r>
            <a:r>
              <a:rPr lang="en-GB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Molality</a:t>
            </a:r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GB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340768"/>
            <a:ext cx="7667013" cy="5256583"/>
          </a:xfrm>
        </p:spPr>
        <p:txBody>
          <a:bodyPr>
            <a:normAutofit fontScale="85000" lnSpcReduction="10000"/>
          </a:bodyPr>
          <a:lstStyle/>
          <a:p>
            <a:pPr marL="0" indent="0" algn="just" rtl="1">
              <a:buNone/>
            </a:pPr>
            <a:r>
              <a:rPr lang="ar-SA" b="1" dirty="0" smtClean="0"/>
              <a:t>هي </a:t>
            </a:r>
            <a:r>
              <a:rPr lang="ar-SA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عدد المولات من المذاب </a:t>
            </a:r>
            <a:r>
              <a:rPr lang="ar-SA" b="1" dirty="0" smtClean="0"/>
              <a:t>في </a:t>
            </a:r>
            <a:r>
              <a:rPr lang="ar-SA" b="1" dirty="0" smtClean="0">
                <a:solidFill>
                  <a:srgbClr val="FF0000"/>
                </a:solidFill>
              </a:rPr>
              <a:t>الكيلوجرام الواحد من المذيب</a:t>
            </a:r>
            <a:r>
              <a:rPr lang="ar-SA" b="1" dirty="0" smtClean="0"/>
              <a:t>.</a:t>
            </a:r>
          </a:p>
          <a:p>
            <a:pPr marL="0" indent="0" algn="just" rtl="1">
              <a:buNone/>
            </a:pPr>
            <a:r>
              <a:rPr lang="ar-SA" b="1" dirty="0" smtClean="0"/>
              <a:t>المولالية = عدد مولات المادة المذابة/ كتلة المذيب بالكيلوجرام.</a:t>
            </a:r>
          </a:p>
          <a:p>
            <a:pPr marL="0" indent="0" algn="just" rtl="1">
              <a:buNone/>
            </a:pPr>
            <a:r>
              <a:rPr lang="ar-SA" b="1" dirty="0" smtClean="0"/>
              <a:t>الوحده=مول/ كجم</a:t>
            </a:r>
          </a:p>
          <a:p>
            <a:pPr marL="0" indent="0" algn="just" rtl="1">
              <a:buNone/>
            </a:pPr>
            <a:endParaRPr lang="ar-SA" b="1" dirty="0" smtClean="0"/>
          </a:p>
          <a:p>
            <a:pPr marL="0" indent="0" algn="just" rtl="1">
              <a:buNone/>
            </a:pPr>
            <a:endParaRPr lang="ar-SA" b="1" dirty="0"/>
          </a:p>
          <a:p>
            <a:pPr marL="0" indent="0" algn="just" rtl="1">
              <a:buNone/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ar-SA" b="1" dirty="0" smtClean="0"/>
              <a:t>مثال:  1 مولال (</a:t>
            </a:r>
            <a:r>
              <a:rPr lang="en-GB" b="1" dirty="0" smtClean="0"/>
              <a:t>1m</a:t>
            </a:r>
            <a:r>
              <a:rPr lang="ar-SA" b="1" dirty="0" smtClean="0"/>
              <a:t>) من محلول كلوريد الصوديوم </a:t>
            </a:r>
            <a:r>
              <a:rPr lang="en-GB" b="1" dirty="0" err="1" smtClean="0"/>
              <a:t>NaCl</a:t>
            </a:r>
            <a:r>
              <a:rPr lang="ar-SA" b="1" dirty="0"/>
              <a:t> </a:t>
            </a:r>
            <a:r>
              <a:rPr lang="ar-SA" b="1" dirty="0" smtClean="0"/>
              <a:t>يحتوي</a:t>
            </a:r>
            <a:r>
              <a:rPr lang="en-GB" b="1" dirty="0" smtClean="0"/>
              <a:t> 1 </a:t>
            </a:r>
            <a:r>
              <a:rPr lang="ar-SA" b="1" dirty="0" smtClean="0"/>
              <a:t>مول من </a:t>
            </a:r>
            <a:r>
              <a:rPr lang="en-GB" b="1" dirty="0" err="1" smtClean="0"/>
              <a:t>NaCl</a:t>
            </a:r>
            <a:r>
              <a:rPr lang="ar-SA" b="1" dirty="0" smtClean="0"/>
              <a:t> في الكيلوجرام الواحد من الماء.</a:t>
            </a:r>
          </a:p>
          <a:p>
            <a:pPr marL="0" indent="0" algn="just" rtl="1">
              <a:buNone/>
            </a:pPr>
            <a:r>
              <a:rPr lang="ar-SA" b="1" dirty="0" smtClean="0"/>
              <a:t>أي الوزن بالجرام = المول × الوزن الجزيئي= </a:t>
            </a:r>
            <a:r>
              <a:rPr lang="en-GB" b="1" dirty="0" smtClean="0"/>
              <a:t>1 </a:t>
            </a:r>
            <a:r>
              <a:rPr lang="ar-SA" b="1" dirty="0" smtClean="0"/>
              <a:t>× </a:t>
            </a:r>
            <a:r>
              <a:rPr lang="en-GB" b="1" dirty="0" smtClean="0"/>
              <a:t> 58.44</a:t>
            </a:r>
            <a:r>
              <a:rPr lang="ar-SA" b="1" dirty="0" smtClean="0"/>
              <a:t>= </a:t>
            </a:r>
            <a:r>
              <a:rPr lang="en-GB" b="1" dirty="0" smtClean="0"/>
              <a:t>58.44</a:t>
            </a:r>
            <a:r>
              <a:rPr lang="ar-SA" b="1" dirty="0" smtClean="0"/>
              <a:t> جم</a:t>
            </a:r>
          </a:p>
          <a:p>
            <a:pPr marL="0" indent="0" algn="just" rtl="1">
              <a:buNone/>
            </a:pPr>
            <a:r>
              <a:rPr lang="ar-SA" b="1" dirty="0" smtClean="0"/>
              <a:t>يضاف إلى 1000 مل من الماء المقطر </a:t>
            </a:r>
            <a:r>
              <a:rPr lang="en-GB" b="1" dirty="0" smtClean="0"/>
              <a:t>DDW</a:t>
            </a:r>
            <a:r>
              <a:rPr lang="ar-SA" b="1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61447"/>
            <a:ext cx="8424935" cy="4797351"/>
          </a:xfrm>
        </p:spPr>
        <p:txBody>
          <a:bodyPr>
            <a:normAutofit fontScale="62500" lnSpcReduction="20000"/>
          </a:bodyPr>
          <a:lstStyle/>
          <a:p>
            <a:pPr marL="0" indent="0" algn="just" rtl="1"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أهم الطرق للتعبير عن تركيز المحلول، وتُستخدم عادة للأحماض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Acids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والقواعد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pPr marL="0" indent="0" algn="just" rtl="1"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للربط بين كمية المذاب إلى الحجم الكلي للمحلول.</a:t>
            </a:r>
          </a:p>
          <a:p>
            <a:pPr marL="0" indent="0" algn="just" rtl="1">
              <a:buNone/>
            </a:pP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rtl="1"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النورمالية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المكافآت الجرامية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حجم المحلول باللتر.</a:t>
            </a:r>
          </a:p>
          <a:p>
            <a:pPr marL="0" indent="0" algn="r" rtl="1">
              <a:buNone/>
            </a:pPr>
            <a:r>
              <a:rPr lang="ar-SA" dirty="0"/>
              <a:t>فالمحلول الذي يبلغ تركيزه 1 عياري يعني أنّ كل واحد لتر من المحلول يحوي مكافيء جرامي واحد من المذاب</a:t>
            </a:r>
            <a:br>
              <a:rPr lang="ar-SA" dirty="0"/>
            </a:b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rtl="1">
              <a:buNone/>
            </a:pP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rtl="1"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حيث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للأحماض = عدد أيونات الهيدروجين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الصيغة البنائية للحمض.</a:t>
            </a:r>
          </a:p>
          <a:p>
            <a:pPr marL="0" indent="0" algn="just" rtl="1">
              <a:buNone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أما للقواعد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عدد أيونات الهيدروكسيل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</a:t>
            </a:r>
            <a:r>
              <a:rPr lang="en-GB" sz="41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الصيغة البنائية للقاعدة.</a:t>
            </a:r>
          </a:p>
          <a:p>
            <a:pPr marL="0" indent="0" algn="just" rtl="1">
              <a:buNone/>
            </a:pP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r>
              <a:rPr lang="ar-SA" dirty="0"/>
              <a:t>هناك علاقة بين </a:t>
            </a:r>
            <a:r>
              <a:rPr lang="ar-SA" dirty="0" smtClean="0"/>
              <a:t>النورمالية (المعياريه) </a:t>
            </a:r>
            <a:r>
              <a:rPr lang="ar-SA" dirty="0"/>
              <a:t>والمولالية والمولارية</a:t>
            </a:r>
          </a:p>
          <a:p>
            <a:pPr marL="0" indent="0" algn="r" rtl="1">
              <a:buNone/>
            </a:pPr>
            <a:r>
              <a:rPr lang="ar-SA" dirty="0"/>
              <a:t>النورمالية= المولارية </a:t>
            </a:r>
            <a:r>
              <a:rPr lang="ar-SA" dirty="0" smtClean="0"/>
              <a:t>×</a:t>
            </a:r>
            <a:r>
              <a:rPr lang="en-GB" dirty="0" smtClean="0"/>
              <a:t> </a:t>
            </a:r>
            <a:r>
              <a:rPr lang="ar-SA" dirty="0" smtClean="0"/>
              <a:t> </a:t>
            </a:r>
            <a:r>
              <a:rPr lang="en-GB" dirty="0" smtClean="0"/>
              <a:t>n</a:t>
            </a: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rtl="1"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مثال: 3 مولار من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SO4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هو نفسه محلول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معياري من الحمض نفسه.</a:t>
            </a:r>
          </a:p>
          <a:p>
            <a:pPr marL="0" indent="0" algn="just" rtl="1"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مثال: محلول 1 مولار من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(OH)</a:t>
            </a:r>
            <a:r>
              <a:rPr lang="en-GB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هو نفسه 2 معياري من القاعدة نفسها.</a:t>
            </a:r>
          </a:p>
          <a:p>
            <a:pPr marL="0" indent="0" algn="just" rtl="1"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12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63688" y="476672"/>
            <a:ext cx="698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 rtl="1">
              <a:spcBef>
                <a:spcPct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ar-SA" sz="3200" b="1" dirty="0" smtClean="0">
                <a:ln w="11430"/>
                <a:gradFill>
                  <a:gsLst>
                    <a:gs pos="0">
                      <a:srgbClr val="B56FF4">
                        <a:tint val="90000"/>
                        <a:satMod val="120000"/>
                      </a:srgbClr>
                    </a:gs>
                    <a:gs pos="25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rebuchet MS"/>
              </a:rPr>
              <a:t>4- العيارية (النظامية) </a:t>
            </a:r>
            <a:r>
              <a:rPr lang="en-GB" sz="3200" b="1" dirty="0">
                <a:ln w="11430"/>
                <a:gradFill>
                  <a:gsLst>
                    <a:gs pos="0">
                      <a:srgbClr val="B56FF4">
                        <a:tint val="90000"/>
                        <a:satMod val="120000"/>
                      </a:srgbClr>
                    </a:gs>
                    <a:gs pos="25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rebuchet MS"/>
              </a:rPr>
              <a:t>Normality</a:t>
            </a:r>
            <a:r>
              <a:rPr lang="ar-SA" sz="3200" b="1" dirty="0">
                <a:ln w="11430"/>
                <a:gradFill>
                  <a:gsLst>
                    <a:gs pos="0">
                      <a:srgbClr val="B56FF4">
                        <a:tint val="90000"/>
                        <a:satMod val="120000"/>
                      </a:srgbClr>
                    </a:gs>
                    <a:gs pos="25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rebuchet MS"/>
              </a:rPr>
              <a:t> (</a:t>
            </a:r>
            <a:r>
              <a:rPr lang="en-GB" sz="3200" b="1" dirty="0">
                <a:ln w="11430"/>
                <a:gradFill>
                  <a:gsLst>
                    <a:gs pos="0">
                      <a:srgbClr val="B56FF4">
                        <a:tint val="90000"/>
                        <a:satMod val="120000"/>
                      </a:srgbClr>
                    </a:gs>
                    <a:gs pos="25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rebuchet MS"/>
              </a:rPr>
              <a:t>N</a:t>
            </a:r>
            <a:r>
              <a:rPr lang="ar-SA" sz="3200" b="1" dirty="0">
                <a:ln w="11430"/>
                <a:gradFill>
                  <a:gsLst>
                    <a:gs pos="0">
                      <a:srgbClr val="B56FF4">
                        <a:tint val="90000"/>
                        <a:satMod val="120000"/>
                      </a:srgbClr>
                    </a:gs>
                    <a:gs pos="25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rebuchet MS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7922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778"/>
            <a:ext cx="8229600" cy="796950"/>
          </a:xfrm>
        </p:spPr>
        <p:txBody>
          <a:bodyPr/>
          <a:lstStyle/>
          <a:p>
            <a:pPr algn="r" rtl="1"/>
            <a:r>
              <a:rPr lang="ar-SA" dirty="0" smtClean="0"/>
              <a:t>أمثلة الجرام المكافي</a:t>
            </a:r>
            <a:r>
              <a:rPr lang="ar-SA" dirty="0"/>
              <a:t>ء</a:t>
            </a:r>
            <a:r>
              <a:rPr lang="ar-SA" dirty="0" smtClean="0"/>
              <a:t> (</a:t>
            </a:r>
            <a:r>
              <a:rPr lang="en-GB" dirty="0" err="1" smtClean="0"/>
              <a:t>e.q</a:t>
            </a:r>
            <a:r>
              <a:rPr lang="ar-SA" dirty="0" smtClean="0"/>
              <a:t>)أو </a:t>
            </a:r>
            <a:r>
              <a:rPr lang="en-GB" dirty="0" smtClean="0"/>
              <a:t>n</a:t>
            </a:r>
            <a:r>
              <a:rPr lang="ar-SA" dirty="0" smtClean="0"/>
              <a:t>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91302"/>
              </p:ext>
            </p:extLst>
          </p:nvPr>
        </p:nvGraphicFramePr>
        <p:xfrm>
          <a:off x="2771800" y="1349429"/>
          <a:ext cx="4056112" cy="341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3048000"/>
              </a:tblGrid>
              <a:tr h="375816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قيمة </a:t>
                      </a:r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الحمض</a:t>
                      </a:r>
                      <a:r>
                        <a:rPr lang="ar-SA" baseline="0" dirty="0" smtClean="0"/>
                        <a:t> او القاعده</a:t>
                      </a:r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حمض</a:t>
                      </a:r>
                      <a:r>
                        <a:rPr lang="ar-SA" baseline="0" dirty="0" smtClean="0"/>
                        <a:t> الهيدروكلوريك </a:t>
                      </a:r>
                      <a:r>
                        <a:rPr lang="en-GB" baseline="0" dirty="0" smtClean="0"/>
                        <a:t>HCl </a:t>
                      </a:r>
                      <a:endParaRPr lang="en-GB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r" rtl="1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هيدروكسيد</a:t>
                      </a:r>
                      <a:r>
                        <a:rPr lang="ar-SA" baseline="0" dirty="0" smtClean="0"/>
                        <a:t> الكالسيوم </a:t>
                      </a:r>
                      <a:r>
                        <a:rPr lang="en-GB" baseline="0" dirty="0" err="1" smtClean="0"/>
                        <a:t>Ca</a:t>
                      </a:r>
                      <a:r>
                        <a:rPr lang="en-GB" baseline="0" dirty="0" smtClean="0"/>
                        <a:t>(OH)</a:t>
                      </a:r>
                      <a:r>
                        <a:rPr lang="en-GB" baseline="-25000" dirty="0" smtClean="0"/>
                        <a:t>2</a:t>
                      </a:r>
                      <a:endParaRPr lang="en-GB" baseline="-25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حمض الفوسفوريك </a:t>
                      </a:r>
                      <a:r>
                        <a:rPr lang="en-GB" dirty="0" smtClean="0"/>
                        <a:t>H</a:t>
                      </a:r>
                      <a:r>
                        <a:rPr lang="en-GB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dirty="0" smtClean="0"/>
                        <a:t>PO</a:t>
                      </a:r>
                      <a:r>
                        <a:rPr lang="en-GB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7347">
                <a:tc>
                  <a:txBody>
                    <a:bodyPr/>
                    <a:lstStyle/>
                    <a:p>
                      <a:pPr algn="r" rtl="1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حمض البوريك</a:t>
                      </a:r>
                      <a:r>
                        <a:rPr lang="en-GB" dirty="0" smtClean="0"/>
                        <a:t> H</a:t>
                      </a:r>
                      <a:r>
                        <a:rPr lang="en-GB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dirty="0" smtClean="0"/>
                        <a:t>BO</a:t>
                      </a:r>
                      <a:r>
                        <a:rPr lang="en-GB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797347">
                <a:tc>
                  <a:txBody>
                    <a:bodyPr/>
                    <a:lstStyle/>
                    <a:p>
                      <a:pPr algn="r" rtl="1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aseline="0" dirty="0" smtClean="0"/>
                        <a:t>حمض الخليك الثلجي</a:t>
                      </a:r>
                      <a:r>
                        <a:rPr lang="en-GB" baseline="0" dirty="0" smtClean="0"/>
                        <a:t> </a:t>
                      </a:r>
                      <a:r>
                        <a:rPr lang="ar-SA" baseline="0" dirty="0" smtClean="0"/>
                        <a:t> </a:t>
                      </a:r>
                      <a:r>
                        <a:rPr lang="en-GB" baseline="0" dirty="0" smtClean="0"/>
                        <a:t>CH</a:t>
                      </a:r>
                      <a:r>
                        <a:rPr lang="en-GB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baseline="0" dirty="0" smtClean="0"/>
                        <a:t>COOH</a:t>
                      </a:r>
                      <a:endParaRPr lang="en-GB" dirty="0" smtClean="0"/>
                    </a:p>
                    <a:p>
                      <a:pPr algn="r" rtl="1"/>
                      <a:r>
                        <a:rPr lang="en-GB" dirty="0" smtClean="0"/>
                        <a:t>Glacial</a:t>
                      </a:r>
                      <a:r>
                        <a:rPr lang="en-GB" baseline="0" dirty="0" smtClean="0"/>
                        <a:t> acetic acid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مثال على العيارية: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SA" dirty="0"/>
              <a:t>لتحضير محلول 1 عياري من هيدروكسيد الكالسيوم </a:t>
            </a:r>
            <a:r>
              <a:rPr lang="en-GB" dirty="0" err="1"/>
              <a:t>Ca</a:t>
            </a:r>
            <a:r>
              <a:rPr lang="en-GB" dirty="0"/>
              <a:t>(OH)</a:t>
            </a:r>
            <a:r>
              <a:rPr lang="en-GB" baseline="-25000" dirty="0"/>
              <a:t>2</a:t>
            </a:r>
            <a:r>
              <a:rPr lang="ar-SA" dirty="0" smtClean="0"/>
              <a:t>.</a:t>
            </a:r>
          </a:p>
          <a:p>
            <a:pPr marL="0" indent="0" algn="r" rtl="1">
              <a:buNone/>
            </a:pPr>
            <a:r>
              <a:rPr lang="ar-SA" dirty="0" smtClean="0"/>
              <a:t>المعلوم: </a:t>
            </a:r>
            <a:r>
              <a:rPr lang="ar-SA" dirty="0"/>
              <a:t>الوزن الجزيئي = </a:t>
            </a:r>
            <a:r>
              <a:rPr lang="en-GB" dirty="0" smtClean="0"/>
              <a:t>74.09</a:t>
            </a:r>
            <a:r>
              <a:rPr lang="ar-SA" dirty="0" smtClean="0"/>
              <a:t> وقيمة العيارية = 1 عياري</a:t>
            </a:r>
          </a:p>
          <a:p>
            <a:pPr marL="0" indent="0" algn="r" rtl="1">
              <a:buNone/>
            </a:pPr>
            <a:r>
              <a:rPr lang="ar-SA" dirty="0" smtClean="0"/>
              <a:t>بالتعويض في : المعيارية = المولارية × </a:t>
            </a:r>
            <a:r>
              <a:rPr lang="en-GB" dirty="0" smtClean="0"/>
              <a:t>n</a:t>
            </a:r>
          </a:p>
          <a:p>
            <a:pPr marL="0" indent="0" algn="r" rtl="1">
              <a:buNone/>
            </a:pPr>
            <a:r>
              <a:rPr lang="ar-SA" dirty="0" smtClean="0"/>
              <a:t>المولارية = المعيارية/ </a:t>
            </a:r>
            <a:r>
              <a:rPr lang="en-GB" dirty="0" smtClean="0"/>
              <a:t>n </a:t>
            </a:r>
            <a:r>
              <a:rPr lang="ar-SA" dirty="0" smtClean="0"/>
              <a:t>= ½ مول /لتر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 smtClean="0"/>
              <a:t>الوزن بالجرام = المول ×</a:t>
            </a:r>
            <a:r>
              <a:rPr lang="en-GB" dirty="0" smtClean="0"/>
              <a:t> </a:t>
            </a:r>
            <a:r>
              <a:rPr lang="ar-SA" dirty="0" smtClean="0"/>
              <a:t> الوزن الجزيئي = ½</a:t>
            </a:r>
            <a:r>
              <a:rPr lang="en-GB" dirty="0" smtClean="0"/>
              <a:t>  </a:t>
            </a:r>
            <a:r>
              <a:rPr lang="ar-SA" dirty="0" smtClean="0"/>
              <a:t>×</a:t>
            </a:r>
            <a:r>
              <a:rPr lang="en-GB" dirty="0" smtClean="0"/>
              <a:t>  </a:t>
            </a:r>
            <a:r>
              <a:rPr lang="ar-SA" dirty="0" smtClean="0"/>
              <a:t> </a:t>
            </a:r>
            <a:r>
              <a:rPr lang="en-GB" dirty="0" smtClean="0"/>
              <a:t>74.09</a:t>
            </a:r>
            <a:r>
              <a:rPr lang="ar-SA" dirty="0" smtClean="0"/>
              <a:t> = </a:t>
            </a:r>
            <a:r>
              <a:rPr lang="en-GB" dirty="0" smtClean="0"/>
              <a:t>37.05</a:t>
            </a:r>
            <a:r>
              <a:rPr lang="ar-SA" dirty="0" smtClean="0"/>
              <a:t> جم / لتر.</a:t>
            </a: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هكذا يضاف ½ مول الى لتر المذيب للحصول على </a:t>
            </a:r>
            <a:r>
              <a:rPr lang="en-GB" dirty="0"/>
              <a:t>1</a:t>
            </a:r>
            <a:r>
              <a:rPr lang="ar-SA" dirty="0"/>
              <a:t> </a:t>
            </a:r>
            <a:r>
              <a:rPr lang="ar-SA" dirty="0" smtClean="0"/>
              <a:t>عياري من هيدروكسيد الكالسيوم </a:t>
            </a:r>
            <a:r>
              <a:rPr lang="en-GB" dirty="0" err="1" smtClean="0"/>
              <a:t>Ca</a:t>
            </a:r>
            <a:r>
              <a:rPr lang="en-GB" dirty="0" smtClean="0"/>
              <a:t>(OH)</a:t>
            </a:r>
            <a:r>
              <a:rPr lang="en-GB" baseline="-25000" dirty="0"/>
              <a:t> 2</a:t>
            </a:r>
            <a:endParaRPr lang="ar-SA" dirty="0"/>
          </a:p>
          <a:p>
            <a:pPr algn="r" rt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896543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ar-SA" dirty="0" smtClean="0"/>
              <a:t>يحضر المحلول الأساسي عادة ويجب تخفيفه للحصول على التركيز النهائي المطلوب للعمل.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just" rtl="1">
              <a:buNone/>
            </a:pPr>
            <a:r>
              <a:rPr lang="ar-SA" b="1" u="sng" dirty="0" smtClean="0"/>
              <a:t>تعريف:</a:t>
            </a:r>
            <a:r>
              <a:rPr lang="ar-SA" dirty="0" smtClean="0"/>
              <a:t>هو </a:t>
            </a:r>
            <a:r>
              <a:rPr lang="ar-SA" dirty="0"/>
              <a:t>المحلول المركز (له تركيز عالي</a:t>
            </a:r>
            <a:r>
              <a:rPr lang="ar-SA" dirty="0" smtClean="0"/>
              <a:t>) الذي </a:t>
            </a:r>
            <a:r>
              <a:rPr lang="ar-SA" dirty="0"/>
              <a:t>يتم تخفيفه عادة إلى تركيزات أقل للحصول على محلول العمل الذي يتم استخدامه في الاختبارات.</a:t>
            </a:r>
          </a:p>
          <a:p>
            <a:pPr algn="just" rtl="1"/>
            <a:r>
              <a:rPr lang="ar-SA" dirty="0"/>
              <a:t>يرمز لها عادة بـ </a:t>
            </a:r>
            <a:r>
              <a:rPr lang="en-GB" dirty="0" err="1"/>
              <a:t>nX</a:t>
            </a:r>
            <a:r>
              <a:rPr lang="ar-SA" dirty="0"/>
              <a:t> و</a:t>
            </a:r>
            <a:r>
              <a:rPr lang="en-GB" dirty="0"/>
              <a:t>n</a:t>
            </a:r>
            <a:r>
              <a:rPr lang="ar-SA" dirty="0"/>
              <a:t>= 1،2،3،...</a:t>
            </a:r>
          </a:p>
          <a:p>
            <a:pPr algn="just" rtl="1"/>
            <a:r>
              <a:rPr lang="ar-SA" dirty="0"/>
              <a:t>مثل: </a:t>
            </a:r>
            <a:r>
              <a:rPr lang="en-GB" dirty="0"/>
              <a:t>5X</a:t>
            </a:r>
            <a:r>
              <a:rPr lang="ar-SA" dirty="0"/>
              <a:t> يماثل خمس مرات من قوة تركيز محلول العمل</a:t>
            </a:r>
            <a:r>
              <a:rPr lang="ar-SA" dirty="0" smtClean="0"/>
              <a:t>؛ ويخفف </a:t>
            </a:r>
            <a:r>
              <a:rPr lang="ar-SA" dirty="0"/>
              <a:t>بنقل </a:t>
            </a:r>
            <a:r>
              <a:rPr lang="en-GB" dirty="0"/>
              <a:t>1</a:t>
            </a:r>
            <a:r>
              <a:rPr lang="ar-SA" dirty="0"/>
              <a:t> جزء من المحلول المخزن إلى </a:t>
            </a:r>
            <a:r>
              <a:rPr lang="en-GB" dirty="0"/>
              <a:t>5</a:t>
            </a:r>
            <a:r>
              <a:rPr lang="ar-SA" dirty="0"/>
              <a:t> </a:t>
            </a:r>
            <a:r>
              <a:rPr lang="ar-SA" dirty="0" smtClean="0"/>
              <a:t>أجزاء من المحلول النهائي.</a:t>
            </a:r>
            <a:endParaRPr lang="ar-SA" dirty="0"/>
          </a:p>
          <a:p>
            <a:pPr algn="just" rtl="1"/>
            <a:r>
              <a:rPr lang="ar-SA" dirty="0"/>
              <a:t>مثال: يخلط </a:t>
            </a:r>
            <a:r>
              <a:rPr lang="en-GB" dirty="0"/>
              <a:t>100</a:t>
            </a:r>
            <a:r>
              <a:rPr lang="ar-SA" dirty="0"/>
              <a:t> مل من محلول مخزن </a:t>
            </a:r>
            <a:r>
              <a:rPr lang="en-GB" dirty="0" smtClean="0"/>
              <a:t>5X</a:t>
            </a:r>
            <a:r>
              <a:rPr lang="ar-SA" dirty="0" smtClean="0"/>
              <a:t> و </a:t>
            </a:r>
            <a:r>
              <a:rPr lang="en-GB" dirty="0"/>
              <a:t>400</a:t>
            </a:r>
            <a:r>
              <a:rPr lang="ar-SA" dirty="0"/>
              <a:t>مل من ماء مزدوج التقطير (</a:t>
            </a:r>
            <a:r>
              <a:rPr lang="en-GB" dirty="0"/>
              <a:t>DDW</a:t>
            </a:r>
            <a:r>
              <a:rPr lang="ar-SA" dirty="0"/>
              <a:t>)</a:t>
            </a:r>
            <a:r>
              <a:rPr lang="en-GB" dirty="0"/>
              <a:t>Double Distilled Water</a:t>
            </a:r>
            <a:r>
              <a:rPr lang="ar-SA" dirty="0"/>
              <a:t>. يعطي محلول </a:t>
            </a:r>
            <a:r>
              <a:rPr lang="en-GB" dirty="0"/>
              <a:t>1X</a:t>
            </a:r>
            <a:r>
              <a:rPr lang="ar-SA" dirty="0"/>
              <a:t>.</a:t>
            </a:r>
          </a:p>
          <a:p>
            <a:pPr marL="0" indent="0" algn="just" rtl="1">
              <a:buNone/>
            </a:pPr>
            <a:endParaRPr lang="ar-SA" dirty="0" smtClean="0"/>
          </a:p>
          <a:p>
            <a:pPr marL="0" indent="0" algn="just" rtl="1">
              <a:buNone/>
            </a:pPr>
            <a:r>
              <a:rPr lang="ar-SA" dirty="0" smtClean="0"/>
              <a:t>ماهو </a:t>
            </a:r>
            <a:r>
              <a:rPr lang="ar-SA" dirty="0"/>
              <a:t>محلول </a:t>
            </a:r>
            <a:r>
              <a:rPr lang="en-GB" dirty="0"/>
              <a:t>10X solution</a:t>
            </a:r>
            <a:r>
              <a:rPr lang="ar-SA" dirty="0"/>
              <a:t>؟</a:t>
            </a:r>
          </a:p>
          <a:p>
            <a:pPr marL="0" indent="0" algn="just" rtl="1">
              <a:buNone/>
            </a:pPr>
            <a:r>
              <a:rPr lang="ar-SA" dirty="0"/>
              <a:t>هو محلول مخزن بتركيز </a:t>
            </a:r>
            <a:r>
              <a:rPr lang="en-GB" dirty="0"/>
              <a:t>10 </a:t>
            </a:r>
            <a:r>
              <a:rPr lang="ar-SA" dirty="0"/>
              <a:t>مرات أعلى من محلول العمل.</a:t>
            </a:r>
          </a:p>
          <a:p>
            <a:pPr marL="0" indent="0" algn="just" rtl="1">
              <a:buNone/>
            </a:pPr>
            <a:r>
              <a:rPr lang="ar-SA" dirty="0"/>
              <a:t>لعمل محلول </a:t>
            </a:r>
            <a:r>
              <a:rPr lang="en-GB" dirty="0"/>
              <a:t>1X</a:t>
            </a:r>
            <a:r>
              <a:rPr lang="ar-SA" dirty="0"/>
              <a:t> من محلول مخزن </a:t>
            </a:r>
            <a:r>
              <a:rPr lang="en-GB" dirty="0"/>
              <a:t>10X</a:t>
            </a:r>
            <a:r>
              <a:rPr lang="ar-SA" dirty="0"/>
              <a:t>، يتم التخفيف لعشر مرات </a:t>
            </a:r>
            <a:r>
              <a:rPr lang="en-GB" dirty="0"/>
              <a:t>10-fold dilution</a:t>
            </a:r>
            <a:r>
              <a:rPr lang="ar-SA" dirty="0"/>
              <a:t>.</a:t>
            </a:r>
          </a:p>
          <a:p>
            <a:pPr marL="0" indent="0" algn="just" rtl="1">
              <a:buNone/>
            </a:pPr>
            <a:r>
              <a:rPr lang="ar-SA" dirty="0"/>
              <a:t>مثال: محلول </a:t>
            </a:r>
            <a:r>
              <a:rPr lang="en-GB" dirty="0"/>
              <a:t>1X</a:t>
            </a:r>
            <a:r>
              <a:rPr lang="ar-SA" dirty="0"/>
              <a:t> </a:t>
            </a:r>
            <a:r>
              <a:rPr lang="en-GB" dirty="0"/>
              <a:t>(TE) Tris-EDTA (Ethylene-</a:t>
            </a:r>
            <a:r>
              <a:rPr lang="en-GB" dirty="0" err="1"/>
              <a:t>diamine</a:t>
            </a:r>
            <a:r>
              <a:rPr lang="en-GB" dirty="0"/>
              <a:t> tetra-acetic acid)</a:t>
            </a:r>
            <a:r>
              <a:rPr lang="ar-SA" dirty="0"/>
              <a:t>من محلول مخزن </a:t>
            </a:r>
            <a:r>
              <a:rPr lang="en-GB" dirty="0"/>
              <a:t>10X</a:t>
            </a:r>
            <a:r>
              <a:rPr lang="ar-SA" dirty="0"/>
              <a:t> </a:t>
            </a:r>
            <a:r>
              <a:rPr lang="en-GB" dirty="0"/>
              <a:t>TE</a:t>
            </a:r>
            <a:r>
              <a:rPr lang="ar-SA" dirty="0"/>
              <a:t> يساوي </a:t>
            </a:r>
            <a:r>
              <a:rPr lang="en-GB" dirty="0"/>
              <a:t>100 </a:t>
            </a:r>
            <a:r>
              <a:rPr lang="ar-SA" dirty="0"/>
              <a:t>مل من الأخير يخفف في حجم نهائي </a:t>
            </a:r>
            <a:r>
              <a:rPr lang="en-GB" dirty="0"/>
              <a:t>1 </a:t>
            </a:r>
            <a:r>
              <a:rPr lang="ar-SA" dirty="0"/>
              <a:t>لترمن الماء</a:t>
            </a:r>
            <a:r>
              <a:rPr lang="ar-SA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15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03648" y="37237"/>
            <a:ext cx="60486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المحاليل والتخفيفات</a:t>
            </a:r>
            <a:br>
              <a:rPr lang="ar-S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ar-S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Solutions and Dilutions</a:t>
            </a:r>
            <a:endParaRPr lang="en-GB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4450" y="764704"/>
            <a:ext cx="7092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 rtl="1">
              <a:spcBef>
                <a:spcPct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ar-SA" sz="2400" b="1" dirty="0">
                <a:ln w="11430">
                  <a:solidFill>
                    <a:schemeClr val="tx1"/>
                  </a:solidFill>
                </a:ln>
                <a:gradFill>
                  <a:gsLst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rebuchet MS"/>
              </a:rPr>
              <a:t>5- المحلول الأساس أو المحاليل المخزنة </a:t>
            </a:r>
            <a:r>
              <a:rPr lang="en-GB" sz="2400" b="1" dirty="0">
                <a:ln w="11430">
                  <a:solidFill>
                    <a:schemeClr val="tx1"/>
                  </a:solidFill>
                </a:ln>
                <a:gradFill>
                  <a:gsLst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rebuchet MS"/>
              </a:rPr>
              <a:t>Stock Solutions</a:t>
            </a:r>
            <a:r>
              <a:rPr lang="ar-SA" sz="2400" b="1" dirty="0">
                <a:ln w="11430">
                  <a:solidFill>
                    <a:schemeClr val="tx1"/>
                  </a:solidFill>
                </a:ln>
                <a:gradFill>
                  <a:gsLst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rebuchet M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132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7522995" cy="924475"/>
          </a:xfrm>
        </p:spPr>
        <p:txBody>
          <a:bodyPr/>
          <a:lstStyle/>
          <a:p>
            <a:pPr algn="r" rtl="1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العمليات الحسابية التي تتم على المحلول الأساس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Stock Solution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r" rtl="1">
                  <a:buNone/>
                </a:pPr>
                <a:r>
                  <a:rPr lang="ar-SA" b="1" dirty="0" smtClean="0"/>
                  <a:t>تصف المعادلة التالية المحددات المختلفة:</a:t>
                </a:r>
              </a:p>
              <a:p>
                <a:pPr marL="0" indent="0" algn="r" rtl="1">
                  <a:buNone/>
                </a:pPr>
                <a:r>
                  <a:rPr lang="en-GB" b="1" dirty="0" smtClean="0"/>
                  <a:t>C1*V1 </a:t>
                </a:r>
                <a:r>
                  <a:rPr lang="en-GB" b="1" dirty="0"/>
                  <a:t>= </a:t>
                </a:r>
                <a:r>
                  <a:rPr lang="en-GB" b="1" dirty="0" smtClean="0"/>
                  <a:t>C2*V2</a:t>
                </a:r>
                <a:endParaRPr lang="ar-SA" b="1" dirty="0" smtClean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/>
                          </a:rPr>
                          <m:t>𝑪</m:t>
                        </m:r>
                        <m:r>
                          <a:rPr lang="en-GB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GB" b="1" i="1" smtClean="0">
                            <a:latin typeface="Cambria Math"/>
                          </a:rPr>
                          <m:t>𝑪</m:t>
                        </m:r>
                        <m:r>
                          <a:rPr lang="en-GB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GB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/>
                          </a:rPr>
                          <m:t>𝑽</m:t>
                        </m:r>
                        <m:r>
                          <a:rPr lang="en-GB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/>
                          </a:rPr>
                          <m:t>𝑽</m:t>
                        </m:r>
                        <m:r>
                          <a:rPr lang="en-GB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/>
              </a:p>
              <a:p>
                <a:pPr marL="0" indent="0" algn="r" rtl="1">
                  <a:buNone/>
                </a:pPr>
                <a:r>
                  <a:rPr lang="en-GB" b="1" dirty="0"/>
                  <a:t> </a:t>
                </a:r>
                <a:r>
                  <a:rPr lang="ar-SA" b="1" dirty="0"/>
                  <a:t>حيث: </a:t>
                </a:r>
              </a:p>
              <a:p>
                <a:pPr marL="0" indent="0" algn="r" rtl="1">
                  <a:buNone/>
                </a:pPr>
                <a:r>
                  <a:rPr lang="en-GB" b="1" dirty="0"/>
                  <a:t>C1</a:t>
                </a:r>
                <a:r>
                  <a:rPr lang="ar-SA" b="1" dirty="0"/>
                  <a:t>: تركيز المحلول </a:t>
                </a:r>
                <a:r>
                  <a:rPr lang="ar-SA" b="1" dirty="0" smtClean="0"/>
                  <a:t>الأساسي (قبل التخفيف) مولار</a:t>
                </a:r>
                <a:endParaRPr lang="ar-SA" b="1" dirty="0"/>
              </a:p>
              <a:p>
                <a:pPr marL="0" indent="0" algn="r" rtl="1">
                  <a:buNone/>
                </a:pPr>
                <a:r>
                  <a:rPr lang="en-GB" b="1" dirty="0"/>
                  <a:t>V1</a:t>
                </a:r>
                <a:r>
                  <a:rPr lang="ar-SA" b="1" dirty="0"/>
                  <a:t>: حجم المحلول </a:t>
                </a:r>
                <a:r>
                  <a:rPr lang="ar-SA" b="1" dirty="0" smtClean="0"/>
                  <a:t>الأساسي بالملل</a:t>
                </a:r>
                <a:endParaRPr lang="ar-SA" b="1" dirty="0"/>
              </a:p>
              <a:p>
                <a:pPr marL="0" indent="0" algn="r" rtl="1">
                  <a:buNone/>
                </a:pPr>
                <a:r>
                  <a:rPr lang="en-GB" b="1" dirty="0"/>
                  <a:t>C2</a:t>
                </a:r>
                <a:r>
                  <a:rPr lang="ar-SA" b="1" dirty="0"/>
                  <a:t>: تركيز المحلول </a:t>
                </a:r>
                <a:r>
                  <a:rPr lang="ar-SA" b="1" dirty="0" smtClean="0"/>
                  <a:t>النهائي (بعد التخفيف) مولار</a:t>
                </a:r>
                <a:endParaRPr lang="ar-SA" b="1" dirty="0"/>
              </a:p>
              <a:p>
                <a:pPr marL="0" indent="0" algn="r" rtl="1">
                  <a:buNone/>
                </a:pPr>
                <a:r>
                  <a:rPr lang="en-GB" b="1" dirty="0"/>
                  <a:t>V2</a:t>
                </a:r>
                <a:r>
                  <a:rPr lang="ar-SA" b="1" dirty="0"/>
                  <a:t>: حجم المحلول </a:t>
                </a:r>
                <a:r>
                  <a:rPr lang="ar-SA" b="1" dirty="0" smtClean="0"/>
                  <a:t>النهائي بالملل</a:t>
                </a:r>
                <a:endParaRPr lang="ar-SA" b="1" dirty="0"/>
              </a:p>
              <a:p>
                <a:pPr marL="0" indent="0" algn="r" rtl="1">
                  <a:buNone/>
                </a:pPr>
                <a:r>
                  <a:rPr lang="ar-SA" b="1" dirty="0"/>
                  <a:t>عادة يكون حجم المحلول الأساسي </a:t>
                </a:r>
                <a:r>
                  <a:rPr lang="en-GB" b="1" dirty="0"/>
                  <a:t>V1</a:t>
                </a:r>
                <a:r>
                  <a:rPr lang="ar-SA" b="1" dirty="0"/>
                  <a:t> </a:t>
                </a:r>
                <a:r>
                  <a:rPr lang="ar-SA" b="1" dirty="0" smtClean="0"/>
                  <a:t>(المطلوب </a:t>
                </a:r>
                <a:r>
                  <a:rPr lang="ar-SA" b="1" dirty="0"/>
                  <a:t>للوصول إلى تركيز نهائي </a:t>
                </a:r>
                <a:r>
                  <a:rPr lang="ar-SA" b="1" dirty="0" smtClean="0"/>
                  <a:t>محدد بإضافة الماء </a:t>
                </a:r>
                <a:r>
                  <a:rPr lang="en-GB" b="1" dirty="0" smtClean="0"/>
                  <a:t>DDW</a:t>
                </a:r>
                <a:r>
                  <a:rPr lang="ar-SA" b="1" dirty="0" smtClean="0"/>
                  <a:t>) </a:t>
                </a:r>
                <a:r>
                  <a:rPr lang="ar-SA" b="1" dirty="0"/>
                  <a:t>هو المجهول لذلك نعوض بالمعادلة التالية</a:t>
                </a:r>
                <a:r>
                  <a:rPr lang="ar-SA" b="1" dirty="0" smtClean="0"/>
                  <a:t>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b="1" i="1" smtClean="0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GB" b="1" i="1" smtClean="0">
                              <a:latin typeface="Cambria Math"/>
                            </a:rPr>
                            <m:t>𝑽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ar-SA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𝑪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𝑽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𝑪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b="1" dirty="0"/>
              </a:p>
              <a:p>
                <a:pPr marL="0" indent="0" algn="r" rtl="1">
                  <a:buNone/>
                </a:pPr>
                <a:r>
                  <a:rPr lang="en-GB" b="1" dirty="0"/>
                  <a:t>V1= [V2 X C2]/</a:t>
                </a:r>
                <a:r>
                  <a:rPr lang="en-GB" b="1" dirty="0" smtClean="0"/>
                  <a:t>C1</a:t>
                </a:r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156" r="-1037" b="-53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68" y="7101408"/>
            <a:ext cx="2133600" cy="365125"/>
          </a:xfrm>
        </p:spPr>
        <p:txBody>
          <a:bodyPr/>
          <a:lstStyle/>
          <a:p>
            <a:r>
              <a:rPr lang="en-GB" dirty="0" smtClean="0"/>
              <a:t>28/02/2011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16</a:t>
            </a:fld>
            <a:endParaRPr lang="en-GB"/>
          </a:p>
        </p:txBody>
      </p:sp>
      <p:sp>
        <p:nvSpPr>
          <p:cNvPr id="7" name="Explosion 1 6"/>
          <p:cNvSpPr/>
          <p:nvPr/>
        </p:nvSpPr>
        <p:spPr>
          <a:xfrm>
            <a:off x="107504" y="1844824"/>
            <a:ext cx="1800200" cy="1512168"/>
          </a:xfrm>
          <a:prstGeom prst="irregularSeal1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5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1212507"/>
          </a:xfrm>
        </p:spPr>
        <p:txBody>
          <a:bodyPr/>
          <a:lstStyle/>
          <a:p>
            <a:pPr algn="ctr" rtl="1"/>
            <a:r>
              <a:rPr lang="ar-SA" sz="2400" b="1" dirty="0">
                <a:gradFill>
                  <a:gsLst>
                    <a:gs pos="73000">
                      <a:srgbClr val="CC4BCD"/>
                    </a:gs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تحضير </a:t>
            </a:r>
            <a:r>
              <a:rPr lang="ar-SA" sz="2400" b="1" dirty="0" smtClean="0">
                <a:gradFill>
                  <a:gsLst>
                    <a:gs pos="73000">
                      <a:srgbClr val="CC4BCD"/>
                    </a:gs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التخفيفات من المحلول الأساس </a:t>
            </a:r>
            <a:r>
              <a:rPr lang="en-GB" sz="2400" b="1" dirty="0" smtClean="0">
                <a:gradFill>
                  <a:gsLst>
                    <a:gs pos="73000">
                      <a:srgbClr val="CC4BCD"/>
                    </a:gs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 smtClean="0">
                <a:gradFill>
                  <a:gsLst>
                    <a:gs pos="73000">
                      <a:srgbClr val="CC4BCD"/>
                    </a:gs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 smtClean="0">
                <a:gradFill>
                  <a:gsLst>
                    <a:gs pos="73000">
                      <a:srgbClr val="CC4BCD"/>
                    </a:gs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Dilutions from Stock solution</a:t>
            </a:r>
            <a:r>
              <a:rPr lang="ar-SA" sz="2400" b="1" dirty="0" smtClean="0">
                <a:gradFill>
                  <a:gsLst>
                    <a:gs pos="73000">
                      <a:srgbClr val="CC4BCD"/>
                    </a:gs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2400" b="1" dirty="0">
              <a:gradFill>
                <a:gsLst>
                  <a:gs pos="73000">
                    <a:srgbClr val="CC4BCD"/>
                  </a:gs>
                  <a:gs pos="16000">
                    <a:schemeClr val="accent5">
                      <a:lumMod val="75000"/>
                    </a:schemeClr>
                  </a:gs>
                  <a:gs pos="9000">
                    <a:srgbClr val="B56FF4">
                      <a:tint val="93000"/>
                      <a:satMod val="120000"/>
                    </a:srgbClr>
                  </a:gs>
                  <a:gs pos="50000">
                    <a:srgbClr val="B56FF4">
                      <a:shade val="89000"/>
                      <a:satMod val="110000"/>
                    </a:srgbClr>
                  </a:gs>
                  <a:gs pos="75000">
                    <a:srgbClr val="B56FF4">
                      <a:tint val="93000"/>
                      <a:satMod val="120000"/>
                    </a:srgbClr>
                  </a:gs>
                  <a:gs pos="100000">
                    <a:srgbClr val="B56FF4">
                      <a:tint val="90000"/>
                      <a:satMod val="120000"/>
                    </a:srgb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1" cy="4752527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SA" dirty="0" smtClean="0"/>
              <a:t>إذا كان لديك محلول سكروز،وكان المذيب هو الماء .</a:t>
            </a:r>
          </a:p>
          <a:p>
            <a:pPr marL="0" indent="0" algn="r" rtl="1">
              <a:buNone/>
            </a:pPr>
            <a:r>
              <a:rPr lang="ar-SA" dirty="0" smtClean="0"/>
              <a:t>بحجم </a:t>
            </a:r>
            <a:r>
              <a:rPr lang="en-GB" dirty="0" smtClean="0"/>
              <a:t>V1</a:t>
            </a:r>
            <a:r>
              <a:rPr lang="ar-SA" dirty="0" smtClean="0"/>
              <a:t> وتركيز </a:t>
            </a:r>
            <a:r>
              <a:rPr lang="en-GB" dirty="0" smtClean="0"/>
              <a:t>C1</a:t>
            </a:r>
            <a:r>
              <a:rPr lang="ar-SA" dirty="0" smtClean="0"/>
              <a:t> </a:t>
            </a:r>
          </a:p>
          <a:p>
            <a:pPr marL="0" indent="0" algn="r" rtl="1">
              <a:buNone/>
            </a:pPr>
            <a:r>
              <a:rPr lang="ar-SA" dirty="0" smtClean="0"/>
              <a:t>فإن كمية السكروز(الكتلة) = الحجم * التركيز= </a:t>
            </a:r>
            <a:r>
              <a:rPr lang="en-GB" dirty="0" smtClean="0"/>
              <a:t>V1*C1</a:t>
            </a: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مثلا: الحجم </a:t>
            </a:r>
            <a:r>
              <a:rPr lang="en-GB" dirty="0" smtClean="0"/>
              <a:t>0.2</a:t>
            </a:r>
            <a:r>
              <a:rPr lang="ar-SA" dirty="0" smtClean="0"/>
              <a:t> لتر والتركيز (50</a:t>
            </a:r>
            <a:r>
              <a:rPr lang="en-GB" dirty="0" smtClean="0"/>
              <a:t>%</a:t>
            </a:r>
            <a:r>
              <a:rPr lang="ar-SA" dirty="0" smtClean="0"/>
              <a:t>)50 جم /لتر</a:t>
            </a:r>
            <a:r>
              <a:rPr lang="en-GB" dirty="0" smtClean="0"/>
              <a:t> </a:t>
            </a: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 </a:t>
            </a:r>
            <a:r>
              <a:rPr lang="en-GB" dirty="0" smtClean="0"/>
              <a:t>V1*C1</a:t>
            </a:r>
            <a:r>
              <a:rPr lang="ar-SA" dirty="0" smtClean="0"/>
              <a:t>= </a:t>
            </a:r>
            <a:r>
              <a:rPr lang="en-GB" dirty="0" smtClean="0"/>
              <a:t>0.2</a:t>
            </a:r>
            <a:r>
              <a:rPr lang="ar-SA" dirty="0" smtClean="0"/>
              <a:t> لتر* </a:t>
            </a:r>
            <a:r>
              <a:rPr lang="en-GB" dirty="0" smtClean="0"/>
              <a:t>50</a:t>
            </a:r>
            <a:r>
              <a:rPr lang="ar-SA" dirty="0" smtClean="0"/>
              <a:t>جم/لتر = </a:t>
            </a:r>
            <a:r>
              <a:rPr lang="en-GB" dirty="0" smtClean="0"/>
              <a:t>10</a:t>
            </a:r>
            <a:r>
              <a:rPr lang="ar-SA" dirty="0" smtClean="0"/>
              <a:t>جم من السكروز.</a:t>
            </a:r>
          </a:p>
          <a:p>
            <a:pPr marL="0" indent="0" algn="r" rtl="1">
              <a:buNone/>
            </a:pPr>
            <a:r>
              <a:rPr lang="ar-SA" dirty="0" smtClean="0"/>
              <a:t>إذا أردنا تخفيف هذا المحلول إلى تركيز أقل بإضافة كمية أكبر من الماء وبالتالي الوصول إلى حجم أكبر من المحلول </a:t>
            </a:r>
            <a:r>
              <a:rPr lang="en-GB" dirty="0" smtClean="0"/>
              <a:t>V2</a:t>
            </a:r>
            <a:r>
              <a:rPr lang="ar-SA" dirty="0" smtClean="0"/>
              <a:t>، فما هي كمية السكروز الموجودة في المحلول؟</a:t>
            </a:r>
          </a:p>
          <a:p>
            <a:pPr marL="0" indent="0" algn="r" rtl="1">
              <a:buNone/>
            </a:pPr>
            <a:r>
              <a:rPr lang="en-GB" dirty="0" smtClean="0"/>
              <a:t>C2*V1=C1*V2</a:t>
            </a:r>
            <a:endParaRPr lang="ar-SA" dirty="0" smtClean="0"/>
          </a:p>
          <a:p>
            <a:pPr marL="0" indent="0" algn="r" rtl="1">
              <a:buNone/>
            </a:pPr>
            <a:r>
              <a:rPr lang="en-GB" dirty="0" smtClean="0"/>
              <a:t>C2</a:t>
            </a:r>
            <a:r>
              <a:rPr lang="ar-SA" dirty="0" smtClean="0"/>
              <a:t>= </a:t>
            </a:r>
            <a:r>
              <a:rPr lang="en-GB" dirty="0" smtClean="0"/>
              <a:t>C1*V2/V1</a:t>
            </a:r>
            <a:endParaRPr lang="ar-SA" dirty="0" smtClean="0"/>
          </a:p>
          <a:p>
            <a:pPr marL="0" indent="0" algn="r" rtl="1">
              <a:buNone/>
            </a:pPr>
            <a:r>
              <a:rPr lang="en-GB" dirty="0" smtClean="0"/>
              <a:t>C2</a:t>
            </a:r>
            <a:r>
              <a:rPr lang="ar-SA" dirty="0" smtClean="0"/>
              <a:t>= </a:t>
            </a:r>
            <a:r>
              <a:rPr lang="en-GB" dirty="0" smtClean="0"/>
              <a:t>10/2</a:t>
            </a:r>
            <a:r>
              <a:rPr lang="ar-SA" dirty="0" smtClean="0"/>
              <a:t> = </a:t>
            </a:r>
            <a:r>
              <a:rPr lang="en-GB" dirty="0" smtClean="0"/>
              <a:t>5</a:t>
            </a:r>
            <a:r>
              <a:rPr lang="ar-SA" dirty="0" smtClean="0"/>
              <a:t>% (جم/لتر)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303894"/>
            <a:ext cx="8568952" cy="4896544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تحضير المحاليل لا بد من توحيد الوحدة المستخدمه لكل من :الحجم والوزن والتركيز في نفس المعادلة.</a:t>
            </a: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مثال: من الخطأ كتابة المعادلة في الصورة التاليه:</a:t>
            </a:r>
          </a:p>
          <a:p>
            <a:pPr marL="0" indent="0" algn="r" rtl="1">
              <a:buNone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ملل)*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ملجم/لتر)=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(المجهول)*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(المطلوب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جم/لتر))</a:t>
            </a:r>
          </a:p>
          <a:p>
            <a:pPr marL="0" indent="0" algn="r" rtl="1">
              <a:buNone/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الصورة الصحيحة:</a:t>
            </a:r>
          </a:p>
          <a:p>
            <a:pPr marL="0" indent="0" algn="r" rtl="1">
              <a:buNone/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ملل)*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ملجم/ملل× 1000)=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(المجهول)*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(المطلوب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جم× 1000/لتر× 1000))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endParaRPr lang="ar-S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18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63688" y="476672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gradFill>
                  <a:gsLst>
                    <a:gs pos="73000">
                      <a:srgbClr val="CC4BCD"/>
                    </a:gs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تحضير التخفيفات من المحلول الأساس </a:t>
            </a:r>
            <a:r>
              <a:rPr lang="en-GB" sz="2400" b="1" dirty="0">
                <a:gradFill>
                  <a:gsLst>
                    <a:gs pos="73000">
                      <a:srgbClr val="CC4BCD"/>
                    </a:gs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>
                <a:gradFill>
                  <a:gsLst>
                    <a:gs pos="73000">
                      <a:srgbClr val="CC4BCD"/>
                    </a:gs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>
                <a:gradFill>
                  <a:gsLst>
                    <a:gs pos="73000">
                      <a:srgbClr val="CC4BCD"/>
                    </a:gs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Dilutions from Stock solution</a:t>
            </a:r>
            <a:r>
              <a:rPr lang="ar-SA" sz="2400" b="1" dirty="0">
                <a:gradFill>
                  <a:gsLst>
                    <a:gs pos="73000">
                      <a:srgbClr val="CC4BCD"/>
                    </a:gs>
                    <a:gs pos="16000">
                      <a:schemeClr val="accent5">
                        <a:lumMod val="75000"/>
                      </a:schemeClr>
                    </a:gs>
                    <a:gs pos="9000">
                      <a:srgbClr val="B56FF4">
                        <a:tint val="93000"/>
                        <a:satMod val="120000"/>
                      </a:srgbClr>
                    </a:gs>
                    <a:gs pos="50000">
                      <a:srgbClr val="B56FF4">
                        <a:shade val="89000"/>
                        <a:satMod val="110000"/>
                      </a:srgbClr>
                    </a:gs>
                    <a:gs pos="75000">
                      <a:srgbClr val="B56FF4">
                        <a:tint val="93000"/>
                        <a:satMod val="120000"/>
                      </a:srgbClr>
                    </a:gs>
                    <a:gs pos="100000">
                      <a:srgbClr val="B56FF4">
                        <a:tint val="90000"/>
                        <a:satMod val="12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0160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توحيد وحدات الحجم والوزن والتركيز في المحاليل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18693"/>
              </p:ext>
            </p:extLst>
          </p:nvPr>
        </p:nvGraphicFramePr>
        <p:xfrm>
          <a:off x="1259632" y="1412776"/>
          <a:ext cx="712879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298832">
                <a:tc>
                  <a:txBody>
                    <a:bodyPr/>
                    <a:lstStyle/>
                    <a:p>
                      <a:r>
                        <a:rPr lang="ar-SA" dirty="0" smtClean="0"/>
                        <a:t>التركيز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الوزن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الحجم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جم/مل 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gm/mL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جم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مل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جم/لتر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Gm/L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جم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لتر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كجم/مل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Kg/mL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كجم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مل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كجم/لتر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Kg/L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كجم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لتر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ملجم/مل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Mg/mL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ملجم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ملل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ميكروجرام/ميكرولتر</a:t>
                      </a:r>
                      <a:endParaRPr lang="en-GB" dirty="0" smtClean="0"/>
                    </a:p>
                    <a:p>
                      <a:r>
                        <a:rPr lang="en-GB" dirty="0" err="1" smtClean="0"/>
                        <a:t>Ug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uL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ميكروجرام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ميكرولتر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نانوجرام/ميكرولتر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Ng/</a:t>
                      </a:r>
                      <a:r>
                        <a:rPr lang="en-GB" dirty="0" err="1" smtClean="0"/>
                        <a:t>ul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نانوجرام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ميكرولتر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95" y="116632"/>
            <a:ext cx="7125113" cy="924475"/>
          </a:xfrm>
        </p:spPr>
        <p:txBody>
          <a:bodyPr/>
          <a:lstStyle/>
          <a:p>
            <a:pPr algn="r" rtl="1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أولا: الوحدات المستخدمة: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031627"/>
              </p:ext>
            </p:extLst>
          </p:nvPr>
        </p:nvGraphicFramePr>
        <p:xfrm>
          <a:off x="179512" y="1556792"/>
          <a:ext cx="885698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728192"/>
                <a:gridCol w="2569634"/>
                <a:gridCol w="319100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Prefix-</a:t>
                      </a:r>
                      <a:endParaRPr lang="en-GB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الصيغة العلمية</a:t>
                      </a:r>
                      <a:endParaRPr lang="en-GB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Decimal</a:t>
                      </a:r>
                      <a:r>
                        <a:rPr lang="en-GB" baseline="0" dirty="0" smtClean="0"/>
                        <a:t> equivalents</a:t>
                      </a:r>
                      <a:endParaRPr lang="en-GB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 Units</a:t>
                      </a:r>
                      <a:endParaRPr lang="en-GB" dirty="0"/>
                    </a:p>
                  </a:txBody>
                  <a:tcPr marL="79163" marR="791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Kilo- (K)</a:t>
                      </a:r>
                      <a:endParaRPr lang="en-GB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 10</a:t>
                      </a:r>
                      <a:r>
                        <a:rPr lang="en-GB" baseline="30000" dirty="0" smtClean="0"/>
                        <a:t>3   </a:t>
                      </a:r>
                      <a:r>
                        <a:rPr lang="en-GB" baseline="0" dirty="0" smtClean="0"/>
                        <a:t>m</a:t>
                      </a:r>
                      <a:endParaRPr lang="en-GB" baseline="30000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=1000 m</a:t>
                      </a:r>
                      <a:endParaRPr lang="en-GB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Kilogram(</a:t>
                      </a:r>
                      <a:r>
                        <a:rPr lang="en-GB" dirty="0" err="1" smtClean="0"/>
                        <a:t>Kgm</a:t>
                      </a:r>
                      <a:r>
                        <a:rPr lang="en-GB" dirty="0" smtClean="0"/>
                        <a:t>) or </a:t>
                      </a:r>
                      <a:r>
                        <a:rPr lang="en-GB" dirty="0" err="1" smtClean="0"/>
                        <a:t>liter</a:t>
                      </a:r>
                      <a:r>
                        <a:rPr lang="en-GB" dirty="0" smtClean="0"/>
                        <a:t>(L)</a:t>
                      </a:r>
                      <a:endParaRPr lang="en-GB" dirty="0"/>
                    </a:p>
                  </a:txBody>
                  <a:tcPr marL="79163" marR="791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Milli</a:t>
                      </a:r>
                      <a:r>
                        <a:rPr lang="en-GB" dirty="0" smtClean="0"/>
                        <a:t>-(m)</a:t>
                      </a:r>
                      <a:endParaRPr lang="en-GB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=10</a:t>
                      </a:r>
                      <a:r>
                        <a:rPr lang="ar-SA" dirty="0" smtClean="0"/>
                        <a:t> </a:t>
                      </a:r>
                      <a:r>
                        <a:rPr lang="en-GB" baseline="30000" dirty="0" smtClean="0"/>
                        <a:t>-3</a:t>
                      </a:r>
                      <a:r>
                        <a:rPr lang="en-GB" baseline="0" dirty="0" smtClean="0"/>
                        <a:t> m</a:t>
                      </a:r>
                      <a:endParaRPr lang="en-GB" baseline="30000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=0.001 m</a:t>
                      </a:r>
                      <a:endParaRPr lang="en-GB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Milligram (mg) or </a:t>
                      </a:r>
                      <a:r>
                        <a:rPr lang="en-GB" dirty="0" err="1" smtClean="0"/>
                        <a:t>Milliletre</a:t>
                      </a:r>
                      <a:r>
                        <a:rPr lang="en-GB" dirty="0" smtClean="0"/>
                        <a:t> (mL)</a:t>
                      </a:r>
                      <a:endParaRPr lang="en-GB" dirty="0"/>
                    </a:p>
                  </a:txBody>
                  <a:tcPr marL="79163" marR="791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Micro- (</a:t>
                      </a:r>
                      <a:r>
                        <a:rPr lang="el-GR" dirty="0" smtClean="0"/>
                        <a:t>μ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 marL="79163" marR="791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dirty="0" smtClean="0"/>
                        <a:t>=10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 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en-GB" sz="18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163" marR="791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=0.0000001 m</a:t>
                      </a:r>
                      <a:endParaRPr lang="en-GB" dirty="0"/>
                    </a:p>
                  </a:txBody>
                  <a:tcPr marL="79163" marR="791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Microgram(</a:t>
                      </a:r>
                      <a:r>
                        <a:rPr lang="el-GR" dirty="0" smtClean="0"/>
                        <a:t>μ</a:t>
                      </a:r>
                      <a:r>
                        <a:rPr lang="en-GB" dirty="0" smtClean="0"/>
                        <a:t>g) or Microliter (</a:t>
                      </a:r>
                      <a:r>
                        <a:rPr lang="el-GR" dirty="0" smtClean="0"/>
                        <a:t>μ</a:t>
                      </a:r>
                      <a:r>
                        <a:rPr lang="en-GB" dirty="0" smtClean="0"/>
                        <a:t>L)</a:t>
                      </a:r>
                      <a:endParaRPr lang="en-GB" dirty="0"/>
                    </a:p>
                  </a:txBody>
                  <a:tcPr marL="79163" marR="79163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Nano- (n)</a:t>
                      </a:r>
                      <a:endParaRPr lang="en-GB" dirty="0"/>
                    </a:p>
                  </a:txBody>
                  <a:tcPr marL="79163" marR="791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dirty="0" smtClean="0"/>
                        <a:t>=10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 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GB" sz="18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163" marR="791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=0.0000000001 m</a:t>
                      </a:r>
                      <a:endParaRPr lang="en-GB" dirty="0"/>
                    </a:p>
                  </a:txBody>
                  <a:tcPr marL="79163" marR="7916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Nanogram</a:t>
                      </a:r>
                      <a:r>
                        <a:rPr lang="en-GB" dirty="0" smtClean="0"/>
                        <a:t>(</a:t>
                      </a:r>
                      <a:r>
                        <a:rPr lang="en-GB" dirty="0" err="1" smtClean="0"/>
                        <a:t>ng</a:t>
                      </a:r>
                      <a:r>
                        <a:rPr lang="en-GB" dirty="0" smtClean="0"/>
                        <a:t>) or </a:t>
                      </a:r>
                      <a:r>
                        <a:rPr lang="en-GB" dirty="0" err="1" smtClean="0"/>
                        <a:t>Nanoliter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err="1" smtClean="0"/>
                        <a:t>nL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 marL="79163" marR="79163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Pico- (p)</a:t>
                      </a:r>
                      <a:endParaRPr lang="en-GB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dirty="0" smtClean="0"/>
                        <a:t>=10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 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GB" sz="18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=0.0000000000001 m</a:t>
                      </a:r>
                      <a:endParaRPr lang="en-GB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Picogram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err="1" smtClean="0"/>
                        <a:t>pg</a:t>
                      </a:r>
                      <a:r>
                        <a:rPr lang="en-GB" dirty="0" smtClean="0"/>
                        <a:t>) or </a:t>
                      </a:r>
                      <a:r>
                        <a:rPr lang="en-GB" dirty="0" err="1" smtClean="0"/>
                        <a:t>Picolitre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err="1" smtClean="0"/>
                        <a:t>pL</a:t>
                      </a:r>
                      <a:r>
                        <a:rPr lang="en-GB" dirty="0" smtClean="0"/>
                        <a:t>) or </a:t>
                      </a:r>
                      <a:r>
                        <a:rPr lang="en-GB" dirty="0" err="1" smtClean="0"/>
                        <a:t>picomole</a:t>
                      </a:r>
                      <a:r>
                        <a:rPr lang="en-GB" dirty="0" smtClean="0"/>
                        <a:t> (pm)</a:t>
                      </a:r>
                      <a:endParaRPr lang="en-GB" dirty="0"/>
                    </a:p>
                  </a:txBody>
                  <a:tcPr marL="79163" marR="79163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المحاليل والتخفيفات</a:t>
            </a:r>
            <a:b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ar-S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Solutions and Dilutions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ماهو الفرق بين المحلولين كل منهما 1% (حجم/حجم) (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v/v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و (وزن/حجم)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w/v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)؟</a:t>
            </a:r>
          </a:p>
          <a:p>
            <a:pPr algn="just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المحلول الأول (حجم/حجم) 1% : أي ان نسبة المادة الكيميائية السائلة هي 1% من حجم المحلول الكلي.</a:t>
            </a:r>
          </a:p>
          <a:p>
            <a:pPr algn="just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مثال: محلول الجليسرول 1% سيحتوي 1 مل من الجليسرول في حجم نهائي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مل.</a:t>
            </a:r>
          </a:p>
          <a:p>
            <a:pPr algn="just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المحلول الثاني (وزن/حجم) 1%: أي أن المادة الكيميائية تكون في صورة صلبة حيث يعني محلول 1% منها ؛إضافة ا جم من المادة في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مل.</a:t>
            </a:r>
          </a:p>
          <a:p>
            <a:pPr algn="just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مثال:محلول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(SDS)Sodium Dodecyl Sulphate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سيتكون من 1 جم من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حجم نهائي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مل.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«أسئـــلة»</a:t>
            </a: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SA" dirty="0" smtClean="0"/>
              <a:t>ماهو الميكرولتر </a:t>
            </a:r>
            <a:r>
              <a:rPr lang="en-GB" dirty="0" smtClean="0"/>
              <a:t>Microliter</a:t>
            </a:r>
            <a:r>
              <a:rPr lang="ar-SA" dirty="0" smtClean="0"/>
              <a:t>؟</a:t>
            </a:r>
          </a:p>
          <a:p>
            <a:pPr marL="0" indent="0" algn="r" rtl="1">
              <a:buNone/>
            </a:pPr>
            <a:r>
              <a:rPr lang="ar-SA" dirty="0" smtClean="0"/>
              <a:t>يرمز له (</a:t>
            </a:r>
            <a:r>
              <a:rPr lang="en-GB" dirty="0" err="1" smtClean="0"/>
              <a:t>ul</a:t>
            </a:r>
            <a:r>
              <a:rPr lang="ar-SA" dirty="0" smtClean="0"/>
              <a:t>) ويماثل </a:t>
            </a:r>
            <a:r>
              <a:rPr lang="en-GB" dirty="0" smtClean="0"/>
              <a:t>1/1000000</a:t>
            </a:r>
            <a:r>
              <a:rPr lang="ar-SA" dirty="0" smtClean="0"/>
              <a:t> لتر أو </a:t>
            </a:r>
            <a:r>
              <a:rPr lang="en-GB" dirty="0" smtClean="0"/>
              <a:t>1/1000</a:t>
            </a:r>
            <a:r>
              <a:rPr lang="ar-SA" dirty="0"/>
              <a:t> </a:t>
            </a:r>
            <a:r>
              <a:rPr lang="ar-SA" dirty="0" smtClean="0"/>
              <a:t>مل.</a:t>
            </a:r>
          </a:p>
          <a:p>
            <a:pPr marL="0" indent="0" algn="r" rtl="1">
              <a:buNone/>
            </a:pPr>
            <a:r>
              <a:rPr lang="ar-SA" dirty="0" smtClean="0"/>
              <a:t>لديك </a:t>
            </a:r>
            <a:r>
              <a:rPr lang="en-GB" dirty="0" smtClean="0"/>
              <a:t>200 </a:t>
            </a:r>
            <a:r>
              <a:rPr lang="en-GB" dirty="0" err="1" smtClean="0"/>
              <a:t>ul</a:t>
            </a:r>
            <a:r>
              <a:rPr lang="ar-SA" dirty="0" smtClean="0"/>
              <a:t> من محلول عينة الحمض النووي </a:t>
            </a:r>
            <a:r>
              <a:rPr lang="en-GB" dirty="0" smtClean="0"/>
              <a:t>DNA</a:t>
            </a:r>
            <a:r>
              <a:rPr lang="ar-SA" dirty="0" smtClean="0"/>
              <a:t> ومحلول 3 مولار من محلول أسيتات الصوديوم </a:t>
            </a:r>
            <a:r>
              <a:rPr lang="en-GB" dirty="0" err="1" smtClean="0"/>
              <a:t>NaOAc</a:t>
            </a:r>
            <a:r>
              <a:rPr lang="ar-SA" dirty="0" smtClean="0"/>
              <a:t> وترغبين في تحضير محلول من الحمض النووي </a:t>
            </a:r>
            <a:r>
              <a:rPr lang="en-GB" dirty="0" smtClean="0"/>
              <a:t>DNA</a:t>
            </a:r>
            <a:r>
              <a:rPr lang="ar-SA" dirty="0" smtClean="0"/>
              <a:t> إلى </a:t>
            </a:r>
            <a:r>
              <a:rPr lang="en-GB" dirty="0" smtClean="0"/>
              <a:t>0.3</a:t>
            </a:r>
            <a:r>
              <a:rPr lang="ar-SA" dirty="0" smtClean="0"/>
              <a:t> مولار من </a:t>
            </a:r>
            <a:r>
              <a:rPr lang="en-GB" dirty="0" err="1" smtClean="0"/>
              <a:t>NaOAc</a:t>
            </a:r>
            <a:r>
              <a:rPr lang="ar-SA" dirty="0" smtClean="0"/>
              <a:t> لكن بإضافة العينة إلى الأخير سيتأثر الحجم الكلي للمحلول.</a:t>
            </a:r>
          </a:p>
          <a:p>
            <a:pPr marL="0" indent="0" algn="r" rtl="1">
              <a:buNone/>
            </a:pPr>
            <a:r>
              <a:rPr lang="en-GB" dirty="0" smtClean="0"/>
              <a:t>X</a:t>
            </a:r>
            <a:r>
              <a:rPr lang="ar-SA" dirty="0" smtClean="0"/>
              <a:t> هو كمية محلول أسيتات الصوديوم اللازم إضافتها= </a:t>
            </a:r>
            <a:r>
              <a:rPr lang="en-GB" dirty="0" smtClean="0"/>
              <a:t>d[V1 + X]</a:t>
            </a:r>
            <a:endParaRPr lang="ar-SA" dirty="0" smtClean="0"/>
          </a:p>
          <a:p>
            <a:pPr marL="0" indent="0" algn="r" rtl="1">
              <a:buNone/>
            </a:pPr>
            <a:r>
              <a:rPr lang="en-GB" dirty="0"/>
              <a:t>d</a:t>
            </a:r>
            <a:r>
              <a:rPr lang="ar-SA" dirty="0" smtClean="0"/>
              <a:t>= عامل التخفيف (مثلا التحويل من 3مولار إلى 0.3 مولار فالتخفيف هو 1/10 ).</a:t>
            </a:r>
          </a:p>
          <a:p>
            <a:pPr marL="0" indent="0" algn="r" rtl="1">
              <a:buNone/>
            </a:pPr>
            <a:r>
              <a:rPr lang="en-GB" dirty="0" smtClean="0"/>
              <a:t>V</a:t>
            </a:r>
            <a:r>
              <a:rPr lang="ar-SA" dirty="0" smtClean="0"/>
              <a:t>= الحجم الابتدائي للمحلول.</a:t>
            </a:r>
          </a:p>
          <a:p>
            <a:pPr marL="0" indent="0" algn="r" rtl="1">
              <a:buNone/>
            </a:pPr>
            <a:r>
              <a:rPr lang="en-GB" dirty="0" smtClean="0"/>
              <a:t>X</a:t>
            </a:r>
            <a:r>
              <a:rPr lang="ar-SA" dirty="0" smtClean="0"/>
              <a:t>= كمية المحلول المركز التي سيتم إضافتها.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«أســئلـــة»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نسبة المحلول </a:t>
            </a:r>
            <a:r>
              <a:rPr lang="en-GB" dirty="0" smtClean="0"/>
              <a:t>Percent solution</a:t>
            </a:r>
            <a:r>
              <a:rPr lang="ar-SA" dirty="0" smtClean="0"/>
              <a:t>:</a:t>
            </a:r>
          </a:p>
          <a:p>
            <a:pPr marL="0" indent="0" algn="r" rtl="1">
              <a:buNone/>
            </a:pPr>
            <a:r>
              <a:rPr lang="ar-SA" dirty="0" smtClean="0"/>
              <a:t>قد يتكون المحلول من نسبة (وزن/وزن) أو نسبة (وزن/حجم).</a:t>
            </a:r>
          </a:p>
          <a:p>
            <a:pPr marL="0" indent="0" algn="r" rtl="1">
              <a:buNone/>
            </a:pPr>
            <a:r>
              <a:rPr lang="ar-SA" dirty="0" smtClean="0"/>
              <a:t>المحلول النسبي إما أن يتكون من «</a:t>
            </a:r>
            <a:r>
              <a:rPr lang="en-GB" dirty="0" smtClean="0"/>
              <a:t>x</a:t>
            </a:r>
            <a:r>
              <a:rPr lang="ar-SA" dirty="0" smtClean="0"/>
              <a:t>» عدد الجرامات من المركب في 100 جرام من المذاب</a:t>
            </a:r>
            <a:r>
              <a:rPr lang="en-GB" dirty="0" smtClean="0"/>
              <a:t>solute </a:t>
            </a:r>
            <a:r>
              <a:rPr lang="ar-SA" dirty="0" smtClean="0"/>
              <a:t>؛ أو «</a:t>
            </a:r>
            <a:r>
              <a:rPr lang="en-GB" dirty="0" smtClean="0"/>
              <a:t>x</a:t>
            </a:r>
            <a:r>
              <a:rPr lang="ar-SA" dirty="0" smtClean="0"/>
              <a:t>»عدد جرامات المركب في 100 مل من المذاب، على التوالي.</a:t>
            </a:r>
          </a:p>
          <a:p>
            <a:pPr marL="0" indent="0" algn="r" rtl="1">
              <a:buNone/>
            </a:pPr>
            <a:r>
              <a:rPr lang="en-GB" dirty="0" smtClean="0"/>
              <a:t>Specific Gravity = </a:t>
            </a:r>
            <a:r>
              <a:rPr lang="en-GB" dirty="0" err="1" smtClean="0"/>
              <a:t>wt</a:t>
            </a:r>
            <a:r>
              <a:rPr lang="en-GB" dirty="0" smtClean="0"/>
              <a:t>/</a:t>
            </a:r>
            <a:r>
              <a:rPr lang="en-GB" dirty="0" err="1" smtClean="0"/>
              <a:t>vol</a:t>
            </a:r>
            <a:endParaRPr lang="ar-SA" dirty="0" smtClean="0"/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«أســـئلة الواجب»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 smtClean="0"/>
              <a:t>أجيبي عن السؤال التالي:</a:t>
            </a:r>
          </a:p>
          <a:p>
            <a:pPr algn="r" rtl="1"/>
            <a:r>
              <a:rPr lang="ar-SA" b="1" dirty="0" smtClean="0"/>
              <a:t>محلول </a:t>
            </a:r>
            <a:r>
              <a:rPr lang="ar-SA" b="1" dirty="0"/>
              <a:t>مائي من كرومات البوتاسيوم </a:t>
            </a:r>
            <a:r>
              <a:rPr lang="en-GB" b="1" dirty="0"/>
              <a:t>K</a:t>
            </a:r>
            <a:r>
              <a:rPr lang="en-GB" b="1" baseline="-25000" dirty="0"/>
              <a:t>2</a:t>
            </a:r>
            <a:r>
              <a:rPr lang="en-GB" b="1" dirty="0"/>
              <a:t>Cr</a:t>
            </a:r>
            <a:r>
              <a:rPr lang="en-GB" b="1" baseline="-25000" dirty="0"/>
              <a:t>2</a:t>
            </a:r>
            <a:r>
              <a:rPr lang="en-GB" b="1" dirty="0"/>
              <a:t>O</a:t>
            </a:r>
            <a:r>
              <a:rPr lang="en-GB" b="1" baseline="-25000" dirty="0"/>
              <a:t>7</a:t>
            </a:r>
            <a:r>
              <a:rPr lang="en-GB" b="1" dirty="0"/>
              <a:t> </a:t>
            </a:r>
            <a:r>
              <a:rPr lang="ar-SA" b="1" dirty="0"/>
              <a:t>تركيزه 0.25 </a:t>
            </a:r>
            <a:r>
              <a:rPr lang="ar-SA" b="1" dirty="0" smtClean="0"/>
              <a:t>مولار.</a:t>
            </a:r>
          </a:p>
          <a:p>
            <a:pPr algn="r" rtl="1"/>
            <a:r>
              <a:rPr lang="ar-SA" b="1" dirty="0" smtClean="0"/>
              <a:t>احسب </a:t>
            </a:r>
            <a:r>
              <a:rPr lang="ar-SA" b="1" dirty="0"/>
              <a:t>الحجم اللازم أخذه من المحلول المركز للحصول على 250 ملل من </a:t>
            </a:r>
            <a:r>
              <a:rPr lang="ar-SA" b="1" dirty="0" smtClean="0"/>
              <a:t>المحلول</a:t>
            </a:r>
            <a:r>
              <a:rPr lang="ar-SA" dirty="0"/>
              <a:t> </a:t>
            </a:r>
            <a:r>
              <a:rPr lang="ar-SA" b="1" dirty="0" smtClean="0"/>
              <a:t>ذو </a:t>
            </a:r>
            <a:r>
              <a:rPr lang="ar-SA" b="1" dirty="0"/>
              <a:t>تركيز 0.01 مولار ؟؟ </a:t>
            </a:r>
            <a:r>
              <a:rPr lang="ar-SA" dirty="0"/>
              <a:t/>
            </a:r>
            <a:br>
              <a:rPr lang="ar-SA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«اسئلة الواجب»</a:t>
            </a:r>
            <a:endParaRPr lang="en-GB" sz="2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احسبي كمية </a:t>
            </a:r>
            <a:r>
              <a:rPr lang="en-GB" dirty="0" smtClean="0"/>
              <a:t>Tris [</a:t>
            </a:r>
            <a:r>
              <a:rPr lang="en-GB" sz="2000" dirty="0" smtClean="0"/>
              <a:t>Tris(</a:t>
            </a:r>
            <a:r>
              <a:rPr lang="en-GB" sz="2000" dirty="0" err="1" smtClean="0"/>
              <a:t>Hydroxymethyl</a:t>
            </a:r>
            <a:r>
              <a:rPr lang="en-GB" sz="2000" dirty="0" smtClean="0"/>
              <a:t>)</a:t>
            </a:r>
            <a:r>
              <a:rPr lang="en-GB" sz="2000" dirty="0" err="1" smtClean="0"/>
              <a:t>Aminomethane</a:t>
            </a:r>
            <a:r>
              <a:rPr lang="en-GB" dirty="0" smtClean="0"/>
              <a:t>]</a:t>
            </a:r>
            <a:r>
              <a:rPr lang="ar-SA" dirty="0" smtClean="0"/>
              <a:t>المطلوبة لتحضير </a:t>
            </a:r>
            <a:r>
              <a:rPr lang="en-GB" dirty="0" smtClean="0"/>
              <a:t>500</a:t>
            </a:r>
            <a:r>
              <a:rPr lang="ar-SA" dirty="0" smtClean="0"/>
              <a:t>مل من </a:t>
            </a:r>
            <a:r>
              <a:rPr lang="en-GB" dirty="0" smtClean="0"/>
              <a:t>1</a:t>
            </a:r>
            <a:r>
              <a:rPr lang="ar-SA" dirty="0" smtClean="0"/>
              <a:t>مولار من المحلول المخزن. علماً بأن الوزن الجزيئي= </a:t>
            </a:r>
            <a:r>
              <a:rPr lang="en-GB" dirty="0" smtClean="0"/>
              <a:t>121.14</a:t>
            </a:r>
            <a:r>
              <a:rPr lang="ar-SA" dirty="0" smtClean="0"/>
              <a:t> (</a:t>
            </a:r>
            <a:r>
              <a:rPr lang="en-GB" dirty="0" err="1" smtClean="0"/>
              <a:t>amu</a:t>
            </a:r>
            <a:r>
              <a:rPr lang="ar-SA" dirty="0" smtClean="0"/>
              <a:t>).</a:t>
            </a:r>
          </a:p>
          <a:p>
            <a:pPr algn="r" rtl="1"/>
            <a:r>
              <a:rPr lang="ar-SA" dirty="0" smtClean="0"/>
              <a:t>احسبي كمية </a:t>
            </a:r>
            <a:r>
              <a:rPr lang="en-GB" dirty="0" smtClean="0"/>
              <a:t>EDTA </a:t>
            </a:r>
            <a:r>
              <a:rPr lang="en-GB" dirty="0"/>
              <a:t>(Ethylene-</a:t>
            </a:r>
            <a:r>
              <a:rPr lang="en-GB" dirty="0" err="1"/>
              <a:t>diamine</a:t>
            </a:r>
            <a:r>
              <a:rPr lang="en-GB" dirty="0"/>
              <a:t> tetra-acetic acid</a:t>
            </a:r>
            <a:r>
              <a:rPr lang="en-GB" dirty="0" smtClean="0"/>
              <a:t>)</a:t>
            </a:r>
            <a:r>
              <a:rPr lang="ar-SA" dirty="0" smtClean="0"/>
              <a:t> المطلوبة لتحضير </a:t>
            </a:r>
            <a:r>
              <a:rPr lang="en-GB" dirty="0" smtClean="0"/>
              <a:t>500</a:t>
            </a:r>
            <a:r>
              <a:rPr lang="ar-SA" dirty="0" smtClean="0"/>
              <a:t>مل من محلول مخزن </a:t>
            </a:r>
            <a:r>
              <a:rPr lang="en-GB" dirty="0" smtClean="0"/>
              <a:t>0.5</a:t>
            </a:r>
            <a:r>
              <a:rPr lang="ar-SA" dirty="0" smtClean="0"/>
              <a:t>مولار. وزن الصيغة البنائية </a:t>
            </a:r>
            <a:r>
              <a:rPr lang="en-GB" dirty="0" smtClean="0"/>
              <a:t>FW</a:t>
            </a:r>
            <a:r>
              <a:rPr lang="ar-SA" dirty="0" smtClean="0"/>
              <a:t>= </a:t>
            </a:r>
            <a:r>
              <a:rPr lang="en-GB" dirty="0" smtClean="0"/>
              <a:t>372.2</a:t>
            </a:r>
            <a:endParaRPr lang="ar-SA" dirty="0" smtClean="0"/>
          </a:p>
          <a:p>
            <a:pPr algn="r" rtl="1"/>
            <a:r>
              <a:rPr lang="ar-SA" dirty="0" smtClean="0"/>
              <a:t>ملاحظة: عادة تضاف الـ</a:t>
            </a:r>
            <a:r>
              <a:rPr lang="en-GB" dirty="0" smtClean="0"/>
              <a:t>EDTA </a:t>
            </a:r>
            <a:r>
              <a:rPr lang="ar-SA" dirty="0" smtClean="0"/>
              <a:t> إلى الماء مزدوج التقطير ويضبط الـ </a:t>
            </a:r>
            <a:r>
              <a:rPr lang="en-GB" dirty="0" smtClean="0"/>
              <a:t>pH</a:t>
            </a:r>
            <a:r>
              <a:rPr lang="ar-SA" dirty="0" smtClean="0"/>
              <a:t> عند </a:t>
            </a:r>
            <a:r>
              <a:rPr lang="en-GB" dirty="0" smtClean="0"/>
              <a:t>8</a:t>
            </a:r>
            <a:r>
              <a:rPr lang="ar-SA" dirty="0" smtClean="0"/>
              <a:t> </a:t>
            </a:r>
            <a:r>
              <a:rPr lang="ar-SA" dirty="0"/>
              <a:t>عادة باستخدام </a:t>
            </a:r>
            <a:r>
              <a:rPr lang="ar-SA" dirty="0" smtClean="0"/>
              <a:t>هيدروكسيد الصوديوم </a:t>
            </a:r>
            <a:r>
              <a:rPr lang="en-GB" dirty="0" err="1" smtClean="0"/>
              <a:t>NaOH</a:t>
            </a:r>
            <a:r>
              <a:rPr lang="en-GB" dirty="0" smtClean="0"/>
              <a:t> pellets</a:t>
            </a:r>
            <a:r>
              <a:rPr lang="ar-SA" dirty="0" smtClean="0"/>
              <a:t> </a:t>
            </a:r>
            <a:r>
              <a:rPr lang="en-GB" dirty="0" smtClean="0"/>
              <a:t>10</a:t>
            </a:r>
            <a:r>
              <a:rPr lang="ar-SA" dirty="0" smtClean="0"/>
              <a:t>جم ثم ترشح وتعقم بالأوتوكلاف.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«أمثلــه»</a:t>
            </a:r>
            <a:endParaRPr lang="en-GB" sz="2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ar-SA" dirty="0" smtClean="0"/>
              <a:t>احسبي كمية 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dirty="0" smtClean="0"/>
              <a:t>-</a:t>
            </a:r>
            <a:r>
              <a:rPr lang="en-GB" dirty="0" err="1" smtClean="0"/>
              <a:t>mercaptophenol</a:t>
            </a:r>
            <a:r>
              <a:rPr lang="ar-SA" dirty="0" smtClean="0"/>
              <a:t> المطلوبة في </a:t>
            </a:r>
            <a:r>
              <a:rPr lang="en-GB" dirty="0" smtClean="0"/>
              <a:t>15</a:t>
            </a:r>
            <a:r>
              <a:rPr lang="ar-SA" dirty="0" smtClean="0"/>
              <a:t>مل من محلول الاستخلاص للحصول على تركيز </a:t>
            </a:r>
            <a:r>
              <a:rPr lang="en-GB" dirty="0" smtClean="0"/>
              <a:t>10mM</a:t>
            </a:r>
            <a:r>
              <a:rPr lang="ar-SA" dirty="0" smtClean="0"/>
              <a:t> .</a:t>
            </a:r>
          </a:p>
          <a:p>
            <a:pPr marL="0" indent="0" algn="r" rtl="1">
              <a:buNone/>
            </a:pPr>
            <a:r>
              <a:rPr lang="ar-SA" dirty="0"/>
              <a:t>ت</a:t>
            </a:r>
            <a:r>
              <a:rPr lang="ar-SA" dirty="0" smtClean="0"/>
              <a:t>توفر هذا الماده في صورة صلبة بتركيز </a:t>
            </a:r>
            <a:r>
              <a:rPr lang="en-GB" dirty="0" smtClean="0"/>
              <a:t>98</a:t>
            </a:r>
            <a:r>
              <a:rPr lang="ar-SA" dirty="0" smtClean="0"/>
              <a:t>% (وزن/وزن).</a:t>
            </a:r>
          </a:p>
          <a:p>
            <a:pPr marL="0" indent="0" algn="r" rtl="1">
              <a:buNone/>
            </a:pPr>
            <a:r>
              <a:rPr lang="en-GB" dirty="0" smtClean="0"/>
              <a:t>FW</a:t>
            </a:r>
            <a:r>
              <a:rPr lang="ar-SA" dirty="0" smtClean="0"/>
              <a:t>= </a:t>
            </a:r>
            <a:r>
              <a:rPr lang="en-GB" dirty="0" smtClean="0"/>
              <a:t>78.13</a:t>
            </a:r>
            <a:r>
              <a:rPr lang="ar-SA" dirty="0" smtClean="0"/>
              <a:t>.</a:t>
            </a:r>
          </a:p>
          <a:p>
            <a:pPr algn="r" rtl="1"/>
            <a:r>
              <a:rPr lang="ar-SA" dirty="0" smtClean="0"/>
              <a:t>احسبي الحجم الكلي للمحلول المطلوب للوصول إلى محلول بتركيز </a:t>
            </a:r>
            <a:r>
              <a:rPr lang="en-GB" dirty="0" smtClean="0"/>
              <a:t>80</a:t>
            </a:r>
            <a:r>
              <a:rPr lang="ar-SA" dirty="0" smtClean="0"/>
              <a:t>% من </a:t>
            </a:r>
            <a:r>
              <a:rPr lang="en-GB" dirty="0" smtClean="0"/>
              <a:t>100</a:t>
            </a:r>
            <a:r>
              <a:rPr lang="ar-SA" dirty="0" smtClean="0"/>
              <a:t>مل من تركيز </a:t>
            </a:r>
            <a:r>
              <a:rPr lang="en-GB" dirty="0" smtClean="0"/>
              <a:t>95</a:t>
            </a:r>
            <a:r>
              <a:rPr lang="ar-SA" dirty="0" smtClean="0"/>
              <a:t>% من الإيثانول </a:t>
            </a:r>
            <a:r>
              <a:rPr lang="en-GB" dirty="0" smtClean="0"/>
              <a:t>ETOH</a:t>
            </a:r>
            <a:r>
              <a:rPr lang="ar-SA" dirty="0" smtClean="0"/>
              <a:t> .</a:t>
            </a:r>
          </a:p>
          <a:p>
            <a:pPr algn="r" rtl="1"/>
            <a:r>
              <a:rPr lang="ar-SA" dirty="0" smtClean="0"/>
              <a:t>لديك </a:t>
            </a:r>
            <a:r>
              <a:rPr lang="en-GB" dirty="0" smtClean="0"/>
              <a:t>300 </a:t>
            </a:r>
            <a:r>
              <a:rPr lang="en-GB" dirty="0" err="1" smtClean="0"/>
              <a:t>ul</a:t>
            </a:r>
            <a:r>
              <a:rPr lang="ar-SA" dirty="0" smtClean="0"/>
              <a:t>من الحمض النووي </a:t>
            </a:r>
            <a:r>
              <a:rPr lang="en-GB" dirty="0" smtClean="0"/>
              <a:t>DNA</a:t>
            </a:r>
            <a:r>
              <a:rPr lang="ar-SA" dirty="0" smtClean="0"/>
              <a:t> في محلول منظم </a:t>
            </a:r>
            <a:r>
              <a:rPr lang="en-GB" dirty="0" smtClean="0"/>
              <a:t>TE Buffer</a:t>
            </a:r>
            <a:r>
              <a:rPr lang="ar-SA" dirty="0" smtClean="0"/>
              <a:t>. ترغبين في إضافة ملح إليه ليترسب وينفصل عن الشوائب ولديك محلول </a:t>
            </a:r>
            <a:r>
              <a:rPr lang="en-GB" dirty="0" smtClean="0"/>
              <a:t>3</a:t>
            </a:r>
            <a:r>
              <a:rPr lang="ar-SA" dirty="0" smtClean="0"/>
              <a:t>مولار من أسيتات الصوديوم. عليك أن تحصلي على محلول </a:t>
            </a:r>
            <a:r>
              <a:rPr lang="en-GB" dirty="0" smtClean="0"/>
              <a:t>0.3</a:t>
            </a:r>
            <a:r>
              <a:rPr lang="ar-SA" dirty="0" smtClean="0"/>
              <a:t>مولار من الأسيتات مع الحمض النووي.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303040" y="184666"/>
            <a:ext cx="26773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ar-SA" dirty="0" smtClean="0"/>
              <a:t>ما هو حجم الخلايا البكتيريه؟؟؟؟؟؟</a:t>
            </a:r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86200" y="6400800"/>
            <a:ext cx="140294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ar-SA" dirty="0" smtClean="0"/>
              <a:t>بضعة ميكرونات</a:t>
            </a:r>
            <a:endParaRPr lang="en-US" dirty="0"/>
          </a:p>
        </p:txBody>
      </p:sp>
      <p:pic>
        <p:nvPicPr>
          <p:cNvPr id="7174" name="Picture 6" descr="C:\images\bacter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9600"/>
            <a:ext cx="7007696" cy="4671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أ.أمل الغامدي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ثانياً: المصطلحات الهامة في البيولوجيا الجزيئية: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أ.أمل الغامدي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55576" y="1196752"/>
            <a:ext cx="8085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1- الوزن الجزيئي </a:t>
            </a:r>
            <a:r>
              <a:rPr lang="en-GB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Molecular weight</a:t>
            </a:r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GB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MW </a:t>
            </a:r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والمول </a:t>
            </a:r>
            <a:r>
              <a:rPr lang="en-GB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Mole</a:t>
            </a:r>
            <a:r>
              <a:rPr lang="ar-S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GB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Mol</a:t>
            </a:r>
            <a:r>
              <a:rPr lang="ar-S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GB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1772816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الوزن الجزيئي للمركب هو مجموع الأوزان الذرية لكل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العناصر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المكونة للجزئء الواحد من المركب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/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S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حسابه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باستخدام الجدول الدوري للعناصر الكيميائية.</a:t>
            </a:r>
          </a:p>
          <a:p>
            <a:pPr algn="r" rtl="1"/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1: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لحساب وزن 1 مول من الماء. ننظر إلى الصيغة الكيميائية له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/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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يساوي وزن ذرتين من الهيدروجين مضافاً إليه وزن ذره أكسجين</a:t>
            </a:r>
          </a:p>
          <a:p>
            <a:pPr algn="r" rtl="1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2* 1.00797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+ (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1* 15.9994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18.01534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وحدة كتلة ذرية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force unit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r" rtl="1"/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كمية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الوزن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الجزيئي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بـ</a:t>
            </a:r>
            <a:r>
              <a:rPr lang="ar-S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الجرام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لأي مركب تحتوي على 1 مول من المركب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أن «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الوزن بالجرام يساوي القيمة الرقمية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للوزن الجزيئي».</a:t>
            </a:r>
          </a:p>
          <a:p>
            <a:pPr algn="r" rtl="1"/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الصيغة الجزيئية أو البنائيه تسمى (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 weight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107504" y="2055680"/>
            <a:ext cx="1656184" cy="1326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b="1" dirty="0" smtClean="0"/>
              <a:t>FeSO</a:t>
            </a:r>
            <a:r>
              <a:rPr lang="en-GB" b="1" baseline="-25000" dirty="0" smtClean="0"/>
              <a:t>4</a:t>
            </a:r>
            <a:endParaRPr lang="ar-SA" b="1" baseline="-25000" dirty="0"/>
          </a:p>
        </p:txBody>
      </p:sp>
    </p:spTree>
    <p:extLst>
      <p:ext uri="{BB962C8B-B14F-4D97-AF65-F5344CB8AC3E}">
        <p14:creationId xmlns:p14="http://schemas.microsoft.com/office/powerpoint/2010/main" val="12333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لحساب الوزن الجزيئي نحتاج: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الجدول الدوري للعناصرالكيميائية-آله حاسبه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الحصول على الجدول الدوري للعناصر الكيميائيه.</a:t>
            </a:r>
          </a:p>
          <a:p>
            <a:pPr marL="0" indent="0" algn="r" rtl="1">
              <a:buNone/>
            </a:pP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التعرف على العناصر المكونه للمركب.</a:t>
            </a:r>
          </a:p>
          <a:p>
            <a:pPr marL="0" indent="0" algn="r" rtl="1">
              <a:buNone/>
            </a:pP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 حمض الكبريتيك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sulfuric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صيغته البنائيه </a:t>
            </a:r>
            <a:r>
              <a:rPr lang="en-GB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sz="3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GB" sz="38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ar-SA" sz="3800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توضح عدد ونوع الذرات في المركب، وفيه 2 ذرة هيدروجين وذرة كبريت و4 ذرات أكسجين.</a:t>
            </a:r>
          </a:p>
          <a:p>
            <a:pPr marL="0" indent="0" algn="r" rtl="1">
              <a:buNone/>
            </a:pP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3-تحديد وتسجيل الوزن الذري لكل ذرة،الوزن الذري للهيدروجين= 1.0079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ولذرة الكبريت=32.6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ولذرة الأكسجين=15.9994.</a:t>
            </a:r>
          </a:p>
          <a:p>
            <a:pPr marL="0" indent="0" algn="r" rtl="1">
              <a:buNone/>
            </a:pP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يحسب الوزن الجزيئي لحمض الكبريتيك بضرب عدد ذرات الجزيء في الوزن الذري لكل ذره.</a:t>
            </a:r>
          </a:p>
          <a:p>
            <a:pPr marL="0" indent="0" algn="r" rtl="1">
              <a:buNone/>
            </a:pP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2*(1.0079)+1*(32.06)+4*(15.9994)= 49.8 وحدة كتلة ذريه</a:t>
            </a:r>
          </a:p>
        </p:txBody>
      </p:sp>
    </p:spTree>
    <p:extLst>
      <p:ext uri="{BB962C8B-B14F-4D97-AF65-F5344CB8AC3E}">
        <p14:creationId xmlns:p14="http://schemas.microsoft.com/office/powerpoint/2010/main" val="38317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-27384"/>
            <a:ext cx="8964488" cy="66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24518"/>
                <a:ext cx="8352928" cy="5162225"/>
              </a:xfrm>
            </p:spPr>
            <p:txBody>
              <a:bodyPr>
                <a:normAutofit lnSpcReduction="10000"/>
              </a:bodyPr>
              <a:lstStyle/>
              <a:p>
                <a:pPr marL="0" indent="0" algn="r" rtl="1">
                  <a:buNone/>
                </a:pP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تختلف 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القيمه لكل 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مركب.</a:t>
                </a:r>
              </a:p>
              <a:p>
                <a:pPr marL="0" indent="0" algn="r" rtl="1">
                  <a:buNone/>
                </a:pP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المول (</a:t>
                </a:r>
                <a:r>
                  <a:rPr lang="en-GB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mol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): </a:t>
                </a:r>
                <a:r>
                  <a:rPr lang="ar-SA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وزن المادة المذابة بالجرام </a:t>
                </a:r>
                <a:r>
                  <a:rPr lang="ar-SA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GB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weight in grams</a:t>
                </a:r>
                <a:r>
                  <a:rPr lang="ar-SA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«مقسوم على </a:t>
                </a:r>
                <a:r>
                  <a:rPr lang="ar-SA" b="1" dirty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الوزن الجزيئي (</a:t>
                </a:r>
                <a:r>
                  <a:rPr lang="en-GB" b="1" dirty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MW</a:t>
                </a:r>
                <a:r>
                  <a:rPr lang="ar-SA" b="1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للمادة.</a:t>
                </a:r>
                <a:endPara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r" rtl="1">
                  <a:buNone/>
                </a:pPr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Mole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𝑾𝒆𝒊𝒈𝒉𝒕</m:t>
                        </m:r>
                        <m: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𝒊𝒏</m:t>
                        </m:r>
                        <m: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𝒈𝒓𝒂𝒎𝒔</m:t>
                        </m:r>
                      </m:num>
                      <m:den>
                        <m: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𝑴𝒐𝒍𝒆𝒄𝒖𝒍𝒂𝒓</m:t>
                        </m:r>
                        <m: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𝑾𝒆𝒊𝒈𝒉𝒕</m:t>
                        </m:r>
                        <m: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(</m:t>
                        </m:r>
                        <m: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𝑴𝑾</m:t>
                        </m:r>
                        <m:r>
                          <a:rPr lang="en-GB" sz="23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r" rtl="1">
                  <a:buNone/>
                </a:pP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إذن : الوزن بالجرام = عدد المولات × الوزن الجزيئي</a:t>
                </a:r>
              </a:p>
              <a:p>
                <a:pPr marL="0" indent="0" algn="r" rtl="1">
                  <a:buNone/>
                </a:pPr>
                <a:endPara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r" rtl="1">
                  <a:buNone/>
                </a:pPr>
                <a:r>
                  <a:rPr lang="ar-SA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مثال 2: 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الصيغة البنائية او الكيميائية </a:t>
                </a:r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Formula weight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لكلوريد 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البوتاسيوم 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هي </a:t>
                </a:r>
                <a:r>
                  <a:rPr lang="en-GB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KCl</a:t>
                </a:r>
                <a:endPara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r" rtl="1">
                  <a:buNone/>
                </a:pP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الوزن الجزيئي لـ </a:t>
                </a:r>
                <a:r>
                  <a:rPr lang="en-GB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KCl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39. 1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</a:t>
                </a:r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35. 45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74.55 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</a:t>
                </a:r>
                <a:r>
                  <a:rPr lang="en-GB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amu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24518"/>
                <a:ext cx="8352928" cy="5162225"/>
              </a:xfrm>
              <a:blipFill rotWithShape="1">
                <a:blip r:embed="rId2"/>
                <a:stretch>
                  <a:fillRect t="-2597" r="-2336" b="-425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12929" y="116632"/>
            <a:ext cx="51355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كم جراماً في المول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؟</a:t>
            </a:r>
            <a:endParaRPr lang="en-GB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7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450989" cy="5112568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ar-SA" dirty="0" smtClean="0"/>
              <a:t>هو خليط متجانس من المركبات حيث تظهر كل الجسيمات كجزيئات أو أيونات مفرده(مذيب+مذاب).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 smtClean="0"/>
              <a:t>يمكن التعبير عن تركيز المحلول بعدة طرق، مثل:</a:t>
            </a:r>
          </a:p>
          <a:p>
            <a:pPr algn="r" rtl="1"/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1- </a:t>
            </a:r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المولارية (</a:t>
            </a:r>
            <a:r>
              <a:rPr lang="en-GB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en-GB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Molarity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r" rtl="1"/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2- المولالية (</a:t>
            </a:r>
            <a: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Molality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r" rtl="1"/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3- العيارية (</a:t>
            </a:r>
            <a: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</a:t>
            </a:r>
            <a: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Normality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GB" dirty="0"/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endParaRPr lang="ar-SA" dirty="0"/>
          </a:p>
          <a:p>
            <a:pPr algn="r" rtl="1"/>
            <a:r>
              <a:rPr lang="ar-SA" dirty="0" smtClean="0"/>
              <a:t>عللي</a:t>
            </a:r>
            <a:r>
              <a:rPr lang="ar-SA" dirty="0"/>
              <a:t>:</a:t>
            </a:r>
          </a:p>
          <a:p>
            <a:pPr marL="0" indent="0" algn="r" rtl="1">
              <a:buNone/>
            </a:pPr>
            <a:r>
              <a:rPr lang="ar-SA" dirty="0"/>
              <a:t>يستخدم الماء المقطر </a:t>
            </a:r>
            <a:r>
              <a:rPr lang="en-GB" dirty="0"/>
              <a:t>Distilled water</a:t>
            </a:r>
            <a:r>
              <a:rPr lang="ar-SA" dirty="0"/>
              <a:t>عادة في تحضير المحاليل؟</a:t>
            </a:r>
          </a:p>
          <a:p>
            <a:pPr marL="0" indent="0" algn="r" rtl="1">
              <a:buNone/>
            </a:pPr>
            <a:r>
              <a:rPr lang="ar-SA" dirty="0"/>
              <a:t>يجب استخدام المحاليل المنظمة </a:t>
            </a:r>
            <a:r>
              <a:rPr lang="en-GB" dirty="0"/>
              <a:t>Buffers</a:t>
            </a:r>
            <a:r>
              <a:rPr lang="ar-SA" dirty="0"/>
              <a:t> في جميع اختبارات </a:t>
            </a:r>
            <a:r>
              <a:rPr lang="ar-SA" dirty="0" smtClean="0"/>
              <a:t>الأحياء الجزيئية</a:t>
            </a:r>
            <a:r>
              <a:rPr lang="ar-SA" dirty="0"/>
              <a:t>؟</a:t>
            </a:r>
          </a:p>
          <a:p>
            <a:pPr algn="r" rt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أ.أمل الغامدي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44008" y="404664"/>
            <a:ext cx="35374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ماهو المحلول؟</a:t>
            </a:r>
            <a:endParaRPr lang="en-GB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1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24744"/>
                <a:ext cx="8280919" cy="512419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r" rtl="1">
                  <a:lnSpc>
                    <a:spcPct val="110000"/>
                  </a:lnSpc>
                  <a:buNone/>
                </a:pPr>
                <a:r>
                  <a:rPr lang="ar-S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المولارية هي </a:t>
                </a:r>
                <a:r>
                  <a:rPr lang="ar-SA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عدد مولات المذاب </a:t>
                </a:r>
                <a:r>
                  <a:rPr lang="ar-S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في </a:t>
                </a:r>
                <a:r>
                  <a:rPr lang="ar-SA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لتر من المحلول</a:t>
                </a:r>
                <a:r>
                  <a:rPr lang="ar-S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0" indent="0" algn="r" rtl="1">
                  <a:lnSpc>
                    <a:spcPct val="110000"/>
                  </a:lnSpc>
                  <a:buNone/>
                </a:pPr>
                <a:r>
                  <a:rPr lang="ar-SA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المولار= عدد </a:t>
                </a:r>
                <a:r>
                  <a:rPr lang="ar-S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المولات/حجم المحلول باللتر.</a:t>
                </a: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ar-SA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r" rtl="1">
                  <a:lnSpc>
                    <a:spcPct val="110000"/>
                  </a:lnSpc>
                  <a:buNone/>
                </a:pPr>
                <a:r>
                  <a:rPr lang="ar-S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الوحدة= مولار (</a:t>
                </a: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ar-S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= مول / لتر</a:t>
                </a:r>
              </a:p>
              <a:p>
                <a:pPr marL="0" indent="0" algn="r" rtl="1">
                  <a:lnSpc>
                    <a:spcPct val="110000"/>
                  </a:lnSpc>
                  <a:buNone/>
                </a:pP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Molar(</a:t>
                </a:r>
                <a:r>
                  <a:rPr lang="en-GB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mol</a:t>
                </a: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/L)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𝑁𝑜</m:t>
                        </m:r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 </m:t>
                        </m:r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𝑜𝑓</m:t>
                        </m:r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𝑀𝑜𝑙𝑒𝑠</m:t>
                        </m:r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(</m:t>
                        </m:r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𝑚𝑜𝑙</m:t>
                        </m:r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𝐿𝑖𝑡𝑒𝑟𝑠</m:t>
                        </m:r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(</m:t>
                        </m:r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𝐿</m:t>
                        </m:r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r" rtl="1">
                  <a:lnSpc>
                    <a:spcPct val="110000"/>
                  </a:lnSpc>
                  <a:buNone/>
                </a:pPr>
                <a:endParaRPr lang="ar-S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r" rtl="1">
                  <a:lnSpc>
                    <a:spcPct val="110000"/>
                  </a:lnSpc>
                  <a:buNone/>
                </a:pPr>
                <a:r>
                  <a:rPr lang="ar-SA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مثال: </a:t>
                </a:r>
                <a:r>
                  <a:rPr lang="ar-S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المحلول ذو المولارية 1 مولار يحتوي على 1 مول من المادة المذابة في الحجم النهائي للمحلول.</a:t>
                </a:r>
              </a:p>
              <a:p>
                <a:pPr marL="0" indent="0" algn="r" rtl="1">
                  <a:buNone/>
                </a:pP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لتحضير محلول </a:t>
                </a:r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مولار من كلوريد 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البوتاسيوم </a:t>
                </a:r>
                <a:r>
                  <a:rPr lang="en-GB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KCl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يوزن </a:t>
                </a:r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74.55 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جم ويذاب في 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لتر 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من الماء المقطر </a:t>
                </a:r>
                <a:r>
                  <a:rPr lang="en-GB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DDW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r" rtl="1">
                  <a:buNone/>
                </a:pP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أي </a:t>
                </a:r>
                <a:r>
                  <a:rPr lang="en-GB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74.55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جم من الملح في لتر من المحلول النهائي. أي أن </a:t>
                </a:r>
                <a:r>
                  <a:rPr lang="ar-S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الوزن 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المحسوب يذاب في حجم صغير من الماء ثم يكمل الحجم الكلي للمحلول إلى 1 لتر.</a:t>
                </a:r>
              </a:p>
              <a:p>
                <a:pPr marL="0" indent="0" algn="r" rtl="1">
                  <a:buNone/>
                </a:pP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وهذا يختلف عن إضافة </a:t>
                </a:r>
                <a:r>
                  <a: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74.55</a:t>
                </a:r>
                <a:r>
                  <a:rPr lang="ar-S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جم إلى لتر من الماء.</a:t>
                </a:r>
              </a:p>
              <a:p>
                <a:pPr marL="0" indent="0" algn="r" rtl="1">
                  <a:lnSpc>
                    <a:spcPct val="110000"/>
                  </a:lnSpc>
                  <a:buNone/>
                </a:pPr>
                <a:endParaRPr lang="ar-SA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24744"/>
                <a:ext cx="8280919" cy="5124197"/>
              </a:xfrm>
              <a:blipFill rotWithShape="1">
                <a:blip r:embed="rId2"/>
                <a:stretch>
                  <a:fillRect t="-1786" r="-154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28/02/2011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أ.أمل الغامدي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536D-C56C-4BCD-81B6-616EA2D9D042}" type="slidenum">
              <a:rPr lang="en-GB" smtClean="0"/>
              <a:t>9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5319" y="332656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2- المولارية (</a:t>
            </a:r>
            <a: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en-GB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Molarity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8506</TotalTime>
  <Words>2070</Words>
  <Application>Microsoft Office PowerPoint</Application>
  <PresentationFormat>On-screen Show (4:3)</PresentationFormat>
  <Paragraphs>386</Paragraphs>
  <Slides>25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المعمل الثاني: «طرق القياس في مختبر الأحياء الجزيئية» </vt:lpstr>
      <vt:lpstr>أولا: الوحدات المستخدمة:</vt:lpstr>
      <vt:lpstr>PowerPoint Presentation</vt:lpstr>
      <vt:lpstr>ثانياً: المصطلحات الهامة في البيولوجيا الجزيئية:</vt:lpstr>
      <vt:lpstr>لحساب الوزن الجزيئي نحتاج: الجدول الدوري للعناصرالكيميائية-آله حاسبه</vt:lpstr>
      <vt:lpstr>PowerPoint Presentation</vt:lpstr>
      <vt:lpstr>PowerPoint Presentation</vt:lpstr>
      <vt:lpstr>PowerPoint Presentation</vt:lpstr>
      <vt:lpstr>PowerPoint Presentation</vt:lpstr>
      <vt:lpstr>أمثلة على المولارية:</vt:lpstr>
      <vt:lpstr>3- المولالية Molality (m):</vt:lpstr>
      <vt:lpstr>PowerPoint Presentation</vt:lpstr>
      <vt:lpstr>أمثلة الجرام المكافيء (e.q)أو n:</vt:lpstr>
      <vt:lpstr>مثال على العيارية:</vt:lpstr>
      <vt:lpstr>PowerPoint Presentation</vt:lpstr>
      <vt:lpstr>العمليات الحسابية التي تتم على المحلول الأساس Stock Solution</vt:lpstr>
      <vt:lpstr>تحضير التخفيفات من المحلول الأساس  Making Dilutions from Stock solution:</vt:lpstr>
      <vt:lpstr>PowerPoint Presentation</vt:lpstr>
      <vt:lpstr>توحيد وحدات الحجم والوزن والتركيز في المحاليل</vt:lpstr>
      <vt:lpstr>المحاليل والتخفيفات  Solutions and Dilutions</vt:lpstr>
      <vt:lpstr>«أسئـــلة»</vt:lpstr>
      <vt:lpstr>«أســئلـــة»</vt:lpstr>
      <vt:lpstr>«أســـئلة الواجب»</vt:lpstr>
      <vt:lpstr>«اسئلة الواجب»</vt:lpstr>
      <vt:lpstr>«أمثلــه»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المعمل الثاني: « بعض الإجراءات القياسية الهامة في مختبر الأحياء الجزيئية»</dc:title>
  <dc:creator>Amal</dc:creator>
  <cp:lastModifiedBy>Amal Khalaf Hamdan</cp:lastModifiedBy>
  <cp:revision>34</cp:revision>
  <cp:lastPrinted>2011-09-26T21:59:36Z</cp:lastPrinted>
  <dcterms:created xsi:type="dcterms:W3CDTF">2011-03-21T18:29:27Z</dcterms:created>
  <dcterms:modified xsi:type="dcterms:W3CDTF">2014-09-17T08:03:55Z</dcterms:modified>
</cp:coreProperties>
</file>