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8" r:id="rId3"/>
    <p:sldId id="299" r:id="rId4"/>
    <p:sldId id="278" r:id="rId5"/>
    <p:sldId id="294" r:id="rId6"/>
    <p:sldId id="263" r:id="rId7"/>
    <p:sldId id="291" r:id="rId8"/>
    <p:sldId id="300" r:id="rId9"/>
    <p:sldId id="301" r:id="rId10"/>
    <p:sldId id="265" r:id="rId11"/>
    <p:sldId id="266" r:id="rId12"/>
    <p:sldId id="267" r:id="rId13"/>
    <p:sldId id="303" r:id="rId14"/>
    <p:sldId id="304" r:id="rId15"/>
    <p:sldId id="305" r:id="rId16"/>
    <p:sldId id="306" r:id="rId17"/>
    <p:sldId id="309" r:id="rId18"/>
    <p:sldId id="310" r:id="rId19"/>
    <p:sldId id="311" r:id="rId20"/>
    <p:sldId id="312" r:id="rId21"/>
    <p:sldId id="313" r:id="rId22"/>
    <p:sldId id="307" r:id="rId23"/>
    <p:sldId id="308" r:id="rId24"/>
    <p:sldId id="261" r:id="rId25"/>
    <p:sldId id="297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8235" autoAdjust="0"/>
  </p:normalViewPr>
  <p:slideViewPr>
    <p:cSldViewPr>
      <p:cViewPr>
        <p:scale>
          <a:sx n="60" d="100"/>
          <a:sy n="60" d="100"/>
        </p:scale>
        <p:origin x="-1428" y="-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55194BD-ED93-4D81-8F52-39D870385629}" type="datetimeFigureOut">
              <a:rPr lang="ar-SA" smtClean="0"/>
              <a:t>02/12/36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D823EE4-B780-444B-A906-C27BCEB5B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9801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DDDFFBA-2962-4F30-A49A-4DDDEDE10237}" type="datetimeFigureOut">
              <a:rPr lang="ar-SA" smtClean="0"/>
              <a:t>02/12/36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D18ACB-CA1F-4A24-8863-72EF4AF6CF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174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1" dirty="0" smtClean="0">
                <a:solidFill>
                  <a:schemeClr val="accent1"/>
                </a:solidFill>
              </a:rPr>
              <a:t>Cloning involves constriction of hybrid DNA molecules that are able to </a:t>
            </a:r>
          </a:p>
          <a:p>
            <a:pPr algn="l" rtl="0"/>
            <a:r>
              <a:rPr lang="en-US" sz="1200" b="1" dirty="0" smtClean="0">
                <a:solidFill>
                  <a:schemeClr val="accent1"/>
                </a:solidFill>
              </a:rPr>
              <a:t>self-replicate in a host cell , this is accomplished  by :</a:t>
            </a:r>
            <a:endParaRPr lang="en-US" sz="1200" b="1" dirty="0" smtClean="0"/>
          </a:p>
          <a:p>
            <a:pPr algn="l" rtl="0"/>
            <a:r>
              <a:rPr lang="en-US" sz="1200" b="1" dirty="0" smtClean="0">
                <a:solidFill>
                  <a:schemeClr val="accent1"/>
                </a:solidFill>
              </a:rPr>
              <a:t>1.</a:t>
            </a:r>
            <a:r>
              <a:rPr lang="en-US" sz="1200" dirty="0" smtClean="0"/>
              <a:t>Insertion of DNA fragments  in to a cloning vector ”e.g. plasmid”.</a:t>
            </a:r>
          </a:p>
          <a:p>
            <a:pPr algn="l" rtl="0"/>
            <a:endParaRPr lang="en-US" sz="1200" b="1" dirty="0" smtClean="0"/>
          </a:p>
          <a:p>
            <a:pPr algn="l" rtl="0"/>
            <a:r>
              <a:rPr lang="en-US" sz="1200" b="1" dirty="0" smtClean="0">
                <a:solidFill>
                  <a:schemeClr val="accent1"/>
                </a:solidFill>
              </a:rPr>
              <a:t>2.</a:t>
            </a:r>
            <a:r>
              <a:rPr lang="en-US" sz="1200" dirty="0" smtClean="0"/>
              <a:t>Introducing a vector in to bacterial cells ” the host”.</a:t>
            </a:r>
          </a:p>
          <a:p>
            <a:pPr algn="l" rtl="0"/>
            <a:endParaRPr lang="en-US" sz="1200" b="1" dirty="0" smtClean="0"/>
          </a:p>
          <a:p>
            <a:pPr algn="l" rtl="0"/>
            <a:r>
              <a:rPr lang="en-US" sz="1200" b="1" dirty="0" smtClean="0">
                <a:solidFill>
                  <a:schemeClr val="accent1"/>
                </a:solidFill>
              </a:rPr>
              <a:t>3.</a:t>
            </a:r>
            <a:r>
              <a:rPr lang="en-US" sz="1200" dirty="0" smtClean="0"/>
              <a:t>Amplifying  the vector  DNA  using bacterial DNA replication machinery.</a:t>
            </a:r>
          </a:p>
          <a:p>
            <a:pPr algn="l" rtl="0"/>
            <a:endParaRPr lang="en-US" sz="1200" dirty="0" smtClean="0"/>
          </a:p>
          <a:p>
            <a:pPr algn="l" rtl="0"/>
            <a:endParaRPr lang="en-US" sz="1200" b="1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8ACB-CA1F-4A24-8863-72EF4AF6CF2F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4578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8ACB-CA1F-4A24-8863-72EF4AF6CF2F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0852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8ACB-CA1F-4A24-8863-72EF4AF6CF2F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085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D37-6B01-43A8-9DE2-40564A649112}" type="datetimeFigureOut">
              <a:rPr lang="ar-SA" smtClean="0"/>
              <a:t>02/12/36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D37-6B01-43A8-9DE2-40564A649112}" type="datetimeFigureOut">
              <a:rPr lang="ar-SA" smtClean="0"/>
              <a:t>02/12/36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D37-6B01-43A8-9DE2-40564A649112}" type="datetimeFigureOut">
              <a:rPr lang="ar-SA" smtClean="0"/>
              <a:t>02/12/36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D37-6B01-43A8-9DE2-40564A649112}" type="datetimeFigureOut">
              <a:rPr lang="ar-SA" smtClean="0"/>
              <a:t>02/12/36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D37-6B01-43A8-9DE2-40564A649112}" type="datetimeFigureOut">
              <a:rPr lang="ar-SA" smtClean="0"/>
              <a:t>02/12/36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D37-6B01-43A8-9DE2-40564A649112}" type="datetimeFigureOut">
              <a:rPr lang="ar-SA" smtClean="0"/>
              <a:t>02/12/36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D37-6B01-43A8-9DE2-40564A649112}" type="datetimeFigureOut">
              <a:rPr lang="ar-SA" smtClean="0"/>
              <a:t>02/12/36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D37-6B01-43A8-9DE2-40564A649112}" type="datetimeFigureOut">
              <a:rPr lang="ar-SA" smtClean="0"/>
              <a:t>02/12/36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D37-6B01-43A8-9DE2-40564A649112}" type="datetimeFigureOut">
              <a:rPr lang="ar-SA" smtClean="0"/>
              <a:t>02/12/36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D37-6B01-43A8-9DE2-40564A649112}" type="datetimeFigureOut">
              <a:rPr lang="ar-SA" smtClean="0"/>
              <a:t>02/12/36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D37-6B01-43A8-9DE2-40564A649112}" type="datetimeFigureOut">
              <a:rPr lang="ar-SA" smtClean="0"/>
              <a:t>02/12/36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C7FFD37-6B01-43A8-9DE2-40564A649112}" type="datetimeFigureOut">
              <a:rPr lang="ar-SA" smtClean="0"/>
              <a:t>02/12/36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frm=1&amp;source=images&amp;cd=&amp;cad=rja&amp;uact=8&amp;ved=0CAcQjRxqFQoTCLGXjNWb9McCFeaOcgodYiQDbw&amp;url=http://ccrhawaii.org/index.php/nucleic-acid-techniques/24-molecular-cloning/24c-dna-ligation/24c-content-tutorial&amp;psig=AFQjCNHv51DRIFFjiy2qSevH5jDzDKfb_w&amp;ust=144224057514546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alc.org/resources/animations/transformation2.html" TargetMode="External"/><Relationship Id="rId2" Type="http://schemas.openxmlformats.org/officeDocument/2006/relationships/hyperlink" Target="http://www.dnai.org/b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nalc.org/resources/3d/20-mechanism-of-recombination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543800" cy="2593975"/>
          </a:xfrm>
        </p:spPr>
        <p:txBody>
          <a:bodyPr/>
          <a:lstStyle/>
          <a:p>
            <a:pPr algn="ctr" rtl="0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competent cells formation and transformation of competent cells with DNA.</a:t>
            </a:r>
            <a:br>
              <a:rPr lang="en-US" sz="2800" dirty="0" smtClean="0"/>
            </a:br>
            <a:endParaRPr lang="ar-SA" sz="44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70442" y="4293096"/>
            <a:ext cx="3597502" cy="936104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tx1"/>
                </a:solidFill>
              </a:rPr>
              <a:t>BCH 462 [practical]</a:t>
            </a:r>
            <a:endParaRPr lang="ar-SA" sz="2600" b="1" dirty="0">
              <a:solidFill>
                <a:schemeClr val="tx1"/>
              </a:solidFill>
            </a:endParaRPr>
          </a:p>
          <a:p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876952" y="369674"/>
            <a:ext cx="80021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lab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29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9512" y="44624"/>
            <a:ext cx="649607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accent1"/>
                </a:solidFill>
              </a:rPr>
              <a:t>Bacteria can acquire new genetic information by: 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18" y="764704"/>
            <a:ext cx="4397735" cy="39830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مربع نص 3"/>
          <p:cNvSpPr txBox="1"/>
          <p:nvPr/>
        </p:nvSpPr>
        <p:spPr>
          <a:xfrm>
            <a:off x="1833441" y="4869160"/>
            <a:ext cx="39656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b="1" dirty="0" smtClean="0">
                <a:solidFill>
                  <a:schemeClr val="accent1"/>
                </a:solidFill>
              </a:rPr>
              <a:t>1.</a:t>
            </a:r>
            <a:r>
              <a:rPr lang="en-US" dirty="0" smtClean="0"/>
              <a:t>During conjugation </a:t>
            </a:r>
            <a:r>
              <a:rPr lang="en-US" dirty="0" smtClean="0">
                <a:sym typeface="Wingdings" panose="05000000000000000000" pitchFamily="2" charset="2"/>
              </a:rPr>
              <a:t> direct contact.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107504" y="5668500"/>
            <a:ext cx="8403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solidFill>
                  <a:schemeClr val="accent1"/>
                </a:solidFill>
              </a:rPr>
              <a:t>Conjugation: </a:t>
            </a:r>
            <a:r>
              <a:rPr lang="en-US" dirty="0" smtClean="0"/>
              <a:t>DNA is transferred directly from one organism to another and it requires direct cell-cell contact.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098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620000" cy="4295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مربع نص 2"/>
          <p:cNvSpPr txBox="1"/>
          <p:nvPr/>
        </p:nvSpPr>
        <p:spPr>
          <a:xfrm>
            <a:off x="2563274" y="5116542"/>
            <a:ext cx="33788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chemeClr val="accent1"/>
                </a:solidFill>
              </a:rPr>
              <a:t>2.</a:t>
            </a:r>
            <a:r>
              <a:rPr lang="en-US" dirty="0" smtClean="0"/>
              <a:t>Transduction </a:t>
            </a:r>
            <a:r>
              <a:rPr lang="en-US" dirty="0" smtClean="0">
                <a:sym typeface="Wingdings" panose="05000000000000000000" pitchFamily="2" charset="2"/>
              </a:rPr>
              <a:t> bacteriophages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323528" y="5881627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solidFill>
                  <a:schemeClr val="accent1"/>
                </a:solidFill>
              </a:rPr>
              <a:t>Transduction: </a:t>
            </a:r>
            <a:r>
              <a:rPr lang="en-US" dirty="0" smtClean="0"/>
              <a:t>is </a:t>
            </a:r>
            <a:r>
              <a:rPr lang="en-US" dirty="0"/>
              <a:t>the process by which DNA is transferred from one bacterium to another by a </a:t>
            </a:r>
            <a:r>
              <a:rPr lang="en-US" dirty="0" smtClean="0"/>
              <a:t>virus[</a:t>
            </a:r>
            <a:r>
              <a:rPr lang="en-US" dirty="0" err="1" smtClean="0"/>
              <a:t>bacteriophges</a:t>
            </a:r>
            <a:r>
              <a:rPr lang="en-US" dirty="0" smtClean="0"/>
              <a:t>].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165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5133"/>
            <a:ext cx="1097719" cy="11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6645889" y="1580310"/>
            <a:ext cx="106204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 smtClean="0"/>
              <a:t>Introducing </a:t>
            </a:r>
            <a:endParaRPr lang="ar-SA" sz="12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 t="9404" r="14101" b="12678"/>
          <a:stretch/>
        </p:blipFill>
        <p:spPr bwMode="auto">
          <a:xfrm>
            <a:off x="5565749" y="2189697"/>
            <a:ext cx="1066825" cy="75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5174433" y="3100982"/>
            <a:ext cx="22445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Transformed bacteria</a:t>
            </a:r>
            <a:endParaRPr lang="ar-SA" sz="1600" dirty="0"/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6426684" y="1484784"/>
            <a:ext cx="161540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4617648" y="1792271"/>
            <a:ext cx="111357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 smtClean="0"/>
              <a:t>Bacterial cell</a:t>
            </a:r>
            <a:endParaRPr lang="ar-SA" sz="12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4395312" y="2672893"/>
            <a:ext cx="13259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 smtClean="0"/>
              <a:t>Chromosomal </a:t>
            </a:r>
          </a:p>
          <a:p>
            <a:pPr algn="ctr"/>
            <a:r>
              <a:rPr lang="en-US" sz="1200" dirty="0" smtClean="0"/>
              <a:t>DNA</a:t>
            </a:r>
            <a:endParaRPr lang="ar-SA" sz="1200" dirty="0"/>
          </a:p>
        </p:txBody>
      </p:sp>
      <p:sp>
        <p:nvSpPr>
          <p:cNvPr id="9" name="مستطيل 8"/>
          <p:cNvSpPr/>
          <p:nvPr/>
        </p:nvSpPr>
        <p:spPr>
          <a:xfrm>
            <a:off x="2274703" y="4509120"/>
            <a:ext cx="385028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3.</a:t>
            </a:r>
            <a:r>
              <a:rPr lang="en-US" dirty="0" smtClean="0"/>
              <a:t>Transformation</a:t>
            </a:r>
            <a:r>
              <a:rPr lang="en-US" dirty="0" smtClean="0">
                <a:sym typeface="Wingdings" panose="05000000000000000000" pitchFamily="2" charset="2"/>
              </a:rPr>
              <a:t> DNA, plasmid DNA</a:t>
            </a:r>
            <a:r>
              <a:rPr lang="en-US" dirty="0" smtClean="0"/>
              <a:t> </a:t>
            </a:r>
            <a:endParaRPr lang="ar-SA" dirty="0"/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5174434" y="2075863"/>
            <a:ext cx="400838" cy="131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V="1">
            <a:off x="5441722" y="2708920"/>
            <a:ext cx="289497" cy="30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4490395" y="375133"/>
            <a:ext cx="3217535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516"/>
            <a:ext cx="3395745" cy="266450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901506" y="5205003"/>
            <a:ext cx="681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solidFill>
                  <a:schemeClr val="accent1"/>
                </a:solidFill>
              </a:rPr>
              <a:t>Transformation: </a:t>
            </a:r>
            <a:r>
              <a:rPr lang="en-US" dirty="0" smtClean="0"/>
              <a:t>acquisition of extracellular DNA from the environment.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620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609600"/>
          </a:xfrm>
        </p:spPr>
        <p:txBody>
          <a:bodyPr>
            <a:noAutofit/>
          </a:bodyPr>
          <a:lstStyle/>
          <a:p>
            <a:pPr algn="ctr"/>
            <a:r>
              <a:rPr lang="en-C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Competent Cells Formation</a:t>
            </a:r>
            <a:endParaRPr lang="x-none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173607"/>
            <a:ext cx="8686800" cy="576059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x-none" sz="2400" dirty="0" smtClean="0">
                <a:latin typeface="Times New Roman" pitchFamily="18" charset="0"/>
                <a:cs typeface="Times New Roman" pitchFamily="18" charset="0"/>
              </a:rPr>
              <a:t>Either by: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x-none" sz="2400" dirty="0" smtClean="0">
                <a:latin typeface="Times New Roman" pitchFamily="18" charset="0"/>
                <a:cs typeface="Times New Roman" pitchFamily="18" charset="0"/>
              </a:rPr>
              <a:t>Electroporation (</a:t>
            </a:r>
            <a:r>
              <a:rPr lang="en-US" sz="2400" dirty="0" err="1" smtClean="0"/>
              <a:t>Electropermeabilization</a:t>
            </a:r>
            <a:r>
              <a:rPr lang="en-US" sz="2400" b="1" dirty="0" smtClean="0"/>
              <a:t>)</a:t>
            </a:r>
            <a:r>
              <a:rPr lang="en-US" altLang="x-none" sz="2400" dirty="0" smtClean="0">
                <a:latin typeface="Times New Roman" pitchFamily="18" charset="0"/>
                <a:cs typeface="Times New Roman" pitchFamily="18" charset="0"/>
              </a:rPr>
              <a:t>.(high efficiency ) </a:t>
            </a:r>
            <a:endParaRPr lang="en-US" altLang="x-none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x-none" sz="2400" dirty="0" smtClean="0">
                <a:latin typeface="Times New Roman" pitchFamily="18" charset="0"/>
                <a:cs typeface="Times New Roman" pitchFamily="18" charset="0"/>
              </a:rPr>
              <a:t>Chemical transformation.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x-non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400" dirty="0" smtClean="0">
                <a:latin typeface="Times New Roman" pitchFamily="18" charset="0"/>
                <a:cs typeface="Times New Roman" pitchFamily="18" charset="0"/>
              </a:rPr>
              <a:t>Microwave radiation.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x-none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x-none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1250" t="31566" r="31875" b="26876"/>
          <a:stretch/>
        </p:blipFill>
        <p:spPr bwMode="auto">
          <a:xfrm>
            <a:off x="1676400" y="3269828"/>
            <a:ext cx="5877636" cy="343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12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24219" r="38750" b="33594"/>
          <a:stretch>
            <a:fillRect/>
          </a:stretch>
        </p:blipFill>
        <p:spPr bwMode="auto">
          <a:xfrm>
            <a:off x="364067" y="609600"/>
            <a:ext cx="847513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05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21875" r="38750" b="33594"/>
          <a:stretch>
            <a:fillRect/>
          </a:stretch>
        </p:blipFill>
        <p:spPr bwMode="auto">
          <a:xfrm>
            <a:off x="421104" y="381000"/>
            <a:ext cx="8341896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قوس ممتلئ 8"/>
          <p:cNvSpPr/>
          <p:nvPr/>
        </p:nvSpPr>
        <p:spPr>
          <a:xfrm flipV="1">
            <a:off x="2362200" y="3533198"/>
            <a:ext cx="2438400" cy="457200"/>
          </a:xfrm>
          <a:prstGeom prst="blockArc">
            <a:avLst/>
          </a:prstGeom>
          <a:solidFill>
            <a:schemeClr val="accent4">
              <a:lumMod val="60000"/>
              <a:lumOff val="40000"/>
            </a:schemeClr>
          </a:solidFill>
          <a:ln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590800" y="345402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Repeat X more times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4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chemical transformation  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400" dirty="0"/>
              <a:t>Since DNA is a very hydrophilic molecule, it won't </a:t>
            </a:r>
            <a:r>
              <a:rPr lang="en-US" sz="2400" dirty="0" smtClean="0"/>
              <a:t>normally </a:t>
            </a:r>
            <a:r>
              <a:rPr lang="en-US" sz="2400" dirty="0"/>
              <a:t>pass through a bacterial cell's membrane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/>
              <a:t>In order to make bacteria take in the plasmid, this is done by creating small holes in the bacterial cells by suspending them in a solution with a high concentration </a:t>
            </a:r>
            <a:endParaRPr lang="ar-SA" sz="2400" dirty="0" smtClean="0"/>
          </a:p>
          <a:p>
            <a:pPr marL="114300" indent="0" algn="l">
              <a:buNone/>
            </a:pPr>
            <a:r>
              <a:rPr lang="en-US" sz="2400" dirty="0" smtClean="0"/>
              <a:t>of </a:t>
            </a:r>
            <a:r>
              <a:rPr lang="en-US" sz="2400" dirty="0"/>
              <a:t>calcium.</a:t>
            </a:r>
          </a:p>
          <a:p>
            <a:pPr algn="l"/>
            <a:endParaRPr lang="en-US" sz="2400" dirty="0" smtClean="0"/>
          </a:p>
          <a:p>
            <a:pPr marL="114300" indent="0" algn="l">
              <a:buNone/>
            </a:pPr>
            <a:endParaRPr lang="en-US" sz="2400" dirty="0"/>
          </a:p>
          <a:p>
            <a:pPr algn="l"/>
            <a:endParaRPr lang="en-US" sz="2400" dirty="0" smtClean="0"/>
          </a:p>
          <a:p>
            <a:pPr marL="114300" indent="0" algn="l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183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46250" t="29688" r="32500" b="50000"/>
          <a:stretch>
            <a:fillRect/>
          </a:stretch>
        </p:blipFill>
        <p:spPr bwMode="auto">
          <a:xfrm>
            <a:off x="457200" y="990600"/>
            <a:ext cx="4191000" cy="320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33400" y="228600"/>
            <a:ext cx="82942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Chemically Formed Competent Cells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66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4375" t="34375" r="21875" b="49219"/>
          <a:stretch>
            <a:fillRect/>
          </a:stretch>
        </p:blipFill>
        <p:spPr bwMode="auto">
          <a:xfrm>
            <a:off x="1894114" y="4053954"/>
            <a:ext cx="724988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6250" t="29688" r="32500" b="50000"/>
          <a:stretch>
            <a:fillRect/>
          </a:stretch>
        </p:blipFill>
        <p:spPr bwMode="auto">
          <a:xfrm>
            <a:off x="457200" y="990600"/>
            <a:ext cx="4191000" cy="320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65130" y="228600"/>
            <a:ext cx="91550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Chemically Formed Competent Cells Cont.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823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5000" t="26563" r="21875" b="51562"/>
          <a:stretch>
            <a:fillRect/>
          </a:stretch>
        </p:blipFill>
        <p:spPr bwMode="auto">
          <a:xfrm>
            <a:off x="1066800" y="1105619"/>
            <a:ext cx="6705600" cy="354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5130" y="228600"/>
            <a:ext cx="91550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Chemically Formed Competent Cells Cont.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7499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61"/>
          <a:stretch/>
        </p:blipFill>
        <p:spPr>
          <a:xfrm>
            <a:off x="2133600" y="291348"/>
            <a:ext cx="4876800" cy="627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4375" t="25781" r="21875" b="50000"/>
          <a:stretch>
            <a:fillRect/>
          </a:stretch>
        </p:blipFill>
        <p:spPr bwMode="auto">
          <a:xfrm>
            <a:off x="1155289" y="1219200"/>
            <a:ext cx="676951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65130" y="228600"/>
            <a:ext cx="91550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Chemically Formed Competent Cells Cont.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545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42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143000"/>
            <a:ext cx="6172200" cy="4510454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65130" y="228600"/>
            <a:ext cx="91550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Chemically Formed Competent Cells Cont.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7301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0" t="38147" r="30989" b="14755"/>
          <a:stretch/>
        </p:blipFill>
        <p:spPr bwMode="auto">
          <a:xfrm>
            <a:off x="491646" y="2971800"/>
            <a:ext cx="3242154" cy="220469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28600"/>
            <a:ext cx="5008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Transformation Cont.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939898"/>
            <a:ext cx="8686800" cy="576059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x-none" sz="2400" dirty="0" smtClean="0">
                <a:latin typeface="Times New Roman" pitchFamily="18" charset="0"/>
                <a:cs typeface="Times New Roman" pitchFamily="18" charset="0"/>
              </a:rPr>
              <a:t>Restriction enzymes are endonucleases.</a:t>
            </a:r>
          </a:p>
          <a:p>
            <a:pPr>
              <a:lnSpc>
                <a:spcPct val="120000"/>
              </a:lnSpc>
            </a:pPr>
            <a:r>
              <a:rPr lang="en-US" altLang="x-none" sz="2400" dirty="0" smtClean="0">
                <a:latin typeface="Times New Roman" pitchFamily="18" charset="0"/>
                <a:cs typeface="Times New Roman" pitchFamily="18" charset="0"/>
              </a:rPr>
              <a:t>Each RE recognizes a very specific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x-non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400" dirty="0" smtClean="0">
                <a:latin typeface="Times New Roman" pitchFamily="18" charset="0"/>
                <a:cs typeface="Times New Roman" pitchFamily="18" charset="0"/>
              </a:rPr>
              <a:t>   nucleotide sequences called recognition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x-non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400" dirty="0" smtClean="0">
                <a:latin typeface="Times New Roman" pitchFamily="18" charset="0"/>
                <a:cs typeface="Times New Roman" pitchFamily="18" charset="0"/>
              </a:rPr>
              <a:t>   sequence.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x-none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x-none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x-none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x-none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x-none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x-none" sz="2400" dirty="0" smtClean="0">
                <a:latin typeface="Times New Roman" pitchFamily="18" charset="0"/>
                <a:cs typeface="Times New Roman" pitchFamily="18" charset="0"/>
              </a:rPr>
              <a:t>DNA ligase joins the sticky ends of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x-none" sz="2400" dirty="0" smtClean="0">
                <a:latin typeface="Times New Roman" pitchFamily="18" charset="0"/>
                <a:cs typeface="Times New Roman" pitchFamily="18" charset="0"/>
              </a:rPr>
              <a:t>    DNA fragments. </a:t>
            </a:r>
          </a:p>
          <a:p>
            <a:pPr marL="0" indent="0">
              <a:lnSpc>
                <a:spcPct val="120000"/>
              </a:lnSpc>
              <a:buNone/>
            </a:pPr>
            <a:endParaRPr lang="x-none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ccrhawaii.org/mb-images/clip_image002_001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39" y="1143000"/>
            <a:ext cx="3787121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6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 descr="Image result for bacterial transformation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1752600" y="228600"/>
            <a:ext cx="5541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Plasmid Transformation</a:t>
            </a:r>
            <a:endParaRPr lang="en-US" sz="4000" dirty="0"/>
          </a:p>
        </p:txBody>
      </p:sp>
      <p:pic>
        <p:nvPicPr>
          <p:cNvPr id="65540" name="Picture 4" descr="transformation2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838200"/>
            <a:ext cx="3467100" cy="5235321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2081" y="5943600"/>
            <a:ext cx="9144000" cy="990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CA" altLang="x-none" sz="2400" dirty="0" smtClean="0">
                <a:latin typeface="Times New Roman" pitchFamily="18" charset="0"/>
                <a:cs typeface="Times New Roman" pitchFamily="18" charset="0"/>
              </a:rPr>
              <a:t>Transformation Efficiency= </a:t>
            </a:r>
            <a:r>
              <a:rPr lang="en-CA" altLang="x-none" sz="2400" u="sng" dirty="0" smtClean="0">
                <a:latin typeface="Times New Roman" pitchFamily="18" charset="0"/>
                <a:cs typeface="Times New Roman" pitchFamily="18" charset="0"/>
              </a:rPr>
              <a:t>Total number of colonies on LB/Amp plate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CA" altLang="x-non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x-none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Amount of DNA plated (µg/ml)</a:t>
            </a:r>
          </a:p>
        </p:txBody>
      </p:sp>
    </p:spTree>
    <p:extLst>
      <p:ext uri="{BB962C8B-B14F-4D97-AF65-F5344CB8AC3E}">
        <p14:creationId xmlns:p14="http://schemas.microsoft.com/office/powerpoint/2010/main" val="4648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6012" r="20661" b="6548"/>
          <a:stretch/>
        </p:blipFill>
        <p:spPr bwMode="auto">
          <a:xfrm>
            <a:off x="509286" y="304362"/>
            <a:ext cx="1313016" cy="164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t="7990" r="5392" b="25990"/>
          <a:stretch/>
        </p:blipFill>
        <p:spPr bwMode="auto">
          <a:xfrm>
            <a:off x="4652484" y="817290"/>
            <a:ext cx="1742161" cy="104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01" y="2511817"/>
            <a:ext cx="1752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1980166" y="4585482"/>
            <a:ext cx="126143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Introducing</a:t>
            </a:r>
          </a:p>
          <a:p>
            <a:endParaRPr lang="ar-SA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 t="9404" r="14101" b="12678"/>
          <a:stretch/>
        </p:blipFill>
        <p:spPr bwMode="auto">
          <a:xfrm>
            <a:off x="1044842" y="5179282"/>
            <a:ext cx="1313016" cy="92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303072" y="6414052"/>
            <a:ext cx="22368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Transformed bacteria</a:t>
            </a:r>
            <a:endParaRPr lang="ar-SA" dirty="0"/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2530121" y="5682285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2566804" y="5224455"/>
            <a:ext cx="8627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cloning</a:t>
            </a:r>
            <a:endParaRPr lang="ar-SA" dirty="0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7576407" y="4859489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7789956" y="5434643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6915298" y="4868371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7789957" y="5868809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6915298" y="5351713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7039379" y="5863843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37" y="260648"/>
            <a:ext cx="13049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6420541" y="1124744"/>
            <a:ext cx="743747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5292080" y="1864246"/>
            <a:ext cx="83555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“gene A”</a:t>
            </a:r>
            <a:endParaRPr lang="ar-SA" sz="1400" b="1" dirty="0">
              <a:solidFill>
                <a:srgbClr val="00B050"/>
              </a:solidFill>
            </a:endParaRPr>
          </a:p>
        </p:txBody>
      </p:sp>
      <p:cxnSp>
        <p:nvCxnSpPr>
          <p:cNvPr id="16" name="رابط كسهم مستقيم 15"/>
          <p:cNvCxnSpPr/>
          <p:nvPr/>
        </p:nvCxnSpPr>
        <p:spPr>
          <a:xfrm flipH="1">
            <a:off x="3419872" y="1700808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>
            <a:off x="2566804" y="1680891"/>
            <a:ext cx="431369" cy="550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flipH="1">
            <a:off x="1534270" y="4506195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56" y="5517232"/>
            <a:ext cx="2588044" cy="36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شكل بيضاوي 20"/>
          <p:cNvSpPr/>
          <p:nvPr/>
        </p:nvSpPr>
        <p:spPr>
          <a:xfrm>
            <a:off x="5292080" y="5445224"/>
            <a:ext cx="240806" cy="223277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3" name="رابط منحني 22"/>
          <p:cNvCxnSpPr>
            <a:stCxn id="21" idx="0"/>
          </p:cNvCxnSpPr>
          <p:nvPr/>
        </p:nvCxnSpPr>
        <p:spPr>
          <a:xfrm rot="5400000" flipH="1" flipV="1">
            <a:off x="5827080" y="4590971"/>
            <a:ext cx="439657" cy="126885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/>
          <p:cNvSpPr txBox="1"/>
          <p:nvPr/>
        </p:nvSpPr>
        <p:spPr>
          <a:xfrm>
            <a:off x="3684616" y="2636912"/>
            <a:ext cx="83555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“gene A”</a:t>
            </a:r>
            <a:endParaRPr lang="ar-SA" sz="1400" b="1" dirty="0">
              <a:solidFill>
                <a:srgbClr val="00B050"/>
              </a:solidFill>
            </a:endParaRPr>
          </a:p>
        </p:txBody>
      </p:sp>
      <p:cxnSp>
        <p:nvCxnSpPr>
          <p:cNvPr id="36" name="رابط كسهم مستقيم 35"/>
          <p:cNvCxnSpPr/>
          <p:nvPr/>
        </p:nvCxnSpPr>
        <p:spPr>
          <a:xfrm>
            <a:off x="849592" y="4861717"/>
            <a:ext cx="308488" cy="40814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36"/>
          <p:cNvSpPr txBox="1"/>
          <p:nvPr/>
        </p:nvSpPr>
        <p:spPr>
          <a:xfrm>
            <a:off x="64800" y="4585482"/>
            <a:ext cx="111408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Bacterial cell</a:t>
            </a:r>
            <a:endParaRPr lang="ar-SA" sz="1400" dirty="0"/>
          </a:p>
        </p:txBody>
      </p:sp>
      <p:cxnSp>
        <p:nvCxnSpPr>
          <p:cNvPr id="44" name="رابط كسهم مستقيم 43"/>
          <p:cNvCxnSpPr/>
          <p:nvPr/>
        </p:nvCxnSpPr>
        <p:spPr>
          <a:xfrm flipV="1">
            <a:off x="814398" y="5689047"/>
            <a:ext cx="460888" cy="201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مربع نص 38"/>
          <p:cNvSpPr txBox="1"/>
          <p:nvPr/>
        </p:nvSpPr>
        <p:spPr>
          <a:xfrm>
            <a:off x="-142182" y="5890832"/>
            <a:ext cx="12498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 smtClean="0"/>
              <a:t>Chromosomal </a:t>
            </a:r>
          </a:p>
          <a:p>
            <a:pPr algn="ctr"/>
            <a:r>
              <a:rPr lang="en-US" sz="1400" dirty="0" smtClean="0"/>
              <a:t>DNA</a:t>
            </a:r>
            <a:endParaRPr lang="ar-SA" sz="1400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3154361" y="5937103"/>
            <a:ext cx="326617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Culture plate</a:t>
            </a:r>
          </a:p>
          <a:p>
            <a:pPr algn="ctr" rtl="0"/>
            <a:r>
              <a:rPr lang="en-US" dirty="0" smtClean="0"/>
              <a:t>[media containing appropriate antibiotic ]</a:t>
            </a:r>
            <a:endParaRPr lang="ar-SA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7167172" y="1680891"/>
            <a:ext cx="13179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Animal DNA</a:t>
            </a:r>
            <a:endParaRPr lang="ar-SA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6486987" y="6273225"/>
            <a:ext cx="23135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Amplified Recombinant plasmid</a:t>
            </a:r>
            <a:endParaRPr lang="ar-SA" sz="16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2159410" y="3075157"/>
            <a:ext cx="3531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1206705" y="4244585"/>
            <a:ext cx="3531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5170411" y="4804181"/>
            <a:ext cx="3531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383444" y="3397642"/>
            <a:ext cx="227344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/>
              <a:t>Ligation</a:t>
            </a:r>
          </a:p>
          <a:p>
            <a:pPr algn="ctr" rtl="0"/>
            <a:r>
              <a:rPr lang="en-US" dirty="0" smtClean="0"/>
              <a:t>[using ligase enzymes]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984731" y="704632"/>
            <a:ext cx="105464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Using R.E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1688451" y="434776"/>
            <a:ext cx="2162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Using same R.E used </a:t>
            </a:r>
          </a:p>
          <a:p>
            <a:pPr algn="l" rtl="0"/>
            <a:r>
              <a:rPr lang="en-US" dirty="0" smtClean="0"/>
              <a:t>For cutting </a:t>
            </a:r>
            <a:r>
              <a:rPr lang="en-US" dirty="0" smtClean="0">
                <a:solidFill>
                  <a:srgbClr val="00B050"/>
                </a:solidFill>
              </a:rPr>
              <a:t>gene A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955807" y="2875102"/>
            <a:ext cx="312778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DNA cloning using plasmid  </a:t>
            </a:r>
            <a:endParaRPr lang="ar-S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1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chemeClr val="accent1"/>
                </a:solidFill>
              </a:rPr>
              <a:t>Animation:</a:t>
            </a:r>
          </a:p>
          <a:p>
            <a:pPr algn="l" rtl="0"/>
            <a:r>
              <a:rPr lang="en-US" dirty="0">
                <a:hlinkClick r:id="rId2"/>
              </a:rPr>
              <a:t>http://www.dnai.org/b/index.html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b="1" dirty="0">
                <a:solidFill>
                  <a:schemeClr val="accent1"/>
                </a:solidFill>
              </a:rPr>
              <a:t>Principle of chemical transformation :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>
                <a:hlinkClick r:id="rId3"/>
              </a:rPr>
              <a:t>http://www.dnalc.org/resources/animations/transformation2.html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b="1" dirty="0">
                <a:solidFill>
                  <a:schemeClr val="accent1"/>
                </a:solidFill>
              </a:rPr>
              <a:t>Mechanism of Recombination:</a:t>
            </a:r>
          </a:p>
          <a:p>
            <a:pPr algn="l" rtl="0"/>
            <a:endParaRPr lang="en-US" dirty="0">
              <a:hlinkClick r:id="rId4"/>
            </a:endParaRPr>
          </a:p>
          <a:p>
            <a:pPr algn="l" rtl="0"/>
            <a:r>
              <a:rPr lang="en-US" dirty="0">
                <a:hlinkClick r:id="rId4"/>
              </a:rPr>
              <a:t>http://www.dnalc.org/resources/3d/20-mechanism-of-recombination.html</a:t>
            </a:r>
            <a:endParaRPr lang="en-US" dirty="0"/>
          </a:p>
          <a:p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8409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Overall Transformation Process </a:t>
            </a:r>
            <a:endParaRPr lang="x-none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525963"/>
          </a:xfrm>
        </p:spPr>
        <p:txBody>
          <a:bodyPr>
            <a:noAutofit/>
          </a:bodyPr>
          <a:lstStyle/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plasmid vector must be cut with restriction endonuclease.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DNA ligase joins the DNA fragment and vector.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Host cell  is made competent to take up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plasmid.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Transformed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cells  are grown on selection media.</a:t>
            </a:r>
          </a:p>
        </p:txBody>
      </p:sp>
    </p:spTree>
    <p:extLst>
      <p:ext uri="{BB962C8B-B14F-4D97-AF65-F5344CB8AC3E}">
        <p14:creationId xmlns:p14="http://schemas.microsoft.com/office/powerpoint/2010/main" val="299783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98647" y="98792"/>
            <a:ext cx="7601745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u="sng" dirty="0" smtClean="0">
                <a:solidFill>
                  <a:schemeClr val="accent1"/>
                </a:solidFill>
              </a:rPr>
              <a:t>DNA cloning</a:t>
            </a:r>
            <a:r>
              <a:rPr lang="en-US" sz="2400" b="1" u="sng" dirty="0">
                <a:solidFill>
                  <a:schemeClr val="accent1"/>
                </a:solidFill>
              </a:rPr>
              <a:t> </a:t>
            </a:r>
            <a:r>
              <a:rPr lang="en-US" sz="2400" b="1" u="sng" dirty="0">
                <a:solidFill>
                  <a:schemeClr val="accent1"/>
                </a:solidFill>
              </a:rPr>
              <a:t> </a:t>
            </a:r>
            <a:r>
              <a:rPr lang="en-US" sz="2400" b="1" u="sng" dirty="0" smtClean="0">
                <a:solidFill>
                  <a:schemeClr val="accent1"/>
                </a:solidFill>
              </a:rPr>
              <a:t>“cell </a:t>
            </a:r>
            <a:r>
              <a:rPr lang="en-US" sz="2400" b="1" u="sng" dirty="0">
                <a:solidFill>
                  <a:schemeClr val="accent1"/>
                </a:solidFill>
              </a:rPr>
              <a:t>based” </a:t>
            </a:r>
            <a:r>
              <a:rPr lang="en-US" sz="2400" b="1" u="sng" dirty="0" smtClean="0">
                <a:solidFill>
                  <a:schemeClr val="accent1"/>
                </a:solidFill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b="1" dirty="0"/>
              <a:t> </a:t>
            </a:r>
            <a:r>
              <a:rPr lang="en-US" sz="1600" b="1" dirty="0" smtClean="0"/>
              <a:t>is </a:t>
            </a:r>
            <a:r>
              <a:rPr lang="en-US" sz="1600" b="1" dirty="0" smtClean="0"/>
              <a:t>a method of rapid isolation and amplification of DNA </a:t>
            </a:r>
            <a:r>
              <a:rPr lang="en-US" sz="1600" b="1" dirty="0" err="1" smtClean="0"/>
              <a:t>fragmaents</a:t>
            </a:r>
            <a:r>
              <a:rPr lang="en-US" sz="1600" b="1" dirty="0" smtClean="0"/>
              <a:t> </a:t>
            </a:r>
            <a:endParaRPr lang="ar-SA" sz="1600" b="1" dirty="0" smtClean="0"/>
          </a:p>
          <a:p>
            <a:pPr algn="l" rtl="0"/>
            <a:endParaRPr lang="en-US" sz="1600" b="1" dirty="0" smtClean="0">
              <a:solidFill>
                <a:schemeClr val="accent1"/>
              </a:solidFill>
            </a:endParaRPr>
          </a:p>
          <a:p>
            <a:pPr algn="l" rtl="0"/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56" y="2688079"/>
            <a:ext cx="4133850" cy="6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971600" y="2688079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</a:t>
            </a:r>
            <a:endParaRPr lang="ar-SA" dirty="0">
              <a:solidFill>
                <a:schemeClr val="accent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57235" y="3314066"/>
            <a:ext cx="1248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DNA fragment</a:t>
            </a:r>
            <a:endParaRPr lang="ar-SA" sz="1400" dirty="0"/>
          </a:p>
        </p:txBody>
      </p:sp>
      <p:sp>
        <p:nvSpPr>
          <p:cNvPr id="5" name="مستطيل 4"/>
          <p:cNvSpPr/>
          <p:nvPr/>
        </p:nvSpPr>
        <p:spPr>
          <a:xfrm>
            <a:off x="3411171" y="3314066"/>
            <a:ext cx="1232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cloning vector</a:t>
            </a:r>
            <a:endParaRPr lang="ar-SA" sz="1400" dirty="0"/>
          </a:p>
        </p:txBody>
      </p:sp>
      <p:sp>
        <p:nvSpPr>
          <p:cNvPr id="6" name="مستطيل 5"/>
          <p:cNvSpPr/>
          <p:nvPr/>
        </p:nvSpPr>
        <p:spPr>
          <a:xfrm>
            <a:off x="984223" y="429878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2</a:t>
            </a:r>
            <a:endParaRPr lang="ar-SA" dirty="0">
              <a:solidFill>
                <a:schemeClr val="accent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93" y="4069110"/>
            <a:ext cx="45243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1408421" y="4840166"/>
            <a:ext cx="1521699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Recombinant DNA</a:t>
            </a:r>
            <a:endParaRPr lang="ar-SA" sz="1400" dirty="0"/>
          </a:p>
        </p:txBody>
      </p:sp>
      <p:sp>
        <p:nvSpPr>
          <p:cNvPr id="8" name="مستطيل 7"/>
          <p:cNvSpPr/>
          <p:nvPr/>
        </p:nvSpPr>
        <p:spPr>
          <a:xfrm>
            <a:off x="3413729" y="4897785"/>
            <a:ext cx="7982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the host</a:t>
            </a:r>
            <a:endParaRPr lang="ar-SA" sz="1400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5004048" y="5897923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4123580" y="5863843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2501062" y="5783288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4123581" y="6298009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3248922" y="5780913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3373003" y="6293043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مستطيل 16"/>
          <p:cNvSpPr/>
          <p:nvPr/>
        </p:nvSpPr>
        <p:spPr>
          <a:xfrm>
            <a:off x="979058" y="571088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3</a:t>
            </a:r>
            <a:endParaRPr lang="ar-SA" dirty="0">
              <a:solidFill>
                <a:schemeClr val="accent1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864069" y="3316695"/>
            <a:ext cx="1521699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Recombinant DNA</a:t>
            </a:r>
            <a:endParaRPr lang="ar-SA" sz="14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5004048" y="4900414"/>
            <a:ext cx="1741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400" dirty="0" smtClean="0"/>
              <a:t>Transformed bacteria</a:t>
            </a: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42528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>
                <a:solidFill>
                  <a:schemeClr val="accent1">
                    <a:lumMod val="75000"/>
                  </a:schemeClr>
                </a:solidFill>
              </a:rPr>
              <a:t>Vector</a:t>
            </a:r>
            <a:endParaRPr lang="ar-S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l">
              <a:buNone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Cloning Vector 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 algn="l">
              <a:buNone/>
            </a:pPr>
            <a:r>
              <a:rPr lang="en-US" dirty="0" smtClean="0"/>
              <a:t>Molecule </a:t>
            </a:r>
            <a:r>
              <a:rPr lang="en-US" dirty="0" smtClean="0"/>
              <a:t>of DNA to which the fragment of DNA to be cloned is joined .</a:t>
            </a:r>
          </a:p>
          <a:p>
            <a:pPr algn="l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Three features of all cloning vectors</a:t>
            </a:r>
            <a:endParaRPr lang="en-US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 algn="l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dirty="0" smtClean="0"/>
              <a:t> They must be capable of independent replication within the bacterial host cells</a:t>
            </a:r>
          </a:p>
          <a:p>
            <a:pPr marL="114300" indent="0" algn="l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dirty="0" smtClean="0"/>
              <a:t> They must contain at least one specific nucleotide sequence</a:t>
            </a:r>
          </a:p>
          <a:p>
            <a:pPr marL="114300" indent="0" algn="l">
              <a:buNone/>
            </a:pPr>
            <a:r>
              <a:rPr lang="en-US" dirty="0" smtClean="0"/>
              <a:t>recognized by restriction endonuclease</a:t>
            </a:r>
          </a:p>
          <a:p>
            <a:pPr marL="114300" indent="0" algn="l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dirty="0" smtClean="0"/>
              <a:t> They </a:t>
            </a:r>
            <a:r>
              <a:rPr lang="en-US" dirty="0"/>
              <a:t>must contain at least </a:t>
            </a:r>
            <a:r>
              <a:rPr lang="en-US" dirty="0" smtClean="0"/>
              <a:t>selectable </a:t>
            </a:r>
            <a:r>
              <a:rPr lang="en-US" dirty="0"/>
              <a:t>markers for drug </a:t>
            </a:r>
            <a:endParaRPr lang="ar-SA" dirty="0" smtClean="0"/>
          </a:p>
          <a:p>
            <a:pPr marL="114300" indent="0" algn="l">
              <a:buNone/>
            </a:pPr>
            <a:r>
              <a:rPr lang="en-US" dirty="0" smtClean="0"/>
              <a:t>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9" t="12021" r="14127" b="13585"/>
          <a:stretch/>
        </p:blipFill>
        <p:spPr>
          <a:xfrm>
            <a:off x="1107728" y="906668"/>
            <a:ext cx="7045854" cy="4258849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251520" y="2955393"/>
            <a:ext cx="24482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1400" b="1" dirty="0" smtClean="0"/>
              <a:t>Anti-bacterial resistance gene.</a:t>
            </a:r>
          </a:p>
          <a:p>
            <a:pPr algn="l" rtl="0"/>
            <a:r>
              <a:rPr lang="en-US" sz="1400" b="1" dirty="0" err="1" smtClean="0"/>
              <a:t>e.g</a:t>
            </a:r>
            <a:r>
              <a:rPr lang="en-US" sz="1400" b="1" dirty="0" smtClean="0"/>
              <a:t>: ampicillin resistance gene.</a:t>
            </a:r>
            <a:endParaRPr lang="ar-SA" sz="14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979712" y="906668"/>
            <a:ext cx="163628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Origin of replication</a:t>
            </a:r>
            <a:endParaRPr lang="ar-SA" sz="1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35814" y="5615862"/>
            <a:ext cx="841980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Generally plasmid vectors  should contain three important parts.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19435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40948" y="6085330"/>
            <a:ext cx="841980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Generally plasmid vectors  should contain three important parts.</a:t>
            </a:r>
            <a:endParaRPr lang="ar-SA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" y="0"/>
            <a:ext cx="9067556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رابط كسهم مستقيم 3"/>
          <p:cNvCxnSpPr/>
          <p:nvPr/>
        </p:nvCxnSpPr>
        <p:spPr>
          <a:xfrm flipH="1">
            <a:off x="5940152" y="1006797"/>
            <a:ext cx="36004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6596580" y="2027384"/>
            <a:ext cx="360040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 flipV="1">
            <a:off x="6732240" y="4077072"/>
            <a:ext cx="36004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6946276" y="47299"/>
            <a:ext cx="221676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At least one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R.E  recognition sites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221294" y="742897"/>
            <a:ext cx="11659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EcoR1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020272" y="1627274"/>
            <a:ext cx="10082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Bam H1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020272" y="4253026"/>
            <a:ext cx="94929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Hind III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-540568" y="3501008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B0F0"/>
                </a:solidFill>
              </a:rPr>
              <a:t>e.g</a:t>
            </a:r>
            <a:r>
              <a:rPr lang="en-US" sz="1600" b="1" dirty="0">
                <a:solidFill>
                  <a:srgbClr val="00B0F0"/>
                </a:solidFill>
              </a:rPr>
              <a:t>: ampicillin resistance gene</a:t>
            </a:r>
            <a:endParaRPr lang="ar-SA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Cloning Vector Types</a:t>
            </a:r>
            <a:endParaRPr lang="en-CA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2400" y="1301889"/>
            <a:ext cx="883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Plasmid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extra chromosomal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circular DNA molecule that autonomously replicates inside the bacterial cell; cloning limit: 100 to 10,000 base pairs or 0.1-10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kilobases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(kb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Phage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derivatives of bacteriophage lambda; linear DNA molecules, whose region can be replaced with foreign DNA without disrupting its life cycle; cloning limit: 8-20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kb.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Cosmids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extra chromosomal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circular DNA molecule that combines features of plasmids and phage; cloning limit - 35-50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kb.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Bacterial Artificial Chromosomes (BAC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based on bacterial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mini-F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plasmids. cloning limit: 75-300 kb </a:t>
            </a:r>
          </a:p>
          <a:p>
            <a:pPr algn="l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Yeast Artificial Chromosomes (YAC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artificial chromosome that contains telomeres, origin of replication, a yeast centromere, and a selectable marker for identification in yeast cells; cloning limit: 100-1000 kb </a:t>
            </a:r>
          </a:p>
        </p:txBody>
      </p:sp>
      <p:sp>
        <p:nvSpPr>
          <p:cNvPr id="3074" name="AutoShape 2" descr="Image result for plasmid copy numb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076" name="AutoShape 4" descr="Image result for plasmid copy numb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878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Competent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-It is the ability to undergo transformation which means the </a:t>
            </a:r>
            <a:endParaRPr lang="ar-SA" dirty="0" smtClean="0"/>
          </a:p>
          <a:p>
            <a:pPr marL="114300" indent="0" algn="l">
              <a:buNone/>
            </a:pPr>
            <a:r>
              <a:rPr lang="en-US" dirty="0" smtClean="0"/>
              <a:t>ability </a:t>
            </a:r>
            <a:r>
              <a:rPr lang="en-US" dirty="0"/>
              <a:t>of a cell to </a:t>
            </a:r>
            <a:r>
              <a:rPr lang="en-US" dirty="0" smtClean="0"/>
              <a:t>take the </a:t>
            </a:r>
            <a:r>
              <a:rPr lang="en-US" dirty="0"/>
              <a:t>DNA from the environment.</a:t>
            </a:r>
          </a:p>
          <a:p>
            <a:pPr marL="114300" indent="0" algn="l">
              <a:buNone/>
            </a:pPr>
            <a:r>
              <a:rPr lang="ar-SA" dirty="0" smtClean="0"/>
              <a:t> </a:t>
            </a:r>
          </a:p>
          <a:p>
            <a:pPr algn="l"/>
            <a:endParaRPr lang="en-US" dirty="0"/>
          </a:p>
          <a:p>
            <a:endParaRPr lang="ar-SA" dirty="0"/>
          </a:p>
        </p:txBody>
      </p:sp>
      <p:cxnSp>
        <p:nvCxnSpPr>
          <p:cNvPr id="5" name="Elbow Connector 4"/>
          <p:cNvCxnSpPr/>
          <p:nvPr/>
        </p:nvCxnSpPr>
        <p:spPr>
          <a:xfrm rot="16200000" flipH="1">
            <a:off x="4572000" y="2708920"/>
            <a:ext cx="1656184" cy="151216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rot="5400000">
            <a:off x="1511660" y="2888939"/>
            <a:ext cx="1728193" cy="122413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3528" y="4509120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Natural competence: </a:t>
            </a:r>
            <a:r>
              <a:rPr lang="en-US" dirty="0"/>
              <a:t>a genetically specified ability of bacteria that is occur under natural condition.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00092" y="4647619"/>
            <a:ext cx="2412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Artificial competence: </a:t>
            </a:r>
            <a:r>
              <a:rPr lang="en-US" dirty="0"/>
              <a:t>when cells in laboratory cultures are treated to be permeable to DNA</a:t>
            </a:r>
          </a:p>
        </p:txBody>
      </p:sp>
    </p:spTree>
    <p:extLst>
      <p:ext uri="{BB962C8B-B14F-4D97-AF65-F5344CB8AC3E}">
        <p14:creationId xmlns:p14="http://schemas.microsoft.com/office/powerpoint/2010/main" val="26532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جاور">
  <a:themeElements>
    <a:clrScheme name="مخصص 2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0070C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6689</TotalTime>
  <Words>756</Words>
  <Application>Microsoft Office PowerPoint</Application>
  <PresentationFormat>On-screen Show (4:3)</PresentationFormat>
  <Paragraphs>141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تجاور</vt:lpstr>
      <vt:lpstr> competent cells formation and transformation of competent cells with DNA. </vt:lpstr>
      <vt:lpstr>PowerPoint Presentation</vt:lpstr>
      <vt:lpstr>Overall Transformation Process </vt:lpstr>
      <vt:lpstr>PowerPoint Presentation</vt:lpstr>
      <vt:lpstr>Vector</vt:lpstr>
      <vt:lpstr>PowerPoint Presentation</vt:lpstr>
      <vt:lpstr>PowerPoint Presentation</vt:lpstr>
      <vt:lpstr>Cloning Vector Types</vt:lpstr>
      <vt:lpstr>Competent </vt:lpstr>
      <vt:lpstr>PowerPoint Presentation</vt:lpstr>
      <vt:lpstr>PowerPoint Presentation</vt:lpstr>
      <vt:lpstr>PowerPoint Presentation</vt:lpstr>
      <vt:lpstr>Competent Cells Formation</vt:lpstr>
      <vt:lpstr>PowerPoint Presentation</vt:lpstr>
      <vt:lpstr>PowerPoint Presentation</vt:lpstr>
      <vt:lpstr>Principle of chemical transformation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Competent Cells formation and transformation of competent Cells with DNA</dc:title>
  <dc:creator>لينة</dc:creator>
  <cp:lastModifiedBy>Areej Alzahrani</cp:lastModifiedBy>
  <cp:revision>137</cp:revision>
  <dcterms:created xsi:type="dcterms:W3CDTF">2013-08-26T06:51:50Z</dcterms:created>
  <dcterms:modified xsi:type="dcterms:W3CDTF">2015-09-15T16:32:44Z</dcterms:modified>
</cp:coreProperties>
</file>