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7" r:id="rId2"/>
    <p:sldId id="258" r:id="rId3"/>
    <p:sldId id="259" r:id="rId4"/>
    <p:sldId id="260" r:id="rId5"/>
    <p:sldId id="295" r:id="rId6"/>
    <p:sldId id="261" r:id="rId7"/>
    <p:sldId id="262" r:id="rId8"/>
    <p:sldId id="263" r:id="rId9"/>
    <p:sldId id="264" r:id="rId10"/>
    <p:sldId id="265" r:id="rId11"/>
    <p:sldId id="266" r:id="rId12"/>
    <p:sldId id="267" r:id="rId13"/>
    <p:sldId id="268" r:id="rId14"/>
    <p:sldId id="269" r:id="rId15"/>
    <p:sldId id="270" r:id="rId16"/>
    <p:sldId id="298" r:id="rId17"/>
    <p:sldId id="271" r:id="rId18"/>
    <p:sldId id="327" r:id="rId19"/>
    <p:sldId id="272" r:id="rId20"/>
    <p:sldId id="273" r:id="rId21"/>
    <p:sldId id="274" r:id="rId22"/>
    <p:sldId id="324" r:id="rId23"/>
    <p:sldId id="296" r:id="rId24"/>
    <p:sldId id="277" r:id="rId25"/>
    <p:sldId id="278" r:id="rId26"/>
    <p:sldId id="325" r:id="rId27"/>
    <p:sldId id="279" r:id="rId28"/>
    <p:sldId id="280" r:id="rId29"/>
    <p:sldId id="326" r:id="rId30"/>
    <p:sldId id="282" r:id="rId31"/>
    <p:sldId id="299" r:id="rId32"/>
    <p:sldId id="300" r:id="rId33"/>
    <p:sldId id="301" r:id="rId34"/>
    <p:sldId id="302" r:id="rId35"/>
    <p:sldId id="306" r:id="rId36"/>
    <p:sldId id="308" r:id="rId37"/>
    <p:sldId id="304" r:id="rId38"/>
    <p:sldId id="305" r:id="rId39"/>
    <p:sldId id="309" r:id="rId40"/>
    <p:sldId id="310" r:id="rId41"/>
    <p:sldId id="311" r:id="rId42"/>
    <p:sldId id="312" r:id="rId43"/>
    <p:sldId id="313" r:id="rId44"/>
    <p:sldId id="314" r:id="rId45"/>
    <p:sldId id="315" r:id="rId46"/>
    <p:sldId id="316" r:id="rId47"/>
    <p:sldId id="317" r:id="rId48"/>
    <p:sldId id="32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8" d="100"/>
          <a:sy n="78" d="100"/>
        </p:scale>
        <p:origin x="-1134"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A7BE42-4A3F-4735-AB2B-54123793F20C}" type="datetimeFigureOut">
              <a:rPr lang="en-US" smtClean="0"/>
              <a:pPr/>
              <a:t>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B5BD8B-D27D-47EF-ADD9-DA7DBF5CA352}" type="slidenum">
              <a:rPr lang="en-US" smtClean="0"/>
              <a:pPr/>
              <a:t>‹#›</a:t>
            </a:fld>
            <a:endParaRPr lang="en-US"/>
          </a:p>
        </p:txBody>
      </p:sp>
    </p:spTree>
    <p:extLst>
      <p:ext uri="{BB962C8B-B14F-4D97-AF65-F5344CB8AC3E}">
        <p14:creationId xmlns="" xmlns:p14="http://schemas.microsoft.com/office/powerpoint/2010/main" val="8711488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F28C060-1B68-479E-82B6-8153F6ED4C0C}" type="slidenum">
              <a:rPr lang="en-US" smtClean="0">
                <a:latin typeface="Arial" charset="0"/>
              </a:rPr>
              <a:pPr/>
              <a:t>1</a:t>
            </a:fld>
            <a:endParaRPr lang="en-US" smtClean="0">
              <a:latin typeface="Arial"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altLang="en-US" b="1" smtClean="0">
                <a:latin typeface="Arial" charset="0"/>
              </a:rPr>
              <a:t>Fig 24-CO, p.737</a:t>
            </a:r>
            <a:r>
              <a:rPr lang="en-US" altLang="en-US" smtClean="0">
                <a:latin typeface="Arial" charset="0"/>
              </a:rPr>
              <a:t> In a table-top plasma ball, the colorful lines emanating from the sphere give evidence of strong electric fields. Using Gauss’s law, we show in this chapter that the electric field surrounding a charged sphere is identical to that of a point charge. (Getty Images)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8998524-06C9-4CA2-9FB9-EEB70A7C6E72}" type="slidenum">
              <a:rPr lang="en-US" smtClean="0">
                <a:latin typeface="Arial" charset="0"/>
              </a:rPr>
              <a:pPr/>
              <a:t>11</a:t>
            </a:fld>
            <a:endParaRPr lang="en-US" smtClean="0">
              <a:latin typeface="Arial"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altLang="en-US" smtClean="0">
                <a:latin typeface="Arial" charset="0"/>
              </a:rPr>
              <a:t>and from Equation 24.4 we find that the net flux through the gaussian surface is</a:t>
            </a:r>
          </a:p>
          <a:p>
            <a:pPr eaLnBrk="1" hangingPunct="1"/>
            <a:r>
              <a:rPr lang="en-US" altLang="en-US" i="1" smtClean="0">
                <a:latin typeface="Arial" charset="0"/>
              </a:rPr>
              <a:t>E </a:t>
            </a:r>
            <a:r>
              <a:rPr lang="en-US" altLang="en-US" smtClean="0">
                <a:latin typeface="Arial" charset="0"/>
              </a:rPr>
              <a:t>EdA </a:t>
            </a:r>
            <a:r>
              <a:rPr lang="en-US" altLang="en-US" i="1" smtClean="0">
                <a:latin typeface="Arial" charset="0"/>
              </a:rPr>
              <a:t>E dA E dA</a:t>
            </a:r>
          </a:p>
          <a:p>
            <a:pPr eaLnBrk="1" hangingPunct="1"/>
            <a:r>
              <a:rPr lang="en-US" altLang="en-US" b="1" smtClean="0">
                <a:latin typeface="Arial" charset="0"/>
              </a:rPr>
              <a:t>Figure 24.6 </a:t>
            </a:r>
            <a:r>
              <a:rPr lang="en-US" altLang="en-US" smtClean="0">
                <a:latin typeface="Arial" charset="0"/>
              </a:rPr>
              <a:t>A spherical gaussian surface of radius </a:t>
            </a:r>
            <a:r>
              <a:rPr lang="en-US" altLang="en-US" i="1" smtClean="0">
                <a:latin typeface="Arial" charset="0"/>
              </a:rPr>
              <a:t>r </a:t>
            </a:r>
            <a:r>
              <a:rPr lang="en-US" altLang="en-US" smtClean="0">
                <a:latin typeface="Arial" charset="0"/>
              </a:rPr>
              <a:t>surrounding a point charge q. When the charge is at the center of the sphere, the electric field is everywhere normal to the surface and constant in magnitude.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3FFF15A7-5143-4D66-9BAC-D4D13AC98A1A}" type="slidenum">
              <a:rPr lang="en-US" smtClean="0">
                <a:latin typeface="Arial" charset="0"/>
              </a:rPr>
              <a:pPr/>
              <a:t>12</a:t>
            </a:fld>
            <a:endParaRPr lang="en-US" smtClean="0">
              <a:latin typeface="Arial"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altLang="en-US" b="1" smtClean="0">
                <a:latin typeface="Arial" charset="0"/>
              </a:rPr>
              <a:t>Figure 24.7 </a:t>
            </a:r>
            <a:r>
              <a:rPr lang="en-US" altLang="en-US" smtClean="0">
                <a:latin typeface="Arial" charset="0"/>
              </a:rPr>
              <a:t>Closed surfaces of various shapes surrounding a charge q. The net electric flux is the same through all surfaces.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A5DCBF8-F6D5-4A63-9FE6-8A4DEA87AC99}" type="slidenum">
              <a:rPr lang="en-US" smtClean="0">
                <a:latin typeface="Arial" charset="0"/>
              </a:rPr>
              <a:pPr/>
              <a:t>13</a:t>
            </a:fld>
            <a:endParaRPr lang="en-US" smtClean="0">
              <a:latin typeface="Arial"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altLang="en-US" b="1" smtClean="0">
                <a:latin typeface="Arial" charset="0"/>
              </a:rPr>
              <a:t>Figure 24.8 </a:t>
            </a:r>
            <a:r>
              <a:rPr lang="en-US" altLang="en-US" smtClean="0">
                <a:latin typeface="Arial" charset="0"/>
              </a:rPr>
              <a:t>A point charge located </a:t>
            </a:r>
            <a:r>
              <a:rPr lang="en-US" altLang="en-US" i="1" smtClean="0">
                <a:latin typeface="Arial" charset="0"/>
              </a:rPr>
              <a:t>outside </a:t>
            </a:r>
            <a:r>
              <a:rPr lang="en-US" altLang="en-US" smtClean="0">
                <a:latin typeface="Arial" charset="0"/>
              </a:rPr>
              <a:t>a closed surface. The number of lines entering the surface equals the number leaving the surface.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91A0984A-6D76-4300-AA18-4F22DDEB2846}" type="slidenum">
              <a:rPr lang="en-US" smtClean="0">
                <a:latin typeface="Arial" charset="0"/>
              </a:rPr>
              <a:pPr/>
              <a:t>14</a:t>
            </a:fld>
            <a:endParaRPr lang="en-US" smtClean="0">
              <a:latin typeface="Arial"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7431CFF3-B465-4F31-A1D1-9CEB721D5323}" type="slidenum">
              <a:rPr lang="en-US" smtClean="0">
                <a:latin typeface="Arial" charset="0"/>
              </a:rPr>
              <a:pPr/>
              <a:t>15</a:t>
            </a:fld>
            <a:endParaRPr lang="en-US" smtClean="0">
              <a:latin typeface="Arial"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r>
              <a:rPr lang="en-US" altLang="en-US" b="1" dirty="0" smtClean="0">
                <a:latin typeface="Arial" charset="0"/>
              </a:rPr>
              <a:t>Active Figure 24.9 </a:t>
            </a:r>
            <a:r>
              <a:rPr lang="en-US" altLang="en-US" dirty="0" smtClean="0">
                <a:latin typeface="Arial" charset="0"/>
              </a:rPr>
              <a:t>The net electric flux through any closed surface depends only on the charge </a:t>
            </a:r>
            <a:r>
              <a:rPr lang="en-US" altLang="en-US" i="1" dirty="0" smtClean="0">
                <a:latin typeface="Arial" charset="0"/>
              </a:rPr>
              <a:t>inside </a:t>
            </a:r>
            <a:r>
              <a:rPr lang="en-US" altLang="en-US" dirty="0" smtClean="0">
                <a:latin typeface="Arial" charset="0"/>
              </a:rPr>
              <a:t>that surface. The net flux through surface </a:t>
            </a:r>
            <a:r>
              <a:rPr lang="en-US" altLang="en-US" i="1" dirty="0" smtClean="0">
                <a:latin typeface="Arial" charset="0"/>
              </a:rPr>
              <a:t>S </a:t>
            </a:r>
            <a:r>
              <a:rPr lang="en-US" altLang="en-US" dirty="0" smtClean="0">
                <a:latin typeface="Arial" charset="0"/>
              </a:rPr>
              <a:t>is q1 /0 , the net flux through surface Sis </a:t>
            </a:r>
            <a:r>
              <a:rPr lang="en-US" altLang="en-US" i="1" dirty="0" smtClean="0">
                <a:latin typeface="Arial" charset="0"/>
              </a:rPr>
              <a:t>(q </a:t>
            </a:r>
            <a:r>
              <a:rPr lang="en-US" altLang="en-US" dirty="0" smtClean="0">
                <a:latin typeface="Arial" charset="0"/>
              </a:rPr>
              <a:t>2 + q3)/</a:t>
            </a:r>
            <a:r>
              <a:rPr lang="en-US" altLang="en-US" i="1" dirty="0" smtClean="0">
                <a:latin typeface="Arial" charset="0"/>
              </a:rPr>
              <a:t>e </a:t>
            </a:r>
            <a:r>
              <a:rPr lang="en-US" altLang="en-US" dirty="0" smtClean="0">
                <a:latin typeface="Arial" charset="0"/>
              </a:rPr>
              <a:t>0 , and the net flux through surface </a:t>
            </a:r>
            <a:r>
              <a:rPr lang="en-US" altLang="en-US" i="1" dirty="0" smtClean="0">
                <a:latin typeface="Arial" charset="0"/>
              </a:rPr>
              <a:t>S </a:t>
            </a:r>
            <a:r>
              <a:rPr lang="en-US" altLang="en-US" dirty="0" smtClean="0">
                <a:latin typeface="Arial" charset="0"/>
              </a:rPr>
              <a:t>is zero. Charge q4 does not contribute to the flux through any surface because it is outside all surfaces.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86157595-78AD-4111-848C-134142D5B9D9}" type="slidenum">
              <a:rPr lang="en-US" smtClean="0">
                <a:latin typeface="Arial" charset="0"/>
              </a:rPr>
              <a:pPr/>
              <a:t>17</a:t>
            </a:fld>
            <a:endParaRPr lang="en-US" smtClean="0">
              <a:latin typeface="Arial"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dirty="0"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08F3F5B3-98BB-4E9A-B8EA-0B5A463896CF}" type="slidenum">
              <a:rPr lang="en-US" smtClean="0">
                <a:latin typeface="Arial" charset="0"/>
              </a:rPr>
              <a:pPr/>
              <a:t>19</a:t>
            </a:fld>
            <a:endParaRPr lang="en-US" smtClean="0">
              <a:latin typeface="Arial"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altLang="en-US" b="1" smtClean="0">
                <a:latin typeface="Arial" charset="0"/>
              </a:rPr>
              <a:t>Figure 24.10 </a:t>
            </a:r>
            <a:r>
              <a:rPr lang="en-US" altLang="en-US" smtClean="0">
                <a:latin typeface="Arial" charset="0"/>
              </a:rPr>
              <a:t>(Example 24.4) The point charge </a:t>
            </a:r>
            <a:r>
              <a:rPr lang="en-US" altLang="en-US" i="1" smtClean="0">
                <a:latin typeface="Arial" charset="0"/>
              </a:rPr>
              <a:t>q </a:t>
            </a:r>
            <a:r>
              <a:rPr lang="en-US" altLang="en-US" smtClean="0">
                <a:latin typeface="Arial" charset="0"/>
              </a:rPr>
              <a:t>is at the center of the spherical gaussian surface, and E is parallel to </a:t>
            </a:r>
            <a:r>
              <a:rPr lang="en-US" altLang="en-US" i="1" smtClean="0">
                <a:latin typeface="Arial" charset="0"/>
              </a:rPr>
              <a:t>d </a:t>
            </a:r>
            <a:r>
              <a:rPr lang="en-US" altLang="en-US" smtClean="0">
                <a:latin typeface="Arial" charset="0"/>
              </a:rPr>
              <a:t>A at every point on the surface.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05A34E1E-4E50-4AB8-8852-330412D9B196}" type="slidenum">
              <a:rPr lang="en-US" smtClean="0">
                <a:latin typeface="Arial" charset="0"/>
              </a:rPr>
              <a:pPr/>
              <a:t>20</a:t>
            </a:fld>
            <a:endParaRPr lang="en-US" smtClean="0">
              <a:latin typeface="Arial"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r>
              <a:rPr lang="en-US" altLang="en-US" b="1" smtClean="0">
                <a:latin typeface="Arial" charset="0"/>
              </a:rPr>
              <a:t>Figure 24.11 </a:t>
            </a:r>
            <a:r>
              <a:rPr lang="en-US" altLang="en-US" smtClean="0">
                <a:latin typeface="Arial" charset="0"/>
              </a:rPr>
              <a:t>(Example 24.5) A uniformly charged insulating sphere of radius </a:t>
            </a:r>
            <a:r>
              <a:rPr lang="en-US" altLang="en-US" i="1" smtClean="0">
                <a:latin typeface="Arial" charset="0"/>
              </a:rPr>
              <a:t>a </a:t>
            </a:r>
            <a:r>
              <a:rPr lang="en-US" altLang="en-US" smtClean="0">
                <a:latin typeface="Arial" charset="0"/>
              </a:rPr>
              <a:t>and total charge Q. (a) For points outside the sphere, a large spherical gaussian surface is drawn concentric with the sphere. In diagrams such as this, the dotted line represents the intersection of the gaussian surface with the plane of the page. (b) For points inside the sphere, a spherical gaussian surface smaller than the sphere is drawn.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7A86421-6A3E-4812-BB86-AEA4C23EAC5F}" type="slidenum">
              <a:rPr lang="en-US" smtClean="0">
                <a:latin typeface="Arial" charset="0"/>
              </a:rPr>
              <a:pPr/>
              <a:t>21</a:t>
            </a:fld>
            <a:endParaRPr lang="en-US" smtClean="0">
              <a:latin typeface="Arial"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r>
              <a:rPr lang="en-US" b="1" smtClean="0">
                <a:latin typeface="Arial" charset="0"/>
                <a:cs typeface="Times New Roman" pitchFamily="18" charset="0"/>
              </a:rPr>
              <a:t>Figure 24.12 </a:t>
            </a:r>
            <a:r>
              <a:rPr lang="en-US" smtClean="0">
                <a:latin typeface="Arial" charset="0"/>
                <a:cs typeface="Times New Roman" pitchFamily="18" charset="0"/>
              </a:rPr>
              <a:t>(Example 24.5) A plot of </a:t>
            </a:r>
            <a:r>
              <a:rPr lang="en-US" i="1" smtClean="0">
                <a:latin typeface="Arial" charset="0"/>
                <a:cs typeface="Times New Roman" pitchFamily="18" charset="0"/>
              </a:rPr>
              <a:t>E </a:t>
            </a:r>
            <a:r>
              <a:rPr lang="en-US" smtClean="0">
                <a:latin typeface="Arial" charset="0"/>
                <a:cs typeface="Times New Roman" pitchFamily="18" charset="0"/>
              </a:rPr>
              <a:t>versus </a:t>
            </a:r>
            <a:r>
              <a:rPr lang="en-US" i="1" smtClean="0">
                <a:latin typeface="Arial" charset="0"/>
                <a:cs typeface="Times New Roman" pitchFamily="18" charset="0"/>
              </a:rPr>
              <a:t>r </a:t>
            </a:r>
            <a:r>
              <a:rPr lang="en-US" smtClean="0">
                <a:latin typeface="Arial" charset="0"/>
                <a:cs typeface="Times New Roman" pitchFamily="18" charset="0"/>
              </a:rPr>
              <a:t>for a uniformly charged insulating  phere. The electric field inside the sphere </a:t>
            </a:r>
            <a:r>
              <a:rPr lang="en-US" i="1" smtClean="0">
                <a:latin typeface="Arial" charset="0"/>
                <a:cs typeface="Times New Roman" pitchFamily="18" charset="0"/>
              </a:rPr>
              <a:t>(r</a:t>
            </a:r>
            <a:r>
              <a:rPr lang="en-US" i="1" smtClean="0">
                <a:latin typeface="Arial" charset="0"/>
                <a:cs typeface="Times New Roman" pitchFamily="18" charset="0"/>
                <a:sym typeface="Symbol" pitchFamily="18" charset="2"/>
              </a:rPr>
              <a:t></a:t>
            </a:r>
            <a:r>
              <a:rPr lang="en-US" i="1" smtClean="0">
                <a:latin typeface="Arial" charset="0"/>
                <a:cs typeface="Times New Roman" pitchFamily="18" charset="0"/>
              </a:rPr>
              <a:t> </a:t>
            </a:r>
            <a:r>
              <a:rPr lang="en-US" smtClean="0">
                <a:latin typeface="Arial" charset="0"/>
                <a:cs typeface="Times New Roman" pitchFamily="18" charset="0"/>
              </a:rPr>
              <a:t>a) varies linearly with r. The field outside  the sphere </a:t>
            </a:r>
            <a:r>
              <a:rPr lang="en-US" i="1" smtClean="0">
                <a:latin typeface="Arial" charset="0"/>
                <a:cs typeface="Times New Roman" pitchFamily="18" charset="0"/>
              </a:rPr>
              <a:t>(r</a:t>
            </a:r>
            <a:r>
              <a:rPr lang="en-US" i="1" smtClean="0">
                <a:latin typeface="Arial" charset="0"/>
                <a:cs typeface="Times New Roman" pitchFamily="18" charset="0"/>
                <a:sym typeface="Symbol" pitchFamily="18" charset="2"/>
              </a:rPr>
              <a:t></a:t>
            </a:r>
            <a:r>
              <a:rPr lang="en-US" i="1" smtClean="0">
                <a:latin typeface="Arial" charset="0"/>
                <a:cs typeface="Times New Roman" pitchFamily="18" charset="0"/>
              </a:rPr>
              <a:t> </a:t>
            </a:r>
            <a:r>
              <a:rPr lang="en-US" smtClean="0">
                <a:latin typeface="Arial" charset="0"/>
                <a:cs typeface="Times New Roman" pitchFamily="18" charset="0"/>
              </a:rPr>
              <a:t>a) is the same as that of a point charge </a:t>
            </a:r>
            <a:r>
              <a:rPr lang="en-US" i="1" smtClean="0">
                <a:latin typeface="Arial" charset="0"/>
                <a:cs typeface="Times New Roman" pitchFamily="18" charset="0"/>
              </a:rPr>
              <a:t>Q </a:t>
            </a:r>
            <a:r>
              <a:rPr lang="en-US" smtClean="0">
                <a:latin typeface="Arial" charset="0"/>
                <a:cs typeface="Times New Roman" pitchFamily="18" charset="0"/>
              </a:rPr>
              <a:t>located at </a:t>
            </a:r>
            <a:r>
              <a:rPr lang="en-US" i="1" smtClean="0">
                <a:latin typeface="Arial" charset="0"/>
                <a:cs typeface="Times New Roman" pitchFamily="18" charset="0"/>
              </a:rPr>
              <a:t>r </a:t>
            </a:r>
            <a:r>
              <a:rPr lang="en-US" smtClean="0">
                <a:latin typeface="Arial" charset="0"/>
                <a:cs typeface="Times New Roman" pitchFamily="18" charset="0"/>
              </a:rPr>
              <a:t>0.</a:t>
            </a:r>
          </a:p>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313053D7-E94E-43C2-9FA6-93DEF9BB030F}" type="slidenum">
              <a:rPr lang="en-US" smtClean="0">
                <a:latin typeface="Arial" charset="0"/>
              </a:rPr>
              <a:pPr/>
              <a:t>24</a:t>
            </a:fld>
            <a:endParaRPr lang="en-US"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r>
              <a:rPr lang="en-US" b="1" smtClean="0">
                <a:latin typeface="Arial" charset="0"/>
                <a:cs typeface="Times New Roman" pitchFamily="18" charset="0"/>
              </a:rPr>
              <a:t>Figure 24.13 </a:t>
            </a:r>
            <a:r>
              <a:rPr lang="en-US" smtClean="0">
                <a:latin typeface="Arial" charset="0"/>
                <a:cs typeface="Times New Roman" pitchFamily="18" charset="0"/>
              </a:rPr>
              <a:t>(Example 24.6) (b) Gaussian surface for </a:t>
            </a:r>
            <a:r>
              <a:rPr lang="en-US" i="1" smtClean="0">
                <a:latin typeface="Arial" charset="0"/>
                <a:cs typeface="Times New Roman" pitchFamily="18" charset="0"/>
              </a:rPr>
              <a:t>r</a:t>
            </a:r>
            <a:r>
              <a:rPr lang="en-US" i="1" smtClean="0">
                <a:latin typeface="Arial" charset="0"/>
                <a:cs typeface="Times New Roman" pitchFamily="18" charset="0"/>
                <a:sym typeface="Symbol" pitchFamily="18" charset="2"/>
              </a:rPr>
              <a:t></a:t>
            </a:r>
            <a:r>
              <a:rPr lang="en-US" i="1" smtClean="0">
                <a:latin typeface="Arial" charset="0"/>
                <a:cs typeface="Times New Roman" pitchFamily="18" charset="0"/>
              </a:rPr>
              <a:t> </a:t>
            </a:r>
            <a:r>
              <a:rPr lang="en-US" smtClean="0">
                <a:latin typeface="Arial" charset="0"/>
                <a:cs typeface="Times New Roman" pitchFamily="18" charset="0"/>
              </a:rPr>
              <a:t>a. </a:t>
            </a:r>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A79C38D8-9459-4BBD-B294-20B03239554B}" type="slidenum">
              <a:rPr lang="en-US" smtClean="0">
                <a:latin typeface="Arial" charset="0"/>
              </a:rPr>
              <a:pPr/>
              <a:t>2</a:t>
            </a:fld>
            <a:endParaRPr lang="en-US" smtClean="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E23A2313-7444-4E53-85A7-85B512FCDD97}" type="slidenum">
              <a:rPr lang="en-US" smtClean="0">
                <a:latin typeface="Arial" charset="0"/>
              </a:rPr>
              <a:pPr/>
              <a:t>25</a:t>
            </a:fld>
            <a:endParaRPr lang="en-US" smtClean="0">
              <a:latin typeface="Arial"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r>
              <a:rPr lang="en-US" b="1" smtClean="0">
                <a:latin typeface="Arial" charset="0"/>
                <a:cs typeface="Times New Roman" pitchFamily="18" charset="0"/>
              </a:rPr>
              <a:t>Figure 24.13 </a:t>
            </a:r>
            <a:r>
              <a:rPr lang="en-US" smtClean="0">
                <a:latin typeface="Arial" charset="0"/>
                <a:cs typeface="Times New Roman" pitchFamily="18" charset="0"/>
              </a:rPr>
              <a:t>(Example 24.6) (c) Gaussian surface for </a:t>
            </a:r>
            <a:r>
              <a:rPr lang="en-US" i="1" smtClean="0">
                <a:latin typeface="Arial" charset="0"/>
                <a:cs typeface="Times New Roman" pitchFamily="18" charset="0"/>
              </a:rPr>
              <a:t>r</a:t>
            </a:r>
            <a:r>
              <a:rPr lang="en-US" i="1" smtClean="0">
                <a:latin typeface="Arial" charset="0"/>
                <a:cs typeface="Times New Roman" pitchFamily="18" charset="0"/>
                <a:sym typeface="Symbol" pitchFamily="18" charset="2"/>
              </a:rPr>
              <a:t></a:t>
            </a:r>
            <a:r>
              <a:rPr lang="en-US" i="1" smtClean="0">
                <a:latin typeface="Arial" charset="0"/>
                <a:cs typeface="Times New Roman" pitchFamily="18" charset="0"/>
              </a:rPr>
              <a:t> </a:t>
            </a:r>
            <a:r>
              <a:rPr lang="en-US" smtClean="0">
                <a:latin typeface="Arial" charset="0"/>
                <a:cs typeface="Times New Roman" pitchFamily="18" charset="0"/>
              </a:rPr>
              <a:t>a.</a:t>
            </a:r>
          </a:p>
          <a:p>
            <a:pPr eaLnBrk="1" hangingPunct="1"/>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0A40D366-E72E-4E09-9941-6E949A4CCE5D}" type="slidenum">
              <a:rPr lang="en-US" smtClean="0">
                <a:latin typeface="Arial" charset="0"/>
              </a:rPr>
              <a:pPr/>
              <a:t>27</a:t>
            </a:fld>
            <a:endParaRPr lang="en-US" smtClean="0">
              <a:latin typeface="Arial" charset="0"/>
            </a:endParaRPr>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r>
              <a:rPr lang="en-US" altLang="en-US" b="1" smtClean="0">
                <a:latin typeface="Arial" charset="0"/>
              </a:rPr>
              <a:t>Figure 24.14 </a:t>
            </a:r>
            <a:r>
              <a:rPr lang="en-US" altLang="en-US" smtClean="0">
                <a:latin typeface="Arial" charset="0"/>
              </a:rPr>
              <a:t>(Example 24.7) (a) An infinite line of charge surrounded by a cylindrical gaussian surface concentric with the line. (b) An end view shows that the electric field at the cylindrical surface is constant in magnitude and perpendicular to the surface.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E19BC00-736E-4A1D-9DF1-6AD6E1C813DB}" type="slidenum">
              <a:rPr lang="en-US" smtClean="0">
                <a:latin typeface="Arial" charset="0"/>
              </a:rPr>
              <a:pPr/>
              <a:t>28</a:t>
            </a:fld>
            <a:endParaRPr lang="en-US" smtClean="0">
              <a:latin typeface="Arial"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altLang="en-US" b="1" smtClean="0">
                <a:latin typeface="Arial" charset="0"/>
              </a:rPr>
              <a:t>Figure 24.14 </a:t>
            </a:r>
            <a:r>
              <a:rPr lang="en-US" altLang="en-US" smtClean="0">
                <a:latin typeface="Arial" charset="0"/>
              </a:rPr>
              <a:t>(Example 24.7) (a) An infinite line of charge surrounded by a cylindrical gaussian surface concentric with the line.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F8F4C531-F32F-4FE9-B3A9-A63189360297}" type="slidenum">
              <a:rPr lang="en-US" smtClean="0">
                <a:latin typeface="Arial" charset="0"/>
              </a:rPr>
              <a:pPr/>
              <a:t>30</a:t>
            </a:fld>
            <a:endParaRPr lang="en-US" smtClean="0">
              <a:latin typeface="Arial" charset="0"/>
            </a:endParaRPr>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altLang="en-US" b="1" smtClean="0">
                <a:solidFill>
                  <a:srgbClr val="000000"/>
                </a:solidFill>
                <a:latin typeface="Arial" charset="0"/>
              </a:rPr>
              <a:t>Figure 24.15 </a:t>
            </a:r>
            <a:r>
              <a:rPr lang="en-US" altLang="en-US" smtClean="0">
                <a:solidFill>
                  <a:srgbClr val="000000"/>
                </a:solidFill>
                <a:latin typeface="Arial" charset="0"/>
              </a:rPr>
              <a:t>(Example 24.8) A cylindrical gaussian surface penetrating an infinite plane of charge. The flux is </a:t>
            </a:r>
            <a:r>
              <a:rPr lang="en-US" altLang="en-US" i="1" smtClean="0">
                <a:solidFill>
                  <a:srgbClr val="000000"/>
                </a:solidFill>
                <a:latin typeface="Arial" charset="0"/>
              </a:rPr>
              <a:t>E</a:t>
            </a:r>
            <a:r>
              <a:rPr lang="en-US" altLang="en-US" smtClean="0">
                <a:solidFill>
                  <a:srgbClr val="000000"/>
                </a:solidFill>
                <a:latin typeface="Arial" charset="0"/>
              </a:rPr>
              <a:t>a through each end of the gaussian surface and zero through its curved surface.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EDCA93B-ED35-4DD8-AF70-217B56AD9362}" type="slidenum">
              <a:rPr lang="en-US" smtClean="0">
                <a:latin typeface="Arial" charset="0"/>
              </a:rPr>
              <a:pPr/>
              <a:t>3</a:t>
            </a:fld>
            <a:endParaRPr lang="en-US" smtClean="0">
              <a:latin typeface="Arial"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b="1" smtClean="0">
                <a:latin typeface="Arial" charset="0"/>
                <a:cs typeface="Times New Roman" pitchFamily="18" charset="0"/>
              </a:rPr>
              <a:t>Figure 24.1 </a:t>
            </a:r>
            <a:r>
              <a:rPr lang="en-US" smtClean="0">
                <a:latin typeface="Arial" charset="0"/>
                <a:cs typeface="Times New Roman" pitchFamily="18" charset="0"/>
              </a:rPr>
              <a:t>Field lines representing a uniform electric field penetrating a plane of area </a:t>
            </a:r>
            <a:r>
              <a:rPr lang="en-US" i="1" smtClean="0">
                <a:latin typeface="Arial" charset="0"/>
                <a:cs typeface="Times New Roman" pitchFamily="18" charset="0"/>
              </a:rPr>
              <a:t>A </a:t>
            </a:r>
            <a:r>
              <a:rPr lang="en-US" smtClean="0">
                <a:latin typeface="Arial" charset="0"/>
                <a:cs typeface="Times New Roman" pitchFamily="18" charset="0"/>
              </a:rPr>
              <a:t>perpendicular to the field. The electric flux </a:t>
            </a:r>
            <a:r>
              <a:rPr lang="en-US" smtClean="0">
                <a:latin typeface="Arial" charset="0"/>
                <a:cs typeface="Times New Roman" pitchFamily="18" charset="0"/>
                <a:sym typeface="Symbol" pitchFamily="18" charset="2"/>
              </a:rPr>
              <a:t></a:t>
            </a:r>
            <a:r>
              <a:rPr lang="en-US" i="1" smtClean="0">
                <a:latin typeface="Arial" charset="0"/>
                <a:cs typeface="Times New Roman" pitchFamily="18" charset="0"/>
              </a:rPr>
              <a:t>E </a:t>
            </a:r>
            <a:r>
              <a:rPr lang="en-US" smtClean="0">
                <a:latin typeface="Arial" charset="0"/>
                <a:cs typeface="Times New Roman" pitchFamily="18" charset="0"/>
              </a:rPr>
              <a:t>hrough this area is equal to </a:t>
            </a:r>
            <a:r>
              <a:rPr lang="en-US" i="1" smtClean="0">
                <a:latin typeface="Arial" charset="0"/>
                <a:cs typeface="Times New Roman" pitchFamily="18" charset="0"/>
              </a:rPr>
              <a:t>E</a:t>
            </a:r>
            <a:r>
              <a:rPr lang="en-US" smtClean="0">
                <a:latin typeface="Arial" charset="0"/>
                <a:cs typeface="Times New Roman" pitchFamily="18" charset="0"/>
              </a:rPr>
              <a:t>A.</a:t>
            </a:r>
          </a:p>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B860D5DD-FBF9-4937-B54C-9646FFB57190}" type="slidenum">
              <a:rPr lang="en-US" smtClean="0">
                <a:latin typeface="Arial" charset="0"/>
              </a:rPr>
              <a:pPr/>
              <a:t>4</a:t>
            </a:fld>
            <a:endParaRPr lang="en-US" smtClean="0">
              <a:latin typeface="Arial" charset="0"/>
            </a:endParaRPr>
          </a:p>
        </p:txBody>
      </p:sp>
      <p:sp>
        <p:nvSpPr>
          <p:cNvPr id="129027" name="Rectangle 1026"/>
          <p:cNvSpPr>
            <a:spLocks noGrp="1" noRot="1" noChangeAspect="1" noChangeArrowheads="1" noTextEdit="1"/>
          </p:cNvSpPr>
          <p:nvPr>
            <p:ph type="sldImg"/>
          </p:nvPr>
        </p:nvSpPr>
        <p:spPr>
          <a:ln/>
        </p:spPr>
      </p:sp>
      <p:sp>
        <p:nvSpPr>
          <p:cNvPr id="129028" name="Rectangle 1027"/>
          <p:cNvSpPr>
            <a:spLocks noGrp="1" noChangeArrowheads="1"/>
          </p:cNvSpPr>
          <p:nvPr>
            <p:ph type="body" idx="1"/>
          </p:nvPr>
        </p:nvSpPr>
        <p:spPr>
          <a:noFill/>
          <a:ln/>
        </p:spPr>
        <p:txBody>
          <a:bodyPr/>
          <a:lstStyle/>
          <a:p>
            <a:pPr eaLnBrk="1" hangingPunct="1"/>
            <a:r>
              <a:rPr lang="en-US" b="1" smtClean="0">
                <a:latin typeface="Arial" charset="0"/>
                <a:cs typeface="Times New Roman" pitchFamily="18" charset="0"/>
              </a:rPr>
              <a:t>Figure 24.2 </a:t>
            </a:r>
            <a:r>
              <a:rPr lang="en-US" smtClean="0">
                <a:latin typeface="Arial" charset="0"/>
                <a:cs typeface="Times New Roman" pitchFamily="18" charset="0"/>
              </a:rPr>
              <a:t>Field lines representing a uniform electric field penetrating an area </a:t>
            </a:r>
            <a:r>
              <a:rPr lang="en-US" i="1" smtClean="0">
                <a:latin typeface="Arial" charset="0"/>
                <a:cs typeface="Times New Roman" pitchFamily="18" charset="0"/>
              </a:rPr>
              <a:t>A’ </a:t>
            </a:r>
            <a:r>
              <a:rPr lang="en-US" smtClean="0">
                <a:latin typeface="Arial" charset="0"/>
                <a:cs typeface="Times New Roman" pitchFamily="18" charset="0"/>
              </a:rPr>
              <a:t>that is at an angle </a:t>
            </a:r>
            <a:r>
              <a:rPr lang="en-US" smtClean="0">
                <a:latin typeface="Arial" charset="0"/>
                <a:cs typeface="Times New Roman" pitchFamily="18" charset="0"/>
                <a:sym typeface="Symbol" pitchFamily="18" charset="2"/>
              </a:rPr>
              <a:t></a:t>
            </a:r>
            <a:r>
              <a:rPr lang="en-US" smtClean="0">
                <a:latin typeface="Arial" charset="0"/>
                <a:cs typeface="Times New Roman" pitchFamily="18" charset="0"/>
              </a:rPr>
              <a:t> to the field. Because the number of lines that go through the area A is the same as the number that go through A, the flux through A is equal to the flux through </a:t>
            </a:r>
            <a:r>
              <a:rPr lang="en-US" i="1" smtClean="0">
                <a:latin typeface="Arial" charset="0"/>
                <a:cs typeface="Times New Roman" pitchFamily="18" charset="0"/>
              </a:rPr>
              <a:t>A </a:t>
            </a:r>
            <a:r>
              <a:rPr lang="en-US" smtClean="0">
                <a:latin typeface="Arial" charset="0"/>
                <a:cs typeface="Times New Roman" pitchFamily="18" charset="0"/>
              </a:rPr>
              <a:t>and is given by </a:t>
            </a:r>
            <a:r>
              <a:rPr lang="en-US" smtClean="0">
                <a:latin typeface="Arial" charset="0"/>
                <a:cs typeface="Times New Roman" pitchFamily="18" charset="0"/>
                <a:sym typeface="Symbol" pitchFamily="18" charset="2"/>
              </a:rPr>
              <a:t></a:t>
            </a:r>
            <a:r>
              <a:rPr lang="en-US" i="1" smtClean="0">
                <a:latin typeface="Arial" charset="0"/>
                <a:cs typeface="Times New Roman" pitchFamily="18" charset="0"/>
              </a:rPr>
              <a:t>E= E</a:t>
            </a:r>
            <a:r>
              <a:rPr lang="en-US" smtClean="0">
                <a:latin typeface="Arial" charset="0"/>
                <a:cs typeface="Times New Roman" pitchFamily="18" charset="0"/>
              </a:rPr>
              <a:t>Acos </a:t>
            </a:r>
            <a:r>
              <a:rPr lang="en-US" smtClean="0">
                <a:latin typeface="Arial" charset="0"/>
                <a:cs typeface="Times New Roman" pitchFamily="18" charset="0"/>
                <a:sym typeface="Symbol" pitchFamily="18" charset="2"/>
              </a:rPr>
              <a:t></a:t>
            </a:r>
            <a:r>
              <a:rPr lang="en-US" smtClean="0">
                <a:latin typeface="Arial" charset="0"/>
                <a:cs typeface="Times New Roman" pitchFamily="18" charset="0"/>
              </a:rPr>
              <a:t>.</a:t>
            </a:r>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85DF16CA-2531-4B05-AC9B-A1DFCF8B79D5}" type="slidenum">
              <a:rPr lang="en-US" smtClean="0">
                <a:latin typeface="Arial" charset="0"/>
              </a:rPr>
              <a:pPr/>
              <a:t>6</a:t>
            </a:fld>
            <a:endParaRPr lang="en-US" smtClean="0">
              <a:latin typeface="Arial"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B858C4B-7C79-419D-ABCD-6257FC78F365}" type="slidenum">
              <a:rPr lang="en-US" smtClean="0">
                <a:latin typeface="Arial" charset="0"/>
              </a:rPr>
              <a:pPr/>
              <a:t>7</a:t>
            </a:fld>
            <a:endParaRPr lang="en-US" smtClean="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b="1" smtClean="0">
                <a:latin typeface="Arial" charset="0"/>
                <a:cs typeface="Times New Roman" pitchFamily="18" charset="0"/>
              </a:rPr>
              <a:t>Figure 24.3 </a:t>
            </a:r>
            <a:r>
              <a:rPr lang="en-US" smtClean="0">
                <a:latin typeface="Arial" charset="0"/>
                <a:cs typeface="Times New Roman" pitchFamily="18" charset="0"/>
              </a:rPr>
              <a:t>A small element of surface area Ai. The electric field makes an angle </a:t>
            </a:r>
            <a:r>
              <a:rPr lang="en-US" smtClean="0">
                <a:latin typeface="Arial" charset="0"/>
                <a:cs typeface="Times New Roman" pitchFamily="18" charset="0"/>
                <a:sym typeface="Symbol" pitchFamily="18" charset="2"/>
              </a:rPr>
              <a:t></a:t>
            </a:r>
            <a:r>
              <a:rPr lang="en-US" i="1" baseline="-30000" smtClean="0">
                <a:latin typeface="Arial" charset="0"/>
                <a:cs typeface="Times New Roman" pitchFamily="18" charset="0"/>
              </a:rPr>
              <a:t>i</a:t>
            </a:r>
            <a:r>
              <a:rPr lang="en-US" i="1" smtClean="0">
                <a:latin typeface="Arial" charset="0"/>
                <a:cs typeface="Times New Roman" pitchFamily="18" charset="0"/>
              </a:rPr>
              <a:t> </a:t>
            </a:r>
            <a:r>
              <a:rPr lang="en-US" smtClean="0">
                <a:latin typeface="Arial" charset="0"/>
                <a:cs typeface="Times New Roman" pitchFamily="18" charset="0"/>
              </a:rPr>
              <a:t>with he vector </a:t>
            </a:r>
            <a:r>
              <a:rPr lang="en-US" smtClean="0">
                <a:latin typeface="Arial" charset="0"/>
                <a:cs typeface="Times New Roman" pitchFamily="18" charset="0"/>
                <a:sym typeface="Symbol" pitchFamily="18" charset="2"/>
              </a:rPr>
              <a:t></a:t>
            </a:r>
            <a:r>
              <a:rPr lang="en-US" smtClean="0">
                <a:latin typeface="Arial" charset="0"/>
                <a:cs typeface="Times New Roman" pitchFamily="18" charset="0"/>
              </a:rPr>
              <a:t>A</a:t>
            </a:r>
            <a:r>
              <a:rPr lang="en-US" baseline="-30000" smtClean="0">
                <a:latin typeface="Arial" charset="0"/>
                <a:cs typeface="Times New Roman" pitchFamily="18" charset="0"/>
              </a:rPr>
              <a:t>i</a:t>
            </a:r>
            <a:r>
              <a:rPr lang="en-US" smtClean="0">
                <a:latin typeface="Arial" charset="0"/>
                <a:cs typeface="Times New Roman" pitchFamily="18" charset="0"/>
              </a:rPr>
              <a:t>, defined as being normal to the surface element, and the flux through the element is equal to </a:t>
            </a:r>
            <a:r>
              <a:rPr lang="en-US" i="1" smtClean="0">
                <a:latin typeface="Arial" charset="0"/>
                <a:cs typeface="Times New Roman" pitchFamily="18" charset="0"/>
              </a:rPr>
              <a:t>E</a:t>
            </a:r>
            <a:r>
              <a:rPr lang="en-US" i="1" baseline="-30000" smtClean="0">
                <a:latin typeface="Arial" charset="0"/>
                <a:cs typeface="Times New Roman" pitchFamily="18" charset="0"/>
              </a:rPr>
              <a:t>i</a:t>
            </a:r>
            <a:r>
              <a:rPr lang="en-US" i="1" smtClean="0">
                <a:latin typeface="Arial" charset="0"/>
                <a:cs typeface="Times New Roman" pitchFamily="18" charset="0"/>
              </a:rPr>
              <a:t> </a:t>
            </a:r>
            <a:r>
              <a:rPr lang="en-US" i="1" smtClean="0">
                <a:latin typeface="Arial" charset="0"/>
                <a:cs typeface="Times New Roman" pitchFamily="18" charset="0"/>
                <a:sym typeface="Symbol" pitchFamily="18" charset="2"/>
              </a:rPr>
              <a:t></a:t>
            </a:r>
            <a:r>
              <a:rPr lang="en-US" i="1" smtClean="0">
                <a:latin typeface="Arial" charset="0"/>
                <a:cs typeface="Times New Roman" pitchFamily="18" charset="0"/>
              </a:rPr>
              <a:t>Ai </a:t>
            </a:r>
            <a:r>
              <a:rPr lang="en-US" smtClean="0">
                <a:latin typeface="Arial" charset="0"/>
                <a:cs typeface="Times New Roman" pitchFamily="18" charset="0"/>
              </a:rPr>
              <a:t>cos </a:t>
            </a:r>
            <a:r>
              <a:rPr lang="en-US" smtClean="0">
                <a:latin typeface="Arial" charset="0"/>
                <a:cs typeface="Times New Roman" pitchFamily="18" charset="0"/>
                <a:sym typeface="Symbol" pitchFamily="18" charset="2"/>
              </a:rPr>
              <a:t></a:t>
            </a:r>
            <a:r>
              <a:rPr lang="en-US" i="1" baseline="-30000" smtClean="0">
                <a:latin typeface="Arial" charset="0"/>
                <a:cs typeface="Times New Roman" pitchFamily="18" charset="0"/>
              </a:rPr>
              <a:t>i</a:t>
            </a:r>
            <a:r>
              <a:rPr lang="en-US" i="1" smtClean="0">
                <a:latin typeface="Arial" charset="0"/>
                <a:cs typeface="Times New Roman" pitchFamily="18" charset="0"/>
              </a:rPr>
              <a:t> </a:t>
            </a:r>
            <a:r>
              <a:rPr lang="en-US" smtClean="0">
                <a:latin typeface="Arial" charset="0"/>
                <a:cs typeface="Times New Roman" pitchFamily="18" charset="0"/>
              </a:rPr>
              <a:t>.</a:t>
            </a:r>
          </a:p>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2A835369-5F37-4839-97EA-9AD59B2A0EB9}" type="slidenum">
              <a:rPr lang="en-US" smtClean="0">
                <a:latin typeface="Arial" charset="0"/>
              </a:rPr>
              <a:pPr/>
              <a:t>8</a:t>
            </a:fld>
            <a:endParaRPr lang="en-US" smtClean="0">
              <a:latin typeface="Arial"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altLang="en-US" b="1" smtClean="0">
                <a:latin typeface="Arial" charset="0"/>
              </a:rPr>
              <a:t>Karl Friedrich Gauss German mathematician and astronomer (1777–1855)</a:t>
            </a:r>
          </a:p>
          <a:p>
            <a:pPr eaLnBrk="1" hangingPunct="1"/>
            <a:r>
              <a:rPr lang="en-US" altLang="en-US" smtClean="0">
                <a:latin typeface="Arial" charset="0"/>
              </a:rPr>
              <a:t>Gauss received a doctoral degree in mathematics from the University of Helmstedt in 1799. In addition to his work in electromagnetism, he made contributions to mathematics and science in number theory, statistics, non-Euclidean geometry, and cometary orbital mechanics. He</a:t>
            </a:r>
          </a:p>
          <a:p>
            <a:pPr eaLnBrk="1" hangingPunct="1"/>
            <a:r>
              <a:rPr lang="en-US" altLang="en-US" smtClean="0">
                <a:latin typeface="Arial" charset="0"/>
              </a:rPr>
              <a:t>was a founder of the German Magnetic Union, which studies the Earth’s magnetic field on a continual basis.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63ABF2F0-9B8E-4CF3-B154-8CE5844050AB}" type="slidenum">
              <a:rPr lang="en-US" smtClean="0">
                <a:latin typeface="Arial" charset="0"/>
              </a:rPr>
              <a:pPr/>
              <a:t>9</a:t>
            </a:fld>
            <a:endParaRPr lang="en-US" smtClean="0">
              <a:latin typeface="Arial"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b="1" smtClean="0">
                <a:latin typeface="Arial" charset="0"/>
                <a:cs typeface="Times New Roman" pitchFamily="18" charset="0"/>
              </a:rPr>
              <a:t>Active Figure 24.4 </a:t>
            </a:r>
            <a:r>
              <a:rPr lang="en-US" smtClean="0">
                <a:latin typeface="Arial" charset="0"/>
                <a:cs typeface="Times New Roman" pitchFamily="18" charset="0"/>
              </a:rPr>
              <a:t>A closed surface in an electric field. The area vectors </a:t>
            </a:r>
            <a:r>
              <a:rPr lang="en-US" smtClean="0">
                <a:latin typeface="Arial" charset="0"/>
                <a:cs typeface="Times New Roman" pitchFamily="18" charset="0"/>
                <a:sym typeface="Symbol" pitchFamily="18" charset="2"/>
              </a:rPr>
              <a:t></a:t>
            </a:r>
            <a:r>
              <a:rPr lang="en-US" i="1" smtClean="0">
                <a:latin typeface="Arial" charset="0"/>
                <a:cs typeface="Times New Roman" pitchFamily="18" charset="0"/>
              </a:rPr>
              <a:t>A</a:t>
            </a:r>
            <a:r>
              <a:rPr lang="en-US" i="1" baseline="-30000" smtClean="0">
                <a:latin typeface="Arial" charset="0"/>
                <a:cs typeface="Times New Roman" pitchFamily="18" charset="0"/>
              </a:rPr>
              <a:t>i</a:t>
            </a:r>
            <a:r>
              <a:rPr lang="en-US" i="1" smtClean="0">
                <a:latin typeface="Arial" charset="0"/>
                <a:cs typeface="Times New Roman" pitchFamily="18" charset="0"/>
              </a:rPr>
              <a:t> </a:t>
            </a:r>
            <a:r>
              <a:rPr lang="en-US" smtClean="0">
                <a:latin typeface="Arial" charset="0"/>
                <a:cs typeface="Times New Roman" pitchFamily="18" charset="0"/>
              </a:rPr>
              <a:t>are, by  convention,normal to the surface and point outward. The flux through an area element can be positive (element 1), zero (element 2), or negative (element 3).</a:t>
            </a:r>
          </a:p>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1EDDC992-7D92-4ADE-A071-685ABB204C32}" type="slidenum">
              <a:rPr lang="en-US" smtClean="0">
                <a:latin typeface="Arial" charset="0"/>
              </a:rPr>
              <a:pPr/>
              <a:t>10</a:t>
            </a:fld>
            <a:endParaRPr lang="en-US" smtClean="0">
              <a:latin typeface="Arial"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r>
              <a:rPr lang="en-US" altLang="en-US" b="1" smtClean="0">
                <a:latin typeface="Arial" charset="0"/>
              </a:rPr>
              <a:t>Figure 24.5 </a:t>
            </a:r>
            <a:r>
              <a:rPr lang="en-US" altLang="en-US" smtClean="0">
                <a:latin typeface="Arial" charset="0"/>
              </a:rPr>
              <a:t>(Example 24.2) A closed surface in the shape of a cube in a uniform electric field oriented parallel to the </a:t>
            </a:r>
            <a:r>
              <a:rPr lang="en-US" altLang="en-US" i="1" smtClean="0">
                <a:latin typeface="Arial" charset="0"/>
              </a:rPr>
              <a:t>x </a:t>
            </a:r>
            <a:r>
              <a:rPr lang="en-US" altLang="en-US" smtClean="0">
                <a:latin typeface="Arial" charset="0"/>
              </a:rPr>
              <a:t>axis. Side 4 is the bottom of the cube, and side 1 is opposite side 2.</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FA9AAF-B8AD-41B8-9E6B-4EEED71F494A}"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A9AAF-B8AD-41B8-9E6B-4EEED71F494A}"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A9AAF-B8AD-41B8-9E6B-4EEED71F494A}"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E5D37033-DB94-444A-8485-174D43DF0C5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BCA32AFD-F5C4-4192-9421-651BD247D1D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490F8D40-899D-4939-A188-56E9544153ED}"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atin typeface="Arial" pitchFamily="34" charset="0"/>
                <a:cs typeface="+mn-cs"/>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atin typeface="Arial" pitchFamily="34" charset="0"/>
                <a:cs typeface="+mn-cs"/>
              </a:defRPr>
            </a:lvl1pPr>
          </a:lstStyle>
          <a:p>
            <a:pPr>
              <a:defRPr/>
            </a:pPr>
            <a:fld id="{F0DF0496-CBCC-4AD6-9F12-325AC511DF2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FA9AAF-B8AD-41B8-9E6B-4EEED71F494A}"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A9AAF-B8AD-41B8-9E6B-4EEED71F494A}" type="datetimeFigureOut">
              <a:rPr lang="en-US" smtClean="0"/>
              <a:pPr/>
              <a:t>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FA9AAF-B8AD-41B8-9E6B-4EEED71F494A}"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FA9AAF-B8AD-41B8-9E6B-4EEED71F494A}" type="datetimeFigureOut">
              <a:rPr lang="en-US" smtClean="0"/>
              <a:pPr/>
              <a:t>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FA9AAF-B8AD-41B8-9E6B-4EEED71F494A}" type="datetimeFigureOut">
              <a:rPr lang="en-US" smtClean="0"/>
              <a:pPr/>
              <a:t>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A9AAF-B8AD-41B8-9E6B-4EEED71F494A}" type="datetimeFigureOut">
              <a:rPr lang="en-US" smtClean="0"/>
              <a:pPr/>
              <a:t>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A9AAF-B8AD-41B8-9E6B-4EEED71F494A}"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A9AAF-B8AD-41B8-9E6B-4EEED71F494A}" type="datetimeFigureOut">
              <a:rPr lang="en-US" smtClean="0"/>
              <a:pPr/>
              <a:t>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F64F9C-F0E0-4E85-97B3-2813706960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A9AAF-B8AD-41B8-9E6B-4EEED71F494A}" type="datetimeFigureOut">
              <a:rPr lang="en-US" smtClean="0"/>
              <a:pPr/>
              <a:t>1/30/2016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F64F9C-F0E0-4E85-97B3-2813706960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image" Target="../media/image14.jpe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oleObject" Target="../embeddings/oleObject9.bin"/><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oleObject" Target="../embeddings/oleObject10.bin"/><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30.png"/><Relationship Id="rId5" Type="http://schemas.openxmlformats.org/officeDocument/2006/relationships/image" Target="../media/image29.jpeg"/><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xml"/><Relationship Id="rId1" Type="http://schemas.openxmlformats.org/officeDocument/2006/relationships/vmlDrawing" Target="../drawings/vmlDrawing11.v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oleObject" Target="../embeddings/oleObject12.bin"/></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vmlDrawing" Target="../drawings/vmlDrawing12.vml"/><Relationship Id="rId5" Type="http://schemas.openxmlformats.org/officeDocument/2006/relationships/image" Target="../media/image43.jpeg"/><Relationship Id="rId4" Type="http://schemas.openxmlformats.org/officeDocument/2006/relationships/oleObject" Target="../embeddings/oleObject13.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14.bin"/><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5.bin"/><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oleObject" Target="../embeddings/oleObject16.bin"/><Relationship Id="rId4" Type="http://schemas.openxmlformats.org/officeDocument/2006/relationships/image" Target="../media/image53.jpeg"/></Relationships>
</file>

<file path=ppt/slides/_rels/slide31.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60.jpeg"/><Relationship Id="rId4" Type="http://schemas.openxmlformats.org/officeDocument/2006/relationships/oleObject" Target="../embeddings/oleObject18.bin"/></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wmf"/><Relationship Id="rId1" Type="http://schemas.openxmlformats.org/officeDocument/2006/relationships/slideLayout" Target="../slideLayouts/slideLayout2.xml"/><Relationship Id="rId5" Type="http://schemas.openxmlformats.org/officeDocument/2006/relationships/image" Target="../media/image64.wmf"/><Relationship Id="rId4" Type="http://schemas.openxmlformats.org/officeDocument/2006/relationships/image" Target="../media/image63.wmf"/></Relationships>
</file>

<file path=ppt/slides/_rels/slide36.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oleObject" Target="../embeddings/oleObject2.bin"/><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14.jpeg"/><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38915" name="Rectangle 3"/>
          <p:cNvSpPr>
            <a:spLocks noGrp="1" noChangeAspect="1" noChangeArrowheads="1"/>
          </p:cNvSpPr>
          <p:nvPr isPhoto="1"/>
        </p:nvSpPr>
        <p:spPr bwMode="auto">
          <a:xfrm>
            <a:off x="533400" y="76200"/>
            <a:ext cx="8229600" cy="6477000"/>
          </a:xfrm>
          <a:prstGeom prst="rect">
            <a:avLst/>
          </a:prstGeom>
          <a:blipFill dpi="0" rotWithShape="1">
            <a:blip r:embed="rId3">
              <a:lum bright="-38000" contrast="24000"/>
            </a:blip>
            <a:srcRect/>
            <a:stretch>
              <a:fillRect b="-27736"/>
            </a:stretch>
          </a:blipFill>
          <a:ln w="9525">
            <a:noFill/>
            <a:miter lim="800000"/>
            <a:headEnd/>
            <a:tailEnd/>
          </a:ln>
          <a:effectLst/>
        </p:spPr>
        <p:txBody>
          <a:bodyPr/>
          <a:lstStyle/>
          <a:p>
            <a:pPr>
              <a:defRPr/>
            </a:pPr>
            <a:endParaRPr lang="en-US">
              <a:latin typeface="Arial" pitchFamily="34" charset="0"/>
              <a:cs typeface="+mn-cs"/>
            </a:endParaRPr>
          </a:p>
        </p:txBody>
      </p:sp>
      <p:sp>
        <p:nvSpPr>
          <p:cNvPr id="67590" name="Text Box 4" descr="23-01"/>
          <p:cNvSpPr txBox="1">
            <a:spLocks noChangeArrowheads="1"/>
          </p:cNvSpPr>
          <p:nvPr/>
        </p:nvSpPr>
        <p:spPr bwMode="auto">
          <a:xfrm>
            <a:off x="7485063" y="6477000"/>
            <a:ext cx="1571625" cy="304800"/>
          </a:xfrm>
          <a:prstGeom prst="rect">
            <a:avLst/>
          </a:prstGeom>
          <a:noFill/>
          <a:ln w="9525">
            <a:noFill/>
            <a:miter lim="800000"/>
            <a:headEnd/>
            <a:tailEnd/>
          </a:ln>
        </p:spPr>
        <p:txBody>
          <a:bodyPr wrap="none">
            <a:spAutoFit/>
          </a:bodyPr>
          <a:lstStyle/>
          <a:p>
            <a:pPr>
              <a:spcBef>
                <a:spcPct val="50000"/>
              </a:spcBef>
            </a:pPr>
            <a:r>
              <a:rPr lang="en-US" sz="1400" b="1"/>
              <a:t>Fig 24-CO, p.737</a:t>
            </a:r>
          </a:p>
        </p:txBody>
      </p:sp>
      <p:sp>
        <p:nvSpPr>
          <p:cNvPr id="67591" name="Rectangle 5"/>
          <p:cNvSpPr>
            <a:spLocks noChangeArrowheads="1"/>
          </p:cNvSpPr>
          <p:nvPr/>
        </p:nvSpPr>
        <p:spPr bwMode="auto">
          <a:xfrm>
            <a:off x="685800" y="609600"/>
            <a:ext cx="7772400" cy="1470025"/>
          </a:xfrm>
          <a:prstGeom prst="rect">
            <a:avLst/>
          </a:prstGeom>
          <a:noFill/>
          <a:ln w="9525">
            <a:noFill/>
            <a:miter lim="800000"/>
            <a:headEnd/>
            <a:tailEnd/>
          </a:ln>
        </p:spPr>
        <p:txBody>
          <a:bodyPr anchor="ctr"/>
          <a:lstStyle/>
          <a:p>
            <a:pPr algn="ctr"/>
            <a:r>
              <a:rPr lang="en-US" sz="4400" b="1" dirty="0">
                <a:solidFill>
                  <a:schemeClr val="bg1"/>
                </a:solidFill>
              </a:rPr>
              <a:t>Chapter 24: Gauss’s Law</a:t>
            </a:r>
            <a:br>
              <a:rPr lang="en-US" sz="4400" b="1" dirty="0">
                <a:solidFill>
                  <a:schemeClr val="bg1"/>
                </a:solidFill>
              </a:rPr>
            </a:br>
            <a:r>
              <a:rPr lang="ar-EG" sz="4400" b="1" dirty="0">
                <a:solidFill>
                  <a:schemeClr val="bg1"/>
                </a:solidFill>
              </a:rPr>
              <a:t> قانون </a:t>
            </a:r>
            <a:r>
              <a:rPr lang="ar-EG" sz="4400" b="1" dirty="0" smtClean="0">
                <a:solidFill>
                  <a:schemeClr val="bg1"/>
                </a:solidFill>
              </a:rPr>
              <a:t>جاوس</a:t>
            </a:r>
            <a:endParaRPr lang="en-US" sz="4400" b="1" dirty="0">
              <a:solidFill>
                <a:schemeClr val="bg1"/>
              </a:solidFill>
            </a:endParaRPr>
          </a:p>
        </p:txBody>
      </p:sp>
      <p:sp>
        <p:nvSpPr>
          <p:cNvPr id="67592" name="Rectangle 6"/>
          <p:cNvSpPr>
            <a:spLocks noChangeArrowheads="1"/>
          </p:cNvSpPr>
          <p:nvPr/>
        </p:nvSpPr>
        <p:spPr bwMode="auto">
          <a:xfrm>
            <a:off x="1447800" y="2514600"/>
            <a:ext cx="6400800" cy="2857500"/>
          </a:xfrm>
          <a:prstGeom prst="rect">
            <a:avLst/>
          </a:prstGeom>
          <a:noFill/>
          <a:ln w="9525">
            <a:noFill/>
            <a:miter lim="800000"/>
            <a:headEnd/>
            <a:tailEnd/>
          </a:ln>
        </p:spPr>
        <p:txBody>
          <a:bodyPr/>
          <a:lstStyle/>
          <a:p>
            <a:pPr algn="l">
              <a:spcBef>
                <a:spcPct val="20000"/>
              </a:spcBef>
            </a:pPr>
            <a:r>
              <a:rPr lang="en-GB" sz="3600" b="1" dirty="0" smtClean="0">
                <a:solidFill>
                  <a:schemeClr val="bg1"/>
                </a:solidFill>
              </a:rPr>
              <a:t>1- Electric Flux</a:t>
            </a:r>
            <a:r>
              <a:rPr lang="en-US" sz="3600" b="1" dirty="0">
                <a:solidFill>
                  <a:schemeClr val="bg1"/>
                </a:solidFill>
              </a:rPr>
              <a:t/>
            </a:r>
            <a:br>
              <a:rPr lang="en-US" sz="3600" b="1" dirty="0">
                <a:solidFill>
                  <a:schemeClr val="bg1"/>
                </a:solidFill>
              </a:rPr>
            </a:br>
            <a:r>
              <a:rPr lang="en-US" sz="3600" b="1" dirty="0" smtClean="0">
                <a:solidFill>
                  <a:schemeClr val="bg1"/>
                </a:solidFill>
              </a:rPr>
              <a:t>2- Gauss’s Law</a:t>
            </a:r>
          </a:p>
          <a:p>
            <a:pPr algn="l">
              <a:spcBef>
                <a:spcPct val="20000"/>
              </a:spcBef>
            </a:pPr>
            <a:r>
              <a:rPr lang="en-US" sz="3600" b="1" dirty="0" smtClean="0">
                <a:solidFill>
                  <a:schemeClr val="bg1"/>
                </a:solidFill>
              </a:rPr>
              <a:t>3-Application of Gauss’s law</a:t>
            </a:r>
          </a:p>
          <a:p>
            <a:pPr algn="l">
              <a:spcBef>
                <a:spcPct val="20000"/>
              </a:spcBef>
            </a:pPr>
            <a:r>
              <a:rPr lang="en-US" sz="3600" b="1" dirty="0" smtClean="0">
                <a:solidFill>
                  <a:schemeClr val="bg1"/>
                </a:solidFill>
              </a:rPr>
              <a:t>4- Conductors in Electrostatic Equilibrium</a:t>
            </a:r>
            <a:endParaRPr lang="ar-EG" sz="3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7171" name="Rectangle 3"/>
              <p:cNvSpPr>
                <a:spLocks noGrp="1" noChangeArrowheads="1"/>
              </p:cNvSpPr>
              <p:nvPr>
                <p:ph type="body" sz="half" idx="3"/>
              </p:nvPr>
            </p:nvSpPr>
            <p:spPr bwMode="auto">
              <a:xfrm>
                <a:off x="533400" y="304800"/>
                <a:ext cx="8077200" cy="1752600"/>
              </a:xfrm>
              <a:noFill/>
              <a:ln>
                <a:miter lim="800000"/>
                <a:headEnd/>
                <a:tailEnd/>
              </a:ln>
            </p:spPr>
            <p:txBody>
              <a:bodyPr vert="horz" wrap="square" lIns="91440" tIns="45720" rIns="91440" bIns="45720" numCol="1" anchor="t" anchorCtr="0" compatLnSpc="1">
                <a:prstTxWarp prst="textNoShape">
                  <a:avLst/>
                </a:prstTxWarp>
                <a:normAutofit/>
              </a:bodyPr>
              <a:lstStyle/>
              <a:p>
                <a:pPr eaLnBrk="1" hangingPunct="1">
                  <a:buFontTx/>
                  <a:buNone/>
                </a:pPr>
                <a:r>
                  <a:rPr lang="en-GB" sz="2400" dirty="0" smtClean="0">
                    <a:cs typeface="Arial" charset="0"/>
                  </a:rPr>
                  <a:t>Example 24-1:</a:t>
                </a:r>
              </a:p>
              <a:p>
                <a:pPr eaLnBrk="1" hangingPunct="1">
                  <a:buFontTx/>
                  <a:buNone/>
                </a:pPr>
                <a:r>
                  <a:rPr lang="en-US" sz="2400" dirty="0" smtClean="0">
                    <a:cs typeface="Arial" charset="0"/>
                  </a:rPr>
                  <a:t>Consider a uniform electric field </a:t>
                </a:r>
                <a14:m>
                  <m:oMath xmlns:m="http://schemas.openxmlformats.org/officeDocument/2006/math">
                    <m:acc>
                      <m:accPr>
                        <m:chr m:val="⃗"/>
                        <m:ctrlPr>
                          <a:rPr lang="en-US" sz="2400" i="1" dirty="0" smtClean="0">
                            <a:latin typeface="Cambria Math"/>
                            <a:cs typeface="Arial" charset="0"/>
                          </a:rPr>
                        </m:ctrlPr>
                      </m:accPr>
                      <m:e>
                        <m:r>
                          <a:rPr lang="en-GB" sz="2400" b="0" i="1" dirty="0" smtClean="0">
                            <a:latin typeface="Cambria Math"/>
                            <a:cs typeface="Arial" charset="0"/>
                          </a:rPr>
                          <m:t>𝐸</m:t>
                        </m:r>
                      </m:e>
                    </m:acc>
                    <m:r>
                      <a:rPr lang="en-GB" sz="2400" b="0" i="1" dirty="0" smtClean="0">
                        <a:latin typeface="Cambria Math"/>
                        <a:cs typeface="Arial" charset="0"/>
                      </a:rPr>
                      <m:t> </m:t>
                    </m:r>
                  </m:oMath>
                </a14:m>
                <a:r>
                  <a:rPr lang="en-US" sz="2400" dirty="0" smtClean="0">
                    <a:cs typeface="Arial" charset="0"/>
                  </a:rPr>
                  <a:t>oriented in x direction. Find the net electric flux through the surface of  a cube of length l placed in the field. </a:t>
                </a:r>
              </a:p>
            </p:txBody>
          </p:sp>
        </mc:Choice>
        <mc:Fallback>
          <p:sp>
            <p:nvSpPr>
              <p:cNvPr id="7171" name="Rectangle 3"/>
              <p:cNvSpPr>
                <a:spLocks noGrp="1" noRot="1" noChangeAspect="1" noMove="1" noResize="1" noEditPoints="1" noAdjustHandles="1" noChangeArrowheads="1" noChangeShapeType="1" noTextEdit="1"/>
              </p:cNvSpPr>
              <p:nvPr>
                <p:ph type="body" sz="half" idx="3"/>
              </p:nvPr>
            </p:nvSpPr>
            <p:spPr bwMode="auto">
              <a:xfrm>
                <a:off x="533400" y="304800"/>
                <a:ext cx="8077200" cy="1752600"/>
              </a:xfrm>
              <a:blipFill rotWithShape="1">
                <a:blip r:embed="rId4"/>
                <a:stretch>
                  <a:fillRect l="-1208" t="-2778" r="-1208" b="-3819"/>
                </a:stretch>
              </a:blipFill>
              <a:ln>
                <a:miter lim="800000"/>
                <a:headEnd/>
                <a:tailEnd/>
              </a:ln>
            </p:spPr>
            <p:txBody>
              <a:bodyPr/>
              <a:lstStyle/>
              <a:p>
                <a:r>
                  <a:rPr lang="en-GB">
                    <a:noFill/>
                  </a:rPr>
                  <a:t> </a:t>
                </a:r>
              </a:p>
            </p:txBody>
          </p:sp>
        </mc:Fallback>
      </mc:AlternateContent>
      <p:sp>
        <p:nvSpPr>
          <p:cNvPr id="7172" name="Rectangle 4" descr="24-05"/>
          <p:cNvSpPr>
            <a:spLocks noGrp="1" noChangeAspect="1" noChangeArrowheads="1"/>
          </p:cNvSpPr>
          <p:nvPr isPhoto="1"/>
        </p:nvSpPr>
        <p:spPr bwMode="auto">
          <a:xfrm>
            <a:off x="-50074" y="2209800"/>
            <a:ext cx="4419600" cy="3838575"/>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7173" name="Text Box 5"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24-5, p.743</a:t>
            </a:r>
          </a:p>
        </p:txBody>
      </p:sp>
      <p:graphicFrame>
        <p:nvGraphicFramePr>
          <p:cNvPr id="7170" name="Object 2" descr="24-01"/>
          <p:cNvGraphicFramePr>
            <a:graphicFrameLocks noGrp="1" noChangeAspect="1"/>
          </p:cNvGraphicFramePr>
          <p:nvPr>
            <p:ph sz="quarter" idx="2"/>
          </p:nvPr>
        </p:nvGraphicFramePr>
        <p:xfrm>
          <a:off x="4530725" y="1893888"/>
          <a:ext cx="3905250" cy="4659312"/>
        </p:xfrm>
        <a:graphic>
          <a:graphicData uri="http://schemas.openxmlformats.org/presentationml/2006/ole">
            <p:oleObj spid="_x0000_s5173" name="Equation" r:id="rId6" imgW="2235200" imgH="2667000" progId="">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5"/>
          <p:cNvSpPr>
            <a:spLocks noGrp="1" noChangeArrowheads="1"/>
          </p:cNvSpPr>
          <p:nvPr>
            <p:ph type="title"/>
          </p:nvPr>
        </p:nvSpPr>
        <p:spPr bwMode="auto">
          <a:xfrm>
            <a:off x="457200" y="1524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smtClean="0">
                <a:cs typeface="Arial" charset="0"/>
              </a:rPr>
              <a:t>24.2 Gauss’s Law</a:t>
            </a:r>
          </a:p>
        </p:txBody>
      </p:sp>
      <mc:AlternateContent xmlns:mc="http://schemas.openxmlformats.org/markup-compatibility/2006">
        <mc:Choice xmlns="" xmlns:a14="http://schemas.microsoft.com/office/drawing/2010/main" Requires="a14">
          <p:sp>
            <p:nvSpPr>
              <p:cNvPr id="8196" name="Rectangle 7"/>
              <p:cNvSpPr>
                <a:spLocks noGrp="1" noChangeArrowheads="1"/>
              </p:cNvSpPr>
              <p:nvPr>
                <p:ph type="body" sz="half" idx="2"/>
              </p:nvPr>
            </p:nvSpPr>
            <p:spPr bwMode="auto">
              <a:xfrm>
                <a:off x="4724400" y="1295400"/>
                <a:ext cx="4038600" cy="18288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800" dirty="0" smtClean="0">
                    <a:cs typeface="Arial" charset="0"/>
                  </a:rPr>
                  <a:t>At each surface point </a:t>
                </a:r>
                <a14:m>
                  <m:oMath xmlns:m="http://schemas.openxmlformats.org/officeDocument/2006/math">
                    <m:acc>
                      <m:accPr>
                        <m:chr m:val="⃗"/>
                        <m:ctrlPr>
                          <a:rPr lang="en-US" sz="2800" i="1" dirty="0" smtClean="0">
                            <a:latin typeface="Cambria Math"/>
                            <a:cs typeface="Arial" charset="0"/>
                          </a:rPr>
                        </m:ctrlPr>
                      </m:accPr>
                      <m:e>
                        <m:r>
                          <a:rPr lang="en-GB" sz="2800" b="0" i="1" dirty="0" smtClean="0">
                            <a:latin typeface="Cambria Math"/>
                            <a:cs typeface="Arial" charset="0"/>
                          </a:rPr>
                          <m:t>𝐸</m:t>
                        </m:r>
                      </m:e>
                    </m:acc>
                    <m:r>
                      <a:rPr lang="en-GB" sz="2800" b="0" i="1" dirty="0" smtClean="0">
                        <a:latin typeface="Cambria Math"/>
                        <a:cs typeface="Arial" charset="0"/>
                      </a:rPr>
                      <m:t> </m:t>
                    </m:r>
                  </m:oMath>
                </a14:m>
                <a:r>
                  <a:rPr lang="en-US" sz="2800" dirty="0" smtClean="0">
                    <a:cs typeface="Arial" charset="0"/>
                  </a:rPr>
                  <a:t>are directed outward and has the same magnitude.</a:t>
                </a:r>
              </a:p>
            </p:txBody>
          </p:sp>
        </mc:Choice>
        <mc:Fallback>
          <p:sp>
            <p:nvSpPr>
              <p:cNvPr id="8196" name="Rectangle 7"/>
              <p:cNvSpPr>
                <a:spLocks noGrp="1" noRot="1" noChangeAspect="1" noMove="1" noResize="1" noEditPoints="1" noAdjustHandles="1" noChangeArrowheads="1" noChangeShapeType="1" noTextEdit="1"/>
              </p:cNvSpPr>
              <p:nvPr>
                <p:ph type="body" sz="half" idx="2"/>
              </p:nvPr>
            </p:nvSpPr>
            <p:spPr bwMode="auto">
              <a:xfrm>
                <a:off x="4724400" y="1295400"/>
                <a:ext cx="4038600" cy="1828800"/>
              </a:xfrm>
              <a:blipFill rotWithShape="1">
                <a:blip r:embed="rId4"/>
                <a:stretch>
                  <a:fillRect l="-2564" t="-5333" r="-1056" b="-667"/>
                </a:stretch>
              </a:blipFill>
              <a:ln>
                <a:miter lim="800000"/>
                <a:headEnd/>
                <a:tailEnd/>
              </a:ln>
            </p:spPr>
            <p:txBody>
              <a:bodyPr/>
              <a:lstStyle/>
              <a:p>
                <a:r>
                  <a:rPr lang="en-GB">
                    <a:noFill/>
                  </a:rPr>
                  <a:t> </a:t>
                </a:r>
              </a:p>
            </p:txBody>
          </p:sp>
        </mc:Fallback>
      </mc:AlternateContent>
      <p:sp>
        <p:nvSpPr>
          <p:cNvPr id="8197" name="Rectangle 3" descr="24-06"/>
          <p:cNvSpPr>
            <a:spLocks noGrp="1" noChangeAspect="1" noChangeArrowheads="1"/>
          </p:cNvSpPr>
          <p:nvPr isPhoto="1"/>
        </p:nvSpPr>
        <p:spPr bwMode="auto">
          <a:xfrm>
            <a:off x="304800" y="1676400"/>
            <a:ext cx="4267200" cy="3925888"/>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8198"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24-6, p.743</a:t>
            </a:r>
          </a:p>
        </p:txBody>
      </p:sp>
      <p:graphicFrame>
        <p:nvGraphicFramePr>
          <p:cNvPr id="8194" name="Object 2" descr="24-01"/>
          <p:cNvGraphicFramePr>
            <a:graphicFrameLocks noGrp="1" noChangeAspect="1"/>
          </p:cNvGraphicFramePr>
          <p:nvPr>
            <p:ph sz="half" idx="1"/>
            <p:extLst>
              <p:ext uri="{D42A27DB-BD31-4B8C-83A1-F6EECF244321}">
                <p14:modId xmlns="" xmlns:p14="http://schemas.microsoft.com/office/powerpoint/2010/main" val="618637532"/>
              </p:ext>
            </p:extLst>
          </p:nvPr>
        </p:nvGraphicFramePr>
        <p:xfrm>
          <a:off x="4481513" y="3205807"/>
          <a:ext cx="4575175" cy="2855913"/>
        </p:xfrm>
        <a:graphic>
          <a:graphicData uri="http://schemas.openxmlformats.org/presentationml/2006/ole">
            <p:oleObj spid="_x0000_s6197" name="Equation" r:id="rId6" imgW="2400300" imgH="1498600" progId="">
              <p:embed/>
            </p:oleObj>
          </a:graphicData>
        </a:graphic>
      </p:graphicFrame>
      <p:sp>
        <p:nvSpPr>
          <p:cNvPr id="8199" name="Text Box 9" descr="24-01"/>
          <p:cNvSpPr txBox="1">
            <a:spLocks noChangeArrowheads="1"/>
          </p:cNvSpPr>
          <p:nvPr/>
        </p:nvSpPr>
        <p:spPr bwMode="auto">
          <a:xfrm>
            <a:off x="2433048" y="5830888"/>
            <a:ext cx="5059334" cy="461665"/>
          </a:xfrm>
          <a:prstGeom prst="rect">
            <a:avLst/>
          </a:prstGeom>
          <a:noFill/>
          <a:ln w="9525">
            <a:noFill/>
            <a:miter lim="800000"/>
            <a:headEnd/>
            <a:tailEnd/>
          </a:ln>
        </p:spPr>
        <p:txBody>
          <a:bodyPr wrap="none">
            <a:spAutoFit/>
          </a:bodyPr>
          <a:lstStyle/>
          <a:p>
            <a:r>
              <a:rPr lang="en-US" sz="2400" dirty="0" err="1"/>
              <a:t>q</a:t>
            </a:r>
            <a:r>
              <a:rPr lang="en-US" sz="2400" baseline="-25000" dirty="0" err="1"/>
              <a:t>in</a:t>
            </a:r>
            <a:r>
              <a:rPr lang="en-US" sz="2400" dirty="0"/>
              <a:t> </a:t>
            </a:r>
            <a:r>
              <a:rPr lang="en-US" sz="2400" dirty="0" smtClean="0"/>
              <a:t>, </a:t>
            </a:r>
            <a:r>
              <a:rPr lang="en-GB" sz="2400" dirty="0" smtClean="0"/>
              <a:t>is the net charge inside the surface</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 descr="24-07"/>
          <p:cNvSpPr>
            <a:spLocks noGrp="1" noChangeAspect="1" noChangeArrowheads="1"/>
          </p:cNvSpPr>
          <p:nvPr isPhoto="1"/>
        </p:nvSpPr>
        <p:spPr bwMode="auto">
          <a:xfrm>
            <a:off x="0" y="1066800"/>
            <a:ext cx="5683250" cy="5791200"/>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9221"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24-7, p.744</a:t>
            </a:r>
          </a:p>
        </p:txBody>
      </p:sp>
      <p:graphicFrame>
        <p:nvGraphicFramePr>
          <p:cNvPr id="9218" name="Object 2" descr="24-01"/>
          <p:cNvGraphicFramePr>
            <a:graphicFrameLocks noGrp="1" noChangeAspect="1"/>
          </p:cNvGraphicFramePr>
          <p:nvPr>
            <p:ph sz="half" idx="1"/>
          </p:nvPr>
        </p:nvGraphicFramePr>
        <p:xfrm>
          <a:off x="5638800" y="304800"/>
          <a:ext cx="2209800" cy="1046163"/>
        </p:xfrm>
        <a:graphic>
          <a:graphicData uri="http://schemas.openxmlformats.org/presentationml/2006/ole">
            <p:oleObj spid="_x0000_s7270" name="Equation" r:id="rId5" imgW="482391" imgH="228501" progId="">
              <p:embed/>
            </p:oleObj>
          </a:graphicData>
        </a:graphic>
      </p:graphicFrame>
      <p:sp>
        <p:nvSpPr>
          <p:cNvPr id="9222" name="Text Box 9" descr="24-01"/>
          <p:cNvSpPr txBox="1">
            <a:spLocks noChangeArrowheads="1"/>
          </p:cNvSpPr>
          <p:nvPr/>
        </p:nvSpPr>
        <p:spPr bwMode="auto">
          <a:xfrm>
            <a:off x="5029200" y="1676400"/>
            <a:ext cx="3976688" cy="830997"/>
          </a:xfrm>
          <a:prstGeom prst="rect">
            <a:avLst/>
          </a:prstGeom>
          <a:noFill/>
          <a:ln w="9525">
            <a:noFill/>
            <a:miter lim="800000"/>
            <a:headEnd/>
            <a:tailEnd/>
          </a:ln>
        </p:spPr>
        <p:txBody>
          <a:bodyPr>
            <a:spAutoFit/>
          </a:bodyPr>
          <a:lstStyle/>
          <a:p>
            <a:pPr rtl="1"/>
            <a:r>
              <a:rPr lang="en-US" sz="2400" dirty="0" smtClean="0"/>
              <a:t>The net electric flux is the same through all surfaces.</a:t>
            </a:r>
            <a:endParaRPr lang="en-US" sz="2400" dirty="0"/>
          </a:p>
        </p:txBody>
      </p:sp>
      <p:graphicFrame>
        <p:nvGraphicFramePr>
          <p:cNvPr id="9219" name="Object 3" descr="24-01"/>
          <p:cNvGraphicFramePr>
            <a:graphicFrameLocks noGrp="1" noChangeAspect="1"/>
          </p:cNvGraphicFramePr>
          <p:nvPr>
            <p:ph sz="half" idx="2"/>
          </p:nvPr>
        </p:nvGraphicFramePr>
        <p:xfrm>
          <a:off x="4572000" y="3906838"/>
          <a:ext cx="4184650" cy="1038225"/>
        </p:xfrm>
        <a:graphic>
          <a:graphicData uri="http://schemas.openxmlformats.org/presentationml/2006/ole">
            <p:oleObj spid="_x0000_s7271" name="Equation" r:id="rId6" imgW="1739900" imgH="43180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descr="24-08"/>
          <p:cNvSpPr>
            <a:spLocks noGrp="1" noChangeAspect="1" noChangeArrowheads="1"/>
          </p:cNvSpPr>
          <p:nvPr isPhoto="1"/>
        </p:nvSpPr>
        <p:spPr bwMode="auto">
          <a:xfrm>
            <a:off x="0" y="0"/>
            <a:ext cx="4968875" cy="6858000"/>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0244"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24-8, p.744</a:t>
            </a:r>
          </a:p>
        </p:txBody>
      </p:sp>
      <p:sp>
        <p:nvSpPr>
          <p:cNvPr id="10245" name="Text Box 5" descr="24-01"/>
          <p:cNvSpPr txBox="1">
            <a:spLocks noChangeArrowheads="1"/>
          </p:cNvSpPr>
          <p:nvPr/>
        </p:nvSpPr>
        <p:spPr bwMode="auto">
          <a:xfrm>
            <a:off x="4800600" y="1049157"/>
            <a:ext cx="3968750" cy="1815882"/>
          </a:xfrm>
          <a:prstGeom prst="rect">
            <a:avLst/>
          </a:prstGeom>
          <a:noFill/>
          <a:ln w="9525">
            <a:noFill/>
            <a:miter lim="800000"/>
            <a:headEnd/>
            <a:tailEnd/>
          </a:ln>
        </p:spPr>
        <p:txBody>
          <a:bodyPr wrap="square">
            <a:spAutoFit/>
          </a:bodyPr>
          <a:lstStyle/>
          <a:p>
            <a:pPr rtl="1"/>
            <a:r>
              <a:rPr lang="en-US" sz="2800" dirty="0"/>
              <a:t>The </a:t>
            </a:r>
            <a:r>
              <a:rPr lang="en-US" sz="2800" dirty="0" smtClean="0"/>
              <a:t>flux </a:t>
            </a:r>
            <a:r>
              <a:rPr lang="en-US" sz="2800" dirty="0"/>
              <a:t>is </a:t>
            </a:r>
            <a:r>
              <a:rPr lang="en-US" sz="2800" dirty="0" smtClean="0"/>
              <a:t>through the  surface is zero if the charge located outside a closed surface.</a:t>
            </a:r>
            <a:endParaRPr lang="en-US" sz="2800" dirty="0"/>
          </a:p>
        </p:txBody>
      </p:sp>
      <p:graphicFrame>
        <p:nvGraphicFramePr>
          <p:cNvPr id="10242" name="Object 2" descr="24-01"/>
          <p:cNvGraphicFramePr>
            <a:graphicFrameLocks noGrp="1" noChangeAspect="1"/>
          </p:cNvGraphicFramePr>
          <p:nvPr>
            <p:ph idx="1"/>
            <p:extLst>
              <p:ext uri="{D42A27DB-BD31-4B8C-83A1-F6EECF244321}">
                <p14:modId xmlns="" xmlns:p14="http://schemas.microsoft.com/office/powerpoint/2010/main" val="502430432"/>
              </p:ext>
            </p:extLst>
          </p:nvPr>
        </p:nvGraphicFramePr>
        <p:xfrm>
          <a:off x="5486400" y="3962400"/>
          <a:ext cx="3086100" cy="1249363"/>
        </p:xfrm>
        <a:graphic>
          <a:graphicData uri="http://schemas.openxmlformats.org/presentationml/2006/ole">
            <p:oleObj spid="_x0000_s8244" name="Equation" r:id="rId5" imgW="1066800" imgH="431800"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11267" name="Rectangle 3"/>
              <p:cNvSpPr>
                <a:spLocks noGrp="1" noChangeArrowheads="1"/>
              </p:cNvSpPr>
              <p:nvPr>
                <p:ph type="body" sz="half" idx="1"/>
              </p:nvPr>
            </p:nvSpPr>
            <p:spPr bwMode="auto">
              <a:xfrm>
                <a:off x="457200" y="762000"/>
                <a:ext cx="8382000" cy="5257800"/>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r>
                  <a:rPr lang="en-US" sz="2800" dirty="0">
                    <a:cs typeface="Arial" charset="0"/>
                  </a:rPr>
                  <a:t>Gauss’s </a:t>
                </a:r>
                <a:r>
                  <a:rPr lang="en-US" sz="2800" dirty="0" smtClean="0">
                    <a:cs typeface="Arial" charset="0"/>
                  </a:rPr>
                  <a:t>law, </a:t>
                </a:r>
                <a:r>
                  <a:rPr lang="en-GB" sz="2800" dirty="0" smtClean="0">
                    <a:cs typeface="Arial" charset="0"/>
                  </a:rPr>
                  <a:t>The net flux through any closed surface surrounding a point charge q is given by q/</a:t>
                </a:r>
                <a14:m>
                  <m:oMath xmlns:m="http://schemas.openxmlformats.org/officeDocument/2006/math">
                    <m:sSub>
                      <m:sSubPr>
                        <m:ctrlPr>
                          <a:rPr lang="en-GB" sz="2800" i="1" smtClean="0">
                            <a:latin typeface="Cambria Math"/>
                            <a:cs typeface="Arial" charset="0"/>
                          </a:rPr>
                        </m:ctrlPr>
                      </m:sSubPr>
                      <m:e>
                        <m:r>
                          <a:rPr lang="en-GB" sz="2800" i="1" smtClean="0">
                            <a:latin typeface="Cambria Math"/>
                            <a:ea typeface="Cambria Math"/>
                            <a:cs typeface="Arial" charset="0"/>
                          </a:rPr>
                          <m:t>𝜀</m:t>
                        </m:r>
                      </m:e>
                      <m:sub>
                        <m:r>
                          <a:rPr lang="en-GB" sz="2800" i="1" smtClean="0">
                            <a:latin typeface="Cambria Math"/>
                            <a:ea typeface="Cambria Math"/>
                            <a:cs typeface="Arial" charset="0"/>
                          </a:rPr>
                          <m:t>𝜊</m:t>
                        </m:r>
                      </m:sub>
                    </m:sSub>
                  </m:oMath>
                </a14:m>
                <a:r>
                  <a:rPr lang="ar-EG" sz="2800" dirty="0" smtClean="0">
                    <a:cs typeface="Arial" charset="0"/>
                  </a:rPr>
                  <a:t/>
                </a:r>
                <a:r>
                  <a:rPr lang="en-GB" sz="2800" dirty="0" smtClean="0">
                    <a:cs typeface="Arial" charset="0"/>
                  </a:rPr>
                  <a:t> and independent of the shape of the surface.</a:t>
                </a:r>
                <a:endParaRPr lang="ar-EG" sz="2800" dirty="0" smtClean="0">
                  <a:cs typeface="Arial" charset="0"/>
                </a:endParaRPr>
              </a:p>
              <a:p>
                <a:pPr algn="r" rtl="1" eaLnBrk="1" hangingPunct="1"/>
                <a:endParaRPr lang="ar-EG" sz="2800" dirty="0" smtClean="0">
                  <a:cs typeface="Arial" charset="0"/>
                </a:endParaRPr>
              </a:p>
              <a:p>
                <a:pPr algn="r" rtl="1" eaLnBrk="1" hangingPunct="1"/>
                <a:endParaRPr lang="ar-EG" sz="2800" dirty="0" smtClean="0">
                  <a:cs typeface="Arial" charset="0"/>
                </a:endParaRPr>
              </a:p>
              <a:p>
                <a:pPr marL="0" indent="0" algn="r" rtl="1" eaLnBrk="1" hangingPunct="1">
                  <a:buNone/>
                </a:pPr>
                <a:endParaRPr lang="en-GB" sz="2800" dirty="0" smtClean="0">
                  <a:cs typeface="Arial" charset="0"/>
                </a:endParaRPr>
              </a:p>
              <a:p>
                <a:pPr marL="0" indent="0" algn="r" rtl="1" eaLnBrk="1" hangingPunct="1">
                  <a:buNone/>
                </a:pPr>
                <a:endParaRPr lang="ar-EG" sz="2800" dirty="0" smtClean="0">
                  <a:cs typeface="Arial" charset="0"/>
                </a:endParaRPr>
              </a:p>
              <a:p>
                <a:pPr marL="0" indent="0" algn="r" rtl="1" eaLnBrk="1" hangingPunct="1">
                  <a:buNone/>
                </a:pPr>
                <a:endParaRPr lang="en-US" sz="2800" dirty="0" smtClean="0">
                  <a:cs typeface="Arial" charset="0"/>
                </a:endParaRPr>
              </a:p>
              <a:p>
                <a:r>
                  <a:rPr lang="en-US" sz="2800" dirty="0" smtClean="0">
                    <a:cs typeface="Arial" charset="0"/>
                  </a:rPr>
                  <a:t>Gauss’s law can be used to determine the electric field due to  a symmetric charge distributions such  as spherical, cylindrical and planer symmetry.</a:t>
                </a:r>
              </a:p>
            </p:txBody>
          </p:sp>
        </mc:Choice>
        <mc:Fallback>
          <p:sp>
            <p:nvSpPr>
              <p:cNvPr id="11267" name="Rectangle 3"/>
              <p:cNvSpPr>
                <a:spLocks noGrp="1" noRot="1" noChangeAspect="1" noMove="1" noResize="1" noEditPoints="1" noAdjustHandles="1" noChangeArrowheads="1" noChangeShapeType="1" noTextEdit="1"/>
              </p:cNvSpPr>
              <p:nvPr>
                <p:ph type="body" sz="half" idx="1"/>
              </p:nvPr>
            </p:nvSpPr>
            <p:spPr bwMode="auto">
              <a:xfrm>
                <a:off x="457200" y="762000"/>
                <a:ext cx="8382000" cy="5257800"/>
              </a:xfrm>
              <a:blipFill rotWithShape="1">
                <a:blip r:embed="rId4"/>
                <a:stretch>
                  <a:fillRect l="-1236" t="-1854" r="-2255"/>
                </a:stretch>
              </a:blipFill>
              <a:ln>
                <a:miter lim="800000"/>
                <a:headEnd/>
                <a:tailEnd/>
              </a:ln>
            </p:spPr>
            <p:txBody>
              <a:bodyPr/>
              <a:lstStyle/>
              <a:p>
                <a:r>
                  <a:rPr lang="en-GB">
                    <a:noFill/>
                  </a:rPr>
                  <a:t> </a:t>
                </a:r>
              </a:p>
            </p:txBody>
          </p:sp>
        </mc:Fallback>
      </mc:AlternateContent>
      <p:graphicFrame>
        <p:nvGraphicFramePr>
          <p:cNvPr id="11266" name="Object 2" descr="24-01"/>
          <p:cNvGraphicFramePr>
            <a:graphicFrameLocks noGrp="1" noChangeAspect="1"/>
          </p:cNvGraphicFramePr>
          <p:nvPr>
            <p:ph sz="half" idx="2"/>
            <p:extLst>
              <p:ext uri="{D42A27DB-BD31-4B8C-83A1-F6EECF244321}">
                <p14:modId xmlns="" xmlns:p14="http://schemas.microsoft.com/office/powerpoint/2010/main" val="1852429195"/>
              </p:ext>
            </p:extLst>
          </p:nvPr>
        </p:nvGraphicFramePr>
        <p:xfrm>
          <a:off x="1676400" y="2209800"/>
          <a:ext cx="4495800" cy="1698625"/>
        </p:xfrm>
        <a:graphic>
          <a:graphicData uri="http://schemas.openxmlformats.org/presentationml/2006/ole">
            <p:oleObj spid="_x0000_s9270" name="Equation" r:id="rId5" imgW="1143000" imgH="431800" progId="">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71683" name="Rectangle 3" descr="24-09"/>
          <p:cNvSpPr>
            <a:spLocks noGrp="1" noChangeAspect="1" noChangeArrowheads="1"/>
          </p:cNvSpPr>
          <p:nvPr isPhoto="1"/>
        </p:nvSpPr>
        <p:spPr bwMode="auto">
          <a:xfrm>
            <a:off x="3211513" y="2057400"/>
            <a:ext cx="4762500" cy="48006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1684"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24-9, p.744</a:t>
            </a:r>
          </a:p>
        </p:txBody>
      </p:sp>
      <p:sp>
        <p:nvSpPr>
          <p:cNvPr id="71685" name="Text Box 5" descr="24-01"/>
          <p:cNvSpPr txBox="1">
            <a:spLocks noChangeArrowheads="1"/>
          </p:cNvSpPr>
          <p:nvPr/>
        </p:nvSpPr>
        <p:spPr bwMode="auto">
          <a:xfrm>
            <a:off x="1371600" y="381000"/>
            <a:ext cx="6343660" cy="461665"/>
          </a:xfrm>
          <a:prstGeom prst="rect">
            <a:avLst/>
          </a:prstGeom>
          <a:noFill/>
          <a:ln w="9525">
            <a:noFill/>
            <a:miter lim="800000"/>
            <a:headEnd/>
            <a:tailEnd/>
          </a:ln>
        </p:spPr>
        <p:txBody>
          <a:bodyPr wrap="none">
            <a:spAutoFit/>
          </a:bodyPr>
          <a:lstStyle/>
          <a:p>
            <a:r>
              <a:rPr lang="en-US" sz="2400" dirty="0" smtClean="0"/>
              <a:t>Describe the electric flux through these surfaces?</a:t>
            </a:r>
            <a:endParaRPr lang="en-US" sz="2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162800" cy="4093428"/>
          </a:xfrm>
          <a:prstGeom prst="rect">
            <a:avLst/>
          </a:prstGeom>
        </p:spPr>
        <p:txBody>
          <a:bodyPr wrap="square">
            <a:spAutoFit/>
          </a:bodyPr>
          <a:lstStyle/>
          <a:p>
            <a:pPr algn="ctr"/>
            <a:r>
              <a:rPr lang="en-US" altLang="en-US" sz="2800" b="1" dirty="0">
                <a:latin typeface="Arial" charset="0"/>
              </a:rPr>
              <a:t>Active Figure 24.9 </a:t>
            </a:r>
            <a:r>
              <a:rPr lang="en-US" altLang="en-US" sz="2800" dirty="0">
                <a:latin typeface="Arial" charset="0"/>
              </a:rPr>
              <a:t>The net electric flux through any closed surface depends only on the charge </a:t>
            </a:r>
            <a:r>
              <a:rPr lang="en-US" altLang="en-US" sz="2800" i="1" dirty="0">
                <a:latin typeface="Arial" charset="0"/>
              </a:rPr>
              <a:t>inside </a:t>
            </a:r>
            <a:r>
              <a:rPr lang="en-US" altLang="en-US" sz="2800" dirty="0">
                <a:latin typeface="Arial" charset="0"/>
              </a:rPr>
              <a:t>that surface. The net flux through surface </a:t>
            </a:r>
            <a:r>
              <a:rPr lang="en-US" altLang="en-US" sz="2800" i="1" dirty="0">
                <a:latin typeface="Arial" charset="0"/>
              </a:rPr>
              <a:t>S </a:t>
            </a:r>
            <a:r>
              <a:rPr lang="en-US" altLang="en-US" sz="2800" dirty="0">
                <a:latin typeface="Arial" charset="0"/>
              </a:rPr>
              <a:t>is </a:t>
            </a:r>
            <a:r>
              <a:rPr lang="en-US" altLang="en-US" sz="2800" dirty="0" smtClean="0">
                <a:latin typeface="Arial" charset="0"/>
              </a:rPr>
              <a:t>q1/ </a:t>
            </a:r>
            <a:r>
              <a:rPr lang="en-US" altLang="en-US" sz="2800" dirty="0">
                <a:latin typeface="Arial" charset="0"/>
              </a:rPr>
              <a:t>, the net flux through surface Sis </a:t>
            </a:r>
            <a:r>
              <a:rPr lang="en-US" altLang="en-US" sz="2800" i="1" dirty="0">
                <a:latin typeface="Arial" charset="0"/>
              </a:rPr>
              <a:t>(q </a:t>
            </a:r>
            <a:r>
              <a:rPr lang="en-US" altLang="en-US" sz="2800" dirty="0">
                <a:latin typeface="Arial" charset="0"/>
              </a:rPr>
              <a:t>2 + q3</a:t>
            </a:r>
            <a:r>
              <a:rPr lang="en-US" altLang="en-US" sz="2800" dirty="0" smtClean="0">
                <a:latin typeface="Arial" charset="0"/>
              </a:rPr>
              <a:t>)/ </a:t>
            </a:r>
            <a:r>
              <a:rPr lang="en-US" altLang="en-US" sz="2800" dirty="0">
                <a:latin typeface="Arial" charset="0"/>
              </a:rPr>
              <a:t>, and the net flux through surface </a:t>
            </a:r>
            <a:r>
              <a:rPr lang="en-US" altLang="en-US" sz="2800" i="1" dirty="0">
                <a:latin typeface="Arial" charset="0"/>
              </a:rPr>
              <a:t>S </a:t>
            </a:r>
            <a:r>
              <a:rPr lang="en-US" altLang="en-US" sz="2800" dirty="0">
                <a:latin typeface="Arial" charset="0"/>
              </a:rPr>
              <a:t>is zero. Charge q4 does not contribute to the flux through any surface because it is outside all surfaces</a:t>
            </a:r>
            <a:r>
              <a:rPr lang="en-US" altLang="en-US" sz="2800" dirty="0" smtClean="0">
                <a:latin typeface="Arial" charset="0"/>
              </a:rPr>
              <a:t>.</a:t>
            </a:r>
            <a:endParaRPr lang="en-US" sz="2800" dirty="0" smtClean="0">
              <a:latin typeface="Arial" charset="0"/>
              <a:cs typeface="Times New Roman" pitchFamily="18" charset="0"/>
            </a:endParaRPr>
          </a:p>
          <a:p>
            <a:endParaRPr lang="en-US" dirty="0">
              <a:latin typeface="Arial" charset="0"/>
              <a:cs typeface="Times New Roman" pitchFamily="18" charset="0"/>
            </a:endParaRPr>
          </a:p>
          <a:p>
            <a:endParaRPr lang="en-US" dirty="0">
              <a:latin typeface="Arial" charset="0"/>
            </a:endParaRPr>
          </a:p>
        </p:txBody>
      </p:sp>
      <p:sp>
        <p:nvSpPr>
          <p:cNvPr id="460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60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 xmlns:p14="http://schemas.microsoft.com/office/powerpoint/2010/main" val="1283030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US" dirty="0" smtClean="0">
                <a:cs typeface="Arial" charset="0"/>
              </a:rPr>
              <a:t>24-3 application of Gauss’s law </a:t>
            </a:r>
          </a:p>
        </p:txBody>
      </p:sp>
      <p:sp>
        <p:nvSpPr>
          <p:cNvPr id="12292" name="Rectangle 3"/>
          <p:cNvSpPr>
            <a:spLocks noGrp="1" noChangeArrowheads="1"/>
          </p:cNvSpPr>
          <p:nvPr>
            <p:ph type="body" sz="half" idx="1"/>
          </p:nvPr>
        </p:nvSpPr>
        <p:spPr bwMode="auto">
          <a:xfrm>
            <a:off x="457200" y="1143000"/>
            <a:ext cx="8077200" cy="762000"/>
          </a:xfrm>
          <a:noFill/>
          <a:ln>
            <a:miter lim="800000"/>
            <a:headEnd/>
            <a:tailEnd/>
          </a:ln>
        </p:spPr>
        <p:txBody>
          <a:bodyPr vert="horz" wrap="square" lIns="91440" tIns="45720" rIns="91440" bIns="45720" numCol="1" anchor="t" anchorCtr="0" compatLnSpc="1">
            <a:prstTxWarp prst="textNoShape">
              <a:avLst/>
            </a:prstTxWarp>
            <a:normAutofit/>
          </a:bodyPr>
          <a:lstStyle/>
          <a:p>
            <a:pPr>
              <a:buNone/>
            </a:pPr>
            <a:r>
              <a:rPr lang="en-US" sz="2800" dirty="0" smtClean="0">
                <a:cs typeface="Arial" charset="0"/>
              </a:rPr>
              <a:t>1-   </a:t>
            </a:r>
            <a:endParaRPr lang="en-US" sz="2800" dirty="0" smtClean="0">
              <a:cs typeface="Arial" charset="0"/>
            </a:endParaRPr>
          </a:p>
        </p:txBody>
      </p:sp>
      <p:graphicFrame>
        <p:nvGraphicFramePr>
          <p:cNvPr id="12290" name="Object 2" descr="24-01"/>
          <p:cNvGraphicFramePr>
            <a:graphicFrameLocks noGrp="1" noChangeAspect="1"/>
          </p:cNvGraphicFramePr>
          <p:nvPr>
            <p:ph sz="half" idx="2"/>
          </p:nvPr>
        </p:nvGraphicFramePr>
        <p:xfrm>
          <a:off x="228600" y="1828800"/>
          <a:ext cx="3133725" cy="4875212"/>
        </p:xfrm>
        <a:graphic>
          <a:graphicData uri="http://schemas.openxmlformats.org/presentationml/2006/ole">
            <p:oleObj spid="_x0000_s10293" name="Equation" r:id="rId4" imgW="1143000" imgH="1778000" progId="">
              <p:embed/>
            </p:oleObj>
          </a:graphicData>
        </a:graphic>
      </p:graphicFrame>
      <p:sp>
        <p:nvSpPr>
          <p:cNvPr id="12293" name="Rectangle 6" descr="24-10"/>
          <p:cNvSpPr>
            <a:spLocks noGrp="1" noChangeAspect="1" noChangeArrowheads="1"/>
          </p:cNvSpPr>
          <p:nvPr isPhoto="1"/>
        </p:nvSpPr>
        <p:spPr bwMode="auto">
          <a:xfrm>
            <a:off x="4267200" y="2362200"/>
            <a:ext cx="4565650" cy="4200525"/>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12294" name="Text Box 7" descr="23-01"/>
          <p:cNvSpPr txBox="1">
            <a:spLocks noChangeArrowheads="1"/>
          </p:cNvSpPr>
          <p:nvPr/>
        </p:nvSpPr>
        <p:spPr bwMode="auto">
          <a:xfrm>
            <a:off x="7391400" y="6400800"/>
            <a:ext cx="1403350" cy="304800"/>
          </a:xfrm>
          <a:prstGeom prst="rect">
            <a:avLst/>
          </a:prstGeom>
          <a:noFill/>
          <a:ln w="9525">
            <a:noFill/>
            <a:miter lim="800000"/>
            <a:headEnd/>
            <a:tailEnd/>
          </a:ln>
        </p:spPr>
        <p:txBody>
          <a:bodyPr wrap="none">
            <a:spAutoFit/>
          </a:bodyPr>
          <a:lstStyle/>
          <a:p>
            <a:pPr>
              <a:spcBef>
                <a:spcPct val="50000"/>
              </a:spcBef>
            </a:pPr>
            <a:r>
              <a:rPr lang="en-US" sz="1400" b="1"/>
              <a:t>Fig 24-0, p.746</a:t>
            </a:r>
          </a:p>
        </p:txBody>
      </p:sp>
      <p:pic>
        <p:nvPicPr>
          <p:cNvPr id="10296" name="Picture 56"/>
          <p:cNvPicPr>
            <a:picLocks noChangeAspect="1" noChangeArrowheads="1"/>
          </p:cNvPicPr>
          <p:nvPr/>
        </p:nvPicPr>
        <p:blipFill>
          <a:blip r:embed="rId6"/>
          <a:srcRect/>
          <a:stretch>
            <a:fillRect/>
          </a:stretch>
        </p:blipFill>
        <p:spPr bwMode="auto">
          <a:xfrm>
            <a:off x="1066799" y="1219200"/>
            <a:ext cx="7315201" cy="52559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990600" y="2971800"/>
            <a:ext cx="7429500" cy="1600200"/>
          </a:xfrm>
          <a:prstGeom prst="rect">
            <a:avLst/>
          </a:prstGeom>
          <a:noFill/>
          <a:ln w="9525">
            <a:noFill/>
            <a:miter lim="800000"/>
            <a:headEnd/>
            <a:tailEnd/>
          </a:ln>
          <a:effectLst/>
        </p:spPr>
      </p:pic>
      <p:pic>
        <p:nvPicPr>
          <p:cNvPr id="6" name="Picture 3"/>
          <p:cNvPicPr>
            <a:picLocks noChangeAspect="1" noChangeArrowheads="1"/>
          </p:cNvPicPr>
          <p:nvPr/>
        </p:nvPicPr>
        <p:blipFill>
          <a:blip r:embed="rId3"/>
          <a:srcRect/>
          <a:stretch>
            <a:fillRect/>
          </a:stretch>
        </p:blipFill>
        <p:spPr bwMode="auto">
          <a:xfrm>
            <a:off x="990600" y="4953000"/>
            <a:ext cx="7258050" cy="838200"/>
          </a:xfrm>
          <a:prstGeom prst="rect">
            <a:avLst/>
          </a:prstGeom>
          <a:noFill/>
          <a:ln w="9525">
            <a:noFill/>
            <a:miter lim="800000"/>
            <a:headEnd/>
            <a:tailEnd/>
          </a:ln>
          <a:effectLst/>
        </p:spPr>
      </p:pic>
      <p:pic>
        <p:nvPicPr>
          <p:cNvPr id="82946" name="Picture 2"/>
          <p:cNvPicPr>
            <a:picLocks noChangeAspect="1" noChangeArrowheads="1"/>
          </p:cNvPicPr>
          <p:nvPr/>
        </p:nvPicPr>
        <p:blipFill>
          <a:blip r:embed="rId4"/>
          <a:srcRect/>
          <a:stretch>
            <a:fillRect/>
          </a:stretch>
        </p:blipFill>
        <p:spPr bwMode="auto">
          <a:xfrm>
            <a:off x="914400" y="2057400"/>
            <a:ext cx="2047103" cy="685800"/>
          </a:xfrm>
          <a:prstGeom prst="rect">
            <a:avLst/>
          </a:prstGeom>
          <a:noFill/>
          <a:ln w="9525">
            <a:noFill/>
            <a:miter lim="800000"/>
            <a:headEnd/>
            <a:tailEnd/>
          </a:ln>
          <a:effectLst/>
        </p:spPr>
      </p:pic>
      <p:sp>
        <p:nvSpPr>
          <p:cNvPr id="8" name="Rectangle 6"/>
          <p:cNvSpPr>
            <a:spLocks noChangeArrowheads="1"/>
          </p:cNvSpPr>
          <p:nvPr/>
        </p:nvSpPr>
        <p:spPr bwMode="auto">
          <a:xfrm>
            <a:off x="457200" y="304800"/>
            <a:ext cx="8229600" cy="1371600"/>
          </a:xfrm>
          <a:prstGeom prst="rect">
            <a:avLst/>
          </a:prstGeom>
          <a:noFill/>
          <a:ln w="9525">
            <a:noFill/>
            <a:miter lim="800000"/>
            <a:headEnd/>
            <a:tailEnd/>
          </a:ln>
        </p:spPr>
        <p:txBody>
          <a:bodyPr anchor="ctr"/>
          <a:lstStyle/>
          <a:p>
            <a:endParaRPr lang="en-GB" sz="3200" dirty="0" smtClean="0">
              <a:solidFill>
                <a:schemeClr val="tx2"/>
              </a:solidFill>
            </a:endParaRPr>
          </a:p>
          <a:p>
            <a:endParaRPr lang="en-GB" sz="3200" dirty="0" smtClean="0">
              <a:solidFill>
                <a:schemeClr val="tx2"/>
              </a:solidFill>
            </a:endParaRPr>
          </a:p>
          <a:p>
            <a:r>
              <a:rPr lang="en-GB" sz="3200" dirty="0" smtClean="0">
                <a:solidFill>
                  <a:schemeClr val="tx2"/>
                </a:solidFill>
              </a:rPr>
              <a:t>2- </a:t>
            </a:r>
            <a:r>
              <a:rPr lang="en-GB" sz="3200" dirty="0" smtClean="0">
                <a:solidFill>
                  <a:schemeClr val="tx2"/>
                </a:solidFill>
              </a:rPr>
              <a:t>A spherically symmetric charge </a:t>
            </a:r>
            <a:r>
              <a:rPr lang="en-GB" sz="3200" dirty="0" smtClean="0">
                <a:solidFill>
                  <a:schemeClr val="tx2"/>
                </a:solidFill>
              </a:rPr>
              <a:t>distribution</a:t>
            </a:r>
          </a:p>
          <a:p>
            <a:r>
              <a:rPr lang="en-GB" sz="3200" dirty="0" smtClean="0">
                <a:solidFill>
                  <a:schemeClr val="tx2"/>
                </a:solidFill>
              </a:rPr>
              <a:t>Example 24.5:</a:t>
            </a:r>
            <a:endParaRPr lang="en-GB" sz="3200" dirty="0" smtClean="0">
              <a:solidFill>
                <a:schemeClr val="tx2"/>
              </a:solidFill>
            </a:endParaRPr>
          </a:p>
          <a:p>
            <a:endParaRPr lang="en-GB" sz="3200" dirty="0" smtClean="0">
              <a:solidFill>
                <a:schemeClr val="tx2"/>
              </a:solidFill>
            </a:endParaRPr>
          </a:p>
          <a:p>
            <a:endParaRPr lang="en-US" sz="3200" dirty="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72707" name="Rectangle 5" descr="24-11"/>
          <p:cNvSpPr>
            <a:spLocks noGrp="1" noChangeAspect="1" noChangeArrowheads="1"/>
          </p:cNvSpPr>
          <p:nvPr isPhoto="1"/>
        </p:nvSpPr>
        <p:spPr bwMode="auto">
          <a:xfrm>
            <a:off x="381000" y="2343150"/>
            <a:ext cx="8305800" cy="4210050"/>
          </a:xfrm>
          <a:prstGeom prst="rect">
            <a:avLst/>
          </a:prstGeom>
          <a:blipFill dpi="0" rotWithShape="1">
            <a:blip r:embed="rId3"/>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9"/>
          <p:cNvSpPr>
            <a:spLocks noGrp="1" noChangeArrowheads="1"/>
          </p:cNvSpPr>
          <p:nvPr>
            <p:ph type="title"/>
          </p:nvPr>
        </p:nvSpPr>
        <p:spPr bwMode="auto">
          <a:xfrm>
            <a:off x="457200" y="274638"/>
            <a:ext cx="7543800" cy="114300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GB" sz="4000" dirty="0" smtClean="0">
                <a:cs typeface="Arial" charset="0"/>
              </a:rPr>
              <a:t>24-1  Electric </a:t>
            </a:r>
            <a:r>
              <a:rPr lang="en-GB" sz="4000" dirty="0" err="1" smtClean="0">
                <a:cs typeface="Arial" charset="0"/>
              </a:rPr>
              <a:t>Flux</a:t>
            </a:r>
            <a:r>
              <a:rPr lang="en-GB" sz="4000" b="1" dirty="0" err="1" smtClean="0">
                <a:solidFill>
                  <a:schemeClr val="bg1"/>
                </a:solidFill>
              </a:rPr>
              <a:t>d</a:t>
            </a:r>
            <a:endParaRPr lang="en-US" sz="4000" dirty="0" smtClean="0">
              <a:cs typeface="Arial" charset="0"/>
            </a:endParaRPr>
          </a:p>
        </p:txBody>
      </p:sp>
      <p:sp>
        <p:nvSpPr>
          <p:cNvPr id="68611" name="Rectangle 3"/>
          <p:cNvSpPr>
            <a:spLocks noGrp="1" noChangeArrowheads="1"/>
          </p:cNvSpPr>
          <p:nvPr>
            <p:ph type="body" sz="half" idx="1"/>
          </p:nvPr>
        </p:nvSpPr>
        <p:spPr bwMode="auto">
          <a:xfrm>
            <a:off x="609600" y="1600200"/>
            <a:ext cx="7924800" cy="3581400"/>
          </a:xfrm>
          <a:noFill/>
          <a:ln>
            <a:miter lim="800000"/>
            <a:headEnd/>
            <a:tailEnd/>
          </a:ln>
        </p:spPr>
        <p:txBody>
          <a:bodyPr vert="horz" wrap="square" lIns="91440" tIns="45720" rIns="91440" bIns="45720" numCol="1" anchor="t" anchorCtr="0" compatLnSpc="1">
            <a:prstTxWarp prst="textNoShape">
              <a:avLst/>
            </a:prstTxWarp>
            <a:normAutofit fontScale="70000" lnSpcReduction="20000"/>
          </a:bodyPr>
          <a:lstStyle/>
          <a:p>
            <a:pPr algn="r" rtl="1" eaLnBrk="1" hangingPunct="1">
              <a:lnSpc>
                <a:spcPct val="80000"/>
              </a:lnSpc>
              <a:buFontTx/>
              <a:buNone/>
            </a:pPr>
            <a:endParaRPr lang="en-GB" sz="700" dirty="0" smtClean="0">
              <a:cs typeface="Arial" charset="0"/>
            </a:endParaRPr>
          </a:p>
          <a:p>
            <a:pPr algn="r" rtl="1" eaLnBrk="1" hangingPunct="1">
              <a:lnSpc>
                <a:spcPct val="80000"/>
              </a:lnSpc>
              <a:buFontTx/>
              <a:buNone/>
            </a:pPr>
            <a:endParaRPr lang="en-GB" sz="700" dirty="0">
              <a:cs typeface="Arial" charset="0"/>
            </a:endParaRPr>
          </a:p>
          <a:p>
            <a:pPr algn="r" rtl="1" eaLnBrk="1" hangingPunct="1">
              <a:lnSpc>
                <a:spcPct val="80000"/>
              </a:lnSpc>
              <a:buFontTx/>
              <a:buNone/>
            </a:pPr>
            <a:endParaRPr lang="en-GB" sz="700" dirty="0" smtClean="0">
              <a:cs typeface="Arial" charset="0"/>
            </a:endParaRPr>
          </a:p>
          <a:p>
            <a:pPr algn="r" rtl="1" eaLnBrk="1" hangingPunct="1">
              <a:lnSpc>
                <a:spcPct val="80000"/>
              </a:lnSpc>
              <a:buFontTx/>
              <a:buNone/>
            </a:pPr>
            <a:endParaRPr lang="en-GB" sz="700" dirty="0">
              <a:cs typeface="Arial" charset="0"/>
            </a:endParaRPr>
          </a:p>
          <a:p>
            <a:pPr algn="r" rtl="1" eaLnBrk="1" hangingPunct="1">
              <a:lnSpc>
                <a:spcPct val="80000"/>
              </a:lnSpc>
              <a:buFontTx/>
              <a:buNone/>
            </a:pPr>
            <a:endParaRPr lang="en-GB" sz="700" dirty="0" smtClean="0">
              <a:cs typeface="Arial" charset="0"/>
            </a:endParaRPr>
          </a:p>
          <a:p>
            <a:pPr>
              <a:lnSpc>
                <a:spcPct val="80000"/>
              </a:lnSpc>
            </a:pPr>
            <a:r>
              <a:rPr lang="en-GB" sz="4700" dirty="0" smtClean="0">
                <a:cs typeface="Arial" charset="0"/>
              </a:rPr>
              <a:t>Electric flux (</a:t>
            </a:r>
            <a:r>
              <a:rPr lang="en-US" sz="4700" dirty="0">
                <a:cs typeface="Arial" charset="0"/>
              </a:rPr>
              <a:t>Φ</a:t>
            </a:r>
            <a:r>
              <a:rPr lang="en-GB" sz="4700" dirty="0" smtClean="0">
                <a:cs typeface="Arial" charset="0"/>
              </a:rPr>
              <a:t>) is the number of electric</a:t>
            </a:r>
          </a:p>
          <a:p>
            <a:pPr marL="0" indent="0">
              <a:lnSpc>
                <a:spcPct val="80000"/>
              </a:lnSpc>
              <a:buNone/>
            </a:pPr>
            <a:endParaRPr lang="en-GB" sz="4700" dirty="0" smtClean="0">
              <a:cs typeface="Arial" charset="0"/>
            </a:endParaRPr>
          </a:p>
          <a:p>
            <a:pPr marL="0" indent="0">
              <a:lnSpc>
                <a:spcPct val="80000"/>
              </a:lnSpc>
              <a:buNone/>
            </a:pPr>
            <a:r>
              <a:rPr lang="en-GB" sz="4700" dirty="0" smtClean="0">
                <a:cs typeface="Arial" charset="0"/>
              </a:rPr>
              <a:t>     field lines penetrating a surface of area A.</a:t>
            </a:r>
          </a:p>
          <a:p>
            <a:pPr>
              <a:lnSpc>
                <a:spcPct val="80000"/>
              </a:lnSpc>
            </a:pPr>
            <a:endParaRPr lang="en-GB" sz="4700" dirty="0" smtClean="0">
              <a:cs typeface="Arial" charset="0"/>
            </a:endParaRPr>
          </a:p>
          <a:p>
            <a:pPr>
              <a:lnSpc>
                <a:spcPct val="80000"/>
              </a:lnSpc>
            </a:pPr>
            <a:endParaRPr lang="ar-EG" dirty="0" smtClean="0">
              <a:cs typeface="Arial" charset="0"/>
            </a:endParaRPr>
          </a:p>
          <a:p>
            <a:pPr algn="r" rtl="1" eaLnBrk="1" hangingPunct="1">
              <a:lnSpc>
                <a:spcPct val="80000"/>
              </a:lnSpc>
              <a:buFontTx/>
              <a:buChar char="-"/>
            </a:pPr>
            <a:endParaRPr lang="ar-EG" dirty="0" smtClean="0">
              <a:cs typeface="Arial" charset="0"/>
            </a:endParaRPr>
          </a:p>
          <a:p>
            <a:pPr algn="r" rtl="1" eaLnBrk="1" hangingPunct="1">
              <a:lnSpc>
                <a:spcPct val="80000"/>
              </a:lnSpc>
              <a:buFontTx/>
              <a:buChar char="-"/>
            </a:pPr>
            <a:endParaRPr lang="ar-EG" dirty="0" smtClean="0">
              <a:cs typeface="Arial" charset="0"/>
            </a:endParaRPr>
          </a:p>
          <a:p>
            <a:pPr algn="r" rtl="1" eaLnBrk="1" hangingPunct="1">
              <a:lnSpc>
                <a:spcPct val="80000"/>
              </a:lnSpc>
              <a:buFontTx/>
              <a:buNone/>
            </a:pPr>
            <a:endParaRPr lang="ar-EG" sz="800" dirty="0" smtClean="0">
              <a:cs typeface="Arial" charset="0"/>
            </a:endParaRPr>
          </a:p>
          <a:p>
            <a:pPr algn="r" rtl="1" eaLnBrk="1" hangingPunct="1">
              <a:lnSpc>
                <a:spcPct val="80000"/>
              </a:lnSpc>
              <a:buFontTx/>
              <a:buNone/>
            </a:pPr>
            <a:r>
              <a:rPr lang="ar-EG" sz="800" dirty="0" smtClean="0">
                <a:cs typeface="Arial" charset="0"/>
              </a:rPr>
              <a:t>+</a:t>
            </a:r>
          </a:p>
          <a:p>
            <a:pPr algn="r" rtl="1" eaLnBrk="1" hangingPunct="1">
              <a:lnSpc>
                <a:spcPct val="80000"/>
              </a:lnSpc>
              <a:buFontTx/>
              <a:buNone/>
            </a:pPr>
            <a:endParaRPr lang="ar-EG" sz="800" dirty="0" smtClean="0">
              <a:cs typeface="Arial" charset="0"/>
            </a:endParaRPr>
          </a:p>
          <a:p>
            <a:pPr algn="r" rtl="1" eaLnBrk="1" hangingPunct="1">
              <a:lnSpc>
                <a:spcPct val="80000"/>
              </a:lnSpc>
              <a:buFontTx/>
              <a:buNone/>
            </a:pPr>
            <a:endParaRPr lang="ar-EG" sz="800" dirty="0" smtClean="0">
              <a:cs typeface="Arial" charset="0"/>
            </a:endParaRPr>
          </a:p>
          <a:p>
            <a:pPr algn="r" rtl="1" eaLnBrk="1" hangingPunct="1">
              <a:lnSpc>
                <a:spcPct val="80000"/>
              </a:lnSpc>
              <a:buFontTx/>
              <a:buNone/>
            </a:pPr>
            <a:r>
              <a:rPr lang="ar-EG" sz="800" dirty="0" smtClean="0">
                <a:cs typeface="Arial" charset="0"/>
              </a:rPr>
              <a:t>+</a:t>
            </a:r>
            <a:endParaRPr lang="en-US" sz="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7"/>
          <p:cNvSpPr>
            <a:spLocks noGrp="1" noChangeArrowheads="1"/>
          </p:cNvSpPr>
          <p:nvPr>
            <p:ph type="body" sz="half" idx="2"/>
          </p:nvPr>
        </p:nvSpPr>
        <p:spPr bwMode="auto">
          <a:xfrm>
            <a:off x="419100" y="304800"/>
            <a:ext cx="8305800" cy="20574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smtClean="0">
                <a:cs typeface="Arial" charset="0"/>
              </a:rPr>
              <a:t>The charge q , the volume charge density is </a:t>
            </a:r>
          </a:p>
          <a:p>
            <a:pPr algn="r" rtl="1" eaLnBrk="1" hangingPunct="1">
              <a:buFontTx/>
              <a:buNone/>
            </a:pPr>
            <a:r>
              <a:rPr lang="en-US" sz="2800" dirty="0" smtClean="0">
                <a:cs typeface="Arial" charset="0"/>
              </a:rPr>
              <a:t>  </a:t>
            </a:r>
          </a:p>
        </p:txBody>
      </p:sp>
      <p:sp>
        <p:nvSpPr>
          <p:cNvPr id="13316"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24-11, p.747</a:t>
            </a:r>
          </a:p>
        </p:txBody>
      </p:sp>
      <p:graphicFrame>
        <p:nvGraphicFramePr>
          <p:cNvPr id="13314" name="Object 2" descr="24-01"/>
          <p:cNvGraphicFramePr>
            <a:graphicFrameLocks noGrp="1" noChangeAspect="1"/>
          </p:cNvGraphicFramePr>
          <p:nvPr>
            <p:ph sz="half" idx="1"/>
          </p:nvPr>
        </p:nvGraphicFramePr>
        <p:xfrm>
          <a:off x="4422775" y="685800"/>
          <a:ext cx="4721225" cy="5884863"/>
        </p:xfrm>
        <a:graphic>
          <a:graphicData uri="http://schemas.openxmlformats.org/presentationml/2006/ole">
            <p:oleObj spid="_x0000_s11316" name="Equation" r:id="rId4" imgW="2679700" imgH="3340100" progId="">
              <p:embed/>
            </p:oleObj>
          </a:graphicData>
        </a:graphic>
      </p:graphicFrame>
      <p:sp>
        <p:nvSpPr>
          <p:cNvPr id="13317" name="Rectangle 11" descr="24-11a"/>
          <p:cNvSpPr>
            <a:spLocks noGrp="1" noChangeAspect="1" noChangeArrowheads="1"/>
          </p:cNvSpPr>
          <p:nvPr isPhoto="1"/>
        </p:nvSpPr>
        <p:spPr bwMode="auto">
          <a:xfrm>
            <a:off x="228600" y="990600"/>
            <a:ext cx="3810000" cy="3108325"/>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13318" name="Rectangle 12" descr="24-11b"/>
          <p:cNvSpPr>
            <a:spLocks noGrp="1" noChangeAspect="1" noChangeArrowheads="1"/>
          </p:cNvSpPr>
          <p:nvPr isPhoto="1"/>
        </p:nvSpPr>
        <p:spPr bwMode="auto">
          <a:xfrm>
            <a:off x="304800" y="3852862"/>
            <a:ext cx="3505200" cy="2776538"/>
          </a:xfrm>
          <a:prstGeom prst="rect">
            <a:avLst/>
          </a:prstGeom>
          <a:blipFill dpi="0" rotWithShape="1">
            <a:blip r:embed="rId6"/>
            <a:srcRect/>
            <a:stretch>
              <a:fillRect/>
            </a:stretch>
          </a:blip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73731" name="Rectangle 3" descr="24-12"/>
          <p:cNvSpPr>
            <a:spLocks noGrp="1" noChangeAspect="1" noChangeArrowheads="1"/>
          </p:cNvSpPr>
          <p:nvPr isPhoto="1"/>
        </p:nvSpPr>
        <p:spPr bwMode="auto">
          <a:xfrm>
            <a:off x="1425575" y="0"/>
            <a:ext cx="6292850"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3732"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24-12, p.747</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srcRect/>
          <a:stretch>
            <a:fillRect/>
          </a:stretch>
        </p:blipFill>
        <p:spPr bwMode="auto">
          <a:xfrm>
            <a:off x="712445" y="2209800"/>
            <a:ext cx="8201548" cy="2590799"/>
          </a:xfrm>
          <a:prstGeom prst="rect">
            <a:avLst/>
          </a:prstGeom>
          <a:noFill/>
          <a:ln w="9525">
            <a:noFill/>
            <a:miter lim="800000"/>
            <a:headEnd/>
            <a:tailEnd/>
          </a:ln>
          <a:effectLst/>
        </p:spPr>
      </p:pic>
      <p:sp>
        <p:nvSpPr>
          <p:cNvPr id="4" name="Text Box 6" descr="24-01"/>
          <p:cNvSpPr txBox="1">
            <a:spLocks noChangeArrowheads="1"/>
          </p:cNvSpPr>
          <p:nvPr/>
        </p:nvSpPr>
        <p:spPr bwMode="auto">
          <a:xfrm>
            <a:off x="762000" y="439271"/>
            <a:ext cx="5791200" cy="461665"/>
          </a:xfrm>
          <a:prstGeom prst="rect">
            <a:avLst/>
          </a:prstGeom>
          <a:noFill/>
          <a:ln w="9525">
            <a:noFill/>
            <a:miter lim="800000"/>
            <a:headEnd/>
            <a:tailEnd/>
          </a:ln>
        </p:spPr>
        <p:txBody>
          <a:bodyPr wrap="square">
            <a:spAutoFit/>
          </a:bodyPr>
          <a:lstStyle/>
          <a:p>
            <a:pPr rtl="1"/>
            <a:r>
              <a:rPr lang="en-GB" sz="2400" dirty="0" smtClean="0"/>
              <a:t>3- </a:t>
            </a:r>
            <a:r>
              <a:rPr lang="en-US" sz="2400" dirty="0" smtClean="0">
                <a:latin typeface="Arial" charset="0"/>
                <a:cs typeface="Times New Roman" pitchFamily="18" charset="0"/>
              </a:rPr>
              <a:t>A </a:t>
            </a:r>
            <a:r>
              <a:rPr lang="en-US" sz="2400" dirty="0">
                <a:latin typeface="Arial" charset="0"/>
                <a:cs typeface="Times New Roman" pitchFamily="18" charset="0"/>
              </a:rPr>
              <a:t>uniformly charged spherical shell</a:t>
            </a:r>
            <a:endParaRPr lang="en-US" sz="2400" dirty="0"/>
          </a:p>
        </p:txBody>
      </p:sp>
      <p:pic>
        <p:nvPicPr>
          <p:cNvPr id="79875" name="Picture 3"/>
          <p:cNvPicPr>
            <a:picLocks noChangeAspect="1" noChangeArrowheads="1"/>
          </p:cNvPicPr>
          <p:nvPr/>
        </p:nvPicPr>
        <p:blipFill>
          <a:blip r:embed="rId3"/>
          <a:srcRect/>
          <a:stretch>
            <a:fillRect/>
          </a:stretch>
        </p:blipFill>
        <p:spPr bwMode="auto">
          <a:xfrm>
            <a:off x="609600" y="1371600"/>
            <a:ext cx="1934308" cy="52387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1"/>
          <p:cNvPicPr>
            <a:picLocks noChangeAspect="1" noChangeArrowheads="1"/>
          </p:cNvPicPr>
          <p:nvPr/>
        </p:nvPicPr>
        <p:blipFill>
          <a:blip r:embed="rId2"/>
          <a:srcRect/>
          <a:stretch>
            <a:fillRect/>
          </a:stretch>
        </p:blipFill>
        <p:spPr bwMode="auto">
          <a:xfrm>
            <a:off x="241605" y="914400"/>
            <a:ext cx="8529565" cy="4953000"/>
          </a:xfrm>
          <a:prstGeom prst="rect">
            <a:avLst/>
          </a:prstGeom>
          <a:noFill/>
          <a:ln w="9525">
            <a:noFill/>
            <a:miter lim="800000"/>
            <a:headEnd/>
            <a:tailEnd/>
          </a:ln>
          <a:effectLst/>
        </p:spPr>
      </p:pic>
    </p:spTree>
    <p:extLst>
      <p:ext uri="{BB962C8B-B14F-4D97-AF65-F5344CB8AC3E}">
        <p14:creationId xmlns="" xmlns:p14="http://schemas.microsoft.com/office/powerpoint/2010/main" val="1372905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Object 2"/>
          <p:cNvGraphicFramePr>
            <a:graphicFrameLocks noGrp="1" noChangeAspect="1"/>
          </p:cNvGraphicFramePr>
          <p:nvPr>
            <p:ph type="title"/>
          </p:nvPr>
        </p:nvGraphicFramePr>
        <p:xfrm>
          <a:off x="4572000" y="3124200"/>
          <a:ext cx="3797300" cy="1143000"/>
        </p:xfrm>
        <a:graphic>
          <a:graphicData uri="http://schemas.openxmlformats.org/presentationml/2006/ole">
            <p:oleObj spid="_x0000_s12340" name="Equation" r:id="rId4" imgW="1307532" imgH="393529" progId="">
              <p:embed/>
            </p:oleObj>
          </a:graphicData>
        </a:graphic>
      </p:graphicFrame>
      <p:sp>
        <p:nvSpPr>
          <p:cNvPr id="14339" name="Rectangle 7"/>
          <p:cNvSpPr>
            <a:spLocks noGrp="1" noChangeArrowheads="1"/>
          </p:cNvSpPr>
          <p:nvPr>
            <p:ph type="body" sz="half" idx="2"/>
          </p:nvPr>
        </p:nvSpPr>
        <p:spPr bwMode="auto">
          <a:xfrm>
            <a:off x="4418966" y="304800"/>
            <a:ext cx="4038600" cy="4114800"/>
          </a:xfrm>
          <a:noFill/>
          <a:ln>
            <a:miter lim="800000"/>
            <a:headEnd/>
            <a:tailEnd/>
          </a:ln>
        </p:spPr>
        <p:txBody>
          <a:bodyPr vert="horz" wrap="square" lIns="91440" tIns="45720" rIns="91440" bIns="45720" numCol="1" anchor="t" anchorCtr="0" compatLnSpc="1">
            <a:prstTxWarp prst="textNoShape">
              <a:avLst/>
            </a:prstTxWarp>
          </a:bodyPr>
          <a:lstStyle/>
          <a:p>
            <a:r>
              <a:rPr lang="en-US" sz="2800" dirty="0">
                <a:latin typeface="Arial" charset="0"/>
                <a:cs typeface="Times New Roman" pitchFamily="18" charset="0"/>
              </a:rPr>
              <a:t>The field outside is the same as that due to a point charge </a:t>
            </a:r>
            <a:r>
              <a:rPr lang="en-US" sz="2800" i="1" dirty="0">
                <a:latin typeface="Arial" charset="0"/>
                <a:cs typeface="Times New Roman" pitchFamily="18" charset="0"/>
              </a:rPr>
              <a:t>Q </a:t>
            </a:r>
            <a:r>
              <a:rPr lang="en-US" sz="2800" dirty="0">
                <a:latin typeface="Arial" charset="0"/>
                <a:cs typeface="Times New Roman" pitchFamily="18" charset="0"/>
              </a:rPr>
              <a:t>located at the center of the </a:t>
            </a:r>
            <a:r>
              <a:rPr lang="en-US" sz="2800" dirty="0" smtClean="0">
                <a:latin typeface="Arial" charset="0"/>
                <a:cs typeface="Times New Roman" pitchFamily="18" charset="0"/>
              </a:rPr>
              <a:t>shell</a:t>
            </a:r>
            <a:endParaRPr lang="en-US" sz="2800" dirty="0">
              <a:cs typeface="Arial" charset="0"/>
            </a:endParaRPr>
          </a:p>
        </p:txBody>
      </p:sp>
      <p:sp>
        <p:nvSpPr>
          <p:cNvPr id="14340" name="Rectangle 3" descr="24-13b"/>
          <p:cNvSpPr>
            <a:spLocks noGrp="1" noChangeAspect="1" noChangeArrowheads="1"/>
          </p:cNvSpPr>
          <p:nvPr isPhoto="1"/>
        </p:nvSpPr>
        <p:spPr bwMode="auto">
          <a:xfrm>
            <a:off x="0" y="685800"/>
            <a:ext cx="4449763" cy="4876800"/>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14341" name="Text Box 4" descr="23-01"/>
          <p:cNvSpPr txBox="1">
            <a:spLocks noChangeArrowheads="1"/>
          </p:cNvSpPr>
          <p:nvPr/>
        </p:nvSpPr>
        <p:spPr bwMode="auto">
          <a:xfrm>
            <a:off x="7446963" y="6477000"/>
            <a:ext cx="1609725" cy="304800"/>
          </a:xfrm>
          <a:prstGeom prst="rect">
            <a:avLst/>
          </a:prstGeom>
          <a:noFill/>
          <a:ln w="9525">
            <a:noFill/>
            <a:miter lim="800000"/>
            <a:headEnd/>
            <a:tailEnd/>
          </a:ln>
        </p:spPr>
        <p:txBody>
          <a:bodyPr wrap="none">
            <a:spAutoFit/>
          </a:bodyPr>
          <a:lstStyle/>
          <a:p>
            <a:pPr>
              <a:spcBef>
                <a:spcPct val="50000"/>
              </a:spcBef>
            </a:pPr>
            <a:r>
              <a:rPr lang="en-US" sz="1400" b="1"/>
              <a:t>Fig 24-13b, p.748</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descr="24-13c"/>
          <p:cNvSpPr>
            <a:spLocks noGrp="1" noChangeAspect="1" noChangeArrowheads="1"/>
          </p:cNvSpPr>
          <p:nvPr isPhoto="1"/>
        </p:nvSpPr>
        <p:spPr bwMode="auto">
          <a:xfrm>
            <a:off x="0" y="762000"/>
            <a:ext cx="3698875" cy="5943600"/>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5364" name="Text Box 4" descr="23-01"/>
          <p:cNvSpPr txBox="1">
            <a:spLocks noChangeArrowheads="1"/>
          </p:cNvSpPr>
          <p:nvPr/>
        </p:nvSpPr>
        <p:spPr bwMode="auto">
          <a:xfrm>
            <a:off x="7456488" y="6477000"/>
            <a:ext cx="1600200" cy="304800"/>
          </a:xfrm>
          <a:prstGeom prst="rect">
            <a:avLst/>
          </a:prstGeom>
          <a:noFill/>
          <a:ln w="9525">
            <a:noFill/>
            <a:miter lim="800000"/>
            <a:headEnd/>
            <a:tailEnd/>
          </a:ln>
        </p:spPr>
        <p:txBody>
          <a:bodyPr wrap="none">
            <a:spAutoFit/>
          </a:bodyPr>
          <a:lstStyle/>
          <a:p>
            <a:pPr>
              <a:spcBef>
                <a:spcPct val="50000"/>
              </a:spcBef>
            </a:pPr>
            <a:r>
              <a:rPr lang="en-US" sz="1400" b="1"/>
              <a:t>Fig 24-13c, p.748</a:t>
            </a:r>
          </a:p>
        </p:txBody>
      </p:sp>
      <p:graphicFrame>
        <p:nvGraphicFramePr>
          <p:cNvPr id="15362" name="Object 2" descr="24-01"/>
          <p:cNvGraphicFramePr>
            <a:graphicFrameLocks noGrp="1" noChangeAspect="1"/>
          </p:cNvGraphicFramePr>
          <p:nvPr>
            <p:ph idx="1"/>
          </p:nvPr>
        </p:nvGraphicFramePr>
        <p:xfrm>
          <a:off x="1981200" y="381000"/>
          <a:ext cx="6515100" cy="781050"/>
        </p:xfrm>
        <a:graphic>
          <a:graphicData uri="http://schemas.openxmlformats.org/presentationml/2006/ole">
            <p:oleObj spid="_x0000_s13363" name="Equation" r:id="rId5" imgW="1905000" imgH="228600" progId="">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a:srcRect/>
          <a:stretch>
            <a:fillRect/>
          </a:stretch>
        </p:blipFill>
        <p:spPr bwMode="auto">
          <a:xfrm>
            <a:off x="228601" y="3048000"/>
            <a:ext cx="8610600" cy="1890713"/>
          </a:xfrm>
          <a:prstGeom prst="rect">
            <a:avLst/>
          </a:prstGeom>
          <a:noFill/>
          <a:ln w="9525">
            <a:noFill/>
            <a:miter lim="800000"/>
            <a:headEnd/>
            <a:tailEnd/>
          </a:ln>
          <a:effectLst/>
        </p:spPr>
      </p:pic>
      <p:sp>
        <p:nvSpPr>
          <p:cNvPr id="6" name="Rectangle 5"/>
          <p:cNvSpPr>
            <a:spLocks noGrp="1" noChangeArrowheads="1"/>
          </p:cNvSpPr>
          <p:nvPr>
            <p:ph type="title"/>
          </p:nvPr>
        </p:nvSpPr>
        <p:spPr bwMode="auto">
          <a:xfrm>
            <a:off x="457200" y="381000"/>
            <a:ext cx="8077200" cy="838200"/>
          </a:xfrm>
          <a:noFill/>
          <a:ln>
            <a:miter lim="800000"/>
            <a:headEnd/>
            <a:tailEnd/>
          </a:ln>
        </p:spPr>
        <p:txBody>
          <a:bodyPr vert="horz" wrap="square" lIns="91440" tIns="45720" rIns="91440" bIns="45720" numCol="1" anchor="t" anchorCtr="0" compatLnSpc="1">
            <a:prstTxWarp prst="textNoShape">
              <a:avLst/>
            </a:prstTxWarp>
            <a:normAutofit/>
          </a:bodyPr>
          <a:lstStyle/>
          <a:p>
            <a:pPr algn="l"/>
            <a:r>
              <a:rPr lang="en-US" sz="3200" dirty="0" smtClean="0">
                <a:solidFill>
                  <a:schemeClr val="tx1"/>
                </a:solidFill>
                <a:cs typeface="Arial" charset="0"/>
              </a:rPr>
              <a:t>4- A cylindrically symmetric charge distribution</a:t>
            </a:r>
          </a:p>
        </p:txBody>
      </p:sp>
      <p:pic>
        <p:nvPicPr>
          <p:cNvPr id="80899" name="Picture 3"/>
          <p:cNvPicPr>
            <a:picLocks noChangeAspect="1" noChangeArrowheads="1"/>
          </p:cNvPicPr>
          <p:nvPr/>
        </p:nvPicPr>
        <p:blipFill>
          <a:blip r:embed="rId3"/>
          <a:srcRect/>
          <a:stretch>
            <a:fillRect/>
          </a:stretch>
        </p:blipFill>
        <p:spPr bwMode="auto">
          <a:xfrm>
            <a:off x="304800" y="1905000"/>
            <a:ext cx="3233351" cy="76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descr="24-14"/>
          <p:cNvSpPr>
            <a:spLocks noGrp="1" noChangeAspect="1" noChangeArrowheads="1"/>
          </p:cNvSpPr>
          <p:nvPr isPhoto="1"/>
        </p:nvSpPr>
        <p:spPr bwMode="auto">
          <a:xfrm>
            <a:off x="5508625" y="76200"/>
            <a:ext cx="2797175"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6804"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24-14, p.749</a:t>
            </a:r>
          </a:p>
        </p:txBody>
      </p:sp>
      <p:sp>
        <p:nvSpPr>
          <p:cNvPr id="76805" name="Text Box 8" descr="24-01"/>
          <p:cNvSpPr txBox="1">
            <a:spLocks noChangeArrowheads="1"/>
          </p:cNvSpPr>
          <p:nvPr/>
        </p:nvSpPr>
        <p:spPr bwMode="auto">
          <a:xfrm>
            <a:off x="685800" y="1524000"/>
            <a:ext cx="4038600" cy="1938992"/>
          </a:xfrm>
          <a:prstGeom prst="rect">
            <a:avLst/>
          </a:prstGeom>
          <a:noFill/>
          <a:ln w="9525">
            <a:noFill/>
            <a:miter lim="800000"/>
            <a:headEnd/>
            <a:tailEnd/>
          </a:ln>
        </p:spPr>
        <p:txBody>
          <a:bodyPr wrap="square">
            <a:spAutoFit/>
          </a:bodyPr>
          <a:lstStyle/>
          <a:p>
            <a:pPr algn="just"/>
            <a:r>
              <a:rPr lang="en-GB" sz="2400" dirty="0" smtClean="0"/>
              <a:t>An end view shows that the electric field at the cylindrical surface is constant in magnitude and perpendicular to the surface </a:t>
            </a:r>
            <a:endParaRPr lang="en-US" sz="24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descr="24-14a"/>
          <p:cNvSpPr>
            <a:spLocks noGrp="1" noChangeAspect="1" noChangeArrowheads="1"/>
          </p:cNvSpPr>
          <p:nvPr isPhoto="1"/>
        </p:nvSpPr>
        <p:spPr bwMode="auto">
          <a:xfrm>
            <a:off x="0" y="0"/>
            <a:ext cx="4368800" cy="5943600"/>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6388" name="Text Box 4" descr="23-01"/>
          <p:cNvSpPr txBox="1">
            <a:spLocks noChangeArrowheads="1"/>
          </p:cNvSpPr>
          <p:nvPr/>
        </p:nvSpPr>
        <p:spPr bwMode="auto">
          <a:xfrm>
            <a:off x="7456488" y="6477000"/>
            <a:ext cx="1600200" cy="304800"/>
          </a:xfrm>
          <a:prstGeom prst="rect">
            <a:avLst/>
          </a:prstGeom>
          <a:noFill/>
          <a:ln w="9525">
            <a:noFill/>
            <a:miter lim="800000"/>
            <a:headEnd/>
            <a:tailEnd/>
          </a:ln>
        </p:spPr>
        <p:txBody>
          <a:bodyPr wrap="none">
            <a:spAutoFit/>
          </a:bodyPr>
          <a:lstStyle/>
          <a:p>
            <a:pPr>
              <a:spcBef>
                <a:spcPct val="50000"/>
              </a:spcBef>
            </a:pPr>
            <a:r>
              <a:rPr lang="en-US" sz="1400" b="1"/>
              <a:t>Fig 24-14a, p.749</a:t>
            </a:r>
          </a:p>
        </p:txBody>
      </p:sp>
      <p:graphicFrame>
        <p:nvGraphicFramePr>
          <p:cNvPr id="16386" name="Object 2" descr="24-01"/>
          <p:cNvGraphicFramePr>
            <a:graphicFrameLocks noGrp="1" noChangeAspect="1"/>
          </p:cNvGraphicFramePr>
          <p:nvPr>
            <p:ph idx="1"/>
          </p:nvPr>
        </p:nvGraphicFramePr>
        <p:xfrm>
          <a:off x="4800600" y="1295400"/>
          <a:ext cx="4343400" cy="3722688"/>
        </p:xfrm>
        <a:graphic>
          <a:graphicData uri="http://schemas.openxmlformats.org/presentationml/2006/ole">
            <p:oleObj spid="_x0000_s14387" name="Equation" r:id="rId5" imgW="1866900" imgH="1600200"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p:cNvPicPr>
            <a:picLocks noChangeAspect="1" noChangeArrowheads="1"/>
          </p:cNvPicPr>
          <p:nvPr/>
        </p:nvPicPr>
        <p:blipFill>
          <a:blip r:embed="rId2"/>
          <a:srcRect/>
          <a:stretch>
            <a:fillRect/>
          </a:stretch>
        </p:blipFill>
        <p:spPr bwMode="auto">
          <a:xfrm>
            <a:off x="381001" y="1752600"/>
            <a:ext cx="8001000" cy="2362200"/>
          </a:xfrm>
          <a:prstGeom prst="rect">
            <a:avLst/>
          </a:prstGeom>
          <a:noFill/>
          <a:ln w="9525">
            <a:noFill/>
            <a:miter lim="800000"/>
            <a:headEnd/>
            <a:tailEnd/>
          </a:ln>
          <a:effectLst/>
        </p:spPr>
      </p:pic>
      <p:sp>
        <p:nvSpPr>
          <p:cNvPr id="5" name="Text Box 5" descr="24-01"/>
          <p:cNvSpPr txBox="1">
            <a:spLocks noChangeArrowheads="1"/>
          </p:cNvSpPr>
          <p:nvPr/>
        </p:nvSpPr>
        <p:spPr bwMode="auto">
          <a:xfrm>
            <a:off x="685800" y="457200"/>
            <a:ext cx="3607654" cy="584775"/>
          </a:xfrm>
          <a:prstGeom prst="rect">
            <a:avLst/>
          </a:prstGeom>
          <a:noFill/>
          <a:ln w="9525">
            <a:noFill/>
            <a:miter lim="800000"/>
            <a:headEnd/>
            <a:tailEnd/>
          </a:ln>
        </p:spPr>
        <p:txBody>
          <a:bodyPr wrap="none">
            <a:spAutoFit/>
          </a:bodyPr>
          <a:lstStyle/>
          <a:p>
            <a:pPr rtl="1"/>
            <a:r>
              <a:rPr lang="en-GB" sz="3200" dirty="0" smtClean="0"/>
              <a:t>5-  A plane of charge</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descr="24-01"/>
          <p:cNvSpPr>
            <a:spLocks noGrp="1" noChangeAspect="1" noChangeArrowheads="1"/>
          </p:cNvSpPr>
          <p:nvPr isPhoto="1"/>
        </p:nvSpPr>
        <p:spPr bwMode="auto">
          <a:xfrm>
            <a:off x="4549775" y="1752600"/>
            <a:ext cx="4594225" cy="4564063"/>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3076" name="Text Box 5"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24-1, p.740</a:t>
            </a:r>
          </a:p>
        </p:txBody>
      </p:sp>
      <p:graphicFrame>
        <p:nvGraphicFramePr>
          <p:cNvPr id="3074" name="Object 2" descr="24-01"/>
          <p:cNvGraphicFramePr>
            <a:graphicFrameLocks noGrp="1" noChangeAspect="1"/>
          </p:cNvGraphicFramePr>
          <p:nvPr>
            <p:ph sz="half" idx="1"/>
          </p:nvPr>
        </p:nvGraphicFramePr>
        <p:xfrm>
          <a:off x="1371600" y="3429000"/>
          <a:ext cx="2673350" cy="923925"/>
        </p:xfrm>
        <a:graphic>
          <a:graphicData uri="http://schemas.openxmlformats.org/presentationml/2006/ole">
            <p:oleObj spid="_x0000_s1079" name="Equation" r:id="rId5" imgW="698500" imgH="241300" progId="">
              <p:embed/>
            </p:oleObj>
          </a:graphicData>
        </a:graphic>
      </p:graphicFrame>
      <p:sp>
        <p:nvSpPr>
          <p:cNvPr id="3078" name="Rectangle 14" descr="24-01"/>
          <p:cNvSpPr>
            <a:spLocks noChangeArrowheads="1"/>
          </p:cNvSpPr>
          <p:nvPr/>
        </p:nvSpPr>
        <p:spPr bwMode="auto">
          <a:xfrm>
            <a:off x="381000" y="1447800"/>
            <a:ext cx="5029200" cy="1384995"/>
          </a:xfrm>
          <a:prstGeom prst="rect">
            <a:avLst/>
          </a:prstGeom>
          <a:noFill/>
          <a:ln w="9525">
            <a:noFill/>
            <a:miter lim="800000"/>
            <a:headEnd/>
            <a:tailEnd/>
          </a:ln>
        </p:spPr>
        <p:txBody>
          <a:bodyPr>
            <a:spAutoFit/>
          </a:bodyPr>
          <a:lstStyle/>
          <a:p>
            <a:r>
              <a:rPr lang="en-GB" sz="2800" dirty="0"/>
              <a:t>When the uniform electric field penetrating a plane of area A  perpendicular to the field E</a:t>
            </a:r>
            <a:r>
              <a:rPr lang="en-GB" sz="2800" dirty="0" smtClean="0"/>
              <a:t>.</a:t>
            </a:r>
            <a:endParaRPr lang="en-US"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descr="24-15"/>
          <p:cNvSpPr>
            <a:spLocks noGrp="1" noChangeAspect="1" noChangeArrowheads="1"/>
          </p:cNvSpPr>
          <p:nvPr isPhoto="1"/>
        </p:nvSpPr>
        <p:spPr bwMode="auto">
          <a:xfrm>
            <a:off x="0" y="1752600"/>
            <a:ext cx="4894263" cy="5105400"/>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17412" name="Text Box 4" descr="23-01"/>
          <p:cNvSpPr txBox="1">
            <a:spLocks noChangeArrowheads="1"/>
          </p:cNvSpPr>
          <p:nvPr/>
        </p:nvSpPr>
        <p:spPr bwMode="auto">
          <a:xfrm>
            <a:off x="7554913" y="6477000"/>
            <a:ext cx="1501775" cy="304800"/>
          </a:xfrm>
          <a:prstGeom prst="rect">
            <a:avLst/>
          </a:prstGeom>
          <a:noFill/>
          <a:ln w="9525">
            <a:noFill/>
            <a:miter lim="800000"/>
            <a:headEnd/>
            <a:tailEnd/>
          </a:ln>
        </p:spPr>
        <p:txBody>
          <a:bodyPr wrap="none">
            <a:spAutoFit/>
          </a:bodyPr>
          <a:lstStyle/>
          <a:p>
            <a:pPr>
              <a:spcBef>
                <a:spcPct val="50000"/>
              </a:spcBef>
            </a:pPr>
            <a:r>
              <a:rPr lang="en-US" sz="1400" b="1"/>
              <a:t>Fig 24-15, p.749</a:t>
            </a:r>
          </a:p>
        </p:txBody>
      </p:sp>
      <p:graphicFrame>
        <p:nvGraphicFramePr>
          <p:cNvPr id="17410" name="Object 2" descr="24-01"/>
          <p:cNvGraphicFramePr>
            <a:graphicFrameLocks noGrp="1" noChangeAspect="1"/>
          </p:cNvGraphicFramePr>
          <p:nvPr>
            <p:ph idx="1"/>
          </p:nvPr>
        </p:nvGraphicFramePr>
        <p:xfrm>
          <a:off x="4800600" y="647700"/>
          <a:ext cx="3384550" cy="5562600"/>
        </p:xfrm>
        <a:graphic>
          <a:graphicData uri="http://schemas.openxmlformats.org/presentationml/2006/ole">
            <p:oleObj spid="_x0000_s15412" name="Equation" r:id="rId5" imgW="1066800" imgH="1752600" progId="">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8600" y="304800"/>
            <a:ext cx="6477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152400" y="685800"/>
            <a:ext cx="8839200" cy="1881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4445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spcBef>
                <a:spcPct val="50000"/>
              </a:spcBef>
              <a:buFontTx/>
              <a:buChar char="•"/>
            </a:pPr>
            <a:r>
              <a:rPr lang="en-US" altLang="en-US" dirty="0"/>
              <a:t> A good electrical conductor contains charges (electrons) that are not bound to any atom and therefore are free to move about within the material.</a:t>
            </a:r>
          </a:p>
          <a:p>
            <a:pPr eaLnBrk="1" hangingPunct="1">
              <a:lnSpc>
                <a:spcPct val="150000"/>
              </a:lnSpc>
              <a:spcBef>
                <a:spcPct val="50000"/>
              </a:spcBef>
              <a:buFontTx/>
              <a:buChar char="•"/>
            </a:pPr>
            <a:r>
              <a:rPr lang="ar-SA" altLang="en-US" dirty="0"/>
              <a:t> </a:t>
            </a:r>
            <a:r>
              <a:rPr lang="en-US" altLang="en-US" dirty="0"/>
              <a:t>When there is no net motion of charge within a conductor, the conductor is in </a:t>
            </a:r>
            <a:r>
              <a:rPr lang="en-US" altLang="en-US" dirty="0">
                <a:solidFill>
                  <a:srgbClr val="FF0000"/>
                </a:solidFill>
              </a:rPr>
              <a:t>electrostatic equilibrium that </a:t>
            </a:r>
            <a:r>
              <a:rPr lang="en-US" altLang="en-US" dirty="0"/>
              <a:t>has the following properties:</a:t>
            </a:r>
            <a:r>
              <a:rPr lang="en-US" altLang="en-US" dirty="0">
                <a:solidFill>
                  <a:srgbClr val="FF0000"/>
                </a:solidFill>
              </a:rPr>
              <a:t>.</a:t>
            </a:r>
          </a:p>
        </p:txBody>
      </p:sp>
      <p:sp>
        <p:nvSpPr>
          <p:cNvPr id="6" name="Text Box 6"/>
          <p:cNvSpPr txBox="1">
            <a:spLocks noChangeArrowheads="1"/>
          </p:cNvSpPr>
          <p:nvPr/>
        </p:nvSpPr>
        <p:spPr bwMode="auto">
          <a:xfrm>
            <a:off x="685800" y="2590800"/>
            <a:ext cx="8001000" cy="3997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altLang="en-US" dirty="0"/>
              <a:t>1. The electric field is zero everywhere inside the conductor.</a:t>
            </a:r>
          </a:p>
          <a:p>
            <a:pPr eaLnBrk="1" hangingPunct="1">
              <a:lnSpc>
                <a:spcPct val="200000"/>
              </a:lnSpc>
            </a:pPr>
            <a:r>
              <a:rPr lang="en-US" altLang="en-US" dirty="0"/>
              <a:t>2. If an isolated conductor carries a charge, the charge resides on its surface.</a:t>
            </a:r>
          </a:p>
          <a:p>
            <a:pPr eaLnBrk="1" hangingPunct="1">
              <a:lnSpc>
                <a:spcPct val="200000"/>
              </a:lnSpc>
            </a:pPr>
            <a:r>
              <a:rPr lang="en-US" altLang="en-US" dirty="0"/>
              <a:t>3. The electric field just outside a charged conductor is perpendicular to the surface of the conductor and has a magnitude </a:t>
            </a:r>
            <a:r>
              <a:rPr lang="el-GR" altLang="en-US" sz="2000" b="1" dirty="0">
                <a:solidFill>
                  <a:srgbClr val="FF0000"/>
                </a:solidFill>
              </a:rPr>
              <a:t>σ</a:t>
            </a:r>
            <a:r>
              <a:rPr lang="en-US" altLang="en-US" sz="2000" b="1" dirty="0">
                <a:solidFill>
                  <a:srgbClr val="FF0000"/>
                </a:solidFill>
              </a:rPr>
              <a:t>/</a:t>
            </a:r>
            <a:r>
              <a:rPr lang="el-GR" altLang="en-US" sz="2000" b="1" dirty="0">
                <a:solidFill>
                  <a:srgbClr val="FF0000"/>
                </a:solidFill>
              </a:rPr>
              <a:t>ε</a:t>
            </a:r>
            <a:r>
              <a:rPr lang="en-US" altLang="en-US" sz="2000" b="1" baseline="-25000" dirty="0">
                <a:solidFill>
                  <a:srgbClr val="FF0000"/>
                </a:solidFill>
              </a:rPr>
              <a:t>0</a:t>
            </a:r>
            <a:r>
              <a:rPr lang="en-US" altLang="en-US" dirty="0"/>
              <a:t> , where  is the surface charge density at that point.</a:t>
            </a:r>
          </a:p>
          <a:p>
            <a:pPr eaLnBrk="1" hangingPunct="1">
              <a:lnSpc>
                <a:spcPct val="200000"/>
              </a:lnSpc>
            </a:pPr>
            <a:r>
              <a:rPr lang="en-US" altLang="en-US" dirty="0"/>
              <a:t>4. On an irregularly shaped conductor, the surface charge density is greatest at locations where the radius of curvature of the surface is smallest.</a:t>
            </a:r>
          </a:p>
        </p:txBody>
      </p:sp>
    </p:spTree>
    <p:extLst>
      <p:ext uri="{BB962C8B-B14F-4D97-AF65-F5344CB8AC3E}">
        <p14:creationId xmlns="" xmlns:p14="http://schemas.microsoft.com/office/powerpoint/2010/main" val="2000809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304800"/>
            <a:ext cx="6254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FF0000"/>
                </a:solidFill>
              </a:rPr>
              <a:t>1. The electric field is zero everywhere inside the conductor.</a:t>
            </a:r>
          </a:p>
        </p:txBody>
      </p:sp>
      <p:sp>
        <p:nvSpPr>
          <p:cNvPr id="6" name="Text Box 7"/>
          <p:cNvSpPr txBox="1">
            <a:spLocks noChangeArrowheads="1"/>
          </p:cNvSpPr>
          <p:nvPr/>
        </p:nvSpPr>
        <p:spPr bwMode="auto">
          <a:xfrm>
            <a:off x="457200" y="609600"/>
            <a:ext cx="5410200" cy="3394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A conducting slab in an external electric field E. The charges induced on the two surfaces of the slab produce an electric field (E’) that opposes the external field (E), giving a resultant field of zero inside the slab.</a:t>
            </a:r>
            <a:endParaRPr lang="ar-SA" altLang="en-US" dirty="0"/>
          </a:p>
          <a:p>
            <a:pPr eaLnBrk="1" hangingPunct="1">
              <a:lnSpc>
                <a:spcPct val="150000"/>
              </a:lnSpc>
            </a:pPr>
            <a:r>
              <a:rPr lang="en-US" altLang="en-US" dirty="0"/>
              <a:t>The time it takes a good conductor to reach equilibrium is of the order of </a:t>
            </a:r>
            <a:r>
              <a:rPr lang="en-US" altLang="en-US" dirty="0" smtClean="0"/>
              <a:t>e-16 </a:t>
            </a:r>
            <a:r>
              <a:rPr lang="en-US" altLang="en-US" dirty="0"/>
              <a:t>s, which for most purposes can be considered instantaneous.</a:t>
            </a:r>
          </a:p>
        </p:txBody>
      </p:sp>
      <p:sp>
        <p:nvSpPr>
          <p:cNvPr id="7" name="Rectangle 3" descr="24-16"/>
          <p:cNvSpPr>
            <a:spLocks noGrp="1" noChangeAspect="1" noChangeArrowheads="1"/>
          </p:cNvSpPr>
          <p:nvPr isPhoto="1"/>
        </p:nvSpPr>
        <p:spPr bwMode="auto">
          <a:xfrm>
            <a:off x="5791200" y="914400"/>
            <a:ext cx="3048000" cy="2740025"/>
          </a:xfrm>
          <a:prstGeom prst="rect">
            <a:avLst/>
          </a:prstGeom>
          <a:blipFill dpi="0" rotWithShape="1">
            <a:blip r:embed="rId2" cstate="print"/>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Text Box 9"/>
          <p:cNvSpPr txBox="1">
            <a:spLocks noChangeArrowheads="1"/>
          </p:cNvSpPr>
          <p:nvPr/>
        </p:nvSpPr>
        <p:spPr bwMode="auto">
          <a:xfrm>
            <a:off x="381000" y="4137025"/>
            <a:ext cx="8610600" cy="25685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We can argue that the </a:t>
            </a:r>
            <a:r>
              <a:rPr lang="en-US" altLang="en-US" dirty="0">
                <a:solidFill>
                  <a:srgbClr val="FF0000"/>
                </a:solidFill>
              </a:rPr>
              <a:t>electric field inside</a:t>
            </a:r>
            <a:r>
              <a:rPr lang="en-US" altLang="en-US" dirty="0"/>
              <a:t> the conductor </a:t>
            </a:r>
            <a:r>
              <a:rPr lang="en-US" altLang="en-US" i="1" dirty="0">
                <a:solidFill>
                  <a:srgbClr val="FF0000"/>
                </a:solidFill>
              </a:rPr>
              <a:t>must </a:t>
            </a:r>
            <a:r>
              <a:rPr lang="en-US" altLang="en-US" dirty="0">
                <a:solidFill>
                  <a:srgbClr val="FF0000"/>
                </a:solidFill>
              </a:rPr>
              <a:t>be zero</a:t>
            </a:r>
            <a:r>
              <a:rPr lang="en-US" altLang="en-US" dirty="0"/>
              <a:t> under the assumption that we have </a:t>
            </a:r>
            <a:r>
              <a:rPr lang="en-US" altLang="en-US" dirty="0">
                <a:solidFill>
                  <a:srgbClr val="FF0000"/>
                </a:solidFill>
              </a:rPr>
              <a:t>electrostatic equilibrium</a:t>
            </a:r>
            <a:r>
              <a:rPr lang="en-US" altLang="en-US" dirty="0"/>
              <a:t>. If the field were not zero, free charges in the conductor would accelerate under the action of the field. This motion of electrons, however, would mean that the conductor is not in electrostatic equilibrium. Thus, the existence of electrostatic equilibrium is consistent only with a zero field in the conductor.</a:t>
            </a:r>
          </a:p>
        </p:txBody>
      </p:sp>
    </p:spTree>
    <p:extLst>
      <p:ext uri="{BB962C8B-B14F-4D97-AF65-F5344CB8AC3E}">
        <p14:creationId xmlns="" xmlns:p14="http://schemas.microsoft.com/office/powerpoint/2010/main" val="2432424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 y="228600"/>
            <a:ext cx="7994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solidFill>
                  <a:srgbClr val="FF0000"/>
                </a:solidFill>
              </a:rPr>
              <a:t>2. If an isolated conductor carries a charge, the charge resides on its surface.</a:t>
            </a:r>
          </a:p>
        </p:txBody>
      </p:sp>
      <p:sp>
        <p:nvSpPr>
          <p:cNvPr id="5" name="Text Box 6"/>
          <p:cNvSpPr txBox="1">
            <a:spLocks noChangeArrowheads="1"/>
          </p:cNvSpPr>
          <p:nvPr/>
        </p:nvSpPr>
        <p:spPr bwMode="auto">
          <a:xfrm>
            <a:off x="533400" y="838200"/>
            <a:ext cx="57150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We can use Gauss’s law to verify the second  property of a conductor in electrostatic equilibrium.</a:t>
            </a:r>
          </a:p>
        </p:txBody>
      </p:sp>
      <p:sp>
        <p:nvSpPr>
          <p:cNvPr id="6" name="Text Box 7"/>
          <p:cNvSpPr txBox="1">
            <a:spLocks noChangeArrowheads="1"/>
          </p:cNvSpPr>
          <p:nvPr/>
        </p:nvSpPr>
        <p:spPr bwMode="auto">
          <a:xfrm>
            <a:off x="381000" y="1828800"/>
            <a:ext cx="6096000" cy="2981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 The electric field everywhere inside the conductor is zero when it is in electrostatic equilibrium. Therefore, the electric field must be zero at every point on the </a:t>
            </a:r>
            <a:r>
              <a:rPr lang="en-US" altLang="en-US" dirty="0" err="1"/>
              <a:t>gaussian</a:t>
            </a:r>
            <a:r>
              <a:rPr lang="en-US" altLang="en-US" dirty="0"/>
              <a:t> surface.</a:t>
            </a:r>
            <a:r>
              <a:rPr lang="ar-SA" altLang="en-US" dirty="0"/>
              <a:t> </a:t>
            </a:r>
            <a:endParaRPr lang="en-US" altLang="en-US" dirty="0"/>
          </a:p>
          <a:p>
            <a:pPr eaLnBrk="1" hangingPunct="1">
              <a:lnSpc>
                <a:spcPct val="150000"/>
              </a:lnSpc>
            </a:pPr>
            <a:r>
              <a:rPr lang="en-US" altLang="en-US" dirty="0"/>
              <a:t># Thus, the net flux through this </a:t>
            </a:r>
            <a:r>
              <a:rPr lang="en-US" altLang="en-US" dirty="0" err="1"/>
              <a:t>gaussian</a:t>
            </a:r>
            <a:r>
              <a:rPr lang="en-US" altLang="en-US" dirty="0"/>
              <a:t> surface is zero. From this result and Gauss’s law, we conclude that the net charge inside the </a:t>
            </a:r>
            <a:r>
              <a:rPr lang="en-US" altLang="en-US" dirty="0" err="1"/>
              <a:t>gaussian</a:t>
            </a:r>
            <a:r>
              <a:rPr lang="en-US" altLang="en-US" dirty="0"/>
              <a:t> surface is zero.</a:t>
            </a:r>
          </a:p>
        </p:txBody>
      </p:sp>
      <p:sp>
        <p:nvSpPr>
          <p:cNvPr id="7" name="Rectangle 9"/>
          <p:cNvSpPr>
            <a:spLocks noChangeArrowheads="1"/>
          </p:cNvSpPr>
          <p:nvPr/>
        </p:nvSpPr>
        <p:spPr bwMode="auto">
          <a:xfrm>
            <a:off x="304800" y="5103813"/>
            <a:ext cx="8458200" cy="1330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dirty="0"/>
              <a:t># Because there can be no net charge inside the </a:t>
            </a:r>
            <a:r>
              <a:rPr lang="en-US" altLang="en-US" dirty="0" err="1"/>
              <a:t>gaussian</a:t>
            </a:r>
            <a:r>
              <a:rPr lang="en-US" altLang="en-US" dirty="0"/>
              <a:t> surface (which is arbitrarily close to the conductor’s surface), any net charge on the conductor</a:t>
            </a:r>
          </a:p>
          <a:p>
            <a:pPr eaLnBrk="1" hangingPunct="1">
              <a:lnSpc>
                <a:spcPct val="150000"/>
              </a:lnSpc>
            </a:pPr>
            <a:r>
              <a:rPr lang="en-US" altLang="en-US" dirty="0"/>
              <a:t>must reside on its surface.</a:t>
            </a:r>
          </a:p>
        </p:txBody>
      </p:sp>
      <p:sp>
        <p:nvSpPr>
          <p:cNvPr id="8" name="Rectangle 3" descr="24-17"/>
          <p:cNvSpPr>
            <a:spLocks noGrp="1" noChangeAspect="1" noChangeArrowheads="1"/>
          </p:cNvSpPr>
          <p:nvPr isPhoto="1"/>
        </p:nvSpPr>
        <p:spPr bwMode="auto">
          <a:xfrm>
            <a:off x="6434138" y="762000"/>
            <a:ext cx="2481262" cy="3124200"/>
          </a:xfrm>
          <a:prstGeom prst="rect">
            <a:avLst/>
          </a:prstGeom>
          <a:blipFill dpi="0" rotWithShape="1">
            <a:blip r:embed="rId2"/>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ar-EG" altLang="en-US" dirty="0"/>
          </a:p>
          <a:p>
            <a:pPr eaLnBrk="1" hangingPunct="1"/>
            <a:endParaRPr lang="ar-EG" altLang="en-US" dirty="0"/>
          </a:p>
          <a:p>
            <a:pPr algn="ctr" eaLnBrk="1" hangingPunct="1"/>
            <a:r>
              <a:rPr lang="ar-EG" altLang="en-US" sz="2400" b="1" dirty="0"/>
              <a:t>                                                </a:t>
            </a:r>
            <a:r>
              <a:rPr lang="en-US" altLang="en-US" sz="2400" b="1" dirty="0"/>
              <a:t>Q=0</a:t>
            </a:r>
            <a:r>
              <a:rPr lang="en-US" altLang="en-US" dirty="0"/>
              <a:t>     </a:t>
            </a:r>
          </a:p>
          <a:p>
            <a:pPr algn="ctr" eaLnBrk="1" hangingPunct="1"/>
            <a:r>
              <a:rPr lang="en-US" altLang="en-US" sz="2400" b="1" dirty="0"/>
              <a:t>E = 0</a:t>
            </a:r>
          </a:p>
          <a:p>
            <a:pPr algn="ctr" eaLnBrk="1" hangingPunct="1"/>
            <a:endParaRPr lang="en-US" altLang="en-US" sz="2400" b="1" dirty="0"/>
          </a:p>
          <a:p>
            <a:pPr eaLnBrk="1" hangingPunct="1"/>
            <a:endParaRPr lang="en-US" altLang="en-US" dirty="0"/>
          </a:p>
        </p:txBody>
      </p:sp>
      <p:pic>
        <p:nvPicPr>
          <p:cNvPr id="9" name="Picture 8"/>
          <p:cNvPicPr>
            <a:picLocks noChangeAspect="1" noChangeArrowheads="1"/>
          </p:cNvPicPr>
          <p:nvPr/>
        </p:nvPicPr>
        <p:blipFill>
          <a:blip r:embed="rId3">
            <a:lum bright="-12000"/>
            <a:extLst>
              <a:ext uri="{28A0092B-C50C-407E-A947-70E740481C1C}">
                <a14:useLocalDpi xmlns="" xmlns:a14="http://schemas.microsoft.com/office/drawing/2010/main" val="0"/>
              </a:ext>
            </a:extLst>
          </a:blip>
          <a:srcRect/>
          <a:stretch>
            <a:fillRect/>
          </a:stretch>
        </p:blipFill>
        <p:spPr bwMode="auto">
          <a:xfrm>
            <a:off x="6477000" y="3886200"/>
            <a:ext cx="2590800" cy="1017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800744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228600" y="228600"/>
            <a:ext cx="8686800" cy="1739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200000"/>
              </a:lnSpc>
            </a:pPr>
            <a:r>
              <a:rPr lang="en-US" altLang="en-US" dirty="0">
                <a:solidFill>
                  <a:srgbClr val="FF0000"/>
                </a:solidFill>
              </a:rPr>
              <a:t>3. The electric field just outside a charged conductor is perpendicular to the surface of the conductor and has a magnitude </a:t>
            </a:r>
            <a:r>
              <a:rPr lang="el-GR" altLang="en-US" b="1" dirty="0">
                <a:solidFill>
                  <a:srgbClr val="FF0000"/>
                </a:solidFill>
              </a:rPr>
              <a:t>σ</a:t>
            </a:r>
            <a:r>
              <a:rPr lang="en-US" altLang="en-US" b="1" dirty="0">
                <a:solidFill>
                  <a:srgbClr val="FF0000"/>
                </a:solidFill>
              </a:rPr>
              <a:t>/</a:t>
            </a:r>
            <a:r>
              <a:rPr lang="el-GR" altLang="en-US" b="1" dirty="0">
                <a:solidFill>
                  <a:srgbClr val="FF0000"/>
                </a:solidFill>
              </a:rPr>
              <a:t>ε</a:t>
            </a:r>
            <a:r>
              <a:rPr lang="en-US" altLang="en-US" b="1" dirty="0">
                <a:solidFill>
                  <a:srgbClr val="FF0000"/>
                </a:solidFill>
              </a:rPr>
              <a:t>0</a:t>
            </a:r>
            <a:r>
              <a:rPr lang="en-US" altLang="en-US" dirty="0">
                <a:solidFill>
                  <a:srgbClr val="FF0000"/>
                </a:solidFill>
              </a:rPr>
              <a:t> , where  is the surface charge density at that point.</a:t>
            </a:r>
          </a:p>
        </p:txBody>
      </p:sp>
      <p:graphicFrame>
        <p:nvGraphicFramePr>
          <p:cNvPr id="5" name="Object 4" descr="24-01"/>
          <p:cNvGraphicFramePr>
            <a:graphicFrameLocks noChangeAspect="1"/>
          </p:cNvGraphicFramePr>
          <p:nvPr/>
        </p:nvGraphicFramePr>
        <p:xfrm>
          <a:off x="457200" y="2895600"/>
          <a:ext cx="4787900" cy="1050925"/>
        </p:xfrm>
        <a:graphic>
          <a:graphicData uri="http://schemas.openxmlformats.org/presentationml/2006/ole">
            <p:oleObj spid="_x0000_s21544" name="Equation" r:id="rId3" imgW="1968500" imgH="431800" progId="">
              <p:embed/>
            </p:oleObj>
          </a:graphicData>
        </a:graphic>
      </p:graphicFrame>
      <p:graphicFrame>
        <p:nvGraphicFramePr>
          <p:cNvPr id="6" name="Object 5" descr="24-01"/>
          <p:cNvGraphicFramePr>
            <a:graphicFrameLocks noChangeAspect="1"/>
          </p:cNvGraphicFramePr>
          <p:nvPr/>
        </p:nvGraphicFramePr>
        <p:xfrm>
          <a:off x="838200" y="3962400"/>
          <a:ext cx="1366838" cy="1366838"/>
        </p:xfrm>
        <a:graphic>
          <a:graphicData uri="http://schemas.openxmlformats.org/presentationml/2006/ole">
            <p:oleObj spid="_x0000_s21545" name="Equation" r:id="rId4" imgW="431613" imgH="431613" progId="">
              <p:embed/>
            </p:oleObj>
          </a:graphicData>
        </a:graphic>
      </p:graphicFrame>
      <p:sp>
        <p:nvSpPr>
          <p:cNvPr id="7" name="Rectangle 3" descr="24-18"/>
          <p:cNvSpPr>
            <a:spLocks noGrp="1" noChangeAspect="1" noChangeArrowheads="1"/>
          </p:cNvSpPr>
          <p:nvPr isPhoto="1"/>
        </p:nvSpPr>
        <p:spPr bwMode="auto">
          <a:xfrm>
            <a:off x="6019800" y="1676400"/>
            <a:ext cx="2497138" cy="2590800"/>
          </a:xfrm>
          <a:prstGeom prst="rect">
            <a:avLst/>
          </a:prstGeom>
          <a:blipFill dpi="0" rotWithShape="1">
            <a:blip r:embed="rId5"/>
            <a:srcRect/>
            <a:stretch>
              <a:fillRect/>
            </a:stretch>
          </a:blip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8" name="Text Box 8"/>
          <p:cNvSpPr txBox="1">
            <a:spLocks noChangeArrowheads="1"/>
          </p:cNvSpPr>
          <p:nvPr/>
        </p:nvSpPr>
        <p:spPr bwMode="auto">
          <a:xfrm>
            <a:off x="4419600" y="4343400"/>
            <a:ext cx="4419600" cy="19256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50000"/>
              </a:lnSpc>
            </a:pPr>
            <a:r>
              <a:rPr lang="en-US" altLang="en-US" sz="1600" dirty="0"/>
              <a:t>A </a:t>
            </a:r>
            <a:r>
              <a:rPr lang="en-US" altLang="en-US" sz="1600" dirty="0" err="1"/>
              <a:t>gaussian</a:t>
            </a:r>
            <a:r>
              <a:rPr lang="en-US" altLang="en-US" sz="1600" dirty="0"/>
              <a:t> surface in the shape of a small cylinder is used to calculate the electric field</a:t>
            </a:r>
          </a:p>
          <a:p>
            <a:pPr eaLnBrk="1" hangingPunct="1">
              <a:lnSpc>
                <a:spcPct val="150000"/>
              </a:lnSpc>
            </a:pPr>
            <a:r>
              <a:rPr lang="en-US" altLang="en-US" sz="1600" dirty="0"/>
              <a:t>just outside a charged conductor. The flux through the </a:t>
            </a:r>
            <a:r>
              <a:rPr lang="en-US" altLang="en-US" sz="1600" dirty="0" err="1"/>
              <a:t>gaussian</a:t>
            </a:r>
            <a:r>
              <a:rPr lang="en-US" altLang="en-US" sz="1600" dirty="0"/>
              <a:t> surface is </a:t>
            </a:r>
            <a:r>
              <a:rPr lang="en-US" altLang="en-US" sz="1600" i="1" dirty="0" err="1"/>
              <a:t>E</a:t>
            </a:r>
            <a:r>
              <a:rPr lang="en-US" altLang="en-US" sz="1600" i="1" baseline="-25000" dirty="0" err="1"/>
              <a:t>n</a:t>
            </a:r>
            <a:r>
              <a:rPr lang="en-US" altLang="en-US" sz="1600" i="1" dirty="0" err="1"/>
              <a:t>A</a:t>
            </a:r>
            <a:r>
              <a:rPr lang="en-US" altLang="en-US" sz="1600" dirty="0"/>
              <a:t>. Remember that E is zero inside the conductor.</a:t>
            </a:r>
          </a:p>
        </p:txBody>
      </p:sp>
    </p:spTree>
    <p:extLst>
      <p:ext uri="{BB962C8B-B14F-4D97-AF65-F5344CB8AC3E}">
        <p14:creationId xmlns="" xmlns:p14="http://schemas.microsoft.com/office/powerpoint/2010/main" val="28578682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lum bright="-12000"/>
            <a:extLst>
              <a:ext uri="{28A0092B-C50C-407E-A947-70E740481C1C}">
                <a14:useLocalDpi xmlns="" xmlns:a14="http://schemas.microsoft.com/office/drawing/2010/main" val="0"/>
              </a:ext>
            </a:extLst>
          </a:blip>
          <a:srcRect/>
          <a:stretch>
            <a:fillRect/>
          </a:stretch>
        </p:blipFill>
        <p:spPr bwMode="auto">
          <a:xfrm>
            <a:off x="457200" y="930275"/>
            <a:ext cx="8305800" cy="1279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152400"/>
            <a:ext cx="2057400" cy="606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4">
            <a:lum bright="-18000"/>
            <a:extLst>
              <a:ext uri="{28A0092B-C50C-407E-A947-70E740481C1C}">
                <a14:useLocalDpi xmlns="" xmlns:a14="http://schemas.microsoft.com/office/drawing/2010/main" val="0"/>
              </a:ext>
            </a:extLst>
          </a:blip>
          <a:srcRect/>
          <a:stretch>
            <a:fillRect/>
          </a:stretch>
        </p:blipFill>
        <p:spPr bwMode="auto">
          <a:xfrm>
            <a:off x="457200" y="2395538"/>
            <a:ext cx="8229600" cy="1719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 name="Picture 7"/>
          <p:cNvPicPr>
            <a:picLocks noChangeAspect="1" noChangeArrowheads="1"/>
          </p:cNvPicPr>
          <p:nvPr/>
        </p:nvPicPr>
        <p:blipFill>
          <a:blip r:embed="rId5">
            <a:lum bright="-24000"/>
            <a:extLst>
              <a:ext uri="{28A0092B-C50C-407E-A947-70E740481C1C}">
                <a14:useLocalDpi xmlns="" xmlns:a14="http://schemas.microsoft.com/office/drawing/2010/main" val="0"/>
              </a:ext>
            </a:extLst>
          </a:blip>
          <a:srcRect/>
          <a:stretch>
            <a:fillRect/>
          </a:stretch>
        </p:blipFill>
        <p:spPr bwMode="auto">
          <a:xfrm>
            <a:off x="466344" y="4419600"/>
            <a:ext cx="8305800" cy="1965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72288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lum bright="-12000"/>
            <a:extLst>
              <a:ext uri="{28A0092B-C50C-407E-A947-70E740481C1C}">
                <a14:useLocalDpi xmlns="" xmlns:a14="http://schemas.microsoft.com/office/drawing/2010/main" val="0"/>
              </a:ext>
            </a:extLst>
          </a:blip>
          <a:srcRect/>
          <a:stretch>
            <a:fillRect/>
          </a:stretch>
        </p:blipFill>
        <p:spPr bwMode="auto">
          <a:xfrm>
            <a:off x="990600" y="488950"/>
            <a:ext cx="7315200" cy="591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94731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lum bright="-24000"/>
            <a:extLst>
              <a:ext uri="{28A0092B-C50C-407E-A947-70E740481C1C}">
                <a14:useLocalDpi xmlns="" xmlns:a14="http://schemas.microsoft.com/office/drawing/2010/main" val="0"/>
              </a:ext>
            </a:extLst>
          </a:blip>
          <a:srcRect/>
          <a:stretch>
            <a:fillRect/>
          </a:stretch>
        </p:blipFill>
        <p:spPr bwMode="auto">
          <a:xfrm>
            <a:off x="381000" y="533400"/>
            <a:ext cx="8305800"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984866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04800" y="304800"/>
            <a:ext cx="29400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i="1" dirty="0"/>
              <a:t>Section 24.1 </a:t>
            </a:r>
            <a:r>
              <a:rPr lang="en-US" altLang="en-US" b="1" dirty="0"/>
              <a:t>Electric Flux</a:t>
            </a:r>
          </a:p>
        </p:txBody>
      </p:sp>
      <p:sp>
        <p:nvSpPr>
          <p:cNvPr id="3" name="Rectangle 4"/>
          <p:cNvSpPr>
            <a:spLocks noChangeArrowheads="1"/>
          </p:cNvSpPr>
          <p:nvPr/>
        </p:nvSpPr>
        <p:spPr bwMode="auto">
          <a:xfrm>
            <a:off x="228600" y="1219200"/>
            <a:ext cx="86868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Problem 1: A spherical shell is placed in a uniform electric field. Find the total electric flux through the shell.</a:t>
            </a:r>
          </a:p>
        </p:txBody>
      </p:sp>
    </p:spTree>
    <p:extLst>
      <p:ext uri="{BB962C8B-B14F-4D97-AF65-F5344CB8AC3E}">
        <p14:creationId xmlns="" xmlns:p14="http://schemas.microsoft.com/office/powerpoint/2010/main" val="3531110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52400" y="2362200"/>
            <a:ext cx="8632825"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a:t>Answer: The uniform field enters the shell on one side and exits on the other so the total flux is zero</a:t>
            </a:r>
          </a:p>
        </p:txBody>
      </p:sp>
    </p:spTree>
    <p:extLst>
      <p:ext uri="{BB962C8B-B14F-4D97-AF65-F5344CB8AC3E}">
        <p14:creationId xmlns="" xmlns:p14="http://schemas.microsoft.com/office/powerpoint/2010/main" val="1316595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6"/>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r>
              <a:rPr lang="en-GB" sz="2800" dirty="0"/>
              <a:t>When the uniform electric field penetrating a plane of area A  that is at an </a:t>
            </a:r>
            <a:r>
              <a:rPr lang="en-GB" sz="2800" dirty="0" smtClean="0"/>
              <a:t>angle(</a:t>
            </a:r>
            <a:r>
              <a:rPr lang="en-US" sz="2800" dirty="0"/>
              <a:t>Θ</a:t>
            </a:r>
            <a:r>
              <a:rPr lang="en-GB" sz="2800" dirty="0" smtClean="0"/>
              <a:t>) </a:t>
            </a:r>
            <a:r>
              <a:rPr lang="en-GB" sz="2800" dirty="0"/>
              <a:t>to the field </a:t>
            </a:r>
            <a:r>
              <a:rPr lang="en-GB" sz="2800" dirty="0" smtClean="0"/>
              <a:t> E</a:t>
            </a:r>
            <a:r>
              <a:rPr lang="en-GB" sz="2800" dirty="0"/>
              <a:t>.</a:t>
            </a:r>
            <a:endParaRPr lang="en-US" sz="2800" dirty="0"/>
          </a:p>
        </p:txBody>
      </p:sp>
      <p:sp>
        <p:nvSpPr>
          <p:cNvPr id="4100" name="Rectangle 3" descr="24-02"/>
          <p:cNvSpPr>
            <a:spLocks noGrp="1" noChangeAspect="1" noChangeArrowheads="1"/>
          </p:cNvSpPr>
          <p:nvPr isPhoto="1"/>
        </p:nvSpPr>
        <p:spPr bwMode="auto">
          <a:xfrm>
            <a:off x="2198688" y="2017713"/>
            <a:ext cx="6858000" cy="4232275"/>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4101"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24-2, p.741</a:t>
            </a:r>
          </a:p>
        </p:txBody>
      </p:sp>
      <p:graphicFrame>
        <p:nvGraphicFramePr>
          <p:cNvPr id="4098" name="Object 2" descr="24-01"/>
          <p:cNvGraphicFramePr>
            <a:graphicFrameLocks noGrp="1" noChangeAspect="1"/>
          </p:cNvGraphicFramePr>
          <p:nvPr>
            <p:ph idx="1"/>
          </p:nvPr>
        </p:nvGraphicFramePr>
        <p:xfrm>
          <a:off x="685800" y="1535113"/>
          <a:ext cx="5638800" cy="866775"/>
        </p:xfrm>
        <a:graphic>
          <a:graphicData uri="http://schemas.openxmlformats.org/presentationml/2006/ole">
            <p:oleObj spid="_x0000_s2102" name="Equation" r:id="rId5" imgW="1651000" imgH="254000" progId="">
              <p:embed/>
            </p:oleObj>
          </a:graphicData>
        </a:graphic>
      </p:graphicFrame>
      <mc:AlternateContent xmlns:mc="http://schemas.openxmlformats.org/markup-compatibility/2006">
        <mc:Choice xmlns="" xmlns:a14="http://schemas.microsoft.com/office/drawing/2010/main" Requires="a14">
          <p:sp>
            <p:nvSpPr>
              <p:cNvPr id="4102" name="Text Box 10" descr="24-01"/>
              <p:cNvSpPr txBox="1">
                <a:spLocks noChangeArrowheads="1"/>
              </p:cNvSpPr>
              <p:nvPr/>
            </p:nvSpPr>
            <p:spPr bwMode="auto">
              <a:xfrm>
                <a:off x="381000" y="2590800"/>
                <a:ext cx="2895600" cy="2616101"/>
              </a:xfrm>
              <a:prstGeom prst="rect">
                <a:avLst/>
              </a:prstGeom>
              <a:noFill/>
              <a:ln w="9525">
                <a:noFill/>
                <a:miter lim="800000"/>
                <a:headEnd/>
                <a:tailEnd/>
              </a:ln>
            </p:spPr>
            <p:txBody>
              <a:bodyPr>
                <a:spAutoFit/>
              </a:bodyPr>
              <a:lstStyle/>
              <a:p>
                <a:pPr>
                  <a:spcBef>
                    <a:spcPct val="50000"/>
                  </a:spcBef>
                </a:pPr>
                <a14:m>
                  <m:oMath xmlns:m="http://schemas.openxmlformats.org/officeDocument/2006/math">
                    <m:r>
                      <m:rPr>
                        <m:sty m:val="p"/>
                      </m:rPr>
                      <a:rPr lang="el-GR" sz="2000" i="1" dirty="0">
                        <a:latin typeface="Cambria Math"/>
                        <a:ea typeface="Cambria Math"/>
                      </a:rPr>
                      <m:t>θ</m:t>
                    </m:r>
                  </m:oMath>
                </a14:m>
                <a:r>
                  <a:rPr lang="en-US" sz="2000" dirty="0"/>
                  <a:t> =0 </a:t>
                </a:r>
              </a:p>
              <a:p>
                <a:pPr>
                  <a:spcBef>
                    <a:spcPct val="50000"/>
                  </a:spcBef>
                </a:pPr>
                <a:r>
                  <a:rPr lang="en-GB" sz="2000" dirty="0" smtClean="0"/>
                  <a:t>The flux is maximum</a:t>
                </a:r>
                <a:endParaRPr lang="ar-EG" sz="2000" dirty="0"/>
              </a:p>
              <a:p>
                <a:pPr>
                  <a:spcBef>
                    <a:spcPct val="50000"/>
                  </a:spcBef>
                </a:pPr>
                <a14:m>
                  <m:oMath xmlns:m="http://schemas.openxmlformats.org/officeDocument/2006/math">
                    <m:r>
                      <m:rPr>
                        <m:sty m:val="p"/>
                      </m:rPr>
                      <a:rPr lang="el-GR" sz="2000" i="1" dirty="0">
                        <a:latin typeface="Cambria Math"/>
                        <a:ea typeface="Cambria Math"/>
                      </a:rPr>
                      <m:t>θ</m:t>
                    </m:r>
                  </m:oMath>
                </a14:m>
                <a:r>
                  <a:rPr lang="en-US" sz="2000" dirty="0"/>
                  <a:t> =</a:t>
                </a:r>
                <a:r>
                  <a:rPr lang="en-US" sz="2000" dirty="0" smtClean="0"/>
                  <a:t>90</a:t>
                </a:r>
                <a:r>
                  <a:rPr lang="en-US" sz="2000" baseline="30000" dirty="0" smtClean="0"/>
                  <a:t>0 </a:t>
                </a:r>
                <a:endParaRPr lang="ar-EG" sz="2000" baseline="30000" dirty="0"/>
              </a:p>
              <a:p>
                <a:pPr>
                  <a:spcBef>
                    <a:spcPct val="50000"/>
                  </a:spcBef>
                </a:pPr>
                <a:r>
                  <a:rPr lang="ar-EG" sz="2000" dirty="0"/>
                  <a:t/>
                </a:r>
                <a:r>
                  <a:rPr lang="en-GB" sz="2000" dirty="0" smtClean="0"/>
                  <a:t>the flux is zero</a:t>
                </a:r>
                <a:endParaRPr lang="ar-EG" sz="2000" dirty="0"/>
              </a:p>
              <a:p>
                <a:pPr>
                  <a:spcBef>
                    <a:spcPct val="50000"/>
                  </a:spcBef>
                </a:pPr>
                <a:endParaRPr lang="ar-EG" dirty="0"/>
              </a:p>
              <a:p>
                <a:pPr>
                  <a:spcBef>
                    <a:spcPct val="50000"/>
                  </a:spcBef>
                </a:pPr>
                <a:endParaRPr lang="en-US" dirty="0"/>
              </a:p>
            </p:txBody>
          </p:sp>
        </mc:Choice>
        <mc:Fallback>
          <p:sp>
            <p:nvSpPr>
              <p:cNvPr id="4102" name="Text Box 10" descr="24-01"/>
              <p:cNvSpPr txBox="1">
                <a:spLocks noRot="1" noChangeAspect="1" noMove="1" noResize="1" noEditPoints="1" noAdjustHandles="1" noChangeArrowheads="1" noChangeShapeType="1" noTextEdit="1"/>
              </p:cNvSpPr>
              <p:nvPr/>
            </p:nvSpPr>
            <p:spPr bwMode="auto">
              <a:xfrm>
                <a:off x="381000" y="2590800"/>
                <a:ext cx="2895600" cy="2616101"/>
              </a:xfrm>
              <a:prstGeom prst="rect">
                <a:avLst/>
              </a:prstGeom>
              <a:blipFill rotWithShape="1">
                <a:blip r:embed="rId6"/>
                <a:stretch>
                  <a:fillRect l="-2526" t="-1166"/>
                </a:stretch>
              </a:blipFill>
              <a:ln w="9525">
                <a:noFill/>
                <a:miter lim="800000"/>
                <a:headEnd/>
                <a:tailEnd/>
              </a:ln>
            </p:spPr>
            <p:txBody>
              <a:bodyPr/>
              <a:lstStyle/>
              <a:p>
                <a:r>
                  <a:rPr lang="en-GB">
                    <a:noFill/>
                  </a:rPr>
                  <a:t> </a:t>
                </a:r>
              </a:p>
            </p:txBody>
          </p:sp>
        </mc:Fallback>
      </mc:AlternateContent>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57200" y="381000"/>
            <a:ext cx="30416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i="1" dirty="0"/>
              <a:t>Section 24.2  </a:t>
            </a:r>
            <a:r>
              <a:rPr lang="en-US" altLang="en-US" b="1" dirty="0"/>
              <a:t>Gauss’s Law</a:t>
            </a:r>
          </a:p>
        </p:txBody>
      </p:sp>
      <p:sp>
        <p:nvSpPr>
          <p:cNvPr id="3" name="Text Box 8"/>
          <p:cNvSpPr txBox="1">
            <a:spLocks noChangeArrowheads="1"/>
          </p:cNvSpPr>
          <p:nvPr/>
        </p:nvSpPr>
        <p:spPr bwMode="auto">
          <a:xfrm>
            <a:off x="304800" y="1628775"/>
            <a:ext cx="8534400" cy="11906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b="1" dirty="0" smtClean="0"/>
              <a:t>Q15</a:t>
            </a:r>
            <a:r>
              <a:rPr lang="en-US" altLang="en-US" dirty="0" smtClean="0"/>
              <a:t>: The </a:t>
            </a:r>
            <a:r>
              <a:rPr lang="en-US" altLang="en-US" dirty="0"/>
              <a:t>following charges are located inside a submarine: 5, -9, 27 and </a:t>
            </a:r>
            <a:r>
              <a:rPr lang="en-US" altLang="en-US" dirty="0" smtClean="0"/>
              <a:t>-</a:t>
            </a:r>
            <a:r>
              <a:rPr lang="en-US" altLang="en-US" smtClean="0"/>
              <a:t>84 µC </a:t>
            </a:r>
            <a:endParaRPr lang="en-US" altLang="en-US" dirty="0"/>
          </a:p>
          <a:p>
            <a:pPr eaLnBrk="1" hangingPunct="1"/>
            <a:r>
              <a:rPr lang="en-US" altLang="en-US" dirty="0"/>
              <a:t>(a) Calculate the net electric flux through the submarine.</a:t>
            </a:r>
          </a:p>
          <a:p>
            <a:pPr eaLnBrk="1" hangingPunct="1"/>
            <a:r>
              <a:rPr lang="en-US" altLang="en-US" dirty="0"/>
              <a:t>(b) Is the number of electric field lines leaving the submarine greater than, equal to, or less than the number entering it?</a:t>
            </a:r>
          </a:p>
        </p:txBody>
      </p:sp>
    </p:spTree>
    <p:extLst>
      <p:ext uri="{BB962C8B-B14F-4D97-AF65-F5344CB8AC3E}">
        <p14:creationId xmlns="" xmlns:p14="http://schemas.microsoft.com/office/powerpoint/2010/main" val="34384678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lum bright="-18000"/>
            <a:extLst>
              <a:ext uri="{28A0092B-C50C-407E-A947-70E740481C1C}">
                <a14:useLocalDpi xmlns="" xmlns:a14="http://schemas.microsoft.com/office/drawing/2010/main" val="0"/>
              </a:ext>
            </a:extLst>
          </a:blip>
          <a:srcRect/>
          <a:stretch>
            <a:fillRect/>
          </a:stretch>
        </p:blipFill>
        <p:spPr bwMode="auto">
          <a:xfrm>
            <a:off x="396240" y="1963783"/>
            <a:ext cx="7620000" cy="93181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 name="Picture 7"/>
          <p:cNvPicPr>
            <a:picLocks noChangeAspect="1" noChangeArrowheads="1"/>
          </p:cNvPicPr>
          <p:nvPr/>
        </p:nvPicPr>
        <p:blipFill>
          <a:blip r:embed="rId3">
            <a:lum bright="-12000"/>
            <a:extLst>
              <a:ext uri="{28A0092B-C50C-407E-A947-70E740481C1C}">
                <a14:useLocalDpi xmlns="" xmlns:a14="http://schemas.microsoft.com/office/drawing/2010/main" val="0"/>
              </a:ext>
            </a:extLst>
          </a:blip>
          <a:srcRect/>
          <a:stretch>
            <a:fillRect/>
          </a:stretch>
        </p:blipFill>
        <p:spPr bwMode="auto">
          <a:xfrm>
            <a:off x="381000" y="3429000"/>
            <a:ext cx="8001000" cy="449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36884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81000" y="1795462"/>
            <a:ext cx="8382000" cy="20145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cs typeface="Arial" charset="0"/>
              </a:defRPr>
            </a:lvl1pPr>
            <a:lvl2pPr marL="800100" indent="-342900" eaLnBrk="0" hangingPunct="0">
              <a:defRPr>
                <a:solidFill>
                  <a:schemeClr val="tx1"/>
                </a:solidFill>
                <a:latin typeface="Arial" charset="0"/>
                <a:cs typeface="Arial" charset="0"/>
              </a:defRPr>
            </a:lvl2pPr>
            <a:lvl3pPr marL="1257300" indent="-342900" eaLnBrk="0" hangingPunct="0">
              <a:defRPr>
                <a:solidFill>
                  <a:schemeClr val="tx1"/>
                </a:solidFill>
                <a:latin typeface="Arial" charset="0"/>
                <a:cs typeface="Arial" charset="0"/>
              </a:defRPr>
            </a:lvl3pPr>
            <a:lvl4pPr marL="1714500" indent="-342900" eaLnBrk="0" hangingPunct="0">
              <a:defRPr>
                <a:solidFill>
                  <a:schemeClr val="tx1"/>
                </a:solidFill>
                <a:latin typeface="Arial" charset="0"/>
                <a:cs typeface="Arial" charset="0"/>
              </a:defRPr>
            </a:lvl4pPr>
            <a:lvl5pPr marL="2171700" indent="-342900" eaLnBrk="0" hangingPunct="0">
              <a:defRPr>
                <a:solidFill>
                  <a:schemeClr val="tx1"/>
                </a:solidFill>
                <a:latin typeface="Arial" charset="0"/>
                <a:cs typeface="Arial" charset="0"/>
              </a:defRPr>
            </a:lvl5pPr>
            <a:lvl6pPr marL="2628900" indent="-342900" eaLnBrk="0" fontAlgn="base" hangingPunct="0">
              <a:spcBef>
                <a:spcPct val="0"/>
              </a:spcBef>
              <a:spcAft>
                <a:spcPct val="0"/>
              </a:spcAft>
              <a:defRPr>
                <a:solidFill>
                  <a:schemeClr val="tx1"/>
                </a:solidFill>
                <a:latin typeface="Arial" charset="0"/>
                <a:cs typeface="Arial" charset="0"/>
              </a:defRPr>
            </a:lvl6pPr>
            <a:lvl7pPr marL="3086100" indent="-342900" eaLnBrk="0" fontAlgn="base" hangingPunct="0">
              <a:spcBef>
                <a:spcPct val="0"/>
              </a:spcBef>
              <a:spcAft>
                <a:spcPct val="0"/>
              </a:spcAft>
              <a:defRPr>
                <a:solidFill>
                  <a:schemeClr val="tx1"/>
                </a:solidFill>
                <a:latin typeface="Arial" charset="0"/>
                <a:cs typeface="Arial" charset="0"/>
              </a:defRPr>
            </a:lvl7pPr>
            <a:lvl8pPr marL="3543300" indent="-342900" eaLnBrk="0" fontAlgn="base" hangingPunct="0">
              <a:spcBef>
                <a:spcPct val="0"/>
              </a:spcBef>
              <a:spcAft>
                <a:spcPct val="0"/>
              </a:spcAft>
              <a:defRPr>
                <a:solidFill>
                  <a:schemeClr val="tx1"/>
                </a:solidFill>
                <a:latin typeface="Arial" charset="0"/>
                <a:cs typeface="Arial" charset="0"/>
              </a:defRPr>
            </a:lvl8pPr>
            <a:lvl9pPr marL="4000500" indent="-3429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altLang="en-US" dirty="0" smtClean="0"/>
              <a:t>Q11: (a) A </a:t>
            </a:r>
            <a:r>
              <a:rPr lang="en-US" altLang="en-US" dirty="0"/>
              <a:t>point charge </a:t>
            </a:r>
            <a:r>
              <a:rPr lang="en-US" altLang="en-US" i="1" dirty="0"/>
              <a:t>q </a:t>
            </a:r>
            <a:r>
              <a:rPr lang="en-US" altLang="en-US" dirty="0"/>
              <a:t>is located a distance </a:t>
            </a:r>
            <a:r>
              <a:rPr lang="en-US" altLang="en-US" i="1" dirty="0"/>
              <a:t>d </a:t>
            </a:r>
            <a:r>
              <a:rPr lang="en-US" altLang="en-US" dirty="0"/>
              <a:t>from an infinite plane. Determine the electric flux through the plane due to the point charge. </a:t>
            </a:r>
          </a:p>
          <a:p>
            <a:pPr marL="0" indent="0" eaLnBrk="1" hangingPunct="1"/>
            <a:r>
              <a:rPr lang="en-US" altLang="en-US" dirty="0" smtClean="0"/>
              <a:t>(b)  </a:t>
            </a:r>
            <a:r>
              <a:rPr lang="en-US" altLang="en-US" dirty="0"/>
              <a:t>A point charge </a:t>
            </a:r>
            <a:r>
              <a:rPr lang="en-US" altLang="en-US" i="1" dirty="0"/>
              <a:t>q </a:t>
            </a:r>
            <a:r>
              <a:rPr lang="en-US" altLang="en-US" dirty="0"/>
              <a:t>is</a:t>
            </a:r>
            <a:r>
              <a:rPr lang="ar-SA" altLang="en-US" dirty="0"/>
              <a:t> </a:t>
            </a:r>
            <a:r>
              <a:rPr lang="en-US" altLang="en-US" dirty="0"/>
              <a:t>located a </a:t>
            </a:r>
            <a:r>
              <a:rPr lang="en-US" altLang="en-US" i="1" dirty="0"/>
              <a:t>very small </a:t>
            </a:r>
            <a:r>
              <a:rPr lang="en-US" altLang="en-US" dirty="0"/>
              <a:t>distance from the center of a </a:t>
            </a:r>
            <a:r>
              <a:rPr lang="en-US" altLang="en-US" i="1" dirty="0"/>
              <a:t>very</a:t>
            </a:r>
          </a:p>
          <a:p>
            <a:pPr eaLnBrk="1" hangingPunct="1"/>
            <a:r>
              <a:rPr lang="en-US" altLang="en-US" i="1" dirty="0"/>
              <a:t>large </a:t>
            </a:r>
            <a:r>
              <a:rPr lang="en-US" altLang="en-US" dirty="0"/>
              <a:t>square on the line perpendicular to the square and going through its center. Determine the approximate electric flux through the square due to the point</a:t>
            </a:r>
          </a:p>
          <a:p>
            <a:pPr eaLnBrk="1" hangingPunct="1"/>
            <a:r>
              <a:rPr lang="en-US" altLang="en-US" dirty="0"/>
              <a:t>charge. </a:t>
            </a:r>
          </a:p>
          <a:p>
            <a:pPr eaLnBrk="1" hangingPunct="1"/>
            <a:r>
              <a:rPr lang="en-US" altLang="en-US" dirty="0"/>
              <a:t>(c) Explain why the answers to parts (a) and (b) are identical.</a:t>
            </a:r>
          </a:p>
        </p:txBody>
      </p:sp>
    </p:spTree>
    <p:extLst>
      <p:ext uri="{BB962C8B-B14F-4D97-AF65-F5344CB8AC3E}">
        <p14:creationId xmlns="" xmlns:p14="http://schemas.microsoft.com/office/powerpoint/2010/main" val="3799886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2">
            <a:lum bright="-18000"/>
            <a:extLst>
              <a:ext uri="{28A0092B-C50C-407E-A947-70E740481C1C}">
                <a14:useLocalDpi xmlns="" xmlns:a14="http://schemas.microsoft.com/office/drawing/2010/main" val="0"/>
              </a:ext>
            </a:extLst>
          </a:blip>
          <a:srcRect/>
          <a:stretch>
            <a:fillRect/>
          </a:stretch>
        </p:blipFill>
        <p:spPr bwMode="auto">
          <a:xfrm>
            <a:off x="533400" y="1676400"/>
            <a:ext cx="7924800" cy="33813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471343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2025650"/>
            <a:ext cx="80772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Q37: A </a:t>
            </a:r>
            <a:r>
              <a:rPr lang="en-US" altLang="en-US" dirty="0"/>
              <a:t>large flat sheet of charge has a charge per unit area of 9.00 </a:t>
            </a:r>
            <a:r>
              <a:rPr lang="en-US" altLang="en-US" dirty="0" err="1"/>
              <a:t>uC</a:t>
            </a:r>
            <a:r>
              <a:rPr lang="en-US" altLang="en-US" dirty="0"/>
              <a:t>/m</a:t>
            </a:r>
            <a:r>
              <a:rPr lang="en-US" altLang="en-US" baseline="30000" dirty="0"/>
              <a:t>2</a:t>
            </a:r>
            <a:r>
              <a:rPr lang="en-US" altLang="en-US" dirty="0"/>
              <a:t>. Find the electric field just above the surface of the sheet, measured from its midpoint.</a:t>
            </a:r>
          </a:p>
        </p:txBody>
      </p:sp>
    </p:spTree>
    <p:extLst>
      <p:ext uri="{BB962C8B-B14F-4D97-AF65-F5344CB8AC3E}">
        <p14:creationId xmlns="" xmlns:p14="http://schemas.microsoft.com/office/powerpoint/2010/main" val="41973835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lum bright="-12000"/>
            <a:extLst>
              <a:ext uri="{28A0092B-C50C-407E-A947-70E740481C1C}">
                <a14:useLocalDpi xmlns="" xmlns:a14="http://schemas.microsoft.com/office/drawing/2010/main" val="0"/>
              </a:ext>
            </a:extLst>
          </a:blip>
          <a:srcRect/>
          <a:stretch>
            <a:fillRect/>
          </a:stretch>
        </p:blipFill>
        <p:spPr bwMode="auto">
          <a:xfrm>
            <a:off x="609600" y="2667000"/>
            <a:ext cx="7239000" cy="815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65460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57200" y="1704975"/>
            <a:ext cx="8382000" cy="14773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dirty="0" smtClean="0"/>
              <a:t>Q41: A </a:t>
            </a:r>
            <a:r>
              <a:rPr lang="en-US" altLang="en-US" dirty="0"/>
              <a:t>thin conducting plate 50.0 cm on a side lies in the </a:t>
            </a:r>
            <a:r>
              <a:rPr lang="en-US" altLang="en-US" i="1" dirty="0" err="1"/>
              <a:t>xy</a:t>
            </a:r>
            <a:r>
              <a:rPr lang="en-US" altLang="en-US" i="1" dirty="0"/>
              <a:t>  </a:t>
            </a:r>
            <a:r>
              <a:rPr lang="en-US" altLang="en-US" dirty="0"/>
              <a:t>plane. If a total charge of 4.00 x 10</a:t>
            </a:r>
            <a:r>
              <a:rPr lang="en-US" altLang="en-US" baseline="30000" dirty="0"/>
              <a:t>-8</a:t>
            </a:r>
            <a:r>
              <a:rPr lang="en-US" altLang="en-US" dirty="0"/>
              <a:t> C is placed on the plate, find (a) the charge density on the plate,</a:t>
            </a:r>
          </a:p>
          <a:p>
            <a:pPr eaLnBrk="1" hangingPunct="1"/>
            <a:r>
              <a:rPr lang="en-US" altLang="en-US" dirty="0"/>
              <a:t>(b) the electric field just above the plate, and (c) the electric field just below the plate.</a:t>
            </a:r>
          </a:p>
        </p:txBody>
      </p:sp>
    </p:spTree>
    <p:extLst>
      <p:ext uri="{BB962C8B-B14F-4D97-AF65-F5344CB8AC3E}">
        <p14:creationId xmlns="" xmlns:p14="http://schemas.microsoft.com/office/powerpoint/2010/main" val="3387260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lum bright="-12000"/>
            <a:extLst>
              <a:ext uri="{28A0092B-C50C-407E-A947-70E740481C1C}">
                <a14:useLocalDpi xmlns="" xmlns:a14="http://schemas.microsoft.com/office/drawing/2010/main" val="0"/>
              </a:ext>
            </a:extLst>
          </a:blip>
          <a:srcRect/>
          <a:stretch>
            <a:fillRect/>
          </a:stretch>
        </p:blipFill>
        <p:spPr bwMode="auto">
          <a:xfrm>
            <a:off x="685800" y="1752600"/>
            <a:ext cx="7543800" cy="2724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68599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Homework </a:t>
            </a:r>
            <a:r>
              <a:rPr lang="en-GB" dirty="0" smtClean="0"/>
              <a:t>(1):</a:t>
            </a:r>
            <a:r>
              <a:rPr lang="en-GB" dirty="0" smtClean="0"/>
              <a:t/>
            </a:r>
            <a:br>
              <a:rPr lang="en-GB" dirty="0" smtClean="0"/>
            </a:br>
            <a:r>
              <a:rPr lang="en-GB" dirty="0" smtClean="0"/>
              <a:t>Q4, Q5, Q14</a:t>
            </a:r>
            <a:r>
              <a:rPr lang="en-GB" dirty="0" smtClean="0"/>
              <a:t>, Q24, Q31,Q39</a:t>
            </a:r>
            <a:endParaRPr lang="en-GB" dirty="0"/>
          </a:p>
        </p:txBody>
      </p:sp>
    </p:spTree>
    <p:extLst>
      <p:ext uri="{BB962C8B-B14F-4D97-AF65-F5344CB8AC3E}">
        <p14:creationId xmlns="" xmlns:p14="http://schemas.microsoft.com/office/powerpoint/2010/main" val="377084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 xmlns:a14="http://schemas.microsoft.com/office/drawing/2010/main" Requires="a14">
          <p:sp>
            <p:nvSpPr>
              <p:cNvPr id="2" name="Title 1"/>
              <p:cNvSpPr>
                <a:spLocks noGrp="1"/>
              </p:cNvSpPr>
              <p:nvPr>
                <p:ph type="ctrTitle"/>
              </p:nvPr>
            </p:nvSpPr>
            <p:spPr>
              <a:xfrm>
                <a:off x="685800" y="1905001"/>
                <a:ext cx="7772400" cy="1695450"/>
              </a:xfrm>
            </p:spPr>
            <p:txBody>
              <a:bodyPr>
                <a:normAutofit fontScale="90000"/>
              </a:bodyPr>
              <a:lstStyle/>
              <a:p>
                <a:pPr marL="571500" indent="-571500" algn="just">
                  <a:buFont typeface="Arial" panose="020B0604020202020204" pitchFamily="34" charset="0"/>
                  <a:buChar char="•"/>
                </a:pPr>
                <a14:m>
                  <m:oMath xmlns:m="http://schemas.openxmlformats.org/officeDocument/2006/math">
                    <m:r>
                      <m:rPr>
                        <m:sty m:val="p"/>
                      </m:rPr>
                      <a:rPr lang="el-GR" i="1" dirty="0" smtClean="0">
                        <a:latin typeface="Cambria Math"/>
                        <a:ea typeface="Cambria Math"/>
                      </a:rPr>
                      <m:t>θ</m:t>
                    </m:r>
                  </m:oMath>
                </a14:m>
                <a:r>
                  <a:rPr lang="en-US" dirty="0" smtClean="0"/>
                  <a:t/>
                </a:r>
                <a:r>
                  <a:rPr lang="en-GB" dirty="0" smtClean="0"/>
                  <a:t>Is the angle between the normal to the surface and the electric field.</a:t>
                </a:r>
                <a:r>
                  <a:rPr lang="el-GR" dirty="0">
                    <a:ea typeface="Cambria Math"/>
                  </a:rPr>
                  <a:t/>
                </a:r>
                <a:endParaRPr lang="en-GB" dirty="0"/>
              </a:p>
            </p:txBody>
          </p:sp>
        </mc:Choice>
        <mc:Fallback>
          <p:sp>
            <p:nvSpPr>
              <p:cNvPr id="2" name="Title 1"/>
              <p:cNvSpPr>
                <a:spLocks noGrp="1" noRot="1" noChangeAspect="1" noMove="1" noResize="1" noEditPoints="1" noAdjustHandles="1" noChangeArrowheads="1" noChangeShapeType="1" noTextEdit="1"/>
              </p:cNvSpPr>
              <p:nvPr>
                <p:ph type="ctrTitle"/>
              </p:nvPr>
            </p:nvSpPr>
            <p:spPr>
              <a:xfrm>
                <a:off x="685800" y="1905001"/>
                <a:ext cx="7772400" cy="1695450"/>
              </a:xfrm>
              <a:blipFill rotWithShape="1">
                <a:blip r:embed="rId2"/>
                <a:stretch>
                  <a:fillRect t="-13309" r="-2745" b="-21942"/>
                </a:stretch>
              </a:blipFill>
            </p:spPr>
            <p:txBody>
              <a:bodyPr/>
              <a:lstStyle/>
              <a:p>
                <a:r>
                  <a:rPr lang="en-GB">
                    <a:noFill/>
                  </a:rPr>
                  <a:t> </a:t>
                </a:r>
              </a:p>
            </p:txBody>
          </p:sp>
        </mc:Fallback>
      </mc:AlternateContent>
    </p:spTree>
    <p:extLst>
      <p:ext uri="{BB962C8B-B14F-4D97-AF65-F5344CB8AC3E}">
        <p14:creationId xmlns="" xmlns:p14="http://schemas.microsoft.com/office/powerpoint/2010/main" val="324912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title"/>
          </p:nvPr>
        </p:nvSpPr>
        <p:spPr bwMode="auto">
          <a:xfrm>
            <a:off x="533400" y="304800"/>
            <a:ext cx="8229600" cy="1143000"/>
          </a:xfrm>
          <a:noFill/>
          <a:ln>
            <a:miter lim="800000"/>
            <a:headEnd/>
            <a:tailEnd/>
          </a:ln>
        </p:spPr>
        <p:txBody>
          <a:bodyPr vert="horz" wrap="square" lIns="91440" tIns="45720" rIns="91440" bIns="45720" numCol="1" anchor="t" anchorCtr="0" compatLnSpc="1">
            <a:prstTxWarp prst="textNoShape">
              <a:avLst/>
            </a:prstTxWarp>
          </a:bodyPr>
          <a:lstStyle/>
          <a:p>
            <a:pPr algn="r" eaLnBrk="1" hangingPunct="1"/>
            <a:r>
              <a:rPr lang="en-GB" sz="3200" dirty="0" smtClean="0">
                <a:cs typeface="Arial" charset="0"/>
              </a:rPr>
              <a:t>If the electric field vary over a large surface (not uniform)</a:t>
            </a:r>
            <a:endParaRPr lang="en-US" sz="3200" dirty="0" smtClean="0">
              <a:cs typeface="Arial" charset="0"/>
            </a:endParaRPr>
          </a:p>
        </p:txBody>
      </p:sp>
      <p:sp>
        <p:nvSpPr>
          <p:cNvPr id="69635" name="Rectangle 3"/>
          <p:cNvSpPr>
            <a:spLocks noGrp="1" noChangeArrowheads="1"/>
          </p:cNvSpPr>
          <p:nvPr>
            <p:ph type="body" sz="half" idx="1"/>
          </p:nvPr>
        </p:nvSpPr>
        <p:spPr bwMode="auto">
          <a:xfrm>
            <a:off x="228600" y="1524000"/>
            <a:ext cx="3505200" cy="2819400"/>
          </a:xfrm>
          <a:noFill/>
          <a:ln>
            <a:miter lim="800000"/>
            <a:headEnd/>
            <a:tailEnd/>
          </a:ln>
        </p:spPr>
        <p:txBody>
          <a:bodyPr vert="horz" wrap="square" lIns="91440" tIns="45720" rIns="91440" bIns="45720" numCol="1" anchor="t" anchorCtr="0" compatLnSpc="1">
            <a:prstTxWarp prst="textNoShape">
              <a:avLst/>
            </a:prstTxWarp>
            <a:normAutofit fontScale="92500"/>
          </a:bodyPr>
          <a:lstStyle/>
          <a:p>
            <a:pPr algn="r" rtl="1" eaLnBrk="1" hangingPunct="1">
              <a:lnSpc>
                <a:spcPct val="90000"/>
              </a:lnSpc>
              <a:buFontTx/>
              <a:buNone/>
            </a:pPr>
            <a:r>
              <a:rPr lang="ar-EG" sz="2800" dirty="0" smtClean="0">
                <a:cs typeface="Arial" charset="0"/>
              </a:rPr>
              <a:t> </a:t>
            </a:r>
          </a:p>
          <a:p>
            <a:pPr>
              <a:lnSpc>
                <a:spcPct val="90000"/>
              </a:lnSpc>
            </a:pPr>
            <a:r>
              <a:rPr lang="en-US" sz="2800" dirty="0" smtClean="0">
                <a:cs typeface="Arial" charset="0"/>
              </a:rPr>
              <a:t>Divide the surface into a large number of small elements, each of area       . The electric flux through this element is </a:t>
            </a:r>
          </a:p>
        </p:txBody>
      </p:sp>
      <mc:AlternateContent xmlns:mc="http://schemas.openxmlformats.org/markup-compatibility/2006">
        <mc:Choice xmlns="" xmlns:a14="http://schemas.microsoft.com/office/drawing/2010/main" Requires="a14">
          <p:sp>
            <p:nvSpPr>
              <p:cNvPr id="2" name="TextBox 1"/>
              <p:cNvSpPr txBox="1"/>
              <p:nvPr/>
            </p:nvSpPr>
            <p:spPr>
              <a:xfrm>
                <a:off x="2286000" y="3055109"/>
                <a:ext cx="53340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i="1" smtClean="0">
                          <a:latin typeface="Cambria Math"/>
                          <a:ea typeface="Cambria Math"/>
                        </a:rPr>
                        <m:t>∆</m:t>
                      </m:r>
                      <m:r>
                        <a:rPr lang="en-GB" b="0" i="1" smtClean="0">
                          <a:latin typeface="Cambria Math"/>
                          <a:ea typeface="Cambria Math"/>
                        </a:rPr>
                        <m:t> </m:t>
                      </m:r>
                      <m:r>
                        <a:rPr lang="en-GB" b="0" i="1" smtClean="0">
                          <a:latin typeface="Cambria Math"/>
                          <a:ea typeface="Cambria Math"/>
                        </a:rPr>
                        <m:t>𝐴</m:t>
                      </m:r>
                    </m:oMath>
                  </m:oMathPara>
                </a14:m>
                <a:endParaRPr lang="en-GB" dirty="0"/>
              </a:p>
            </p:txBody>
          </p:sp>
        </mc:Choice>
        <mc:Fallback>
          <p:sp>
            <p:nvSpPr>
              <p:cNvPr id="2" name="TextBox 1"/>
              <p:cNvSpPr txBox="1">
                <a:spLocks noRot="1" noChangeAspect="1" noMove="1" noResize="1" noEditPoints="1" noAdjustHandles="1" noChangeArrowheads="1" noChangeShapeType="1" noTextEdit="1"/>
              </p:cNvSpPr>
              <p:nvPr/>
            </p:nvSpPr>
            <p:spPr>
              <a:xfrm>
                <a:off x="2286000" y="3055109"/>
                <a:ext cx="533400" cy="369332"/>
              </a:xfrm>
              <a:prstGeom prst="rect">
                <a:avLst/>
              </a:prstGeom>
              <a:blipFill rotWithShape="1">
                <a:blip r:embed="rId3"/>
                <a:stretch>
                  <a:fillRect/>
                </a:stretch>
              </a:blipFill>
            </p:spPr>
            <p:txBody>
              <a:bodyPr/>
              <a:lstStyle/>
              <a:p>
                <a:r>
                  <a:rPr lang="en-GB">
                    <a:noFill/>
                  </a:rPr>
                  <a:t> </a:t>
                </a:r>
              </a:p>
            </p:txBody>
          </p:sp>
        </mc:Fallback>
      </mc:AlternateContent>
      <p:pic>
        <p:nvPicPr>
          <p:cNvPr id="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191000" y="1447800"/>
            <a:ext cx="4419600"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descr="24-03"/>
          <p:cNvSpPr>
            <a:spLocks noGrp="1" noChangeAspect="1" noChangeArrowheads="1"/>
          </p:cNvSpPr>
          <p:nvPr isPhoto="1"/>
        </p:nvSpPr>
        <p:spPr bwMode="auto">
          <a:xfrm>
            <a:off x="5043488" y="2895600"/>
            <a:ext cx="4100512" cy="3703638"/>
          </a:xfrm>
          <a:prstGeom prst="rect">
            <a:avLst/>
          </a:prstGeom>
          <a:blipFill dpi="0" rotWithShape="1">
            <a:blip r:embed="rId4"/>
            <a:srcRect/>
            <a:stretch>
              <a:fillRect/>
            </a:stretch>
          </a:blipFill>
          <a:ln w="9525">
            <a:noFill/>
            <a:miter lim="800000"/>
            <a:headEnd/>
            <a:tailEnd/>
          </a:ln>
        </p:spPr>
        <p:txBody>
          <a:bodyPr/>
          <a:lstStyle/>
          <a:p>
            <a:endParaRPr lang="en-US"/>
          </a:p>
        </p:txBody>
      </p:sp>
      <p:sp>
        <p:nvSpPr>
          <p:cNvPr id="5124"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24-3, p.741</a:t>
            </a:r>
          </a:p>
        </p:txBody>
      </p:sp>
      <p:graphicFrame>
        <p:nvGraphicFramePr>
          <p:cNvPr id="5122" name="Object 2" descr="24-01"/>
          <p:cNvGraphicFramePr>
            <a:graphicFrameLocks noGrp="1" noChangeAspect="1"/>
          </p:cNvGraphicFramePr>
          <p:nvPr>
            <p:ph idx="1"/>
          </p:nvPr>
        </p:nvGraphicFramePr>
        <p:xfrm>
          <a:off x="533400" y="609600"/>
          <a:ext cx="5651500" cy="3059113"/>
        </p:xfrm>
        <a:graphic>
          <a:graphicData uri="http://schemas.openxmlformats.org/presentationml/2006/ole">
            <p:oleObj spid="_x0000_s3123" name="Equation" r:id="rId5" imgW="2159000" imgH="1168400" progId="">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hidden="1"/>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en-US" altLang="en-US" smtClean="0"/>
          </a:p>
        </p:txBody>
      </p:sp>
      <p:sp>
        <p:nvSpPr>
          <p:cNvPr id="70659" name="Rectangle 3" descr="bio24-1"/>
          <p:cNvSpPr>
            <a:spLocks noGrp="1" noChangeAspect="1" noChangeArrowheads="1"/>
          </p:cNvSpPr>
          <p:nvPr isPhoto="1"/>
        </p:nvSpPr>
        <p:spPr bwMode="auto">
          <a:xfrm>
            <a:off x="2309813" y="0"/>
            <a:ext cx="4522787" cy="6858000"/>
          </a:xfrm>
          <a:prstGeom prst="rect">
            <a:avLst/>
          </a:prstGeom>
          <a:blipFill dpi="0" rotWithShape="1">
            <a:blip r:embed="rId3"/>
            <a:srcRect/>
            <a:stretch>
              <a:fillRect/>
            </a:stretch>
          </a:blipFill>
          <a:ln w="9525">
            <a:noFill/>
            <a:miter lim="800000"/>
            <a:headEnd/>
            <a:tailEnd/>
          </a:ln>
        </p:spPr>
        <p:txBody>
          <a:bodyPr/>
          <a:lstStyle/>
          <a:p>
            <a:endParaRPr lang="en-US"/>
          </a:p>
        </p:txBody>
      </p:sp>
      <p:sp>
        <p:nvSpPr>
          <p:cNvPr id="70660" name="Text Box 4" descr="23-01"/>
          <p:cNvSpPr txBox="1">
            <a:spLocks noChangeArrowheads="1"/>
          </p:cNvSpPr>
          <p:nvPr/>
        </p:nvSpPr>
        <p:spPr bwMode="auto">
          <a:xfrm>
            <a:off x="8420100" y="6477000"/>
            <a:ext cx="636588" cy="304800"/>
          </a:xfrm>
          <a:prstGeom prst="rect">
            <a:avLst/>
          </a:prstGeom>
          <a:noFill/>
          <a:ln w="9525">
            <a:noFill/>
            <a:miter lim="800000"/>
            <a:headEnd/>
            <a:tailEnd/>
          </a:ln>
        </p:spPr>
        <p:txBody>
          <a:bodyPr wrap="none">
            <a:spAutoFit/>
          </a:bodyPr>
          <a:lstStyle/>
          <a:p>
            <a:pPr>
              <a:spcBef>
                <a:spcPct val="50000"/>
              </a:spcBef>
            </a:pPr>
            <a:r>
              <a:rPr lang="en-US" sz="1400" b="1"/>
              <a:t>p.742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6"/>
          <p:cNvSpPr>
            <a:spLocks noGrp="1" noChangeArrowheads="1"/>
          </p:cNvSpPr>
          <p:nvPr>
            <p:ph type="body" sz="half" idx="1"/>
          </p:nvPr>
        </p:nvSpPr>
        <p:spPr bwMode="auto">
          <a:xfrm>
            <a:off x="533400" y="609600"/>
            <a:ext cx="8115300" cy="1905000"/>
          </a:xfrm>
          <a:noFill/>
          <a:ln>
            <a:miter lim="800000"/>
            <a:headEnd/>
            <a:tailEnd/>
          </a:ln>
        </p:spPr>
        <p:txBody>
          <a:bodyPr vert="horz" wrap="square" lIns="91440" tIns="45720" rIns="91440" bIns="45720" numCol="1" anchor="t" anchorCtr="0" compatLnSpc="1">
            <a:prstTxWarp prst="textNoShape">
              <a:avLst/>
            </a:prstTxWarp>
          </a:bodyPr>
          <a:lstStyle/>
          <a:p>
            <a:pPr marL="0" indent="0" algn="l" eaLnBrk="1" hangingPunct="1">
              <a:buNone/>
            </a:pPr>
            <a:r>
              <a:rPr lang="en-GB" sz="2800" dirty="0" smtClean="0">
                <a:cs typeface="Arial" charset="0"/>
              </a:rPr>
              <a:t>We are often evaluate the flux through a </a:t>
            </a:r>
            <a:r>
              <a:rPr lang="en-GB" sz="2800" b="1" u="sng" dirty="0" smtClean="0">
                <a:cs typeface="Arial" charset="0"/>
              </a:rPr>
              <a:t>closed surface </a:t>
            </a:r>
            <a:r>
              <a:rPr lang="en-GB" sz="2800" dirty="0" smtClean="0">
                <a:cs typeface="Arial" charset="0"/>
              </a:rPr>
              <a:t>that divides space into an inside and an outside region.</a:t>
            </a:r>
          </a:p>
          <a:p>
            <a:pPr marL="0" indent="0" algn="l" eaLnBrk="1" hangingPunct="1">
              <a:buNone/>
            </a:pPr>
            <a:endParaRPr lang="ar-EG" sz="2800" dirty="0" smtClean="0">
              <a:cs typeface="Arial" charset="0"/>
            </a:endParaRPr>
          </a:p>
          <a:p>
            <a:pPr algn="r" eaLnBrk="1" hangingPunct="1">
              <a:buFontTx/>
              <a:buNone/>
            </a:pPr>
            <a:endParaRPr lang="en-US" sz="2800" dirty="0" smtClean="0">
              <a:cs typeface="Arial" charset="0"/>
            </a:endParaRPr>
          </a:p>
        </p:txBody>
      </p:sp>
      <p:sp>
        <p:nvSpPr>
          <p:cNvPr id="6148" name="Text Box 4" descr="23-01"/>
          <p:cNvSpPr txBox="1">
            <a:spLocks noChangeArrowheads="1"/>
          </p:cNvSpPr>
          <p:nvPr/>
        </p:nvSpPr>
        <p:spPr bwMode="auto">
          <a:xfrm>
            <a:off x="7653338" y="6477000"/>
            <a:ext cx="1403350" cy="304800"/>
          </a:xfrm>
          <a:prstGeom prst="rect">
            <a:avLst/>
          </a:prstGeom>
          <a:noFill/>
          <a:ln w="9525">
            <a:noFill/>
            <a:miter lim="800000"/>
            <a:headEnd/>
            <a:tailEnd/>
          </a:ln>
        </p:spPr>
        <p:txBody>
          <a:bodyPr wrap="none">
            <a:spAutoFit/>
          </a:bodyPr>
          <a:lstStyle/>
          <a:p>
            <a:pPr>
              <a:spcBef>
                <a:spcPct val="50000"/>
              </a:spcBef>
            </a:pPr>
            <a:r>
              <a:rPr lang="en-US" sz="1400" b="1"/>
              <a:t>Fig 24-4, p.742</a:t>
            </a:r>
          </a:p>
        </p:txBody>
      </p:sp>
      <p:graphicFrame>
        <p:nvGraphicFramePr>
          <p:cNvPr id="6146" name="Object 2" descr="24-01"/>
          <p:cNvGraphicFramePr>
            <a:graphicFrameLocks noGrp="1" noChangeAspect="1"/>
          </p:cNvGraphicFramePr>
          <p:nvPr>
            <p:ph sz="half" idx="2"/>
            <p:extLst>
              <p:ext uri="{D42A27DB-BD31-4B8C-83A1-F6EECF244321}">
                <p14:modId xmlns="" xmlns:p14="http://schemas.microsoft.com/office/powerpoint/2010/main" val="1387937164"/>
              </p:ext>
            </p:extLst>
          </p:nvPr>
        </p:nvGraphicFramePr>
        <p:xfrm>
          <a:off x="609600" y="1828800"/>
          <a:ext cx="6113463" cy="1665288"/>
        </p:xfrm>
        <a:graphic>
          <a:graphicData uri="http://schemas.openxmlformats.org/presentationml/2006/ole">
            <p:oleObj spid="_x0000_s4150" name="Equation" r:id="rId4" imgW="2844800" imgH="774700" progId="">
              <p:embed/>
            </p:oleObj>
          </a:graphicData>
        </a:graphic>
      </p:graphicFrame>
      <p:sp>
        <p:nvSpPr>
          <p:cNvPr id="6149" name="Rectangle 10" descr="24-06"/>
          <p:cNvSpPr>
            <a:spLocks noGrp="1" noChangeAspect="1" noChangeArrowheads="1"/>
          </p:cNvSpPr>
          <p:nvPr isPhoto="1"/>
        </p:nvSpPr>
        <p:spPr bwMode="auto">
          <a:xfrm>
            <a:off x="5029200" y="3494088"/>
            <a:ext cx="3657600" cy="3363912"/>
          </a:xfrm>
          <a:prstGeom prst="rect">
            <a:avLst/>
          </a:prstGeom>
          <a:blipFill dpi="0" rotWithShape="1">
            <a:blip r:embed="rId5"/>
            <a:srcRect/>
            <a:stretch>
              <a:fillRect/>
            </a:stretch>
          </a:blipFill>
          <a:ln w="9525">
            <a:noFill/>
            <a:miter lim="800000"/>
            <a:headEnd/>
            <a:tailEnd/>
          </a:ln>
        </p:spPr>
        <p:txBody>
          <a:bodyPr/>
          <a:lstStyle/>
          <a:p>
            <a:endParaRPr lang="en-US"/>
          </a:p>
        </p:txBody>
      </p:sp>
      <p:sp>
        <p:nvSpPr>
          <p:cNvPr id="6150" name="Text Box 12" descr="24-01"/>
          <p:cNvSpPr txBox="1">
            <a:spLocks noChangeArrowheads="1"/>
          </p:cNvSpPr>
          <p:nvPr/>
        </p:nvSpPr>
        <p:spPr bwMode="auto">
          <a:xfrm>
            <a:off x="381000" y="4038600"/>
            <a:ext cx="4495800" cy="1477328"/>
          </a:xfrm>
          <a:prstGeom prst="rect">
            <a:avLst/>
          </a:prstGeom>
          <a:noFill/>
          <a:ln w="9525">
            <a:noFill/>
            <a:miter lim="800000"/>
            <a:headEnd/>
            <a:tailEnd/>
          </a:ln>
        </p:spPr>
        <p:txBody>
          <a:bodyPr>
            <a:spAutoFit/>
          </a:bodyPr>
          <a:lstStyle/>
          <a:p>
            <a:pPr marL="285750" indent="-285750">
              <a:buFont typeface="Arial" panose="020B0604020202020204" pitchFamily="34" charset="0"/>
              <a:buChar char="•"/>
            </a:pPr>
            <a:r>
              <a:rPr lang="en-US" dirty="0" smtClean="0"/>
              <a:t>A spherical Gaussian surface of radius r surrounding a positive point charge q.</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The normal to the surface always point outward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TotalTime>
  <Words>2170</Words>
  <Application>Microsoft Office PowerPoint</Application>
  <PresentationFormat>On-screen Show (4:3)</PresentationFormat>
  <Paragraphs>160</Paragraphs>
  <Slides>48</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Equation</vt:lpstr>
      <vt:lpstr>Slide 1</vt:lpstr>
      <vt:lpstr>24-1  Electric Fluxd</vt:lpstr>
      <vt:lpstr>Slide 3</vt:lpstr>
      <vt:lpstr>When the uniform electric field penetrating a plane of area A  that is at an angle(Θ) to the field  E.</vt:lpstr>
      <vt:lpstr> </vt:lpstr>
      <vt:lpstr>If the electric field vary over a large surface (not uniform)</vt:lpstr>
      <vt:lpstr>Slide 7</vt:lpstr>
      <vt:lpstr>Slide 8</vt:lpstr>
      <vt:lpstr>Slide 9</vt:lpstr>
      <vt:lpstr>Slide 10</vt:lpstr>
      <vt:lpstr>24.2 Gauss’s Law</vt:lpstr>
      <vt:lpstr>Slide 12</vt:lpstr>
      <vt:lpstr>Slide 13</vt:lpstr>
      <vt:lpstr>Slide 14</vt:lpstr>
      <vt:lpstr>Slide 15</vt:lpstr>
      <vt:lpstr>Slide 16</vt:lpstr>
      <vt:lpstr>24-3 application of Gauss’s law </vt:lpstr>
      <vt:lpstr>Slide 18</vt:lpstr>
      <vt:lpstr>Slide 19</vt:lpstr>
      <vt:lpstr>Slide 20</vt:lpstr>
      <vt:lpstr>Slide 21</vt:lpstr>
      <vt:lpstr>Slide 22</vt:lpstr>
      <vt:lpstr>Slide 23</vt:lpstr>
      <vt:lpstr>Slide 24</vt:lpstr>
      <vt:lpstr>Slide 25</vt:lpstr>
      <vt:lpstr>4- A cylindrically symmetric charge distribution</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Homework (1): Q4, Q5, Q14, Q24, Q31,Q39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dell</cp:lastModifiedBy>
  <cp:revision>88</cp:revision>
  <dcterms:created xsi:type="dcterms:W3CDTF">2009-03-09T08:51:42Z</dcterms:created>
  <dcterms:modified xsi:type="dcterms:W3CDTF">2016-01-30T16:19:35Z</dcterms:modified>
</cp:coreProperties>
</file>