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7"/>
  </p:notesMasterIdLst>
  <p:sldIdLst>
    <p:sldId id="366" r:id="rId2"/>
    <p:sldId id="291" r:id="rId3"/>
    <p:sldId id="290" r:id="rId4"/>
    <p:sldId id="259" r:id="rId5"/>
    <p:sldId id="368" r:id="rId6"/>
    <p:sldId id="369" r:id="rId7"/>
    <p:sldId id="370" r:id="rId8"/>
    <p:sldId id="374" r:id="rId9"/>
    <p:sldId id="371" r:id="rId10"/>
    <p:sldId id="372" r:id="rId11"/>
    <p:sldId id="373" r:id="rId12"/>
    <p:sldId id="375" r:id="rId13"/>
    <p:sldId id="376" r:id="rId14"/>
    <p:sldId id="377" r:id="rId15"/>
    <p:sldId id="378" r:id="rId16"/>
    <p:sldId id="379" r:id="rId17"/>
    <p:sldId id="382" r:id="rId18"/>
    <p:sldId id="380" r:id="rId19"/>
    <p:sldId id="381" r:id="rId20"/>
    <p:sldId id="383" r:id="rId21"/>
    <p:sldId id="384" r:id="rId22"/>
    <p:sldId id="385" r:id="rId23"/>
    <p:sldId id="386" r:id="rId24"/>
    <p:sldId id="403" r:id="rId25"/>
    <p:sldId id="388" r:id="rId26"/>
    <p:sldId id="395" r:id="rId27"/>
    <p:sldId id="398" r:id="rId28"/>
    <p:sldId id="397" r:id="rId29"/>
    <p:sldId id="400" r:id="rId30"/>
    <p:sldId id="387" r:id="rId31"/>
    <p:sldId id="404" r:id="rId32"/>
    <p:sldId id="390" r:id="rId33"/>
    <p:sldId id="391" r:id="rId34"/>
    <p:sldId id="401" r:id="rId35"/>
    <p:sldId id="40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DFEC6"/>
    <a:srgbClr val="FEFE7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37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58B4-B7BD-4F46-864B-DBF50BF46D34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7382-2AFA-48CB-BF8F-9F23D252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8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47382-2AFA-48CB-BF8F-9F23D25270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1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7AE39-E3D1-4D23-8ABA-77B39C2A7596}" type="datetimeFigureOut">
              <a:rPr lang="en-US" smtClean="0"/>
              <a:pPr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bamza.ca/media/service_pics/2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https://www.chem.wisc.edu/deptfiles/content/Organic-Path-Page-2.png"/>
          <p:cNvPicPr>
            <a:picLocks noChangeAspect="1" noChangeArrowheads="1"/>
          </p:cNvPicPr>
          <p:nvPr/>
        </p:nvPicPr>
        <p:blipFill>
          <a:blip r:embed="rId3"/>
          <a:srcRect l="1621" t="80711" r="34353" b="4133"/>
          <a:stretch>
            <a:fillRect/>
          </a:stretch>
        </p:blipFill>
        <p:spPr bwMode="auto">
          <a:xfrm>
            <a:off x="0" y="1981200"/>
            <a:ext cx="6019800" cy="838200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  <a:reflection blurRad="6350" stA="50000" endA="300" endPos="90000" dir="5400000" sy="-100000" algn="bl" rotWithShape="0"/>
          </a:effectLst>
        </p:spPr>
      </p:pic>
      <p:sp>
        <p:nvSpPr>
          <p:cNvPr id="9" name="Subtitle 2"/>
          <p:cNvSpPr>
            <a:spLocks noGrp="1"/>
          </p:cNvSpPr>
          <p:nvPr/>
        </p:nvSpPr>
        <p:spPr>
          <a:xfrm>
            <a:off x="1600200" y="3810000"/>
            <a:ext cx="6096000" cy="1828800"/>
          </a:xfrm>
          <a:prstGeom prst="rect">
            <a:avLst/>
          </a:prstGeom>
          <a:solidFill>
            <a:srgbClr val="00B050"/>
          </a:solidFill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By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Dr. Mohamed El-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Newehy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lvl="0"/>
            <a:r>
              <a:rPr lang="en-US" sz="2400" b="1" i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Chemistry Department, College of  Science, King Saud University</a:t>
            </a:r>
          </a:p>
          <a:p>
            <a:pPr lvl="0"/>
            <a:r>
              <a:rPr lang="en-US" sz="2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http://fac.ksu.edu.sa/melnewehy</a:t>
            </a:r>
            <a:endParaRPr lang="en-US" sz="24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4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0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4"/>
          <a:srcRect l="16842" t="20000" r="13684" b="28000"/>
          <a:stretch>
            <a:fillRect/>
          </a:stretch>
        </p:blipFill>
        <p:spPr bwMode="auto">
          <a:xfrm>
            <a:off x="6477000" y="152400"/>
            <a:ext cx="2514600" cy="990600"/>
          </a:xfrm>
          <a:prstGeom prst="rect">
            <a:avLst/>
          </a:prstGeom>
          <a:noFill/>
          <a:effectLst>
            <a:glow rad="228600">
              <a:srgbClr val="FFC000">
                <a:alpha val="40000"/>
              </a:srgbClr>
            </a:glow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96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8706" y="149517"/>
            <a:ext cx="45676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0792" y="838200"/>
            <a:ext cx="207223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Alkyl Group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5088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r="2224" b="14702"/>
          <a:stretch/>
        </p:blipFill>
        <p:spPr bwMode="auto">
          <a:xfrm>
            <a:off x="1386395" y="2733630"/>
            <a:ext cx="6181437" cy="130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t="4374" r="4629" b="3655"/>
          <a:stretch/>
        </p:blipFill>
        <p:spPr bwMode="auto">
          <a:xfrm>
            <a:off x="1416413" y="5193701"/>
            <a:ext cx="6694055" cy="135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7026" y="1447800"/>
            <a:ext cx="7857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When we come to </a:t>
            </a:r>
            <a:r>
              <a:rPr lang="en-US" dirty="0">
                <a:solidFill>
                  <a:srgbClr val="FF0000"/>
                </a:solidFill>
              </a:rPr>
              <a:t>propane</a:t>
            </a:r>
            <a:r>
              <a:rPr lang="en-US" dirty="0"/>
              <a:t>, there are </a:t>
            </a:r>
            <a:r>
              <a:rPr lang="en-US" dirty="0">
                <a:solidFill>
                  <a:srgbClr val="00B050"/>
                </a:solidFill>
              </a:rPr>
              <a:t>two possible alkyl groups</a:t>
            </a:r>
            <a:r>
              <a:rPr lang="en-US" dirty="0"/>
              <a:t>, depending on </a:t>
            </a:r>
            <a:r>
              <a:rPr lang="en-US" dirty="0" smtClean="0"/>
              <a:t>which type </a:t>
            </a:r>
            <a:r>
              <a:rPr lang="en-US" dirty="0"/>
              <a:t>of hydrogen is removed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4226" y="4267200"/>
            <a:ext cx="6638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If a </a:t>
            </a:r>
            <a:r>
              <a:rPr lang="en-US" dirty="0">
                <a:solidFill>
                  <a:srgbClr val="0070C0"/>
                </a:solidFill>
              </a:rPr>
              <a:t>hydrogen is removed from the </a:t>
            </a:r>
            <a:r>
              <a:rPr lang="en-US" i="1" dirty="0">
                <a:solidFill>
                  <a:srgbClr val="0070C0"/>
                </a:solidFill>
              </a:rPr>
              <a:t>central </a:t>
            </a:r>
            <a:r>
              <a:rPr lang="en-US" dirty="0">
                <a:solidFill>
                  <a:srgbClr val="0070C0"/>
                </a:solidFill>
              </a:rPr>
              <a:t>carbon atom</a:t>
            </a:r>
            <a:r>
              <a:rPr lang="en-US" dirty="0"/>
              <a:t>, we get a different </a:t>
            </a:r>
            <a:r>
              <a:rPr lang="en-US" dirty="0" smtClean="0"/>
              <a:t>isomeric propyl </a:t>
            </a:r>
            <a:r>
              <a:rPr lang="en-US" dirty="0"/>
              <a:t>group, called the </a:t>
            </a:r>
            <a:r>
              <a:rPr lang="en-US" b="1" dirty="0" smtClean="0">
                <a:solidFill>
                  <a:srgbClr val="00B050"/>
                </a:solidFill>
              </a:rPr>
              <a:t>isopropyl </a:t>
            </a:r>
            <a:r>
              <a:rPr lang="en-US" b="1" dirty="0">
                <a:solidFill>
                  <a:srgbClr val="00B050"/>
                </a:solidFill>
              </a:rPr>
              <a:t>group</a:t>
            </a:r>
            <a:r>
              <a:rPr lang="en-US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34226" y="2252246"/>
            <a:ext cx="6409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If </a:t>
            </a:r>
            <a:r>
              <a:rPr lang="en-US" dirty="0"/>
              <a:t>a </a:t>
            </a:r>
            <a:r>
              <a:rPr lang="en-US" i="1" dirty="0">
                <a:solidFill>
                  <a:srgbClr val="0070C0"/>
                </a:solidFill>
              </a:rPr>
              <a:t>terminal </a:t>
            </a:r>
            <a:r>
              <a:rPr lang="en-US" dirty="0">
                <a:solidFill>
                  <a:srgbClr val="0070C0"/>
                </a:solidFill>
              </a:rPr>
              <a:t>hydrogen is removed</a:t>
            </a:r>
            <a:r>
              <a:rPr lang="en-US" dirty="0"/>
              <a:t>, the group is called </a:t>
            </a:r>
            <a:r>
              <a:rPr lang="en-US" dirty="0" smtClean="0"/>
              <a:t>a </a:t>
            </a:r>
            <a:r>
              <a:rPr lang="en-US" b="1" dirty="0" smtClean="0">
                <a:solidFill>
                  <a:srgbClr val="00B050"/>
                </a:solidFill>
              </a:rPr>
              <a:t>propyl </a:t>
            </a:r>
            <a:r>
              <a:rPr lang="en-US" b="1" dirty="0">
                <a:solidFill>
                  <a:srgbClr val="00B050"/>
                </a:solidFill>
              </a:rPr>
              <a:t>group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461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8706" y="149517"/>
            <a:ext cx="45676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0792" y="838200"/>
            <a:ext cx="207223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Alkyl Group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58109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four-carbon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there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different butyl groups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21066" y="3151909"/>
            <a:ext cx="7049917" cy="3325091"/>
            <a:chOff x="921066" y="3151909"/>
            <a:chExt cx="7049917" cy="3325091"/>
          </a:xfrm>
        </p:grpSpPr>
        <p:pic>
          <p:nvPicPr>
            <p:cNvPr id="250886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8" r="10173" b="3731"/>
            <a:stretch/>
          </p:blipFill>
          <p:spPr bwMode="auto">
            <a:xfrm>
              <a:off x="1145309" y="3304309"/>
              <a:ext cx="6825674" cy="317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90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066" y="3151909"/>
              <a:ext cx="2050734" cy="105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447800" y="4066309"/>
              <a:ext cx="914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i="1" dirty="0" smtClean="0"/>
                <a:t>n</a:t>
              </a:r>
              <a:r>
                <a:rPr lang="en-US" dirty="0" smtClean="0"/>
                <a:t>-butane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142999" y="2102822"/>
            <a:ext cx="6400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butyl and </a:t>
            </a:r>
            <a:r>
              <a:rPr lang="en-US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-butyl groups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based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-butane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252626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isobutyl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-butyl groups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come from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isobutane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93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8706" y="149517"/>
            <a:ext cx="45676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2596483"/>
            <a:ext cx="3048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The IUPAC Rules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1110" y="773668"/>
            <a:ext cx="7938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Most organic compounds are known by two or more names: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7635" y="1205825"/>
            <a:ext cx="606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older unsystematic names,  (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names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7635" y="157641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IUPAC names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08726" y="1981200"/>
            <a:ext cx="621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IUPAC: 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nternational 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nion of 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 &amp; 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pplied </a:t>
            </a:r>
            <a:r>
              <a:rPr lang="en-US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hemistry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278653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the parent structure; </a:t>
            </a:r>
            <a:r>
              <a:rPr lang="en-US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longest continuous chain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0036" y="6260068"/>
            <a:ext cx="674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longest continuous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chain is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necessarily </a:t>
            </a:r>
            <a:r>
              <a:rPr lang="en-US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8600" y="4527796"/>
            <a:ext cx="68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u="sng" dirty="0" smtClean="0">
                <a:solidFill>
                  <a:srgbClr val="00B050"/>
                </a:solidFill>
                <a:cs typeface="Times New Roman" pitchFamily="18" charset="0"/>
              </a:rPr>
              <a:t>not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7800" y="5518396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B050"/>
                </a:solidFill>
                <a:cs typeface="Times New Roman" pitchFamily="18" charset="0"/>
              </a:rPr>
              <a:t>Ethyl</a:t>
            </a:r>
            <a:r>
              <a:rPr lang="en-US" sz="2200" b="1" dirty="0" err="1" smtClean="0">
                <a:solidFill>
                  <a:srgbClr val="FF0000"/>
                </a:solidFill>
                <a:cs typeface="Times New Roman" pitchFamily="18" charset="0"/>
              </a:rPr>
              <a:t>hexane</a:t>
            </a:r>
            <a:endParaRPr lang="en-US" sz="22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5518396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Propyl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pentane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19800" y="5213596"/>
            <a:ext cx="6976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dirty="0" smtClean="0">
                <a:solidFill>
                  <a:srgbClr val="00B050"/>
                </a:solidFill>
                <a:cs typeface="Times New Roman" pitchFamily="18" charset="0"/>
              </a:rPr>
              <a:t>X</a:t>
            </a:r>
          </a:p>
        </p:txBody>
      </p:sp>
      <p:pic>
        <p:nvPicPr>
          <p:cNvPr id="253988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086014"/>
            <a:ext cx="2419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90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80" y="4187782"/>
            <a:ext cx="2419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7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5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/>
      <p:bldP spid="18" grpId="0"/>
      <p:bldP spid="21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013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56" y="2193943"/>
            <a:ext cx="2628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011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82" y="2209800"/>
            <a:ext cx="2628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48706" y="149517"/>
            <a:ext cx="45676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6307" y="762000"/>
            <a:ext cx="276120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The IUPAC Rules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28647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carbons in the parent chain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1667470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starting from the end which gives the lowest number for the substituent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19600" y="258187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smtClean="0">
                <a:solidFill>
                  <a:srgbClr val="00B050"/>
                </a:solidFill>
                <a:cs typeface="Times New Roman" pitchFamily="18" charset="0"/>
              </a:rPr>
              <a:t>not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16468" y="3496270"/>
            <a:ext cx="6463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 smtClean="0">
                <a:solidFill>
                  <a:srgbClr val="00B050"/>
                </a:solidFill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7800" y="212467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76400" y="220087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4600" y="220087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61310" y="265807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68240" y="29836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8240" y="329538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72200" y="326767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2200" y="296287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265807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77000" y="220087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5000" y="220087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0200" y="218176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362200" y="370516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hexane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45920" y="370516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Ethyl</a:t>
            </a:r>
            <a:endParaRPr lang="en-US" sz="24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86840" y="368992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3-</a:t>
            </a:r>
            <a:endParaRPr lang="en-US" sz="24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05600" y="372040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hexane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9320" y="372040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Ethyl</a:t>
            </a:r>
            <a:endParaRPr lang="en-US" sz="24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30240" y="370516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4-</a:t>
            </a:r>
            <a:endParaRPr lang="en-US" sz="24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" y="4419600"/>
            <a:ext cx="29736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name the compound;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62000" y="5200072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 The number is followed by a hyphen (-).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000" y="4876800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The position of the substituent on the parent  carbon chain by a number.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2000" y="55626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The combined name of the substituent (ethyl).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0" y="5867400"/>
            <a:ext cx="3770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The parent carbon chain (hexane).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81400" y="633478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13020" y="6324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25240" y="6336165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Ethyl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19600" y="63412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hexane</a:t>
            </a:r>
          </a:p>
        </p:txBody>
      </p:sp>
    </p:spTree>
    <p:extLst>
      <p:ext uri="{BB962C8B-B14F-4D97-AF65-F5344CB8AC3E}">
        <p14:creationId xmlns:p14="http://schemas.microsoft.com/office/powerpoint/2010/main" val="406425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6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1" y="3514980"/>
            <a:ext cx="3200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48706" y="149517"/>
            <a:ext cx="45676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6307" y="762000"/>
            <a:ext cx="276120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The IUPAC Rules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" y="1676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the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alkyl substituent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occurs more than once on the parent carbon chain,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33600" y="2267528"/>
            <a:ext cx="503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prefixes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penta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and so 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75772" y="2678668"/>
            <a:ext cx="5734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used to indicate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and so on.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25930" y="36298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63930" y="3675548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54330" y="368940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20930" y="3682478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39930" y="363398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75365" y="4750713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methyl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16635" y="4738243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2,2,4-</a:t>
            </a:r>
            <a:endParaRPr lang="en-US" sz="22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72000" y="4735473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pentane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42855" y="4747633"/>
            <a:ext cx="68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7030A0"/>
                </a:solidFill>
                <a:cs typeface="Times New Roman" pitchFamily="18" charset="0"/>
              </a:rPr>
              <a:t>Tri</a:t>
            </a:r>
          </a:p>
        </p:txBody>
      </p:sp>
    </p:spTree>
    <p:extLst>
      <p:ext uri="{BB962C8B-B14F-4D97-AF65-F5344CB8AC3E}">
        <p14:creationId xmlns:p14="http://schemas.microsoft.com/office/powerpoint/2010/main" val="97884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125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86025"/>
            <a:ext cx="54387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48706" y="149517"/>
            <a:ext cx="45676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6307" y="762000"/>
            <a:ext cx="276120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The IUPAC Rules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3400" y="14110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just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alkyl substituents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attached on the parent carbon chain,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they are named in order of 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alphabetical order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19800" y="2854035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34000" y="28764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99710" y="2938835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879275" y="291715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295071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520450" y="4465307"/>
            <a:ext cx="105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methyl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35235" y="4480547"/>
            <a:ext cx="62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3,3-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562600" y="4463922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octane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413465" y="4480547"/>
            <a:ext cx="1036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Diethyl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015835" y="2936855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7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00200" y="284957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8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611580" y="29230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6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626035" y="4465307"/>
            <a:ext cx="115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  <a:r>
              <a:rPr lang="en-US" sz="2000" b="1" dirty="0" err="1" smtClean="0">
                <a:solidFill>
                  <a:srgbClr val="FF0000"/>
                </a:solidFill>
                <a:cs typeface="Times New Roman" pitchFamily="18" charset="0"/>
              </a:rPr>
              <a:t>propyl</a:t>
            </a:r>
            <a:endParaRPr lang="en-US" sz="20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04115" y="446530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422075" y="446530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227025" y="446530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336475" y="448054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304310" y="4466692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193475" y="4480547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-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848600" y="3276600"/>
            <a:ext cx="9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ethyl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14460" y="3271059"/>
            <a:ext cx="60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00B050"/>
                </a:solidFill>
                <a:cs typeface="Times New Roman" pitchFamily="18" charset="0"/>
              </a:rPr>
              <a:t>di</a:t>
            </a:r>
            <a:endParaRPr lang="en-US" sz="2200" b="1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87740" y="3261351"/>
            <a:ext cx="716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3,3-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20000" y="365760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methyl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401100" y="367284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4-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13075" y="4038910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00B050"/>
                </a:solidFill>
                <a:cs typeface="Times New Roman" pitchFamily="18" charset="0"/>
              </a:rPr>
              <a:t>propyl</a:t>
            </a:r>
            <a:endParaRPr lang="en-US" sz="2200" b="1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401100" y="4053840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 smtClean="0">
                <a:solidFill>
                  <a:srgbClr val="00B050"/>
                </a:solidFill>
                <a:cs typeface="Times New Roman" pitchFamily="18" charset="0"/>
              </a:rPr>
              <a:t>n-</a:t>
            </a:r>
            <a:endParaRPr lang="en-US" sz="2200" b="1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172500" y="4074645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5-</a:t>
            </a:r>
          </a:p>
        </p:txBody>
      </p:sp>
    </p:spTree>
    <p:extLst>
      <p:ext uri="{BB962C8B-B14F-4D97-AF65-F5344CB8AC3E}">
        <p14:creationId xmlns:p14="http://schemas.microsoft.com/office/powerpoint/2010/main" val="236474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3" grpId="0"/>
      <p:bldP spid="64" grpId="0"/>
      <p:bldP spid="65" grpId="0"/>
      <p:bldP spid="66" grpId="0"/>
      <p:bldP spid="76" grpId="0"/>
      <p:bldP spid="77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236" name="Picture 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48" y="5055096"/>
            <a:ext cx="3505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48706" y="149517"/>
            <a:ext cx="45676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6307" y="762000"/>
            <a:ext cx="276120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The IUPAC Rules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9600" y="1371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If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substituents other than alky groups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also presents on the parent carbon chain;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81200" y="2133600"/>
            <a:ext cx="556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all substituents are named alphabetically.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75832" y="5283818"/>
            <a:ext cx="438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86224" y="5316202"/>
            <a:ext cx="438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51872" y="5303161"/>
            <a:ext cx="316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49880" y="5288578"/>
            <a:ext cx="438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71712" y="5312689"/>
            <a:ext cx="4387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62600" y="6335673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pentane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21880" y="5430203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00B050"/>
                </a:solidFill>
                <a:cs typeface="Times New Roman" pitchFamily="18" charset="0"/>
              </a:rPr>
              <a:t>bromo</a:t>
            </a:r>
            <a:endParaRPr lang="en-US" sz="2200" b="1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62800" y="543466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3-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52360" y="5136178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00B050"/>
                </a:solidFill>
                <a:cs typeface="Times New Roman" pitchFamily="18" charset="0"/>
              </a:rPr>
              <a:t>chloro</a:t>
            </a:r>
            <a:endParaRPr lang="en-US" sz="2200" b="1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78040" y="515141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2-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67600" y="5684818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methyl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162800" y="5684818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4-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343728" y="6357377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00B050"/>
                </a:solidFill>
                <a:cs typeface="Times New Roman" pitchFamily="18" charset="0"/>
              </a:rPr>
              <a:t>bromo</a:t>
            </a:r>
            <a:endParaRPr lang="en-US" sz="2200" b="1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082796" y="636246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3-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505200" y="6335673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00B050"/>
                </a:solidFill>
                <a:cs typeface="Times New Roman" pitchFamily="18" charset="0"/>
              </a:rPr>
              <a:t>chloro</a:t>
            </a:r>
            <a:endParaRPr lang="en-US" sz="2200" b="1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230880" y="635091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2-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663440" y="6350913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methyl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419600" y="6350913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4-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139440" y="6354145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-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297680" y="6335673"/>
            <a:ext cx="38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B050"/>
                </a:solidFill>
                <a:cs typeface="Times New Roman" pitchFamily="18" charset="0"/>
              </a:rPr>
              <a:t>-</a:t>
            </a:r>
          </a:p>
        </p:txBody>
      </p:sp>
      <p:pic>
        <p:nvPicPr>
          <p:cNvPr id="258230" name="Picture 1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40" y="2564487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234" name="Picture 1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557560"/>
            <a:ext cx="1857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6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8" grpId="0"/>
      <p:bldP spid="49" grpId="0"/>
      <p:bldP spid="50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8706" y="149517"/>
            <a:ext cx="45676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6307" y="762000"/>
            <a:ext cx="276120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The IUPAC Rules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9600" y="1295400"/>
            <a:ext cx="162897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Examples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59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t="9974" r="7323" b="3749"/>
          <a:stretch/>
        </p:blipFill>
        <p:spPr bwMode="auto">
          <a:xfrm>
            <a:off x="1844132" y="1837092"/>
            <a:ext cx="5699668" cy="49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0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8706" y="149517"/>
            <a:ext cx="45676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2000" y="934760"/>
            <a:ext cx="162897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Examples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590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09738"/>
            <a:ext cx="7505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2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0483" y="149517"/>
            <a:ext cx="542411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Physical Properties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14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Those properties that can be observed without the compound undergoing a chemical reaction.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64115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Physical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2064660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Alkanes occur at room temperature are gases, liquids, and solids.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9144" y="2413489"/>
            <a:ext cx="275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 to C4 are gases,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9144" y="2845895"/>
            <a:ext cx="2909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 to C17 are liquids,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9144" y="3182778"/>
            <a:ext cx="5271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C18 and larger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alkanes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wax –like solids.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74695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Solubility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9143" y="4139257"/>
            <a:ext cx="477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Alkanes are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nonpolar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compounds.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9143" y="4538433"/>
            <a:ext cx="500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Their solubility “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dissolve like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9143" y="4940213"/>
            <a:ext cx="614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Alkanes are soluble in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nonpolar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solvents;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2600" y="5269468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tetrachloride, CCl</a:t>
            </a:r>
            <a:r>
              <a:rPr lang="en-US" sz="1600" baseline="-25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benzene,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29144" y="5574268"/>
            <a:ext cx="674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Alkanes are insoluble in polar solvents like water.</a:t>
            </a:r>
          </a:p>
        </p:txBody>
      </p:sp>
    </p:spTree>
    <p:extLst>
      <p:ext uri="{BB962C8B-B14F-4D97-AF65-F5344CB8AC3E}">
        <p14:creationId xmlns:p14="http://schemas.microsoft.com/office/powerpoint/2010/main" val="9062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8" grpId="0"/>
      <p:bldP spid="20" grpId="0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90800" y="2133600"/>
            <a:ext cx="4191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Hydrocarbons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0483" y="149517"/>
            <a:ext cx="542411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Physical Properties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009" y="926068"/>
            <a:ext cx="425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Boiling Points &amp; Melting Points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1791" y="1752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boiling points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melting points of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hydrocarbons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with increasing molecular weight.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3832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Molecular Weight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3516868"/>
            <a:ext cx="292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Branching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24384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molecules become larger, there are more forces of attraction between them, and more energy is needed.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410587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isomeric alkanes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straight chain compound has the highest boiling point.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2" y="5257800"/>
            <a:ext cx="419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greater the number of branches, the lower the boiling point.</a:t>
            </a:r>
          </a:p>
        </p:txBody>
      </p:sp>
      <p:pic>
        <p:nvPicPr>
          <p:cNvPr id="260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t="5039" r="16482" b="10446"/>
          <a:stretch/>
        </p:blipFill>
        <p:spPr bwMode="auto">
          <a:xfrm>
            <a:off x="5181600" y="3532058"/>
            <a:ext cx="3848538" cy="282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56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7" grpId="0"/>
      <p:bldP spid="19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6147" y="149517"/>
            <a:ext cx="43127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Preparation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914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Hydrogenation of unsaturated hydrocarbon: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" y="3505200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Hydrolysis of Grignard reagent</a:t>
            </a:r>
          </a:p>
        </p:txBody>
      </p:sp>
      <p:pic>
        <p:nvPicPr>
          <p:cNvPr id="26115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4494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55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4152900"/>
            <a:ext cx="65436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15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6147" y="149517"/>
            <a:ext cx="43127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Preparation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304800" y="914400"/>
            <a:ext cx="7543800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Reduction of Alkyl halides By lithium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dialkyl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cuprate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228600" y="2711420"/>
            <a:ext cx="81534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The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Wurtz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reaction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two alkyl halides are reacted with sodium to form a new carbon-carbon bond.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2133600" y="3778220"/>
            <a:ext cx="4191000" cy="457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2R-X + 2Na → R-R + 2Na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−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2173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524000"/>
            <a:ext cx="6505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7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676775"/>
            <a:ext cx="7181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77225"/>
            <a:ext cx="842968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Notations for Bond Breaking and Bond Making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750" y="1143000"/>
            <a:ext cx="637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A covalent bond can be broken in either two ways,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1600200"/>
            <a:ext cx="299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Homolytic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cleavage.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6800" y="3719155"/>
            <a:ext cx="3154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Heterolytic cleavage.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70601" y="2971800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Free radicals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4970601" y="4944574"/>
            <a:ext cx="1706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Carbocation</a:t>
            </a:r>
            <a:endParaRPr lang="en-US" sz="2000" b="1" dirty="0"/>
          </a:p>
        </p:txBody>
      </p:sp>
      <p:sp>
        <p:nvSpPr>
          <p:cNvPr id="33" name="Rectangle 32"/>
          <p:cNvSpPr/>
          <p:nvPr/>
        </p:nvSpPr>
        <p:spPr>
          <a:xfrm>
            <a:off x="5046801" y="6153090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/>
              <a:t>Carboanion</a:t>
            </a:r>
            <a:endParaRPr lang="en-US" sz="2000" b="1" dirty="0"/>
          </a:p>
        </p:txBody>
      </p:sp>
      <p:pic>
        <p:nvPicPr>
          <p:cNvPr id="263315" name="Picture 1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87" y="2362200"/>
            <a:ext cx="2543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317" name="Picture 1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4953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319" name="Picture 1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26" y="2447925"/>
            <a:ext cx="438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321" name="Picture 1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42" y="2295009"/>
            <a:ext cx="12001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323" name="Picture 1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36" y="4343400"/>
            <a:ext cx="2886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325" name="Picture 1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61" y="4343400"/>
            <a:ext cx="4000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333" name="Picture 16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76" y="4362450"/>
            <a:ext cx="552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335" name="Picture 16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001" y="4362450"/>
            <a:ext cx="76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337" name="Picture 16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572" y="5505390"/>
            <a:ext cx="2886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339" name="Picture 17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11" y="5467988"/>
            <a:ext cx="26670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341" name="Picture 17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26" y="5505390"/>
            <a:ext cx="3619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343" name="Picture 17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01" y="5464178"/>
            <a:ext cx="819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79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23" grpId="0"/>
      <p:bldP spid="28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52237"/>
              </p:ext>
            </p:extLst>
          </p:nvPr>
        </p:nvGraphicFramePr>
        <p:xfrm>
          <a:off x="1028700" y="919163"/>
          <a:ext cx="7010400" cy="56692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1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Substitution reactions</a:t>
                      </a:r>
                    </a:p>
                    <a:p>
                      <a:endParaRPr lang="en-US" sz="1800" dirty="0"/>
                    </a:p>
                  </a:txBody>
                  <a:tcPr marL="68580" marR="68580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Addition reactions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dirty="0"/>
                    </a:p>
                  </a:txBody>
                  <a:tcPr marL="68580" marR="68580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0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Elimination reactions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dirty="0"/>
                    </a:p>
                  </a:txBody>
                  <a:tcPr marL="68580" marR="68580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0314">
                <a:tc>
                  <a:txBody>
                    <a:bodyPr/>
                    <a:lstStyle/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Oxidation-Reduction</a:t>
                      </a:r>
                      <a:endParaRPr lang="en-US" sz="1800" b="1" dirty="0"/>
                    </a:p>
                  </a:txBody>
                  <a:tcPr marL="68580" marR="68580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047"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Rearrangement reactions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L="68580" marR="68580" marT="45715" marB="4571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58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58" y="942977"/>
            <a:ext cx="3863042" cy="84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7" y="1949450"/>
            <a:ext cx="340042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841803"/>
            <a:ext cx="3993357" cy="70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29" y="3661064"/>
            <a:ext cx="2324100" cy="79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18" y="4531591"/>
            <a:ext cx="2651521" cy="93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38" y="5715000"/>
            <a:ext cx="2110762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55011" y="177225"/>
            <a:ext cx="488165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Types of Organic Reactions</a:t>
            </a:r>
          </a:p>
        </p:txBody>
      </p:sp>
    </p:spTree>
    <p:extLst>
      <p:ext uri="{BB962C8B-B14F-4D97-AF65-F5344CB8AC3E}">
        <p14:creationId xmlns:p14="http://schemas.microsoft.com/office/powerpoint/2010/main" val="22659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3013" y="149517"/>
            <a:ext cx="379905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8382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All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bonds in alkanes are single, covalent,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nonpolar.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Hence alkanes are relatively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inert and they are called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Paraffinic hydrocarbons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( Latin </a:t>
            </a:r>
            <a:r>
              <a:rPr lang="en-US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affinis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affinity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981413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Alkanes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ordinarily do not react with most common acids, bases,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oxidizing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agents.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782669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However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alkanes do react with some reagents, such as molecular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oxygen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halogens. </a:t>
            </a:r>
          </a:p>
        </p:txBody>
      </p:sp>
      <p:pic>
        <p:nvPicPr>
          <p:cNvPr id="26933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581400"/>
            <a:ext cx="5048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3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62550"/>
            <a:ext cx="52292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5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3013" y="149517"/>
            <a:ext cx="379905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762000"/>
            <a:ext cx="3276601" cy="400110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Halogenation of Alkanes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295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When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mixture of an alkane and chlorine gas is stored at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temperatures in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reaction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occurs.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1981200"/>
            <a:ext cx="838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In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sunlight or at high temperatures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however, 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exothermic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 occurs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6213" algn="just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or more hydrogen atoms of the alkane are replaced by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chlorine atoms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743200"/>
            <a:ext cx="5257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is a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substitution reaction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29400" y="3200400"/>
            <a:ext cx="1483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chlorination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6534" y="3738422"/>
            <a:ext cx="1416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bromination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71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2" r="3317" b="22718"/>
          <a:stretch/>
        </p:blipFill>
        <p:spPr bwMode="auto">
          <a:xfrm>
            <a:off x="2363751" y="3754582"/>
            <a:ext cx="3637577" cy="36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1" b="23649"/>
          <a:stretch/>
        </p:blipFill>
        <p:spPr bwMode="auto">
          <a:xfrm>
            <a:off x="2362200" y="3200400"/>
            <a:ext cx="3810000" cy="37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5147846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Flourine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reacts explosively with alkanes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5909846"/>
            <a:ext cx="342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Iodine is too unreactive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4309646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Halogenation of alkanes take place at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4040" y="5540514"/>
            <a:ext cx="5947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It is unsuitable reagent for the preparation of the alkyl fluorides.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1200" y="6214646"/>
            <a:ext cx="48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It is not used in the halogenation of alkanes.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25680" y="4656892"/>
            <a:ext cx="550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temperatures or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under the influence of </a:t>
            </a:r>
            <a:r>
              <a:rPr lang="en-US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ultraviolet light</a:t>
            </a:r>
          </a:p>
        </p:txBody>
      </p:sp>
    </p:spTree>
    <p:extLst>
      <p:ext uri="{BB962C8B-B14F-4D97-AF65-F5344CB8AC3E}">
        <p14:creationId xmlns:p14="http://schemas.microsoft.com/office/powerpoint/2010/main" val="31063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3013" y="149517"/>
            <a:ext cx="379905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762000"/>
            <a:ext cx="3276601" cy="400110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Halogenation of Alkanes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3400" y="1219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excess halogen is present, the reaction can continue further to give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polyhalogenated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12288" r="1521" b="30761"/>
          <a:stretch/>
        </p:blipFill>
        <p:spPr bwMode="auto">
          <a:xfrm>
            <a:off x="1283954" y="3200400"/>
            <a:ext cx="679324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52625"/>
            <a:ext cx="41433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3400" y="4230469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With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chain alkanes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mixtures of products may be obtained even at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first step.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example, with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8" r="2403" b="11302"/>
          <a:stretch/>
        </p:blipFill>
        <p:spPr bwMode="auto">
          <a:xfrm>
            <a:off x="1525108" y="5257800"/>
            <a:ext cx="609489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5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3013" y="149517"/>
            <a:ext cx="379905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762000"/>
            <a:ext cx="3276601" cy="400110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Halogenation of Alkanes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219200"/>
            <a:ext cx="464820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Halogenation of Alkanes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1600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Proceeds by a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free-radical chain mechanism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199286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The mechanism involves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steps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99" y="2665906"/>
            <a:ext cx="284220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Chain-initiation step;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7678" y="4148689"/>
            <a:ext cx="323612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Chain-propagating step;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800" y="2680731"/>
            <a:ext cx="31242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Chain-termination step;</a:t>
            </a:r>
          </a:p>
        </p:txBody>
      </p:sp>
      <p:pic>
        <p:nvPicPr>
          <p:cNvPr id="272432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06" y="3143250"/>
            <a:ext cx="2743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434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3324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436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62599"/>
            <a:ext cx="3429000" cy="76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438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2" y="3094265"/>
            <a:ext cx="261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440" name="Picture 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84790"/>
            <a:ext cx="4171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442" name="Picture 5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2" y="4170590"/>
            <a:ext cx="29432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56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7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33013" y="149517"/>
            <a:ext cx="379905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Reactions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1" y="762000"/>
            <a:ext cx="5105399" cy="400110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 and Combustion of Alkanes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25866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important use of alkanes is as fuel. With excess oxygen, alkanes burn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 carbon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dioxide and water.</a:t>
            </a:r>
          </a:p>
        </p:txBody>
      </p:sp>
      <p:pic>
        <p:nvPicPr>
          <p:cNvPr id="273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" t="5464" r="5180" b="5079"/>
          <a:stretch/>
        </p:blipFill>
        <p:spPr bwMode="auto">
          <a:xfrm>
            <a:off x="1995054" y="2817091"/>
            <a:ext cx="5421745" cy="120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1000" y="4202668"/>
            <a:ext cx="521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incomplete combustion of alkanes.</a:t>
            </a:r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t="5410" r="8067" b="3447"/>
          <a:stretch/>
        </p:blipFill>
        <p:spPr bwMode="auto">
          <a:xfrm>
            <a:off x="2835564" y="4572000"/>
            <a:ext cx="3727948" cy="214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2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201" y="2057400"/>
            <a:ext cx="62674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2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304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Hydrocarbons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are Organic Compounds, which contain only the two elements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75706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04358" y="5638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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9118" y="4913925"/>
            <a:ext cx="533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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9160" y="490946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Alkenes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09160" y="565404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Alkynes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37606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14800" y="442008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Unsaturated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" y="51054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 </a:t>
            </a:r>
            <a:r>
              <a:rPr lang="en-US" sz="16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carbon-carbon single bond.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61560" y="5234858"/>
            <a:ext cx="3672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 </a:t>
            </a:r>
            <a:r>
              <a:rPr lang="en-US" sz="16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carbon-carbon double bond.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1560" y="6062246"/>
            <a:ext cx="3466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 </a:t>
            </a:r>
            <a:r>
              <a:rPr lang="en-US" sz="16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carbon-carbon triple bond.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3800" y="1295400"/>
            <a:ext cx="2514600" cy="52322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cs typeface="Times New Roman" pitchFamily="18" charset="0"/>
              </a:rPr>
              <a:t>Hydrocarbons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9942" y="2637791"/>
            <a:ext cx="19050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Aliphatic Hydrocarbons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2570" y="2648677"/>
            <a:ext cx="19050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Aromatic Hydrocarbons</a:t>
            </a:r>
            <a:endParaRPr lang="en-US" sz="2200" b="1" dirty="0" smtClean="0"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80760" y="3468863"/>
            <a:ext cx="2834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Benzene-like in its properties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62000" y="3831068"/>
            <a:ext cx="4191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wn Arrow 35"/>
          <p:cNvSpPr/>
          <p:nvPr/>
        </p:nvSpPr>
        <p:spPr>
          <a:xfrm>
            <a:off x="533400" y="3842660"/>
            <a:ext cx="304800" cy="6096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4876800" y="3842660"/>
            <a:ext cx="304800" cy="6096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2514600" y="3439182"/>
            <a:ext cx="304800" cy="3810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7162800" y="2242460"/>
            <a:ext cx="304800" cy="3810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2514600" y="2242460"/>
            <a:ext cx="304800" cy="3810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2667000" y="2242460"/>
            <a:ext cx="47244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own Arrow 42"/>
          <p:cNvSpPr/>
          <p:nvPr/>
        </p:nvSpPr>
        <p:spPr>
          <a:xfrm>
            <a:off x="4800600" y="1850574"/>
            <a:ext cx="304800" cy="3810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6" grpId="0"/>
      <p:bldP spid="19" grpId="0"/>
      <p:bldP spid="20" grpId="0"/>
      <p:bldP spid="21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3258" y="149517"/>
            <a:ext cx="24785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Cycloalkanes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773668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Cycloalkanes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saturated hydrocarbons that have at least one ring of carbon atoms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68269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Cycloalkanes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named by placing the prefix </a:t>
            </a:r>
            <a:r>
              <a:rPr lang="en-US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before the alkane name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corresponds 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number of carbon atoms in the ring.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727847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Alkyl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halogen substituents attached to the rings are named in the usual way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t="10146" r="7851" b="19418"/>
          <a:stretch/>
        </p:blipFill>
        <p:spPr bwMode="auto">
          <a:xfrm>
            <a:off x="1168400" y="5357091"/>
            <a:ext cx="6908800" cy="134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23132" r="36791"/>
          <a:stretch/>
        </p:blipFill>
        <p:spPr bwMode="auto">
          <a:xfrm>
            <a:off x="2362200" y="2606963"/>
            <a:ext cx="4757449" cy="105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4196715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If only one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substituent is present, no number is needed to locate it.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4642247"/>
            <a:ext cx="8305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If there are several substituents, numbers are required.</a:t>
            </a:r>
          </a:p>
          <a:p>
            <a:pPr marL="111125"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substituents, 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one with highest alphabetic priority is located at carbon 1.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367" y="1229380"/>
            <a:ext cx="482183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Nomenclature of Cycloalkanes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3258" y="149517"/>
            <a:ext cx="24785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Cycloalkanes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25476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more than two substituents on the ring, they are cited in alphabetical order. The substituent given the number 1 position is the one that results in a second substituent getting as low a number as possible. If two substituents have the same low number, the ring is numbered—either clockwise or counterclockwise—in the direction that gives the third substituent the lowest possible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number.</a:t>
            </a:r>
          </a:p>
          <a:p>
            <a:pPr marL="285750" indent="-285750" algn="just">
              <a:buFontTx/>
              <a:buChar char="-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example, the correct name of the following compound is 4-ethyl-2-methyl- 1-propylcyclohexane, not 5-ethyl-1-methyl-2-propylcyclohexane: 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7367" y="772180"/>
            <a:ext cx="482183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Nomenclature of Cycloalkanes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 t="3691" r="18823" b="6599"/>
          <a:stretch/>
        </p:blipFill>
        <p:spPr>
          <a:xfrm>
            <a:off x="1676400" y="3962400"/>
            <a:ext cx="6044386" cy="24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3258" y="149517"/>
            <a:ext cx="24785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Cycloalkanes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043" y="878542"/>
            <a:ext cx="573355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</a:rPr>
              <a:t>Cis-Trans</a:t>
            </a:r>
            <a:r>
              <a:rPr lang="en-US" sz="2800" b="1" dirty="0" smtClean="0">
                <a:solidFill>
                  <a:srgbClr val="0070C0"/>
                </a:solidFill>
              </a:rPr>
              <a:t> Isomerism in Cycloalkanes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5384" r="5267"/>
          <a:stretch/>
        </p:blipFill>
        <p:spPr bwMode="auto">
          <a:xfrm>
            <a:off x="2209800" y="3657600"/>
            <a:ext cx="4375035" cy="141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1000" y="15240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 smtClean="0"/>
              <a:t>Cis–trans </a:t>
            </a:r>
            <a:r>
              <a:rPr lang="en-US" b="1" dirty="0"/>
              <a:t>isomerism </a:t>
            </a:r>
            <a:r>
              <a:rPr lang="en-US" dirty="0"/>
              <a:t>(</a:t>
            </a:r>
            <a:r>
              <a:rPr lang="en-US" dirty="0" smtClean="0"/>
              <a:t>sometimes called </a:t>
            </a:r>
            <a:r>
              <a:rPr lang="en-US" b="1" dirty="0"/>
              <a:t>geometric isomerism</a:t>
            </a:r>
            <a:r>
              <a:rPr lang="en-US" dirty="0"/>
              <a:t>) is one kind of </a:t>
            </a:r>
            <a:r>
              <a:rPr lang="en-US" dirty="0" smtClean="0"/>
              <a:t>stereoisomerism.</a:t>
            </a:r>
            <a:endParaRPr lang="en-US" dirty="0"/>
          </a:p>
        </p:txBody>
      </p:sp>
      <p:pic>
        <p:nvPicPr>
          <p:cNvPr id="26523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89" y="2133600"/>
            <a:ext cx="7429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5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3258" y="149517"/>
            <a:ext cx="24785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Cycloalkanes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867140"/>
            <a:ext cx="189507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Ring Strain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5240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 Ring Strain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is a type of instability that exists when bonds in a molecule form angles that 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abnormal.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888468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Strain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most commonly discussed for small rings, such as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cyclopropanes and </a:t>
            </a:r>
            <a:r>
              <a:rPr lang="en-US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cyclobutanes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7707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Baeyer suggested that the stability of a cycloalkane could be predicted by determining how close the bond angle of a planar cycloalkane is to the ideal tetrahedral bond angle of 109.5°.</a:t>
            </a:r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6" t="22652" b="10950"/>
          <a:stretch/>
        </p:blipFill>
        <p:spPr bwMode="auto">
          <a:xfrm>
            <a:off x="2286000" y="3339710"/>
            <a:ext cx="5463020" cy="123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3258" y="149517"/>
            <a:ext cx="24785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Cycloalkanes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708" y="867140"/>
            <a:ext cx="41488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Reactions of Cycloalkanes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447800"/>
            <a:ext cx="508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Less stable rings;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ring opening due to ring strain</a:t>
            </a:r>
          </a:p>
        </p:txBody>
      </p:sp>
      <p:pic>
        <p:nvPicPr>
          <p:cNvPr id="274436" name="Picture 4" descr="http://cdn1.askiitians.com/cms-content/common/www.askiitians.comiit-jee-chemistryorganic-chemistryimages1addition-reactions-of-cyclopropranes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6612008" cy="386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3258" y="149517"/>
            <a:ext cx="247856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Cycloalkanes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708" y="867140"/>
            <a:ext cx="41488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Reactions of Cycloalkanes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447800"/>
            <a:ext cx="508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Less stable rings;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ring opening due to ring strain</a:t>
            </a:r>
          </a:p>
        </p:txBody>
      </p:sp>
      <p:pic>
        <p:nvPicPr>
          <p:cNvPr id="26727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1" t="5947" r="6292" b="9433"/>
          <a:stretch/>
        </p:blipFill>
        <p:spPr bwMode="auto">
          <a:xfrm>
            <a:off x="589350" y="2102017"/>
            <a:ext cx="3449250" cy="186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434" name="Picture 2" descr="http://media-2.web.britannica.com/eb-media/79/16879-004-70FD52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52700"/>
            <a:ext cx="40481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4202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folHlink"/>
              </a:buClr>
              <a:defRPr/>
            </a:pPr>
            <a:r>
              <a:rPr lang="en-US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More stable 5 and 6 rings</a:t>
            </a:r>
            <a:endParaRPr lang="ar-SA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810" y="4674057"/>
            <a:ext cx="342160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40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57400" y="2057400"/>
            <a:ext cx="5105400" cy="144655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Saturated Hydrocarbons</a:t>
            </a:r>
          </a:p>
          <a:p>
            <a:pPr algn="r"/>
            <a:r>
              <a:rPr lang="en-US" sz="4400" b="1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Alkanes</a:t>
            </a:r>
            <a:endParaRPr lang="en-US" sz="4400" b="1" dirty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3260" y="149517"/>
            <a:ext cx="449854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Structure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459468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621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simplest alkane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methane.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8925" r="9373" b="17311"/>
          <a:stretch/>
        </p:blipFill>
        <p:spPr bwMode="auto">
          <a:xfrm>
            <a:off x="4267201" y="1769095"/>
            <a:ext cx="1170840" cy="107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5329" r="5020" b="4608"/>
          <a:stretch/>
        </p:blipFill>
        <p:spPr bwMode="auto">
          <a:xfrm>
            <a:off x="4077458" y="3429000"/>
            <a:ext cx="150452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1000" y="2907268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7621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Its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tetrahedral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three-dimensional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4992469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188" indent="-230188" algn="just">
              <a:tabLst>
                <a:tab pos="17621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Additional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alkanes 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constructed by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lengthening the carbon chain and adding an appropriate number of hydrogens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complete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carbon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valences.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1" y="1033046"/>
            <a:ext cx="4471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General formula is </a:t>
            </a:r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i="1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="1" i="1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2n+2</a:t>
            </a:r>
          </a:p>
        </p:txBody>
      </p:sp>
      <p:pic>
        <p:nvPicPr>
          <p:cNvPr id="24885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5715000"/>
            <a:ext cx="66865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0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3260" y="149517"/>
            <a:ext cx="449854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Structure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914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 and Molecular Formulas of the First Ten Alkanes</a:t>
            </a:r>
          </a:p>
        </p:txBody>
      </p:sp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9629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42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3260" y="149517"/>
            <a:ext cx="449854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Structure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2869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Isomers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are different compounds with identical molecular formulas.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306" y="1885890"/>
            <a:ext cx="837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The phenomenon is called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isomerism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306" y="2278559"/>
            <a:ext cx="837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constitutional isomers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isomers which differ in the sequence of atoms bonded to each other.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306" y="2983468"/>
            <a:ext cx="1673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Examples: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708" y="3440668"/>
            <a:ext cx="255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Butanes, C</a:t>
            </a:r>
            <a:r>
              <a:rPr lang="en-US" b="1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708" y="5105400"/>
            <a:ext cx="249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Pentanes, C</a:t>
            </a:r>
            <a:r>
              <a:rPr lang="en-US" b="1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2417" y="838200"/>
            <a:ext cx="330898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Structure Isomerism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49900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3810000"/>
            <a:ext cx="3638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903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5629275"/>
            <a:ext cx="43815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49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4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0371" y="149517"/>
            <a:ext cx="598433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Classes of Carbons and Hydrogen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199" y="990600"/>
            <a:ext cx="8229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carbon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one that is bonded to only one other carbon.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150489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carbon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one that is bonded to two other carbons.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1" y="203829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tertiary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carbon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one that is bonded to three other carbons.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1" y="5445663"/>
            <a:ext cx="7985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Hydrogens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also referred to as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3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the type of carbon they are bonded to.</a:t>
            </a:r>
          </a:p>
        </p:txBody>
      </p:sp>
      <p:pic>
        <p:nvPicPr>
          <p:cNvPr id="25294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26" y="2703781"/>
            <a:ext cx="6038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15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48706" y="149517"/>
            <a:ext cx="456766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Nomenclature of Alkanes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594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alkyl group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formed by loss of a hydrogen atom from the corresponding alkane.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0792" y="838200"/>
            <a:ext cx="207223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Alkyl Group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0596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i.e.  Alk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Alk</a:t>
            </a:r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  <a:endParaRPr lang="en-US" b="1" i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828800"/>
            <a:ext cx="398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General formula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2n+1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2"/>
          <a:stretch/>
        </p:blipFill>
        <p:spPr bwMode="auto">
          <a:xfrm>
            <a:off x="2286000" y="5853546"/>
            <a:ext cx="4953000" cy="78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" t="5196" r="3443" b="11234"/>
          <a:stretch/>
        </p:blipFill>
        <p:spPr bwMode="auto">
          <a:xfrm>
            <a:off x="2514600" y="4162073"/>
            <a:ext cx="4343400" cy="114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2098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letter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used as a general symbol for an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 group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90792" y="3468469"/>
            <a:ext cx="749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Derived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methane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removing one of the hydrogens, a one-carbon substituent is called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methyl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4218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Thus the two-carbon alkyl group is called the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ethyl </a:t>
            </a:r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26024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alkyl group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named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replacing the suffix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parent alkane by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8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  <p:bldP spid="3" grpId="0"/>
      <p:bldP spid="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3277</TotalTime>
  <Words>1721</Words>
  <Application>Microsoft Office PowerPoint</Application>
  <PresentationFormat>On-screen Show (4:3)</PresentationFormat>
  <Paragraphs>300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Agency FB</vt:lpstr>
      <vt:lpstr>Arabic Typesetting</vt:lpstr>
      <vt:lpstr>Arial</vt:lpstr>
      <vt:lpstr>Calibri</vt:lpstr>
      <vt:lpstr>Franklin Gothic Book</vt:lpstr>
      <vt:lpstr>Perpetua</vt:lpstr>
      <vt:lpstr>Symbol</vt:lpstr>
      <vt:lpstr>Tahoma</vt:lpstr>
      <vt:lpstr>Times New Roman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145 CHEM</dc:title>
  <dc:creator>melnewehy</dc:creator>
  <cp:lastModifiedBy>pc</cp:lastModifiedBy>
  <cp:revision>367</cp:revision>
  <dcterms:created xsi:type="dcterms:W3CDTF">2010-02-13T17:30:42Z</dcterms:created>
  <dcterms:modified xsi:type="dcterms:W3CDTF">2017-02-26T18:19:52Z</dcterms:modified>
</cp:coreProperties>
</file>