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03B0A-FF51-4D46-812C-1BC0ECAE8596}"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AA183F-E1D4-4F18-8642-B02C508539DB}" type="slidenum">
              <a:rPr lang="en-US" smtClean="0"/>
              <a:t>‹#›</a:t>
            </a:fld>
            <a:endParaRPr lang="en-US"/>
          </a:p>
        </p:txBody>
      </p:sp>
    </p:spTree>
    <p:extLst>
      <p:ext uri="{BB962C8B-B14F-4D97-AF65-F5344CB8AC3E}">
        <p14:creationId xmlns:p14="http://schemas.microsoft.com/office/powerpoint/2010/main" val="220134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yy</a:t>
            </a:r>
            <a:endParaRPr lang="ar-SA" dirty="0"/>
          </a:p>
        </p:txBody>
      </p:sp>
      <p:sp>
        <p:nvSpPr>
          <p:cNvPr id="4" name="Slide Number Placeholder 3"/>
          <p:cNvSpPr>
            <a:spLocks noGrp="1"/>
          </p:cNvSpPr>
          <p:nvPr>
            <p:ph type="sldNum" sz="quarter" idx="10"/>
          </p:nvPr>
        </p:nvSpPr>
        <p:spPr/>
        <p:txBody>
          <a:bodyPr/>
          <a:lstStyle/>
          <a:p>
            <a:fld id="{B6D432E1-002E-4871-8B75-5CC44FF9A7F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4372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1F9BBD-079C-46CB-B0E9-EA2E8C4D839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113330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9BBD-079C-46CB-B0E9-EA2E8C4D839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15211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9BBD-079C-46CB-B0E9-EA2E8C4D839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1320599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7721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1750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7827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956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7709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943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56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276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9BBD-079C-46CB-B0E9-EA2E8C4D839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2307240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36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09300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078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1F9BBD-079C-46CB-B0E9-EA2E8C4D839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252488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1F9BBD-079C-46CB-B0E9-EA2E8C4D839E}"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372790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1F9BBD-079C-46CB-B0E9-EA2E8C4D839E}"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81685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1F9BBD-079C-46CB-B0E9-EA2E8C4D839E}"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103150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F9BBD-079C-46CB-B0E9-EA2E8C4D839E}"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252527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F9BBD-079C-46CB-B0E9-EA2E8C4D839E}"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367694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F9BBD-079C-46CB-B0E9-EA2E8C4D839E}"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B9BBA-183E-4162-A410-E6B19FF23C31}" type="slidenum">
              <a:rPr lang="en-US" smtClean="0"/>
              <a:t>‹#›</a:t>
            </a:fld>
            <a:endParaRPr lang="en-US"/>
          </a:p>
        </p:txBody>
      </p:sp>
    </p:spTree>
    <p:extLst>
      <p:ext uri="{BB962C8B-B14F-4D97-AF65-F5344CB8AC3E}">
        <p14:creationId xmlns:p14="http://schemas.microsoft.com/office/powerpoint/2010/main" val="272922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F9BBD-079C-46CB-B0E9-EA2E8C4D839E}"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B9BBA-183E-4162-A410-E6B19FF23C31}" type="slidenum">
              <a:rPr lang="en-US" smtClean="0"/>
              <a:t>‹#›</a:t>
            </a:fld>
            <a:endParaRPr lang="en-US"/>
          </a:p>
        </p:txBody>
      </p:sp>
    </p:spTree>
    <p:extLst>
      <p:ext uri="{BB962C8B-B14F-4D97-AF65-F5344CB8AC3E}">
        <p14:creationId xmlns:p14="http://schemas.microsoft.com/office/powerpoint/2010/main" val="321966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3BE14-B6CD-4AE6-B6AC-1E213D4FACC1}" type="datetimeFigureOut">
              <a:rPr lang="en-US" smtClean="0">
                <a:solidFill>
                  <a:prstClr val="black">
                    <a:tint val="75000"/>
                  </a:prstClr>
                </a:solidFill>
              </a:rPr>
              <a:pPr/>
              <a:t>10/3/2016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0AF5A-13B5-4F6C-8F8F-746F531F2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3180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abdalshehri@ksu.edu.sa"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tx2">
              <a:lumMod val="20000"/>
              <a:lumOff val="80000"/>
            </a:schemeClr>
          </a:solidFill>
        </p:spPr>
        <p:txBody>
          <a:bodyPr/>
          <a:lstStyle/>
          <a:p>
            <a:pPr marL="0" indent="0" algn="ctr">
              <a:buNone/>
            </a:pPr>
            <a:endParaRPr lang="en-US" b="1" dirty="0" smtClean="0"/>
          </a:p>
          <a:p>
            <a:pPr marL="0" indent="0" algn="ctr">
              <a:buNone/>
            </a:pPr>
            <a:endParaRPr lang="en-US" b="1" dirty="0"/>
          </a:p>
          <a:p>
            <a:pPr marL="0" indent="0" algn="ctr">
              <a:buNone/>
            </a:pPr>
            <a:r>
              <a:rPr lang="en-US" b="1" dirty="0" smtClean="0"/>
              <a:t>Welcome in nursing college </a:t>
            </a:r>
            <a:endParaRPr lang="en-US" b="1" dirty="0"/>
          </a:p>
        </p:txBody>
      </p:sp>
    </p:spTree>
    <p:extLst>
      <p:ext uri="{BB962C8B-B14F-4D97-AF65-F5344CB8AC3E}">
        <p14:creationId xmlns:p14="http://schemas.microsoft.com/office/powerpoint/2010/main" val="4201998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Canadian Nurses Association (CNA)</a:t>
            </a:r>
          </a:p>
          <a:p>
            <a:pPr lvl="1"/>
            <a:r>
              <a:rPr lang="en-US" dirty="0"/>
              <a:t>Described nursing practice as a dynamic, caring, helping relationship in which the nurse assists the client to achieve and obtain optimal health</a:t>
            </a:r>
          </a:p>
          <a:p>
            <a:pPr marL="0" indent="0">
              <a:buNone/>
            </a:pPr>
            <a:endParaRPr lang="en-US" dirty="0" smtClean="0"/>
          </a:p>
          <a:p>
            <a:pPr marL="0" indent="0">
              <a:buNone/>
            </a:pPr>
            <a:r>
              <a:rPr lang="en-US" dirty="0" smtClean="0"/>
              <a:t>American </a:t>
            </a:r>
            <a:r>
              <a:rPr lang="en-US" dirty="0"/>
              <a:t>Nurses Association (ANA)</a:t>
            </a:r>
          </a:p>
          <a:p>
            <a:pPr marL="0" indent="0">
              <a:buNone/>
            </a:pPr>
            <a:r>
              <a:rPr lang="en-US" dirty="0"/>
              <a:t> "Nursing is the diagnosis and treatment of human responses to actual or potential health problems".</a:t>
            </a:r>
          </a:p>
          <a:p>
            <a:pPr marL="0" indent="0">
              <a:buNone/>
            </a:pPr>
            <a:endParaRPr lang="en-US" dirty="0"/>
          </a:p>
        </p:txBody>
      </p:sp>
    </p:spTree>
    <p:extLst>
      <p:ext uri="{BB962C8B-B14F-4D97-AF65-F5344CB8AC3E}">
        <p14:creationId xmlns:p14="http://schemas.microsoft.com/office/powerpoint/2010/main" val="580026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4525963"/>
          </a:xfrm>
        </p:spPr>
        <p:txBody>
          <a:bodyPr/>
          <a:lstStyle/>
          <a:p>
            <a:pPr marL="0" indent="0">
              <a:buNone/>
            </a:pPr>
            <a:r>
              <a:rPr lang="en-US" dirty="0" smtClean="0"/>
              <a:t>Origin: of NURSING</a:t>
            </a:r>
          </a:p>
          <a:p>
            <a:r>
              <a:rPr lang="en-US" dirty="0" smtClean="0"/>
              <a:t>late Middle English: contraction of earlier </a:t>
            </a:r>
            <a:r>
              <a:rPr lang="en-US" dirty="0" err="1" smtClean="0"/>
              <a:t>nourice</a:t>
            </a:r>
            <a:r>
              <a:rPr lang="en-US" dirty="0" smtClean="0"/>
              <a:t>, from Old French, </a:t>
            </a:r>
          </a:p>
          <a:p>
            <a:r>
              <a:rPr lang="en-US" dirty="0" smtClean="0"/>
              <a:t>from late Latin </a:t>
            </a:r>
            <a:r>
              <a:rPr lang="en-US" dirty="0" err="1" smtClean="0"/>
              <a:t>nutricia</a:t>
            </a:r>
            <a:r>
              <a:rPr lang="en-US" dirty="0" smtClean="0"/>
              <a:t>, feminine of Latin </a:t>
            </a:r>
            <a:r>
              <a:rPr lang="en-US" dirty="0" err="1" smtClean="0"/>
              <a:t>nutricius</a:t>
            </a:r>
            <a:r>
              <a:rPr lang="en-US" dirty="0" smtClean="0"/>
              <a:t> ‘(person) that nourishes’, </a:t>
            </a:r>
          </a:p>
          <a:p>
            <a:r>
              <a:rPr lang="en-US" dirty="0" smtClean="0"/>
              <a:t>from </a:t>
            </a:r>
            <a:r>
              <a:rPr lang="en-US" dirty="0" err="1" smtClean="0"/>
              <a:t>nutrix</a:t>
            </a:r>
            <a:r>
              <a:rPr lang="en-US" dirty="0" smtClean="0"/>
              <a:t>, </a:t>
            </a:r>
            <a:r>
              <a:rPr lang="en-US" dirty="0" err="1" smtClean="0"/>
              <a:t>nutric</a:t>
            </a:r>
            <a:r>
              <a:rPr lang="en-US" dirty="0" smtClean="0"/>
              <a:t>- ‘nurse’, from </a:t>
            </a:r>
            <a:r>
              <a:rPr lang="en-US" dirty="0" err="1" smtClean="0"/>
              <a:t>nutrire</a:t>
            </a:r>
            <a:r>
              <a:rPr lang="en-US" dirty="0" smtClean="0"/>
              <a:t> ‘nourish’. </a:t>
            </a:r>
            <a:endParaRPr lang="en-US" dirty="0"/>
          </a:p>
        </p:txBody>
      </p:sp>
    </p:spTree>
    <p:extLst>
      <p:ext uri="{BB962C8B-B14F-4D97-AF65-F5344CB8AC3E}">
        <p14:creationId xmlns:p14="http://schemas.microsoft.com/office/powerpoint/2010/main" val="3396789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a:bodyPr>
          <a:lstStyle/>
          <a:p>
            <a:pPr>
              <a:defRPr/>
            </a:pPr>
            <a:r>
              <a:rPr lang="en-US" b="1" dirty="0" smtClean="0"/>
              <a:t>Common Themes in these Definitions</a:t>
            </a:r>
            <a:endParaRPr lang="ar-SA" b="1" dirty="0" smtClean="0"/>
          </a:p>
        </p:txBody>
      </p:sp>
      <p:sp>
        <p:nvSpPr>
          <p:cNvPr id="3" name="Content Placeholder 2"/>
          <p:cNvSpPr>
            <a:spLocks noGrp="1"/>
          </p:cNvSpPr>
          <p:nvPr>
            <p:ph idx="1"/>
          </p:nvPr>
        </p:nvSpPr>
        <p:spPr/>
        <p:txBody>
          <a:bodyPr rtlCol="1">
            <a:normAutofit/>
          </a:bodyPr>
          <a:lstStyle/>
          <a:p>
            <a:pPr marL="0" indent="0">
              <a:buNone/>
              <a:defRPr/>
            </a:pPr>
            <a:r>
              <a:rPr lang="en-US" dirty="0" smtClean="0"/>
              <a:t>Nursing is</a:t>
            </a:r>
          </a:p>
          <a:p>
            <a:pPr marL="457200" lvl="1" indent="0">
              <a:buNone/>
              <a:defRPr/>
            </a:pPr>
            <a:r>
              <a:rPr lang="en-US" dirty="0" smtClean="0"/>
              <a:t>•  A profession  </a:t>
            </a:r>
          </a:p>
          <a:p>
            <a:pPr marL="457200" lvl="1" indent="0">
              <a:buNone/>
              <a:defRPr/>
            </a:pPr>
            <a:r>
              <a:rPr lang="en-US" dirty="0" smtClean="0"/>
              <a:t>•  Caring.</a:t>
            </a:r>
          </a:p>
          <a:p>
            <a:pPr marL="457200" lvl="1" indent="0">
              <a:buNone/>
              <a:defRPr/>
            </a:pPr>
            <a:r>
              <a:rPr lang="en-US" dirty="0" smtClean="0"/>
              <a:t>•  An art.</a:t>
            </a:r>
          </a:p>
          <a:p>
            <a:pPr marL="457200" lvl="1" indent="0">
              <a:buNone/>
              <a:defRPr/>
            </a:pPr>
            <a:r>
              <a:rPr lang="en-US" dirty="0" smtClean="0"/>
              <a:t>•  A science.</a:t>
            </a:r>
          </a:p>
          <a:p>
            <a:pPr marL="457200" lvl="1" indent="0">
              <a:buNone/>
              <a:defRPr/>
            </a:pPr>
            <a:r>
              <a:rPr lang="en-US" dirty="0" smtClean="0"/>
              <a:t>•  Client centered.</a:t>
            </a:r>
          </a:p>
          <a:p>
            <a:pPr marL="457200" lvl="1" indent="0">
              <a:buNone/>
              <a:defRPr/>
            </a:pPr>
            <a:r>
              <a:rPr lang="en-US" dirty="0" smtClean="0"/>
              <a:t>•  Holistic </a:t>
            </a:r>
          </a:p>
          <a:p>
            <a:pPr marL="457200" lvl="1" indent="0">
              <a:buNone/>
              <a:defRPr/>
            </a:pPr>
            <a:r>
              <a:rPr lang="en-US" dirty="0" smtClean="0"/>
              <a:t>•  Adaptive </a:t>
            </a:r>
          </a:p>
          <a:p>
            <a:pPr marL="457200" lvl="1" indent="0">
              <a:buNone/>
              <a:defRPr/>
            </a:pPr>
            <a:endParaRPr lang="ar-SA" dirty="0" smtClean="0"/>
          </a:p>
        </p:txBody>
      </p:sp>
    </p:spTree>
    <p:extLst>
      <p:ext uri="{BB962C8B-B14F-4D97-AF65-F5344CB8AC3E}">
        <p14:creationId xmlns:p14="http://schemas.microsoft.com/office/powerpoint/2010/main" val="3338912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Concerned  with health promotion, health    </a:t>
            </a:r>
            <a:r>
              <a:rPr lang="en-US" dirty="0" smtClean="0"/>
              <a:t>maintenance</a:t>
            </a:r>
            <a:r>
              <a:rPr lang="en-US" dirty="0"/>
              <a:t>, and 	health restoration. </a:t>
            </a:r>
          </a:p>
          <a:p>
            <a:r>
              <a:rPr lang="en-US" dirty="0" smtClean="0"/>
              <a:t>A </a:t>
            </a:r>
            <a:r>
              <a:rPr lang="en-US" dirty="0"/>
              <a:t>helping profession.</a:t>
            </a:r>
          </a:p>
          <a:p>
            <a:endParaRPr lang="ar-SA" dirty="0"/>
          </a:p>
        </p:txBody>
      </p:sp>
    </p:spTree>
    <p:extLst>
      <p:ext uri="{BB962C8B-B14F-4D97-AF65-F5344CB8AC3E}">
        <p14:creationId xmlns:p14="http://schemas.microsoft.com/office/powerpoint/2010/main" val="3307443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87362"/>
          </a:xfrm>
        </p:spPr>
        <p:txBody>
          <a:bodyPr rtlCol="1">
            <a:normAutofit fontScale="90000"/>
          </a:bodyPr>
          <a:lstStyle/>
          <a:p>
            <a:pPr>
              <a:defRPr/>
            </a:pPr>
            <a:r>
              <a:rPr lang="en-US" sz="3200" b="1" dirty="0"/>
              <a:t>Components of Appropriate Definitions</a:t>
            </a:r>
            <a:endParaRPr lang="ar-SA" sz="3200" b="1" dirty="0"/>
          </a:p>
        </p:txBody>
      </p:sp>
      <p:sp>
        <p:nvSpPr>
          <p:cNvPr id="3" name="Content Placeholder 2"/>
          <p:cNvSpPr>
            <a:spLocks noGrp="1"/>
          </p:cNvSpPr>
          <p:nvPr>
            <p:ph idx="1"/>
          </p:nvPr>
        </p:nvSpPr>
        <p:spPr>
          <a:xfrm>
            <a:off x="1981200" y="990600"/>
            <a:ext cx="8382000" cy="5638800"/>
          </a:xfrm>
        </p:spPr>
        <p:txBody>
          <a:bodyPr rtlCol="1">
            <a:normAutofit/>
          </a:bodyPr>
          <a:lstStyle/>
          <a:p>
            <a:pPr marL="0" indent="0">
              <a:buNone/>
              <a:defRPr/>
            </a:pPr>
            <a:r>
              <a:rPr lang="en-US" dirty="0" smtClean="0"/>
              <a:t>Any appropriate definition of nursing must reflect:</a:t>
            </a:r>
          </a:p>
          <a:p>
            <a:pPr marL="457200" lvl="1" indent="0">
              <a:buNone/>
              <a:defRPr/>
            </a:pPr>
            <a:r>
              <a:rPr lang="en-US" dirty="0" smtClean="0"/>
              <a:t>•  What is the nature of nursing?</a:t>
            </a:r>
          </a:p>
          <a:p>
            <a:pPr marL="457200" lvl="1" indent="0">
              <a:buNone/>
              <a:defRPr/>
            </a:pPr>
            <a:r>
              <a:rPr lang="en-US" dirty="0" smtClean="0"/>
              <a:t>•  What is the purpose of nursing profession?</a:t>
            </a:r>
          </a:p>
          <a:p>
            <a:pPr marL="457200" lvl="1" indent="0">
              <a:buNone/>
              <a:defRPr/>
            </a:pPr>
            <a:r>
              <a:rPr lang="en-US" dirty="0" smtClean="0"/>
              <a:t>•  What is the domain of nursing profession?</a:t>
            </a:r>
          </a:p>
          <a:p>
            <a:pPr marL="457200" lvl="1" indent="0">
              <a:buNone/>
              <a:defRPr/>
            </a:pPr>
            <a:r>
              <a:rPr lang="en-US" dirty="0" smtClean="0"/>
              <a:t>•  What is the focus of nursing profession?</a:t>
            </a:r>
          </a:p>
          <a:p>
            <a:pPr marL="457200" lvl="1" indent="0">
              <a:buNone/>
              <a:defRPr/>
            </a:pPr>
            <a:endParaRPr lang="ar-SA" dirty="0" smtClean="0"/>
          </a:p>
        </p:txBody>
      </p:sp>
    </p:spTree>
    <p:extLst>
      <p:ext uri="{BB962C8B-B14F-4D97-AF65-F5344CB8AC3E}">
        <p14:creationId xmlns:p14="http://schemas.microsoft.com/office/powerpoint/2010/main" val="1285723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1"/>
            <a:ext cx="8229600" cy="5745163"/>
          </a:xfrm>
        </p:spPr>
        <p:txBody>
          <a:bodyPr/>
          <a:lstStyle/>
          <a:p>
            <a:r>
              <a:rPr lang="en-US" dirty="0"/>
              <a:t>What are the types of nursing interventions?</a:t>
            </a:r>
          </a:p>
          <a:p>
            <a:r>
              <a:rPr lang="en-US" dirty="0" smtClean="0"/>
              <a:t>What </a:t>
            </a:r>
            <a:r>
              <a:rPr lang="en-US" dirty="0"/>
              <a:t>are the roles that a professional nurse can play in </a:t>
            </a:r>
            <a:r>
              <a:rPr lang="en-US" dirty="0" smtClean="0"/>
              <a:t>the </a:t>
            </a:r>
            <a:r>
              <a:rPr lang="en-US" dirty="0"/>
              <a:t>health care </a:t>
            </a:r>
            <a:r>
              <a:rPr lang="en-US" dirty="0" smtClean="0"/>
              <a:t>system?</a:t>
            </a:r>
            <a:endParaRPr lang="en-US" dirty="0"/>
          </a:p>
          <a:p>
            <a:r>
              <a:rPr lang="en-US" dirty="0" smtClean="0"/>
              <a:t>Who </a:t>
            </a:r>
            <a:r>
              <a:rPr lang="en-US" dirty="0"/>
              <a:t>are the clients of nursing profession?</a:t>
            </a:r>
          </a:p>
          <a:p>
            <a:r>
              <a:rPr lang="en-US" dirty="0" smtClean="0"/>
              <a:t>Who </a:t>
            </a:r>
            <a:r>
              <a:rPr lang="en-US" dirty="0"/>
              <a:t>are partners of nurses in the process of care provision?</a:t>
            </a:r>
          </a:p>
          <a:p>
            <a:r>
              <a:rPr lang="en-US" dirty="0" smtClean="0"/>
              <a:t>What </a:t>
            </a:r>
            <a:r>
              <a:rPr lang="en-US" dirty="0"/>
              <a:t>is not nursing?</a:t>
            </a:r>
          </a:p>
          <a:p>
            <a:endParaRPr lang="en-US" dirty="0"/>
          </a:p>
        </p:txBody>
      </p:sp>
    </p:spTree>
    <p:extLst>
      <p:ext uri="{BB962C8B-B14F-4D97-AF65-F5344CB8AC3E}">
        <p14:creationId xmlns:p14="http://schemas.microsoft.com/office/powerpoint/2010/main" val="3104735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rtl="0" eaLnBrk="1" hangingPunct="1"/>
            <a:r>
              <a:rPr lang="en-US" altLang="ar-SA" smtClean="0"/>
              <a:t> Nature of Nursing</a:t>
            </a:r>
            <a:endParaRPr lang="ar-SA" altLang="ar-SA" smtClean="0"/>
          </a:p>
        </p:txBody>
      </p:sp>
      <p:sp>
        <p:nvSpPr>
          <p:cNvPr id="3" name="Content Placeholder 2"/>
          <p:cNvSpPr>
            <a:spLocks noGrp="1"/>
          </p:cNvSpPr>
          <p:nvPr>
            <p:ph idx="1"/>
          </p:nvPr>
        </p:nvSpPr>
        <p:spPr>
          <a:xfrm>
            <a:off x="1981200" y="1600201"/>
            <a:ext cx="5105400" cy="4525963"/>
          </a:xfrm>
        </p:spPr>
        <p:txBody>
          <a:bodyPr rtlCol="1">
            <a:normAutofit fontScale="92500" lnSpcReduction="10000"/>
          </a:bodyPr>
          <a:lstStyle/>
          <a:p>
            <a:pPr marL="0" indent="0">
              <a:buNone/>
              <a:defRPr/>
            </a:pPr>
            <a:r>
              <a:rPr lang="en-US" dirty="0" smtClean="0"/>
              <a:t>Nursing is profession as opposed to occupation,</a:t>
            </a:r>
          </a:p>
          <a:p>
            <a:pPr marL="457200" lvl="1" indent="0">
              <a:buNone/>
              <a:defRPr/>
            </a:pPr>
            <a:r>
              <a:rPr lang="en-US" dirty="0" smtClean="0"/>
              <a:t>Intellectual (as opposed to physical)</a:t>
            </a:r>
          </a:p>
          <a:p>
            <a:pPr marL="457200" lvl="1" indent="0">
              <a:buNone/>
              <a:defRPr/>
            </a:pPr>
            <a:r>
              <a:rPr lang="en-US" dirty="0" smtClean="0"/>
              <a:t>•  Body of knowledge through research</a:t>
            </a:r>
          </a:p>
          <a:p>
            <a:pPr marL="457200" lvl="1" indent="0">
              <a:buNone/>
              <a:defRPr/>
            </a:pPr>
            <a:r>
              <a:rPr lang="en-US" dirty="0" smtClean="0"/>
              <a:t>•  Practical as well as theoretical</a:t>
            </a:r>
          </a:p>
          <a:p>
            <a:pPr marL="457200" lvl="1" indent="0">
              <a:buNone/>
              <a:defRPr/>
            </a:pPr>
            <a:r>
              <a:rPr lang="en-US" dirty="0" smtClean="0"/>
              <a:t>•  Highly specialized professional education</a:t>
            </a:r>
          </a:p>
          <a:p>
            <a:pPr marL="457200" lvl="1" indent="0">
              <a:buNone/>
              <a:defRPr/>
            </a:pPr>
            <a:r>
              <a:rPr lang="en-US" dirty="0" smtClean="0"/>
              <a:t>•  Strong internal organization of members</a:t>
            </a:r>
          </a:p>
          <a:p>
            <a:pPr marL="457200" lvl="1" indent="0">
              <a:buNone/>
              <a:defRPr/>
            </a:pPr>
            <a:endParaRPr lang="en-US" dirty="0" smtClean="0"/>
          </a:p>
        </p:txBody>
      </p:sp>
    </p:spTree>
    <p:extLst>
      <p:ext uri="{BB962C8B-B14F-4D97-AF65-F5344CB8AC3E}">
        <p14:creationId xmlns:p14="http://schemas.microsoft.com/office/powerpoint/2010/main" val="99177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Nursing is: </a:t>
            </a:r>
            <a:endParaRPr lang="en-US" dirty="0"/>
          </a:p>
          <a:p>
            <a:r>
              <a:rPr lang="en-US" dirty="0"/>
              <a:t> A </a:t>
            </a:r>
            <a:r>
              <a:rPr lang="en-US" dirty="0" smtClean="0"/>
              <a:t>Science</a:t>
            </a:r>
          </a:p>
          <a:p>
            <a:r>
              <a:rPr lang="en-US" dirty="0" smtClean="0"/>
              <a:t>A practice</a:t>
            </a:r>
          </a:p>
          <a:p>
            <a:r>
              <a:rPr lang="en-US" dirty="0" smtClean="0"/>
              <a:t>An </a:t>
            </a:r>
            <a:r>
              <a:rPr lang="en-US" dirty="0"/>
              <a:t>art</a:t>
            </a:r>
          </a:p>
          <a:p>
            <a:pPr marL="0" indent="0">
              <a:buNone/>
            </a:pPr>
            <a:endParaRPr lang="en-US" dirty="0"/>
          </a:p>
        </p:txBody>
      </p:sp>
    </p:spTree>
    <p:extLst>
      <p:ext uri="{BB962C8B-B14F-4D97-AF65-F5344CB8AC3E}">
        <p14:creationId xmlns:p14="http://schemas.microsoft.com/office/powerpoint/2010/main" val="3623559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ar-SA" smtClean="0"/>
              <a:t>Purposes of Nursing</a:t>
            </a:r>
            <a:endParaRPr lang="ar-SA" altLang="ar-SA" smtClean="0"/>
          </a:p>
        </p:txBody>
      </p:sp>
      <p:sp>
        <p:nvSpPr>
          <p:cNvPr id="3" name="Content Placeholder 2"/>
          <p:cNvSpPr>
            <a:spLocks noGrp="1"/>
          </p:cNvSpPr>
          <p:nvPr>
            <p:ph idx="1"/>
          </p:nvPr>
        </p:nvSpPr>
        <p:spPr/>
        <p:txBody>
          <a:bodyPr rtlCol="1">
            <a:normAutofit/>
          </a:bodyPr>
          <a:lstStyle/>
          <a:p>
            <a:pPr marL="0" indent="0">
              <a:buNone/>
              <a:defRPr/>
            </a:pPr>
            <a:r>
              <a:rPr lang="en-US" dirty="0" smtClean="0"/>
              <a:t>To promote health, healing, growth and development, </a:t>
            </a:r>
          </a:p>
          <a:p>
            <a:pPr marL="457200" lvl="1" indent="0">
              <a:buNone/>
              <a:defRPr/>
            </a:pPr>
            <a:r>
              <a:rPr lang="en-US" dirty="0" smtClean="0"/>
              <a:t>•  To prevent disease, illness, injury, and disability. </a:t>
            </a:r>
          </a:p>
        </p:txBody>
      </p:sp>
    </p:spTree>
    <p:extLst>
      <p:ext uri="{BB962C8B-B14F-4D97-AF65-F5344CB8AC3E}">
        <p14:creationId xmlns:p14="http://schemas.microsoft.com/office/powerpoint/2010/main" val="3493713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533401"/>
            <a:ext cx="8229600" cy="5592763"/>
          </a:xfrm>
        </p:spPr>
        <p:txBody>
          <a:bodyPr/>
          <a:lstStyle/>
          <a:p>
            <a:pPr marL="0" indent="0">
              <a:buNone/>
            </a:pPr>
            <a:r>
              <a:rPr lang="en-US" dirty="0"/>
              <a:t>When dealing with ill or disabled people</a:t>
            </a:r>
          </a:p>
          <a:p>
            <a:r>
              <a:rPr lang="en-US" dirty="0"/>
              <a:t>To minimize distress and suffering</a:t>
            </a:r>
          </a:p>
          <a:p>
            <a:r>
              <a:rPr lang="en-US" dirty="0" smtClean="0"/>
              <a:t>To </a:t>
            </a:r>
            <a:r>
              <a:rPr lang="en-US" dirty="0"/>
              <a:t>enable people to understand their disease </a:t>
            </a:r>
            <a:r>
              <a:rPr lang="en-US" dirty="0" smtClean="0"/>
              <a:t>treatment and  </a:t>
            </a:r>
            <a:r>
              <a:rPr lang="en-US" dirty="0"/>
              <a:t>its consequences. </a:t>
            </a:r>
          </a:p>
          <a:p>
            <a:r>
              <a:rPr lang="en-US" dirty="0" smtClean="0"/>
              <a:t>To </a:t>
            </a:r>
            <a:r>
              <a:rPr lang="en-US" dirty="0"/>
              <a:t>enable people to cope with their disease or disability.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81450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ctrTitle"/>
          </p:nvPr>
        </p:nvSpPr>
        <p:spPr>
          <a:xfrm>
            <a:off x="3191020" y="472281"/>
            <a:ext cx="6153583" cy="990600"/>
          </a:xfrm>
        </p:spPr>
        <p:txBody>
          <a:bodyPr/>
          <a:lstStyle/>
          <a:p>
            <a:pPr>
              <a:tabLst>
                <a:tab pos="2743200" algn="l"/>
              </a:tabLst>
            </a:pPr>
            <a:r>
              <a:rPr lang="en-US" sz="4000" dirty="0"/>
              <a:t>KING SAUD UNIVERSITY</a:t>
            </a:r>
          </a:p>
        </p:txBody>
      </p:sp>
      <p:sp>
        <p:nvSpPr>
          <p:cNvPr id="100357" name="Rectangle 5"/>
          <p:cNvSpPr>
            <a:spLocks noGrp="1" noChangeArrowheads="1"/>
          </p:cNvSpPr>
          <p:nvPr>
            <p:ph type="subTitle" idx="1"/>
          </p:nvPr>
        </p:nvSpPr>
        <p:spPr>
          <a:xfrm>
            <a:off x="3352800" y="1173163"/>
            <a:ext cx="5715000" cy="1066800"/>
          </a:xfrm>
        </p:spPr>
        <p:txBody>
          <a:bodyPr/>
          <a:lstStyle/>
          <a:p>
            <a:pPr>
              <a:lnSpc>
                <a:spcPct val="80000"/>
              </a:lnSpc>
            </a:pPr>
            <a:r>
              <a:rPr lang="en-US" b="1" dirty="0" smtClean="0"/>
              <a:t>College of Nursing</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2249" y="143236"/>
            <a:ext cx="1313067"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1224242"/>
            <a:ext cx="1232766" cy="1553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79418" y="2001127"/>
            <a:ext cx="6169746" cy="1631216"/>
          </a:xfrm>
          <a:prstGeom prst="rect">
            <a:avLst/>
          </a:prstGeom>
        </p:spPr>
        <p:txBody>
          <a:bodyPr wrap="square">
            <a:spAutoFit/>
          </a:bodyPr>
          <a:lstStyle/>
          <a:p>
            <a:r>
              <a:rPr lang="en-US" sz="2800" b="1" u="sng" dirty="0">
                <a:solidFill>
                  <a:prstClr val="black"/>
                </a:solidFill>
              </a:rPr>
              <a:t>Vision of the College: </a:t>
            </a:r>
          </a:p>
          <a:p>
            <a:r>
              <a:rPr lang="en-US" sz="2400" i="1" dirty="0">
                <a:solidFill>
                  <a:prstClr val="black"/>
                </a:solidFill>
                <a:effectLst>
                  <a:outerShdw blurRad="38100" dist="38100" dir="2700000" algn="tl">
                    <a:srgbClr val="000000">
                      <a:alpha val="43137"/>
                    </a:srgbClr>
                  </a:outerShdw>
                </a:effectLst>
              </a:rPr>
              <a:t>To be a center of excellence, nationally, regionally and internationally, in nursing education, research, and community services.</a:t>
            </a:r>
          </a:p>
        </p:txBody>
      </p:sp>
      <p:sp>
        <p:nvSpPr>
          <p:cNvPr id="3" name="Rectangle 2"/>
          <p:cNvSpPr/>
          <p:nvPr/>
        </p:nvSpPr>
        <p:spPr>
          <a:xfrm>
            <a:off x="3068782" y="4038600"/>
            <a:ext cx="7599218" cy="1938992"/>
          </a:xfrm>
          <a:prstGeom prst="rect">
            <a:avLst/>
          </a:prstGeom>
        </p:spPr>
        <p:txBody>
          <a:bodyPr wrap="square">
            <a:spAutoFit/>
          </a:bodyPr>
          <a:lstStyle/>
          <a:p>
            <a:r>
              <a:rPr lang="en-US" sz="2400" b="1" u="sng" dirty="0">
                <a:solidFill>
                  <a:prstClr val="black"/>
                </a:solidFill>
              </a:rPr>
              <a:t>Mission of the College: </a:t>
            </a:r>
          </a:p>
          <a:p>
            <a:r>
              <a:rPr lang="en-US" sz="2400" i="1" dirty="0">
                <a:solidFill>
                  <a:prstClr val="black"/>
                </a:solidFill>
                <a:effectLst>
                  <a:outerShdw blurRad="38100" dist="38100" dir="2700000" algn="tl">
                    <a:srgbClr val="000000">
                      <a:alpha val="43137"/>
                    </a:srgbClr>
                  </a:outerShdw>
                </a:effectLst>
              </a:rPr>
              <a:t>Through distinguished quality education and scientific research, the college of Nursing prepares students to be competent in their professions, health organizations, and communities.</a:t>
            </a:r>
          </a:p>
        </p:txBody>
      </p:sp>
    </p:spTree>
    <p:extLst>
      <p:ext uri="{BB962C8B-B14F-4D97-AF65-F5344CB8AC3E}">
        <p14:creationId xmlns:p14="http://schemas.microsoft.com/office/powerpoint/2010/main" val="2577306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When dealing with people who are approaching death </a:t>
            </a:r>
          </a:p>
          <a:p>
            <a:r>
              <a:rPr lang="en-US" dirty="0"/>
              <a:t> To maintain the best possible quality of life until its end.</a:t>
            </a:r>
          </a:p>
          <a:p>
            <a:endParaRPr lang="en-US" dirty="0"/>
          </a:p>
        </p:txBody>
      </p:sp>
    </p:spTree>
    <p:extLst>
      <p:ext uri="{BB962C8B-B14F-4D97-AF65-F5344CB8AC3E}">
        <p14:creationId xmlns:p14="http://schemas.microsoft.com/office/powerpoint/2010/main" val="2191957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ar-SA" smtClean="0"/>
              <a:t>Nursing is not Medicine</a:t>
            </a:r>
            <a:endParaRPr lang="ar-SA" altLang="ar-SA" smtClean="0"/>
          </a:p>
        </p:txBody>
      </p:sp>
      <p:sp>
        <p:nvSpPr>
          <p:cNvPr id="16387" name="Content Placeholder 2"/>
          <p:cNvSpPr>
            <a:spLocks noGrp="1"/>
          </p:cNvSpPr>
          <p:nvPr>
            <p:ph idx="1"/>
          </p:nvPr>
        </p:nvSpPr>
        <p:spPr>
          <a:xfrm>
            <a:off x="1676400" y="1295400"/>
            <a:ext cx="8534400" cy="5334000"/>
          </a:xfrm>
        </p:spPr>
        <p:txBody>
          <a:bodyPr>
            <a:normAutofit/>
          </a:bodyPr>
          <a:lstStyle/>
          <a:p>
            <a:pPr algn="l" rtl="0" eaLnBrk="1" hangingPunct="1"/>
            <a:r>
              <a:rPr lang="en-US" altLang="ar-SA" dirty="0" smtClean="0"/>
              <a:t>Nursing uses a similar body of knowledge of medicine (i.e. BIO, psych, chemistry, </a:t>
            </a:r>
            <a:r>
              <a:rPr lang="en-US" altLang="ar-SA" dirty="0" err="1" smtClean="0"/>
              <a:t>etc</a:t>
            </a:r>
            <a:r>
              <a:rPr lang="en-US" altLang="ar-SA" dirty="0" smtClean="0"/>
              <a:t> ….)</a:t>
            </a:r>
          </a:p>
          <a:p>
            <a:pPr algn="l" rtl="0" eaLnBrk="1" hangingPunct="1"/>
            <a:r>
              <a:rPr lang="en-US" altLang="ar-SA" dirty="0" smtClean="0"/>
              <a:t>Medicine diagnosis, to cure</a:t>
            </a:r>
          </a:p>
          <a:p>
            <a:pPr algn="l" rtl="0" eaLnBrk="1" hangingPunct="1"/>
            <a:r>
              <a:rPr lang="en-US" altLang="ar-SA" dirty="0" smtClean="0"/>
              <a:t>Nursing diagnosis to facilitate change</a:t>
            </a:r>
          </a:p>
          <a:p>
            <a:pPr algn="l" rtl="0" eaLnBrk="1" hangingPunct="1"/>
            <a:r>
              <a:rPr lang="en-US" altLang="ar-SA" dirty="0" smtClean="0"/>
              <a:t>Nursing holistic wellness focus</a:t>
            </a:r>
          </a:p>
          <a:p>
            <a:pPr algn="l" rtl="0" eaLnBrk="1" hangingPunct="1"/>
            <a:r>
              <a:rPr lang="en-US" altLang="ar-SA" dirty="0" smtClean="0"/>
              <a:t>Similar to medicine, nursing is a science based on theories supported by research that defines, describes and directs practice</a:t>
            </a:r>
            <a:endParaRPr lang="ar-SA" altLang="ar-SA" dirty="0" smtClean="0"/>
          </a:p>
        </p:txBody>
      </p:sp>
    </p:spTree>
    <p:extLst>
      <p:ext uri="{BB962C8B-B14F-4D97-AF65-F5344CB8AC3E}">
        <p14:creationId xmlns:p14="http://schemas.microsoft.com/office/powerpoint/2010/main" val="2184356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of Nursing </a:t>
            </a:r>
            <a:endParaRPr lang="ar-SA" dirty="0"/>
          </a:p>
        </p:txBody>
      </p:sp>
      <p:sp>
        <p:nvSpPr>
          <p:cNvPr id="4" name="Content Placeholder 3"/>
          <p:cNvSpPr>
            <a:spLocks noGrp="1"/>
          </p:cNvSpPr>
          <p:nvPr>
            <p:ph idx="1"/>
          </p:nvPr>
        </p:nvSpPr>
        <p:spPr>
          <a:xfrm>
            <a:off x="1676400" y="1600201"/>
            <a:ext cx="8915400" cy="4525963"/>
          </a:xfrm>
        </p:spPr>
        <p:txBody>
          <a:bodyPr/>
          <a:lstStyle/>
          <a:p>
            <a:pPr marL="0" indent="0">
              <a:buNone/>
            </a:pPr>
            <a:r>
              <a:rPr lang="en-US" dirty="0"/>
              <a:t>Objectives</a:t>
            </a:r>
          </a:p>
          <a:p>
            <a:r>
              <a:rPr lang="en-US" dirty="0"/>
              <a:t>Describe the historical background on nursing profession</a:t>
            </a:r>
          </a:p>
          <a:p>
            <a:r>
              <a:rPr lang="en-US" dirty="0"/>
              <a:t>Illustrate how Islam contribute to nursing </a:t>
            </a:r>
          </a:p>
          <a:p>
            <a:r>
              <a:rPr lang="en-US" dirty="0"/>
              <a:t>Discuss historical improvements of nursing profession in Saudi Arabia</a:t>
            </a:r>
          </a:p>
          <a:p>
            <a:endParaRPr lang="en-US" dirty="0"/>
          </a:p>
        </p:txBody>
      </p:sp>
    </p:spTree>
    <p:extLst>
      <p:ext uri="{BB962C8B-B14F-4D97-AF65-F5344CB8AC3E}">
        <p14:creationId xmlns:p14="http://schemas.microsoft.com/office/powerpoint/2010/main" val="4026948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of Nursing </a:t>
            </a:r>
            <a:endParaRPr lang="ar-SA" dirty="0"/>
          </a:p>
        </p:txBody>
      </p:sp>
      <p:sp>
        <p:nvSpPr>
          <p:cNvPr id="3" name="Content Placeholder 2"/>
          <p:cNvSpPr>
            <a:spLocks noGrp="1"/>
          </p:cNvSpPr>
          <p:nvPr>
            <p:ph idx="1"/>
          </p:nvPr>
        </p:nvSpPr>
        <p:spPr/>
        <p:txBody>
          <a:bodyPr>
            <a:normAutofit/>
          </a:bodyPr>
          <a:lstStyle/>
          <a:p>
            <a:pPr algn="l" rtl="0"/>
            <a:r>
              <a:rPr lang="en-US" dirty="0" smtClean="0"/>
              <a:t>Nursing has a history as long as that of human kind. </a:t>
            </a:r>
          </a:p>
          <a:p>
            <a:pPr algn="l" rtl="0"/>
            <a:r>
              <a:rPr lang="en-US" dirty="0" smtClean="0"/>
              <a:t>Human beings have always faced the challenge of fostering health and caring for the ill and dependent. </a:t>
            </a:r>
          </a:p>
          <a:p>
            <a:pPr algn="l" rtl="0"/>
            <a:r>
              <a:rPr lang="en-US" dirty="0" err="1" smtClean="0"/>
              <a:t>Uprichard</a:t>
            </a:r>
            <a:r>
              <a:rPr lang="en-US" dirty="0" smtClean="0"/>
              <a:t> (1973) described the early history of nursing using three images: </a:t>
            </a:r>
          </a:p>
          <a:p>
            <a:pPr lvl="1" algn="l" rtl="0"/>
            <a:r>
              <a:rPr lang="en-US" dirty="0" smtClean="0"/>
              <a:t>The folk image</a:t>
            </a:r>
          </a:p>
          <a:p>
            <a:pPr lvl="1" algn="l" rtl="0"/>
            <a:r>
              <a:rPr lang="en-US" dirty="0" smtClean="0"/>
              <a:t>The religious image, and </a:t>
            </a:r>
          </a:p>
          <a:p>
            <a:pPr lvl="1" algn="l" rtl="0"/>
            <a:r>
              <a:rPr lang="en-US" dirty="0" smtClean="0"/>
              <a:t>The renaissance image.</a:t>
            </a:r>
            <a:endParaRPr lang="ar-SA" dirty="0"/>
          </a:p>
        </p:txBody>
      </p:sp>
    </p:spTree>
    <p:extLst>
      <p:ext uri="{BB962C8B-B14F-4D97-AF65-F5344CB8AC3E}">
        <p14:creationId xmlns:p14="http://schemas.microsoft.com/office/powerpoint/2010/main" val="1354302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Folk Image of Nursing</a:t>
            </a:r>
            <a:endParaRPr lang="ar-SA" dirty="0"/>
          </a:p>
        </p:txBody>
      </p:sp>
      <p:sp>
        <p:nvSpPr>
          <p:cNvPr id="3" name="Content Placeholder 2"/>
          <p:cNvSpPr>
            <a:spLocks noGrp="1"/>
          </p:cNvSpPr>
          <p:nvPr>
            <p:ph idx="1"/>
          </p:nvPr>
        </p:nvSpPr>
        <p:spPr/>
        <p:txBody>
          <a:bodyPr>
            <a:normAutofit lnSpcReduction="10000"/>
          </a:bodyPr>
          <a:lstStyle/>
          <a:p>
            <a:pPr algn="ctr" rtl="0">
              <a:buNone/>
            </a:pPr>
            <a:r>
              <a:rPr lang="en-US" dirty="0" smtClean="0"/>
              <a:t>The Nurse as Mother</a:t>
            </a:r>
          </a:p>
          <a:p>
            <a:pPr algn="l" rtl="0"/>
            <a:r>
              <a:rPr lang="en-US" dirty="0" smtClean="0"/>
              <a:t>The early development of nursing was rarely documented, so we must speculate about its character from what we know of early civilizations. </a:t>
            </a:r>
          </a:p>
          <a:p>
            <a:pPr algn="l" rtl="0"/>
            <a:r>
              <a:rPr lang="en-US" dirty="0" smtClean="0"/>
              <a:t>The nurse was generally a member of the family or, if not, then a member of the community who demonstrated a special skill in caring for others. </a:t>
            </a:r>
          </a:p>
          <a:p>
            <a:pPr algn="l" rtl="0"/>
            <a:r>
              <a:rPr lang="en-US" dirty="0" smtClean="0"/>
              <a:t>Nursing in this perspective was seen largely as a feminine role an extension of mothering. </a:t>
            </a:r>
            <a:endParaRPr lang="ar-SA" dirty="0"/>
          </a:p>
        </p:txBody>
      </p:sp>
    </p:spTree>
    <p:extLst>
      <p:ext uri="{BB962C8B-B14F-4D97-AF65-F5344CB8AC3E}">
        <p14:creationId xmlns:p14="http://schemas.microsoft.com/office/powerpoint/2010/main" val="447092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Religious Image of Nursing</a:t>
            </a:r>
            <a:endParaRPr lang="ar-SA" dirty="0"/>
          </a:p>
        </p:txBody>
      </p:sp>
      <p:sp>
        <p:nvSpPr>
          <p:cNvPr id="3" name="Content Placeholder 2"/>
          <p:cNvSpPr>
            <a:spLocks noGrp="1"/>
          </p:cNvSpPr>
          <p:nvPr>
            <p:ph idx="1"/>
          </p:nvPr>
        </p:nvSpPr>
        <p:spPr/>
        <p:txBody>
          <a:bodyPr>
            <a:normAutofit/>
          </a:bodyPr>
          <a:lstStyle/>
          <a:p>
            <a:pPr algn="ctr" rtl="0">
              <a:buNone/>
            </a:pPr>
            <a:r>
              <a:rPr lang="en-US" dirty="0" smtClean="0"/>
              <a:t>The Nurse as God’s Worker</a:t>
            </a:r>
          </a:p>
          <a:p>
            <a:pPr algn="l" rtl="0"/>
            <a:r>
              <a:rPr lang="en-US" dirty="0" smtClean="0"/>
              <a:t>In the Bible, a woman named Phoebe is identified as the first deaconess, a word meaning servant or helper. Deaconess cared for widows, orphans, and the sick. </a:t>
            </a:r>
          </a:p>
          <a:p>
            <a:pPr algn="l" rtl="0"/>
            <a:r>
              <a:rPr lang="en-US" dirty="0" smtClean="0"/>
              <a:t>In the middle Ages, the traditional role of the religious groups in caring for the ill was continued by various orders of monks and nuns. </a:t>
            </a:r>
          </a:p>
          <a:p>
            <a:pPr algn="l" rtl="0"/>
            <a:r>
              <a:rPr lang="en-US" dirty="0" smtClean="0"/>
              <a:t>Women of bad reputations</a:t>
            </a:r>
          </a:p>
        </p:txBody>
      </p:sp>
    </p:spTree>
    <p:extLst>
      <p:ext uri="{BB962C8B-B14F-4D97-AF65-F5344CB8AC3E}">
        <p14:creationId xmlns:p14="http://schemas.microsoft.com/office/powerpoint/2010/main" val="3858973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r>
              <a:rPr lang="en-US" dirty="0"/>
              <a:t>Poor, single women with no family or hope of marriage</a:t>
            </a:r>
          </a:p>
          <a:p>
            <a:r>
              <a:rPr lang="en-US" dirty="0"/>
              <a:t>Prisoners, servants and slaves</a:t>
            </a:r>
          </a:p>
          <a:p>
            <a:r>
              <a:rPr lang="en-US" dirty="0"/>
              <a:t>During this time, unfortunately, the knowledge of hygiene and sanitation gained by Greek, Roman, Egyptian, and other ancient civilizations was forgotten. There was no growth or development in knowledge regarding care of the sick.</a:t>
            </a:r>
          </a:p>
          <a:p>
            <a:endParaRPr lang="ar-SA" dirty="0"/>
          </a:p>
        </p:txBody>
      </p:sp>
    </p:spTree>
    <p:extLst>
      <p:ext uri="{BB962C8B-B14F-4D97-AF65-F5344CB8AC3E}">
        <p14:creationId xmlns:p14="http://schemas.microsoft.com/office/powerpoint/2010/main" val="4219026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 Islam</a:t>
            </a:r>
            <a:endParaRPr lang="ar-SA" dirty="0"/>
          </a:p>
        </p:txBody>
      </p:sp>
      <p:sp>
        <p:nvSpPr>
          <p:cNvPr id="3" name="Content Placeholder 2"/>
          <p:cNvSpPr>
            <a:spLocks noGrp="1"/>
          </p:cNvSpPr>
          <p:nvPr>
            <p:ph idx="1"/>
          </p:nvPr>
        </p:nvSpPr>
        <p:spPr/>
        <p:txBody>
          <a:bodyPr>
            <a:normAutofit/>
          </a:bodyPr>
          <a:lstStyle/>
          <a:p>
            <a:pPr algn="l" rtl="0"/>
            <a:r>
              <a:rPr lang="en-US" dirty="0" smtClean="0"/>
              <a:t>The Muslim religion has a similar tradition of service to others in the name of God. </a:t>
            </a:r>
          </a:p>
          <a:p>
            <a:pPr algn="l" rtl="0"/>
            <a:r>
              <a:rPr lang="en-US" dirty="0" err="1" smtClean="0"/>
              <a:t>Rofiada</a:t>
            </a:r>
            <a:r>
              <a:rPr lang="en-US" dirty="0" smtClean="0"/>
              <a:t> al </a:t>
            </a:r>
            <a:r>
              <a:rPr lang="en-US" dirty="0" err="1" smtClean="0"/>
              <a:t>Islamiah</a:t>
            </a:r>
            <a:r>
              <a:rPr lang="en-US" dirty="0" smtClean="0"/>
              <a:t>, who cared for the sick and injured, is considered the mother of nursing in the </a:t>
            </a:r>
            <a:r>
              <a:rPr lang="en-US" dirty="0" err="1" smtClean="0"/>
              <a:t>Mideastern</a:t>
            </a:r>
            <a:r>
              <a:rPr lang="en-US" dirty="0" smtClean="0"/>
              <a:t> Muslim countries</a:t>
            </a:r>
          </a:p>
          <a:p>
            <a:pPr algn="l" rtl="0"/>
            <a:r>
              <a:rPr lang="en-US" dirty="0" smtClean="0"/>
              <a:t>She trained women and young girls in the art of nursing and nursed the sick and wounded during times of war. </a:t>
            </a:r>
          </a:p>
        </p:txBody>
      </p:sp>
    </p:spTree>
    <p:extLst>
      <p:ext uri="{BB962C8B-B14F-4D97-AF65-F5344CB8AC3E}">
        <p14:creationId xmlns:p14="http://schemas.microsoft.com/office/powerpoint/2010/main" val="478172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r>
              <a:rPr lang="en-US" dirty="0"/>
              <a:t>The duties of the nurses in times of war were to provide water for the sick and wounded, tend to their injuries, give medicine as needed, provide comfort measures and transport the dead back to </a:t>
            </a:r>
            <a:r>
              <a:rPr lang="en-US" dirty="0" err="1"/>
              <a:t>Madinah</a:t>
            </a:r>
            <a:endParaRPr lang="en-US" dirty="0"/>
          </a:p>
          <a:p>
            <a:r>
              <a:rPr lang="en-US" dirty="0"/>
              <a:t>In following years, the writings of Hippocrates and Galen were translated to Arabic</a:t>
            </a:r>
          </a:p>
          <a:p>
            <a:r>
              <a:rPr lang="en-US" dirty="0"/>
              <a:t>Nursing was improved alongside medicine during the Muslim empire.  </a:t>
            </a:r>
          </a:p>
          <a:p>
            <a:r>
              <a:rPr lang="en-US" dirty="0"/>
              <a:t>Hospitals were built and an extensive </a:t>
            </a:r>
            <a:r>
              <a:rPr lang="en-US" dirty="0" err="1"/>
              <a:t>Materia</a:t>
            </a:r>
            <a:r>
              <a:rPr lang="en-US" dirty="0"/>
              <a:t> </a:t>
            </a:r>
            <a:r>
              <a:rPr lang="en-US" dirty="0" err="1"/>
              <a:t>Medica</a:t>
            </a:r>
            <a:r>
              <a:rPr lang="en-US" dirty="0"/>
              <a:t> was built</a:t>
            </a:r>
          </a:p>
          <a:p>
            <a:endParaRPr lang="ar-SA" dirty="0"/>
          </a:p>
        </p:txBody>
      </p:sp>
    </p:spTree>
    <p:extLst>
      <p:ext uri="{BB962C8B-B14F-4D97-AF65-F5344CB8AC3E}">
        <p14:creationId xmlns:p14="http://schemas.microsoft.com/office/powerpoint/2010/main" val="2375438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Rufayda</a:t>
            </a:r>
            <a:r>
              <a:rPr lang="en-US" dirty="0" smtClean="0"/>
              <a:t> Al </a:t>
            </a:r>
            <a:r>
              <a:rPr lang="en-US" dirty="0" err="1" smtClean="0"/>
              <a:t>Islamiya</a:t>
            </a:r>
            <a:endParaRPr lang="ar-SA" dirty="0"/>
          </a:p>
        </p:txBody>
      </p:sp>
      <p:sp>
        <p:nvSpPr>
          <p:cNvPr id="3" name="Content Placeholder 2"/>
          <p:cNvSpPr>
            <a:spLocks noGrp="1"/>
          </p:cNvSpPr>
          <p:nvPr>
            <p:ph idx="1"/>
          </p:nvPr>
        </p:nvSpPr>
        <p:spPr/>
        <p:txBody>
          <a:bodyPr>
            <a:normAutofit/>
          </a:bodyPr>
          <a:lstStyle/>
          <a:p>
            <a:pPr algn="l" rtl="0"/>
            <a:r>
              <a:rPr lang="en-US" dirty="0" smtClean="0"/>
              <a:t>Accomplishments of </a:t>
            </a:r>
            <a:r>
              <a:rPr lang="en-US" dirty="0" err="1" smtClean="0"/>
              <a:t>Rufayda</a:t>
            </a:r>
            <a:r>
              <a:rPr lang="en-US" dirty="0" smtClean="0"/>
              <a:t> Al </a:t>
            </a:r>
            <a:r>
              <a:rPr lang="en-US" dirty="0" err="1" smtClean="0"/>
              <a:t>Islamiya</a:t>
            </a:r>
            <a:endParaRPr lang="en-US" dirty="0" smtClean="0"/>
          </a:p>
          <a:p>
            <a:pPr lvl="1" algn="l" rtl="0"/>
            <a:r>
              <a:rPr lang="en-US" dirty="0" smtClean="0"/>
              <a:t>She devised the first nursing code of conduct and ethics based on Islam</a:t>
            </a:r>
          </a:p>
          <a:p>
            <a:pPr lvl="1" algn="l" rtl="0"/>
            <a:r>
              <a:rPr lang="en-US" dirty="0" smtClean="0"/>
              <a:t>She established clinics in the Mosque</a:t>
            </a:r>
          </a:p>
          <a:p>
            <a:pPr lvl="1" algn="l" rtl="0"/>
            <a:r>
              <a:rPr lang="en-US" dirty="0" smtClean="0"/>
              <a:t>She is the founder of the first school of nursing for women</a:t>
            </a:r>
          </a:p>
        </p:txBody>
      </p:sp>
    </p:spTree>
    <p:extLst>
      <p:ext uri="{BB962C8B-B14F-4D97-AF65-F5344CB8AC3E}">
        <p14:creationId xmlns:p14="http://schemas.microsoft.com/office/powerpoint/2010/main" val="2424529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13254" y="1447801"/>
            <a:ext cx="9502346" cy="4678363"/>
          </a:xfrm>
        </p:spPr>
        <p:txBody>
          <a:bodyPr/>
          <a:lstStyle/>
          <a:p>
            <a:pPr marL="0" indent="0">
              <a:buNone/>
            </a:pPr>
            <a:r>
              <a:rPr lang="en-US" sz="2800" dirty="0"/>
              <a:t>Course: </a:t>
            </a:r>
            <a:r>
              <a:rPr lang="en-US" sz="2600" dirty="0"/>
              <a:t>NURS 211 INTRODUCTION TO NURSING </a:t>
            </a:r>
            <a:r>
              <a:rPr lang="en-US" sz="2600" dirty="0" smtClean="0"/>
              <a:t>PROFESSION</a:t>
            </a:r>
          </a:p>
          <a:p>
            <a:pPr marL="0" indent="0">
              <a:buNone/>
            </a:pPr>
            <a:endParaRPr lang="en-US" sz="2600" dirty="0"/>
          </a:p>
          <a:p>
            <a:pPr marL="0" indent="0">
              <a:buNone/>
            </a:pPr>
            <a:r>
              <a:rPr lang="en-US" sz="2800" dirty="0"/>
              <a:t>Semester: </a:t>
            </a:r>
            <a:r>
              <a:rPr lang="en-US" sz="2800" dirty="0" smtClean="0"/>
              <a:t>1</a:t>
            </a:r>
            <a:r>
              <a:rPr lang="en-US" sz="2800" baseline="30000" dirty="0" smtClean="0"/>
              <a:t>nd</a:t>
            </a:r>
            <a:r>
              <a:rPr lang="en-US" sz="2800" dirty="0" smtClean="0"/>
              <a:t>   </a:t>
            </a:r>
            <a:r>
              <a:rPr lang="en-US" sz="2800" dirty="0"/>
              <a:t>semester </a:t>
            </a:r>
          </a:p>
          <a:p>
            <a:pPr marL="0" indent="0">
              <a:buNone/>
            </a:pPr>
            <a:r>
              <a:rPr lang="en-US" sz="2800" dirty="0"/>
              <a:t>Credit Hours: 2 credits</a:t>
            </a:r>
          </a:p>
          <a:p>
            <a:pPr marL="0" indent="0">
              <a:buNone/>
            </a:pPr>
            <a:r>
              <a:rPr lang="en-US" sz="2800" dirty="0"/>
              <a:t>Faculty: Dr. </a:t>
            </a:r>
            <a:r>
              <a:rPr lang="en-US" sz="2800" dirty="0" smtClean="0"/>
              <a:t>Abdualrahman Alshehry, </a:t>
            </a:r>
            <a:r>
              <a:rPr lang="en-US" sz="2800" dirty="0" err="1" smtClean="0"/>
              <a:t>Ph.D.,MSN,CCRN,BSN,RN</a:t>
            </a:r>
            <a:r>
              <a:rPr lang="en-US" sz="2800" dirty="0" smtClean="0"/>
              <a:t> </a:t>
            </a:r>
          </a:p>
          <a:p>
            <a:pPr marL="0" indent="0">
              <a:buNone/>
            </a:pPr>
            <a:r>
              <a:rPr lang="en-US" sz="2800" dirty="0" smtClean="0"/>
              <a:t>Email </a:t>
            </a:r>
            <a:r>
              <a:rPr lang="en-US" sz="2800" dirty="0"/>
              <a:t>: </a:t>
            </a:r>
            <a:r>
              <a:rPr lang="en-US" sz="2800" dirty="0" smtClean="0">
                <a:hlinkClick r:id="rId3"/>
              </a:rPr>
              <a:t>abdalshehri@ksu.edu.sa</a:t>
            </a:r>
            <a:r>
              <a:rPr lang="en-US" sz="2800" dirty="0" smtClean="0"/>
              <a:t> </a:t>
            </a:r>
          </a:p>
          <a:p>
            <a:pPr marL="0" indent="0">
              <a:buNone/>
            </a:pPr>
            <a:r>
              <a:rPr lang="en-US" sz="2800" dirty="0" smtClean="0"/>
              <a:t>Webpage: fac.edu.sa/</a:t>
            </a:r>
            <a:r>
              <a:rPr lang="en-US" sz="2800" dirty="0" err="1" smtClean="0"/>
              <a:t>abdalshehri</a:t>
            </a:r>
            <a:r>
              <a:rPr lang="en-US" sz="2800" dirty="0" smtClean="0"/>
              <a:t> </a:t>
            </a:r>
            <a:endParaRPr lang="en-US" sz="2800" dirty="0"/>
          </a:p>
          <a:p>
            <a:pPr marL="0" indent="0">
              <a:buNone/>
            </a:pPr>
            <a:endParaRPr lang="en-US" dirty="0"/>
          </a:p>
        </p:txBody>
      </p:sp>
    </p:spTree>
    <p:extLst>
      <p:ext uri="{BB962C8B-B14F-4D97-AF65-F5344CB8AC3E}">
        <p14:creationId xmlns:p14="http://schemas.microsoft.com/office/powerpoint/2010/main" val="3058017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en-US" dirty="0"/>
              <a:t>Characteristics of </a:t>
            </a:r>
            <a:r>
              <a:rPr lang="en-US" dirty="0" err="1"/>
              <a:t>Rufayda</a:t>
            </a:r>
            <a:r>
              <a:rPr lang="en-US" dirty="0"/>
              <a:t> Al </a:t>
            </a:r>
            <a:r>
              <a:rPr lang="en-US" dirty="0" err="1"/>
              <a:t>Islamiya</a:t>
            </a:r>
            <a:r>
              <a:rPr lang="en-US" dirty="0"/>
              <a:t>:</a:t>
            </a:r>
          </a:p>
          <a:p>
            <a:r>
              <a:rPr lang="en-US" dirty="0"/>
              <a:t>Kind and empathetic</a:t>
            </a:r>
          </a:p>
          <a:p>
            <a:r>
              <a:rPr lang="en-US" dirty="0"/>
              <a:t>A capable leader and organizer</a:t>
            </a:r>
          </a:p>
          <a:p>
            <a:r>
              <a:rPr lang="en-US" dirty="0"/>
              <a:t>Able to mobilize others</a:t>
            </a:r>
          </a:p>
          <a:p>
            <a:r>
              <a:rPr lang="en-US" dirty="0"/>
              <a:t>Clinical and training skills</a:t>
            </a:r>
          </a:p>
          <a:p>
            <a:r>
              <a:rPr lang="en-US" dirty="0"/>
              <a:t>Did not confine her nursing to the clinical situation and went out in the community </a:t>
            </a:r>
          </a:p>
          <a:p>
            <a:endParaRPr lang="ar-SA" dirty="0"/>
          </a:p>
        </p:txBody>
      </p:sp>
    </p:spTree>
    <p:extLst>
      <p:ext uri="{BB962C8B-B14F-4D97-AF65-F5344CB8AC3E}">
        <p14:creationId xmlns:p14="http://schemas.microsoft.com/office/powerpoint/2010/main" val="841060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prior to the late 1800s</a:t>
            </a:r>
            <a:endParaRPr lang="ar-SA" dirty="0"/>
          </a:p>
        </p:txBody>
      </p:sp>
      <p:sp>
        <p:nvSpPr>
          <p:cNvPr id="3" name="Content Placeholder 2"/>
          <p:cNvSpPr>
            <a:spLocks noGrp="1"/>
          </p:cNvSpPr>
          <p:nvPr>
            <p:ph idx="1"/>
          </p:nvPr>
        </p:nvSpPr>
        <p:spPr/>
        <p:txBody>
          <a:bodyPr/>
          <a:lstStyle/>
          <a:p>
            <a:pPr algn="l" rtl="0"/>
            <a:r>
              <a:rPr lang="en-US" dirty="0" smtClean="0"/>
              <a:t>Required no specialized training</a:t>
            </a:r>
          </a:p>
          <a:p>
            <a:pPr algn="l" rtl="0"/>
            <a:r>
              <a:rPr lang="en-US" dirty="0" smtClean="0"/>
              <a:t>Paid badly, if at all</a:t>
            </a:r>
          </a:p>
          <a:p>
            <a:pPr algn="l" rtl="0"/>
            <a:r>
              <a:rPr lang="en-US" dirty="0" smtClean="0"/>
              <a:t>Was considered unrespectable</a:t>
            </a:r>
          </a:p>
          <a:p>
            <a:pPr algn="l" rtl="0"/>
            <a:r>
              <a:rPr lang="en-US" dirty="0" smtClean="0"/>
              <a:t>Carried out under terrible conditions</a:t>
            </a:r>
          </a:p>
          <a:p>
            <a:pPr algn="l" rtl="0"/>
            <a:r>
              <a:rPr lang="en-US" dirty="0" smtClean="0"/>
              <a:t>Was NOT regarded as A profession</a:t>
            </a:r>
          </a:p>
          <a:p>
            <a:pPr algn="l" rtl="0"/>
            <a:r>
              <a:rPr lang="en-US" dirty="0" smtClean="0"/>
              <a:t>Often did little to help patients recover</a:t>
            </a:r>
          </a:p>
          <a:p>
            <a:pPr algn="l" rtl="0"/>
            <a:endParaRPr lang="ar-SA" dirty="0"/>
          </a:p>
        </p:txBody>
      </p:sp>
    </p:spTree>
    <p:extLst>
      <p:ext uri="{BB962C8B-B14F-4D97-AF65-F5344CB8AC3E}">
        <p14:creationId xmlns:p14="http://schemas.microsoft.com/office/powerpoint/2010/main" val="3030475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Renaissance Image of Nursing</a:t>
            </a:r>
            <a:endParaRPr lang="ar-SA" dirty="0"/>
          </a:p>
        </p:txBody>
      </p:sp>
      <p:sp>
        <p:nvSpPr>
          <p:cNvPr id="3" name="Content Placeholder 2"/>
          <p:cNvSpPr>
            <a:spLocks noGrp="1"/>
          </p:cNvSpPr>
          <p:nvPr>
            <p:ph idx="1"/>
          </p:nvPr>
        </p:nvSpPr>
        <p:spPr/>
        <p:txBody>
          <a:bodyPr>
            <a:normAutofit/>
          </a:bodyPr>
          <a:lstStyle/>
          <a:p>
            <a:pPr algn="ctr" rtl="0">
              <a:buNone/>
            </a:pPr>
            <a:r>
              <a:rPr lang="en-US" dirty="0" smtClean="0"/>
              <a:t>The Nurse as Servant</a:t>
            </a:r>
          </a:p>
          <a:p>
            <a:pPr algn="l" rtl="0"/>
            <a:r>
              <a:rPr lang="en-US" dirty="0" smtClean="0"/>
              <a:t>There was a radical change from the image of the selfless nurse that had developed in the Middle Ages. </a:t>
            </a:r>
          </a:p>
          <a:p>
            <a:pPr algn="l" rtl="0"/>
            <a:r>
              <a:rPr lang="en-US" dirty="0" smtClean="0"/>
              <a:t>Care of the ill was delegated to servants and those unable to find any other means of support. </a:t>
            </a:r>
          </a:p>
          <a:p>
            <a:pPr algn="l" rtl="0"/>
            <a:r>
              <a:rPr lang="en-US" dirty="0" smtClean="0"/>
              <a:t>The hospitals of this time were overwhelmed by deadly disease and filled with death; those who worked in them were seen as corrupt and unsavory.</a:t>
            </a:r>
          </a:p>
          <a:p>
            <a:pPr algn="l" rtl="0">
              <a:buNone/>
            </a:pPr>
            <a:endParaRPr lang="ar-SA" dirty="0"/>
          </a:p>
        </p:txBody>
      </p:sp>
    </p:spTree>
    <p:extLst>
      <p:ext uri="{BB962C8B-B14F-4D97-AF65-F5344CB8AC3E}">
        <p14:creationId xmlns:p14="http://schemas.microsoft.com/office/powerpoint/2010/main" val="2151246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Emergence of Modern Nursing</a:t>
            </a:r>
            <a:endParaRPr lang="ar-SA" dirty="0"/>
          </a:p>
        </p:txBody>
      </p:sp>
      <p:sp>
        <p:nvSpPr>
          <p:cNvPr id="3" name="Content Placeholder 2"/>
          <p:cNvSpPr>
            <a:spLocks noGrp="1"/>
          </p:cNvSpPr>
          <p:nvPr>
            <p:ph idx="1"/>
          </p:nvPr>
        </p:nvSpPr>
        <p:spPr/>
        <p:txBody>
          <a:bodyPr/>
          <a:lstStyle/>
          <a:p>
            <a:pPr algn="l" rtl="0"/>
            <a:r>
              <a:rPr lang="en-US" dirty="0" smtClean="0"/>
              <a:t>Nursing as a profession</a:t>
            </a:r>
          </a:p>
          <a:p>
            <a:pPr algn="l" rtl="0"/>
            <a:r>
              <a:rPr lang="en-US" dirty="0" smtClean="0"/>
              <a:t>Emerged in late 19th century</a:t>
            </a:r>
          </a:p>
          <a:p>
            <a:pPr algn="l" rtl="0"/>
            <a:r>
              <a:rPr lang="en-US" dirty="0" smtClean="0"/>
              <a:t>Credit is given to Florence Nightingale</a:t>
            </a:r>
            <a:endParaRPr lang="ar-SA" dirty="0"/>
          </a:p>
        </p:txBody>
      </p:sp>
    </p:spTree>
    <p:extLst>
      <p:ext uri="{BB962C8B-B14F-4D97-AF65-F5344CB8AC3E}">
        <p14:creationId xmlns:p14="http://schemas.microsoft.com/office/powerpoint/2010/main" val="1115504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Florence Nightingale</a:t>
            </a:r>
            <a:endParaRPr lang="ar-SA" dirty="0"/>
          </a:p>
        </p:txBody>
      </p:sp>
      <p:sp>
        <p:nvSpPr>
          <p:cNvPr id="3" name="Content Placeholder 2"/>
          <p:cNvSpPr>
            <a:spLocks noGrp="1"/>
          </p:cNvSpPr>
          <p:nvPr>
            <p:ph idx="1"/>
          </p:nvPr>
        </p:nvSpPr>
        <p:spPr/>
        <p:txBody>
          <a:bodyPr>
            <a:normAutofit/>
          </a:bodyPr>
          <a:lstStyle/>
          <a:p>
            <a:pPr algn="l" rtl="0"/>
            <a:r>
              <a:rPr lang="en-US" dirty="0" smtClean="0"/>
              <a:t>She was born in 1820 and died in 1910</a:t>
            </a:r>
          </a:p>
          <a:p>
            <a:pPr algn="l" rtl="0"/>
            <a:r>
              <a:rPr lang="en-US" dirty="0" smtClean="0"/>
              <a:t>Born in Italy to wealthy English parents</a:t>
            </a:r>
          </a:p>
          <a:p>
            <a:pPr algn="l" rtl="0"/>
            <a:r>
              <a:rPr lang="en-US" dirty="0" smtClean="0"/>
              <a:t>Frustrated by lack of options for women of her social background</a:t>
            </a:r>
          </a:p>
        </p:txBody>
      </p:sp>
    </p:spTree>
    <p:extLst>
      <p:ext uri="{BB962C8B-B14F-4D97-AF65-F5344CB8AC3E}">
        <p14:creationId xmlns:p14="http://schemas.microsoft.com/office/powerpoint/2010/main" val="3815401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Defied parents and society and traveled to Germany and throughout Europe to train as a nurse</a:t>
            </a:r>
          </a:p>
          <a:p>
            <a:r>
              <a:rPr lang="en-US" dirty="0"/>
              <a:t>Her big opportunity came when the Crimean war broke out in 1854 </a:t>
            </a:r>
          </a:p>
          <a:p>
            <a:endParaRPr lang="ar-SA" dirty="0"/>
          </a:p>
        </p:txBody>
      </p:sp>
    </p:spTree>
    <p:extLst>
      <p:ext uri="{BB962C8B-B14F-4D97-AF65-F5344CB8AC3E}">
        <p14:creationId xmlns:p14="http://schemas.microsoft.com/office/powerpoint/2010/main" val="3807306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Florence Nightingale During Crimean War</a:t>
            </a:r>
            <a:endParaRPr lang="ar-SA" dirty="0"/>
          </a:p>
        </p:txBody>
      </p:sp>
      <p:sp>
        <p:nvSpPr>
          <p:cNvPr id="3" name="Content Placeholder 2"/>
          <p:cNvSpPr>
            <a:spLocks noGrp="1"/>
          </p:cNvSpPr>
          <p:nvPr>
            <p:ph idx="1"/>
          </p:nvPr>
        </p:nvSpPr>
        <p:spPr/>
        <p:txBody>
          <a:bodyPr>
            <a:normAutofit/>
          </a:bodyPr>
          <a:lstStyle/>
          <a:p>
            <a:pPr algn="l" rtl="0"/>
            <a:r>
              <a:rPr lang="en-US" dirty="0" smtClean="0"/>
              <a:t>Secretary of War asked her to go take charge of the hospital at Scutari in Turkey.</a:t>
            </a:r>
          </a:p>
          <a:p>
            <a:pPr algn="l" rtl="0"/>
            <a:r>
              <a:rPr lang="en-US" dirty="0" smtClean="0"/>
              <a:t>Nightingale showed up with 38 trained nurses and faced a death rate of 40%</a:t>
            </a:r>
          </a:p>
        </p:txBody>
      </p:sp>
    </p:spTree>
    <p:extLst>
      <p:ext uri="{BB962C8B-B14F-4D97-AF65-F5344CB8AC3E}">
        <p14:creationId xmlns:p14="http://schemas.microsoft.com/office/powerpoint/2010/main" val="3699953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Nightingale found that conditions in the military hospitals were abominable. The absence of sewers and laundry facilities, the lack of supplies, the poor food, and the disorganized medical services contributed to a death rate of more than 50% among the wounded.</a:t>
            </a:r>
          </a:p>
          <a:p>
            <a:endParaRPr lang="ar-SA" dirty="0"/>
          </a:p>
        </p:txBody>
      </p:sp>
    </p:spTree>
    <p:extLst>
      <p:ext uri="{BB962C8B-B14F-4D97-AF65-F5344CB8AC3E}">
        <p14:creationId xmlns:p14="http://schemas.microsoft.com/office/powerpoint/2010/main" val="306875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Florence Nightingale Accomplishments</a:t>
            </a:r>
            <a:endParaRPr lang="ar-SA" dirty="0"/>
          </a:p>
        </p:txBody>
      </p:sp>
      <p:sp>
        <p:nvSpPr>
          <p:cNvPr id="3" name="Content Placeholder 2"/>
          <p:cNvSpPr>
            <a:spLocks noGrp="1"/>
          </p:cNvSpPr>
          <p:nvPr>
            <p:ph idx="1"/>
          </p:nvPr>
        </p:nvSpPr>
        <p:spPr/>
        <p:txBody>
          <a:bodyPr>
            <a:normAutofit/>
          </a:bodyPr>
          <a:lstStyle/>
          <a:p>
            <a:pPr algn="l" rtl="0"/>
            <a:r>
              <a:rPr lang="en-US" dirty="0" smtClean="0"/>
              <a:t>She established cleanliness and sanitation rules </a:t>
            </a:r>
          </a:p>
          <a:p>
            <a:pPr algn="l" rtl="0"/>
            <a:r>
              <a:rPr lang="en-US" dirty="0" smtClean="0"/>
              <a:t>Patients received special diets and plenty of food</a:t>
            </a:r>
          </a:p>
          <a:p>
            <a:pPr algn="l" rtl="0"/>
            <a:r>
              <a:rPr lang="en-US" dirty="0" smtClean="0"/>
              <a:t>Improved water supply</a:t>
            </a:r>
          </a:p>
          <a:p>
            <a:pPr algn="l" rtl="0"/>
            <a:r>
              <a:rPr lang="en-US" dirty="0" smtClean="0"/>
              <a:t>Patients received proper nursing care</a:t>
            </a:r>
          </a:p>
          <a:p>
            <a:pPr algn="l" rtl="0"/>
            <a:endParaRPr lang="ar-SA" dirty="0"/>
          </a:p>
        </p:txBody>
      </p:sp>
    </p:spTree>
    <p:extLst>
      <p:ext uri="{BB962C8B-B14F-4D97-AF65-F5344CB8AC3E}">
        <p14:creationId xmlns:p14="http://schemas.microsoft.com/office/powerpoint/2010/main" val="1643138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Nightingale established a reputation which allowed her to improve nursing standards at home</a:t>
            </a:r>
          </a:p>
          <a:p>
            <a:r>
              <a:rPr lang="en-US" dirty="0"/>
              <a:t>Nightingale’s strong statements about the role of nurses and their need for lifelong education are still quoted widely today</a:t>
            </a:r>
          </a:p>
          <a:p>
            <a:endParaRPr lang="en-US" dirty="0"/>
          </a:p>
          <a:p>
            <a:endParaRPr lang="ar-SA" dirty="0"/>
          </a:p>
        </p:txBody>
      </p:sp>
    </p:spTree>
    <p:extLst>
      <p:ext uri="{BB962C8B-B14F-4D97-AF65-F5344CB8AC3E}">
        <p14:creationId xmlns:p14="http://schemas.microsoft.com/office/powerpoint/2010/main" val="620241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Description</a:t>
            </a:r>
            <a:endParaRPr lang="en-US" dirty="0"/>
          </a:p>
        </p:txBody>
      </p:sp>
      <p:sp>
        <p:nvSpPr>
          <p:cNvPr id="3" name="Content Placeholder 2"/>
          <p:cNvSpPr>
            <a:spLocks noGrp="1"/>
          </p:cNvSpPr>
          <p:nvPr>
            <p:ph idx="1"/>
          </p:nvPr>
        </p:nvSpPr>
        <p:spPr/>
        <p:txBody>
          <a:bodyPr/>
          <a:lstStyle/>
          <a:p>
            <a:pPr marL="0" indent="0" algn="just">
              <a:buNone/>
            </a:pPr>
            <a:r>
              <a:rPr lang="en-US" dirty="0" smtClean="0"/>
              <a:t>	This course introduces students to the concepts and roles of professional nursing. </a:t>
            </a:r>
          </a:p>
          <a:p>
            <a:pPr marL="0" indent="0" algn="just">
              <a:buNone/>
            </a:pPr>
            <a:r>
              <a:rPr lang="en-US" dirty="0" smtClean="0"/>
              <a:t>It emphasis is on the </a:t>
            </a:r>
            <a:r>
              <a:rPr lang="en-US" i="1" u="sng" dirty="0" smtClean="0">
                <a:solidFill>
                  <a:srgbClr val="FF0000"/>
                </a:solidFill>
              </a:rPr>
              <a:t>caring</a:t>
            </a:r>
            <a:r>
              <a:rPr lang="en-US" dirty="0" smtClean="0"/>
              <a:t> role of the nurse and the importance of </a:t>
            </a:r>
            <a:r>
              <a:rPr lang="en-US" i="1" u="sng" dirty="0" smtClean="0">
                <a:solidFill>
                  <a:srgbClr val="FF0000"/>
                </a:solidFill>
              </a:rPr>
              <a:t>interpersonal communication</a:t>
            </a:r>
            <a:r>
              <a:rPr lang="en-US" i="1" dirty="0" smtClean="0"/>
              <a:t>. </a:t>
            </a:r>
            <a:r>
              <a:rPr lang="en-US" dirty="0" smtClean="0"/>
              <a:t>	The course also focuses on the past and current history of nursing and the influences. </a:t>
            </a:r>
          </a:p>
          <a:p>
            <a:pPr marL="0" indent="0" algn="just">
              <a:buNone/>
            </a:pPr>
            <a:endParaRPr lang="en-US" dirty="0"/>
          </a:p>
        </p:txBody>
      </p:sp>
    </p:spTree>
    <p:extLst>
      <p:ext uri="{BB962C8B-B14F-4D97-AF65-F5344CB8AC3E}">
        <p14:creationId xmlns:p14="http://schemas.microsoft.com/office/powerpoint/2010/main" val="3450505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Florence Nightingale Accomplishments (cont.)</a:t>
            </a:r>
            <a:endParaRPr lang="ar-SA" dirty="0"/>
          </a:p>
        </p:txBody>
      </p:sp>
      <p:sp>
        <p:nvSpPr>
          <p:cNvPr id="3" name="Content Placeholder 2"/>
          <p:cNvSpPr>
            <a:spLocks noGrp="1"/>
          </p:cNvSpPr>
          <p:nvPr>
            <p:ph idx="1"/>
          </p:nvPr>
        </p:nvSpPr>
        <p:spPr/>
        <p:txBody>
          <a:bodyPr>
            <a:normAutofit/>
          </a:bodyPr>
          <a:lstStyle/>
          <a:p>
            <a:pPr algn="l" rtl="0"/>
            <a:r>
              <a:rPr lang="en-US" dirty="0" smtClean="0"/>
              <a:t>Established nursing school at St. Thomas’ Hospital, London.</a:t>
            </a:r>
          </a:p>
          <a:p>
            <a:pPr algn="l" rtl="0"/>
            <a:r>
              <a:rPr lang="en-US" dirty="0" smtClean="0"/>
              <a:t>By 1887, had her nurses working in six countries and U.S.</a:t>
            </a:r>
          </a:p>
        </p:txBody>
      </p:sp>
    </p:spTree>
    <p:extLst>
      <p:ext uri="{BB962C8B-B14F-4D97-AF65-F5344CB8AC3E}">
        <p14:creationId xmlns:p14="http://schemas.microsoft.com/office/powerpoint/2010/main" val="480961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Developed basic philosophy re: the profession of nursing different from other existing programs</a:t>
            </a:r>
          </a:p>
          <a:p>
            <a:r>
              <a:rPr lang="en-US" dirty="0"/>
              <a:t>She was a nurse, philosopher, statistician, historian, politician and more</a:t>
            </a:r>
          </a:p>
          <a:p>
            <a:r>
              <a:rPr lang="en-US" dirty="0"/>
              <a:t>Today she is considered the founder of modern nursing</a:t>
            </a:r>
          </a:p>
          <a:p>
            <a:endParaRPr lang="ar-SA" dirty="0"/>
          </a:p>
        </p:txBody>
      </p:sp>
    </p:spTree>
    <p:extLst>
      <p:ext uri="{BB962C8B-B14F-4D97-AF65-F5344CB8AC3E}">
        <p14:creationId xmlns:p14="http://schemas.microsoft.com/office/powerpoint/2010/main" val="876547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r>
              <a:rPr lang="en-US" dirty="0" smtClean="0"/>
              <a:t>Objectives</a:t>
            </a:r>
            <a:endParaRPr lang="en-US" dirty="0"/>
          </a:p>
        </p:txBody>
      </p:sp>
      <p:sp>
        <p:nvSpPr>
          <p:cNvPr id="3" name="Content Placeholder 2"/>
          <p:cNvSpPr>
            <a:spLocks noGrp="1"/>
          </p:cNvSpPr>
          <p:nvPr>
            <p:ph idx="1"/>
          </p:nvPr>
        </p:nvSpPr>
        <p:spPr>
          <a:xfrm>
            <a:off x="1981200" y="1143001"/>
            <a:ext cx="8153400" cy="4983163"/>
          </a:xfrm>
        </p:spPr>
        <p:txBody>
          <a:bodyPr>
            <a:normAutofit lnSpcReduction="10000"/>
          </a:bodyPr>
          <a:lstStyle/>
          <a:p>
            <a:pPr marL="0" indent="0">
              <a:buNone/>
            </a:pPr>
            <a:r>
              <a:rPr lang="en-US" dirty="0" smtClean="0"/>
              <a:t>At the end of the course, the students will able to:</a:t>
            </a:r>
          </a:p>
          <a:p>
            <a:r>
              <a:rPr lang="en-US" dirty="0" smtClean="0"/>
              <a:t>Describe the breadth and variety of roles, professional knowledge, and characteristics integral to a baccalaureate prepared nurse.</a:t>
            </a:r>
          </a:p>
          <a:p>
            <a:r>
              <a:rPr lang="en-US" dirty="0" smtClean="0"/>
              <a:t>Examine the development of nursing as a profession.</a:t>
            </a:r>
          </a:p>
          <a:p>
            <a:r>
              <a:rPr lang="en-US" dirty="0" smtClean="0"/>
              <a:t>Explain the relationship of nursing to other health professions and the health care system.</a:t>
            </a:r>
          </a:p>
          <a:p>
            <a:endParaRPr lang="en-US" dirty="0"/>
          </a:p>
        </p:txBody>
      </p:sp>
    </p:spTree>
    <p:extLst>
      <p:ext uri="{BB962C8B-B14F-4D97-AF65-F5344CB8AC3E}">
        <p14:creationId xmlns:p14="http://schemas.microsoft.com/office/powerpoint/2010/main" val="3105183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8229600" cy="6400800"/>
          </a:xfrm>
        </p:spPr>
        <p:txBody>
          <a:bodyPr>
            <a:normAutofit/>
          </a:bodyPr>
          <a:lstStyle/>
          <a:p>
            <a:pPr marL="0" indent="0">
              <a:buNone/>
            </a:pPr>
            <a:r>
              <a:rPr lang="en-US" dirty="0" smtClean="0"/>
              <a:t>•Distinguish between the different educational preparations for various levels of nursing practice.</a:t>
            </a:r>
          </a:p>
          <a:p>
            <a:pPr marL="0" indent="0">
              <a:buNone/>
            </a:pPr>
            <a:r>
              <a:rPr lang="en-US" dirty="0" smtClean="0"/>
              <a:t>•Describe the health care system and the factors that influence the delivery of health care.</a:t>
            </a:r>
          </a:p>
          <a:p>
            <a:pPr marL="0" indent="0">
              <a:buNone/>
            </a:pPr>
            <a:r>
              <a:rPr lang="en-US" dirty="0" smtClean="0"/>
              <a:t>•Describe the phases of the nursing process.</a:t>
            </a:r>
          </a:p>
          <a:p>
            <a:pPr marL="0" indent="0">
              <a:buNone/>
            </a:pPr>
            <a:r>
              <a:rPr lang="en-US" dirty="0" smtClean="0"/>
              <a:t>•Understand the need for continued personal and professional growth in nursing.</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75722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304800"/>
            <a:ext cx="8382000" cy="6247864"/>
          </a:xfrm>
          <a:prstGeom prst="rect">
            <a:avLst/>
          </a:prstGeom>
        </p:spPr>
        <p:txBody>
          <a:bodyPr wrap="square">
            <a:spAutoFit/>
          </a:bodyPr>
          <a:lstStyle/>
          <a:p>
            <a:r>
              <a:rPr lang="en-US" sz="2800" dirty="0">
                <a:solidFill>
                  <a:prstClr val="black"/>
                </a:solidFill>
              </a:rPr>
              <a:t>Midterm – 60 marks </a:t>
            </a:r>
          </a:p>
          <a:p>
            <a:r>
              <a:rPr lang="en-US" sz="2800" dirty="0">
                <a:solidFill>
                  <a:prstClr val="black"/>
                </a:solidFill>
              </a:rPr>
              <a:t>	</a:t>
            </a:r>
            <a:r>
              <a:rPr lang="en-US" sz="2400" dirty="0">
                <a:solidFill>
                  <a:prstClr val="black"/>
                </a:solidFill>
              </a:rPr>
              <a:t>Learning </a:t>
            </a:r>
            <a:r>
              <a:rPr lang="en-US" sz="2400" dirty="0">
                <a:solidFill>
                  <a:prstClr val="black"/>
                </a:solidFill>
              </a:rPr>
              <a:t>Related Activities – 5 marks</a:t>
            </a:r>
          </a:p>
          <a:p>
            <a:r>
              <a:rPr lang="en-US" sz="2400" dirty="0">
                <a:solidFill>
                  <a:prstClr val="black"/>
                </a:solidFill>
              </a:rPr>
              <a:t>		Attendance </a:t>
            </a:r>
            <a:r>
              <a:rPr lang="en-US" sz="2400" dirty="0">
                <a:solidFill>
                  <a:prstClr val="black"/>
                </a:solidFill>
              </a:rPr>
              <a:t>(60%) = 3 marks </a:t>
            </a:r>
          </a:p>
          <a:p>
            <a:r>
              <a:rPr lang="en-US" sz="2400" dirty="0">
                <a:solidFill>
                  <a:prstClr val="black"/>
                </a:solidFill>
              </a:rPr>
              <a:t>		Homework  </a:t>
            </a:r>
            <a:r>
              <a:rPr lang="en-US" sz="2400" dirty="0">
                <a:solidFill>
                  <a:prstClr val="black"/>
                </a:solidFill>
              </a:rPr>
              <a:t>(20%)  = 1 mark</a:t>
            </a:r>
          </a:p>
          <a:p>
            <a:r>
              <a:rPr lang="en-US" sz="2400" dirty="0">
                <a:solidFill>
                  <a:prstClr val="black"/>
                </a:solidFill>
              </a:rPr>
              <a:t>		Presentation </a:t>
            </a:r>
            <a:r>
              <a:rPr lang="en-US" sz="2400" dirty="0">
                <a:solidFill>
                  <a:prstClr val="black"/>
                </a:solidFill>
              </a:rPr>
              <a:t>( 20%) = 1 mark </a:t>
            </a:r>
          </a:p>
          <a:p>
            <a:r>
              <a:rPr lang="en-US" sz="2800" dirty="0">
                <a:solidFill>
                  <a:prstClr val="black"/>
                </a:solidFill>
              </a:rPr>
              <a:t>	1st </a:t>
            </a:r>
            <a:r>
              <a:rPr lang="en-US" sz="2800" dirty="0">
                <a:solidFill>
                  <a:prstClr val="black"/>
                </a:solidFill>
              </a:rPr>
              <a:t>Midterm Exam	</a:t>
            </a:r>
            <a:r>
              <a:rPr lang="en-US" sz="2800" dirty="0">
                <a:solidFill>
                  <a:prstClr val="black"/>
                </a:solidFill>
              </a:rPr>
              <a:t> - </a:t>
            </a:r>
            <a:r>
              <a:rPr lang="en-US" sz="2800" dirty="0">
                <a:solidFill>
                  <a:prstClr val="black"/>
                </a:solidFill>
              </a:rPr>
              <a:t>20 marks</a:t>
            </a:r>
          </a:p>
          <a:p>
            <a:r>
              <a:rPr lang="en-US" sz="2800" dirty="0">
                <a:solidFill>
                  <a:prstClr val="black"/>
                </a:solidFill>
              </a:rPr>
              <a:t>	2nd </a:t>
            </a:r>
            <a:r>
              <a:rPr lang="en-US" sz="2800" dirty="0">
                <a:solidFill>
                  <a:prstClr val="black"/>
                </a:solidFill>
              </a:rPr>
              <a:t>Midterm </a:t>
            </a:r>
            <a:r>
              <a:rPr lang="en-US" sz="2800" dirty="0">
                <a:solidFill>
                  <a:prstClr val="black"/>
                </a:solidFill>
              </a:rPr>
              <a:t>Exam - </a:t>
            </a:r>
            <a:r>
              <a:rPr lang="en-US" sz="2800" dirty="0">
                <a:solidFill>
                  <a:prstClr val="black"/>
                </a:solidFill>
              </a:rPr>
              <a:t>20 marks </a:t>
            </a:r>
          </a:p>
          <a:p>
            <a:r>
              <a:rPr lang="en-US" sz="2800" dirty="0">
                <a:solidFill>
                  <a:prstClr val="black"/>
                </a:solidFill>
              </a:rPr>
              <a:t>	Quiz </a:t>
            </a:r>
            <a:r>
              <a:rPr lang="en-US" sz="2800" dirty="0">
                <a:solidFill>
                  <a:prstClr val="black"/>
                </a:solidFill>
              </a:rPr>
              <a:t>		</a:t>
            </a:r>
            <a:r>
              <a:rPr lang="en-US" sz="2800" dirty="0">
                <a:solidFill>
                  <a:prstClr val="black"/>
                </a:solidFill>
              </a:rPr>
              <a:t>	 - </a:t>
            </a:r>
            <a:r>
              <a:rPr lang="en-US" sz="2800" dirty="0">
                <a:solidFill>
                  <a:prstClr val="black"/>
                </a:solidFill>
              </a:rPr>
              <a:t>15 marks </a:t>
            </a:r>
          </a:p>
          <a:p>
            <a:r>
              <a:rPr lang="en-US" sz="2800" dirty="0">
                <a:solidFill>
                  <a:prstClr val="black"/>
                </a:solidFill>
              </a:rPr>
              <a:t>			</a:t>
            </a:r>
            <a:r>
              <a:rPr lang="en-US" sz="2400" dirty="0">
                <a:solidFill>
                  <a:prstClr val="black"/>
                </a:solidFill>
              </a:rPr>
              <a:t>Q#1 </a:t>
            </a:r>
            <a:r>
              <a:rPr lang="en-US" sz="2400" dirty="0">
                <a:solidFill>
                  <a:prstClr val="black"/>
                </a:solidFill>
              </a:rPr>
              <a:t>-  5 marks</a:t>
            </a:r>
          </a:p>
          <a:p>
            <a:r>
              <a:rPr lang="en-US" sz="2400" dirty="0">
                <a:solidFill>
                  <a:prstClr val="black"/>
                </a:solidFill>
              </a:rPr>
              <a:t>			Q#2 </a:t>
            </a:r>
            <a:r>
              <a:rPr lang="en-US" sz="2400" dirty="0">
                <a:solidFill>
                  <a:prstClr val="black"/>
                </a:solidFill>
              </a:rPr>
              <a:t>– 5 marks</a:t>
            </a:r>
          </a:p>
          <a:p>
            <a:r>
              <a:rPr lang="en-US" sz="2400" dirty="0">
                <a:solidFill>
                  <a:prstClr val="black"/>
                </a:solidFill>
              </a:rPr>
              <a:t>			Q#3 </a:t>
            </a:r>
            <a:r>
              <a:rPr lang="en-US" sz="2400" dirty="0">
                <a:solidFill>
                  <a:prstClr val="black"/>
                </a:solidFill>
              </a:rPr>
              <a:t>– 5 marks </a:t>
            </a:r>
          </a:p>
          <a:p>
            <a:r>
              <a:rPr lang="en-US" sz="2800" dirty="0">
                <a:solidFill>
                  <a:prstClr val="black"/>
                </a:solidFill>
              </a:rPr>
              <a:t>Final – 40 marks </a:t>
            </a:r>
          </a:p>
          <a:p>
            <a:r>
              <a:rPr lang="en-US" sz="2800" dirty="0">
                <a:solidFill>
                  <a:prstClr val="black"/>
                </a:solidFill>
              </a:rPr>
              <a:t>	Final </a:t>
            </a:r>
            <a:r>
              <a:rPr lang="en-US" sz="2800" dirty="0">
                <a:solidFill>
                  <a:prstClr val="black"/>
                </a:solidFill>
              </a:rPr>
              <a:t>exam – 40 marks </a:t>
            </a:r>
          </a:p>
          <a:p>
            <a:endParaRPr lang="en-US" sz="2800" dirty="0">
              <a:solidFill>
                <a:prstClr val="black"/>
              </a:solidFill>
            </a:endParaRPr>
          </a:p>
          <a:p>
            <a:r>
              <a:rPr lang="en-US" sz="2800" dirty="0">
                <a:solidFill>
                  <a:prstClr val="black"/>
                </a:solidFill>
              </a:rPr>
              <a:t>Total </a:t>
            </a:r>
            <a:r>
              <a:rPr lang="en-US" sz="2800" dirty="0">
                <a:solidFill>
                  <a:prstClr val="black"/>
                </a:solidFill>
              </a:rPr>
              <a:t>= 100Marks</a:t>
            </a:r>
          </a:p>
        </p:txBody>
      </p:sp>
    </p:spTree>
    <p:extLst>
      <p:ext uri="{BB962C8B-B14F-4D97-AF65-F5344CB8AC3E}">
        <p14:creationId xmlns:p14="http://schemas.microsoft.com/office/powerpoint/2010/main" val="80203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7291" y="2438401"/>
            <a:ext cx="647700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91" b="99030" l="0" r="100000">
                        <a14:backgroundMark x1="93600" y1="87636" x2="89867" y2="77818"/>
                        <a14:backgroundMark x1="91733" y1="89212" x2="91733" y2="0"/>
                        <a14:backgroundMark x1="28000" y1="50061" x2="267" y2="36606"/>
                        <a14:backgroundMark x1="4000" y1="36242" x2="12800" y2="15030"/>
                        <a14:backgroundMark x1="9333" y1="20727" x2="30667" y2="26424"/>
                        <a14:backgroundMark x1="31733" y1="27758" x2="27200" y2="0"/>
                      </a14:backgroundRemoval>
                    </a14:imgEffect>
                  </a14:imgLayer>
                </a14:imgProps>
              </a:ext>
              <a:ext uri="{28A0092B-C50C-407E-A947-70E740481C1C}">
                <a14:useLocalDpi xmlns:a14="http://schemas.microsoft.com/office/drawing/2010/main" val="0"/>
              </a:ext>
            </a:extLst>
          </a:blip>
          <a:srcRect/>
          <a:stretch>
            <a:fillRect/>
          </a:stretch>
        </p:blipFill>
        <p:spPr bwMode="auto">
          <a:xfrm>
            <a:off x="8306430" y="727623"/>
            <a:ext cx="2231841" cy="5602778"/>
          </a:xfrm>
          <a:prstGeom prst="rect">
            <a:avLst/>
          </a:prstGeom>
          <a:solidFill>
            <a:schemeClr val="bg1"/>
          </a:solidFill>
          <a:ln>
            <a:noFill/>
          </a:ln>
          <a:effectLst/>
        </p:spPr>
      </p:pic>
    </p:spTree>
    <p:extLst>
      <p:ext uri="{BB962C8B-B14F-4D97-AF65-F5344CB8AC3E}">
        <p14:creationId xmlns:p14="http://schemas.microsoft.com/office/powerpoint/2010/main" val="1916036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ar-SA" dirty="0" smtClean="0"/>
              <a:t>Nursing Defined By:</a:t>
            </a:r>
            <a:endParaRPr lang="ar-SA" altLang="ar-SA" dirty="0" smtClean="0"/>
          </a:p>
        </p:txBody>
      </p:sp>
      <p:sp>
        <p:nvSpPr>
          <p:cNvPr id="3" name="Subtitle 2"/>
          <p:cNvSpPr>
            <a:spLocks noGrp="1"/>
          </p:cNvSpPr>
          <p:nvPr>
            <p:ph idx="1"/>
          </p:nvPr>
        </p:nvSpPr>
        <p:spPr>
          <a:xfrm>
            <a:off x="1752600" y="1524001"/>
            <a:ext cx="8686800" cy="4602163"/>
          </a:xfrm>
        </p:spPr>
        <p:txBody>
          <a:bodyPr rtlCol="1">
            <a:normAutofit lnSpcReduction="10000"/>
          </a:bodyPr>
          <a:lstStyle/>
          <a:p>
            <a:pPr>
              <a:buNone/>
              <a:defRPr/>
            </a:pPr>
            <a:r>
              <a:rPr lang="ar-SA" sz="28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Florence Nightingale</a:t>
            </a:r>
          </a:p>
          <a:p>
            <a:pPr>
              <a:defRPr/>
            </a:pPr>
            <a:r>
              <a:rPr lang="en-US" sz="2800" dirty="0">
                <a:latin typeface="Tahoma" pitchFamily="34" charset="0"/>
                <a:ea typeface="Tahoma" pitchFamily="34" charset="0"/>
                <a:cs typeface="Tahoma" pitchFamily="34" charset="0"/>
              </a:rPr>
              <a:t>The act of utilizing the environment of the patient to assist him in his recovery" (Nightingale, 1860).</a:t>
            </a:r>
          </a:p>
          <a:p>
            <a:pPr>
              <a:defRPr/>
            </a:pPr>
            <a:r>
              <a:rPr lang="en-US" sz="2800" dirty="0">
                <a:latin typeface="Tahoma" pitchFamily="34" charset="0"/>
                <a:ea typeface="Tahoma" pitchFamily="34" charset="0"/>
                <a:cs typeface="Tahoma" pitchFamily="34" charset="0"/>
              </a:rPr>
              <a:t>Nightingale </a:t>
            </a:r>
            <a:r>
              <a:rPr lang="en-US" sz="2800" dirty="0">
                <a:latin typeface="Tahoma" pitchFamily="34" charset="0"/>
                <a:ea typeface="Tahoma" pitchFamily="34" charset="0"/>
                <a:cs typeface="Tahoma" pitchFamily="34" charset="0"/>
              </a:rPr>
              <a:t>considered a clean, well-ventilated, and quite environment essential for recovery. </a:t>
            </a:r>
          </a:p>
          <a:p>
            <a:pPr marL="0" indent="0">
              <a:buNone/>
              <a:defRPr/>
            </a:pPr>
            <a:r>
              <a:rPr lang="en-US" sz="2800" dirty="0">
                <a:latin typeface="Tahoma" pitchFamily="34" charset="0"/>
                <a:ea typeface="Tahoma" pitchFamily="34" charset="0"/>
                <a:cs typeface="Tahoma" pitchFamily="34" charset="0"/>
              </a:rPr>
              <a:t>Virginia Henderson</a:t>
            </a:r>
          </a:p>
          <a:p>
            <a:pPr marL="0" indent="0">
              <a:buNone/>
              <a:defRPr/>
            </a:pPr>
            <a:r>
              <a:rPr lang="en-US" sz="2800" dirty="0">
                <a:latin typeface="Tahoma" pitchFamily="34" charset="0"/>
                <a:ea typeface="Tahoma" pitchFamily="34" charset="0"/>
                <a:cs typeface="Tahoma" pitchFamily="34" charset="0"/>
              </a:rPr>
              <a:t>The unique function of the nurse is to assist the individual, sick or well, in the performance of those activities contributing to health or its recovery (or to peaceful death)".</a:t>
            </a:r>
          </a:p>
          <a:p>
            <a:pPr marL="0" indent="0">
              <a:buNone/>
              <a:defRPr/>
            </a:pPr>
            <a:endParaRPr lang="en-US" sz="2800" dirty="0">
              <a:latin typeface="Tahoma" pitchFamily="34" charset="0"/>
              <a:ea typeface="Tahoma" pitchFamily="34" charset="0"/>
              <a:cs typeface="Tahoma" pitchFamily="34" charset="0"/>
            </a:endParaRPr>
          </a:p>
          <a:p>
            <a:pPr>
              <a:defRPr/>
            </a:pPr>
            <a:endParaRPr lang="en-US"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057473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1633</Words>
  <Application>Microsoft Office PowerPoint</Application>
  <PresentationFormat>Widescreen</PresentationFormat>
  <Paragraphs>191</Paragraphs>
  <Slides>41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41</vt:i4>
      </vt:variant>
    </vt:vector>
  </HeadingPairs>
  <TitlesOfParts>
    <vt:vector size="48" baseType="lpstr">
      <vt:lpstr>Arial</vt:lpstr>
      <vt:lpstr>Calibri</vt:lpstr>
      <vt:lpstr>Calibri Light</vt:lpstr>
      <vt:lpstr>Tahoma</vt:lpstr>
      <vt:lpstr>Times New Roman</vt:lpstr>
      <vt:lpstr>Office Theme</vt:lpstr>
      <vt:lpstr>1_Office Theme</vt:lpstr>
      <vt:lpstr>PowerPoint Presentation</vt:lpstr>
      <vt:lpstr>KING SAUD UNIVERSITY</vt:lpstr>
      <vt:lpstr>PowerPoint Presentation</vt:lpstr>
      <vt:lpstr>Course Description</vt:lpstr>
      <vt:lpstr>Objectives</vt:lpstr>
      <vt:lpstr>PowerPoint Presentation</vt:lpstr>
      <vt:lpstr>PowerPoint Presentation</vt:lpstr>
      <vt:lpstr>PowerPoint Presentation</vt:lpstr>
      <vt:lpstr>Nursing Defined By:</vt:lpstr>
      <vt:lpstr>PowerPoint Presentation</vt:lpstr>
      <vt:lpstr>PowerPoint Presentation</vt:lpstr>
      <vt:lpstr>Common Themes in these Definitions</vt:lpstr>
      <vt:lpstr>PowerPoint Presentation</vt:lpstr>
      <vt:lpstr>Components of Appropriate Definitions</vt:lpstr>
      <vt:lpstr>PowerPoint Presentation</vt:lpstr>
      <vt:lpstr> Nature of Nursing</vt:lpstr>
      <vt:lpstr>PowerPoint Presentation</vt:lpstr>
      <vt:lpstr>Purposes of Nursing</vt:lpstr>
      <vt:lpstr>PowerPoint Presentation</vt:lpstr>
      <vt:lpstr>PowerPoint Presentation</vt:lpstr>
      <vt:lpstr>Nursing is not Medicine</vt:lpstr>
      <vt:lpstr>Historical Background of Nursing </vt:lpstr>
      <vt:lpstr>Historical Background of Nursing </vt:lpstr>
      <vt:lpstr>The Folk Image of Nursing</vt:lpstr>
      <vt:lpstr>The Religious Image of Nursing</vt:lpstr>
      <vt:lpstr>PowerPoint Presentation</vt:lpstr>
      <vt:lpstr>Nursing in Islam</vt:lpstr>
      <vt:lpstr>PowerPoint Presentation</vt:lpstr>
      <vt:lpstr>Rufayda Al Islamiya</vt:lpstr>
      <vt:lpstr>PowerPoint Presentation</vt:lpstr>
      <vt:lpstr>Nursing prior to the late 1800s</vt:lpstr>
      <vt:lpstr>The Renaissance Image of Nursing</vt:lpstr>
      <vt:lpstr>The Emergence of Modern Nursing</vt:lpstr>
      <vt:lpstr>Florence Nightingale</vt:lpstr>
      <vt:lpstr>PowerPoint Presentation</vt:lpstr>
      <vt:lpstr>Florence Nightingale During Crimean War</vt:lpstr>
      <vt:lpstr>PowerPoint Presentation</vt:lpstr>
      <vt:lpstr>Florence Nightingale Accomplishments</vt:lpstr>
      <vt:lpstr>PowerPoint Presentation</vt:lpstr>
      <vt:lpstr>Florence Nightingale Accomplishments (cont.)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Abdualrahman Alshehry</dc:creator>
  <cp:lastModifiedBy>Abdualrahman Alshehry</cp:lastModifiedBy>
  <cp:revision>2</cp:revision>
  <dcterms:created xsi:type="dcterms:W3CDTF">2016-10-03T23:15:27Z</dcterms:created>
  <dcterms:modified xsi:type="dcterms:W3CDTF">2016-10-03T23:20:52Z</dcterms:modified>
</cp:coreProperties>
</file>