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4652" r:id="rId3"/>
  </p:sldMasterIdLst>
  <p:notesMasterIdLst>
    <p:notesMasterId r:id="rId20"/>
  </p:notesMasterIdLst>
  <p:handoutMasterIdLst>
    <p:handoutMasterId r:id="rId21"/>
  </p:handoutMasterIdLst>
  <p:sldIdLst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43" r:id="rId14"/>
    <p:sldId id="338" r:id="rId15"/>
    <p:sldId id="339" r:id="rId16"/>
    <p:sldId id="340" r:id="rId17"/>
    <p:sldId id="341" r:id="rId18"/>
    <p:sldId id="342" r:id="rId19"/>
  </p:sldIdLst>
  <p:sldSz cx="9144000" cy="6858000" type="screen4x3"/>
  <p:notesSz cx="7045325" cy="9345613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0" y="-96"/>
      </p:cViewPr>
      <p:guideLst>
        <p:guide orient="horz" pos="2943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134D6BE-5F31-47B9-91A3-0CEF3D9F1799}" type="datetimeFigureOut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932C7A2-67FF-4E45-8583-E8A1503CD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4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92A4E1-68EC-40B3-BEF5-59E004DA5C9A}" type="datetimeFigureOut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5625" cy="4205288"/>
          </a:xfrm>
          <a:prstGeom prst="rect">
            <a:avLst/>
          </a:prstGeom>
        </p:spPr>
        <p:txBody>
          <a:bodyPr vert="horz" wrap="square" lIns="93662" tIns="46831" rIns="93662" bIns="468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3ACD87-98BC-4B1D-8EC0-C948A6B4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8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100" i="1" dirty="0" smtClean="0">
                <a:ea typeface="Lucida Sans Unicode" pitchFamily="34" charset="0"/>
                <a:cs typeface="Lucida Sans Unicode" pitchFamily="34" charset="0"/>
              </a:rPr>
              <a:t>See Figure 1-2, pp. 17 (Sanders and McCormick)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3ACD87-98BC-4B1D-8EC0-C948A6B47E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4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ED08-4C8E-49C0-97BE-9B5777E8AE02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3B8B-BD2A-4845-B63F-8CCF22832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5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2706-E3AF-472F-94E3-5E55812ED163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1786-A18F-411E-8020-3862ABB87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4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82905-4EB3-466B-8B7F-1C572BBEFF68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65E3-87A5-4C77-B1AC-43DC55070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9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DC805695-044D-48D4-9F27-A911AC8D16DE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101605-88B2-4056-BC97-C91BB6466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1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A7326A-7F4E-488F-896E-48AF1474725A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65371-9D38-4902-91B2-B7A708F9E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5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841AC-0140-4D22-81CA-491ED5C9B0F0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B6400C-1CB1-4181-8F51-C2887B60C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FE7AF3-A574-4C37-A888-6383BBA3D10E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62F21-8605-4F43-BFAD-01BF0B71A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</p:spTree>
    <p:extLst>
      <p:ext uri="{BB962C8B-B14F-4D97-AF65-F5344CB8AC3E}">
        <p14:creationId xmlns:p14="http://schemas.microsoft.com/office/powerpoint/2010/main" val="98425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4A8312-074B-49DD-A62E-5D22A0C36213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E3771-8E44-482A-8DD1-57D663D1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3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8C7C8C-BC7B-47F5-B75B-C46844A7F0F3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915E9D-CE7B-469F-BA14-EB1B88F35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 dirty="0" smtClean="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</p:spTree>
    <p:extLst>
      <p:ext uri="{BB962C8B-B14F-4D97-AF65-F5344CB8AC3E}">
        <p14:creationId xmlns:p14="http://schemas.microsoft.com/office/powerpoint/2010/main" val="2298135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A506C57-AF3F-474A-9D58-B48091D36F02}" type="datetime1">
              <a:rPr lang="en-US"/>
              <a:pPr>
                <a:defRPr/>
              </a:pPr>
              <a:t>25/9/2016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F6F493-EC24-4322-935D-8310C00A5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8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E415-544B-4136-8B32-68E5003A86FA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D7C6D5-5F10-440C-8AF6-25A56E79C7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EE89A-D58B-4290-8BA8-4C6EC72ABD29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F8048-CB68-4D13-A2D5-657497F7B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445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273BC-A1CD-4A86-A50A-30336621C135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B4DF3-A30D-43C7-A5CE-3D7801C750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C0E4E-7B9A-4EDE-944E-A613C93ADF3E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1122E-1D88-4119-93D4-83C3677ADA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1D6E4-213C-4486-A24B-553A41EB5B78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954D7-AAEC-4CE9-80EA-74EA037274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EBB608-7225-4416-89A7-88AB8BA72449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61771-8743-47A9-B151-E77FDF4A52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FEFA5-BCE6-45B7-BE44-D5E7B9912AA0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AC7B9-D7F7-4441-8F60-6368612364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D3392-62E0-4C1C-AFE0-D963FFEAD3DE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449F3B-2527-4E00-8067-4FA4FCBB0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C8688-5B91-4381-A2E2-E2CA43A0969E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4C45A-80D8-4DBE-9DF2-DEDFA058C5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CF3C1-7F2A-464A-9CC1-6508E3ACCFF8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0677B-8B58-4DA5-8807-05D4FF716C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875A-ACAA-4903-8FB9-E997B402C128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45C83-DD65-4DD2-8826-6300654FC9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42FD6-76E6-4B95-A5A9-389391CF397B}" type="datetime1">
              <a:rPr lang="en-US" smtClean="0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A3645-1BE2-44EE-9D30-FAE58F13C8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D451-347D-4814-8B4C-9752DB3975F4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7C1E4-CFBF-4214-8A62-B8A95A24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8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0027-D30A-40EB-8D20-9BBEF1FD17D2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AC73D-3824-43D7-B2A7-EDF014FDD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94996-821A-47B4-88C1-F632B506AB1B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8737-DDB8-47C8-AA07-C90CB845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D6BA-DA1F-4082-8FB0-B87D2F2EB0C0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4F69A-C2FA-4FF4-A8C7-817E1425A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6C3DF-1266-48DB-9DF1-238DFEDF258C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A575-D0BF-4862-832F-FBDF44EF3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8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00002-F071-41F7-8A92-46008DB7565B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3B82-1A20-4BE6-8ABF-F9CA27F05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E625-C294-4250-ADF8-BF2F6190154F}" type="datetime1">
              <a:rPr lang="en-US"/>
              <a:pPr>
                <a:defRPr/>
              </a:pPr>
              <a:t>25/9/2016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0D196-62F8-42D9-A476-F81CE6055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8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Aug 22, 2015</a:t>
            </a:r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IE-341 Human Factors 	El-Sherbeeny, PhD	Fall-2015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91BA7805-CAFB-4AF7-A92E-8ABB392EE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3" r:id="rId1"/>
    <p:sldLayoutId id="2147484624" r:id="rId2"/>
    <p:sldLayoutId id="2147484625" r:id="rId3"/>
    <p:sldLayoutId id="2147484626" r:id="rId4"/>
    <p:sldLayoutId id="2147484627" r:id="rId5"/>
    <p:sldLayoutId id="2147484628" r:id="rId6"/>
    <p:sldLayoutId id="2147484629" r:id="rId7"/>
    <p:sldLayoutId id="2147484630" r:id="rId8"/>
    <p:sldLayoutId id="2147484631" r:id="rId9"/>
    <p:sldLayoutId id="2147484632" r:id="rId10"/>
    <p:sldLayoutId id="21474846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E679906-FC10-43B2-AD66-5B88AC376CC9}" type="datetime1">
              <a:rPr lang="en-US"/>
              <a:pPr>
                <a:defRPr/>
              </a:pPr>
              <a:t>25/9/2016</a:t>
            </a:fld>
            <a:endParaRPr lang="en-US" dirty="0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43400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IE-341 Human Factors  El-Sherbeeny, PhD Fall-2015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5CE59F-8BCC-408C-A8FB-A8AA35164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34" r:id="rId1"/>
    <p:sldLayoutId id="2147484635" r:id="rId2"/>
    <p:sldLayoutId id="2147484636" r:id="rId3"/>
    <p:sldLayoutId id="2147484637" r:id="rId4"/>
    <p:sldLayoutId id="2147484638" r:id="rId5"/>
    <p:sldLayoutId id="2147484639" r:id="rId6"/>
    <p:sldLayoutId id="2147484640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Aug 22,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 smtClean="0"/>
              <a:t>IE-341 Human Factors 	El-Sherbeeny, PhD	Fall-2015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1BA7805-CAFB-4AF7-A92E-8ABB392EE6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2" r:id="rId10"/>
    <p:sldLayoutId id="214748466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305800" cy="38862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dirty="0" smtClean="0">
                <a:solidFill>
                  <a:schemeClr val="tx1"/>
                </a:solidFill>
              </a:rPr>
              <a:t>King Saud University </a:t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/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>College of Engineering</a:t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/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>IE – 341: “Human Factors Engineering”</a:t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sz="3700" dirty="0" smtClean="0">
                <a:solidFill>
                  <a:schemeClr val="tx1"/>
                </a:solidFill>
              </a:rPr>
              <a:t/>
            </a:r>
            <a:br>
              <a:rPr sz="3700" dirty="0" smtClean="0">
                <a:solidFill>
                  <a:schemeClr val="tx1"/>
                </a:solidFill>
              </a:rPr>
            </a:br>
            <a:r>
              <a:rPr lang="en-US" sz="3700" dirty="0" smtClean="0">
                <a:solidFill>
                  <a:schemeClr val="tx1"/>
                </a:solidFill>
              </a:rPr>
              <a:t>Fall – 2016 (First Semester 1437-1438)</a:t>
            </a:r>
            <a:endParaRPr sz="3700" dirty="0" smtClean="0">
              <a:solidFill>
                <a:schemeClr val="tx1"/>
              </a:solidFill>
            </a:endParaRP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b="1" dirty="0" smtClean="0">
                <a:solidFill>
                  <a:schemeClr val="tx1"/>
                </a:solidFill>
              </a:rPr>
              <a:t>Chapter 1. Introduction</a:t>
            </a:r>
          </a:p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endParaRPr lang="en-US" altLang="en-US" b="1" dirty="0" smtClean="0">
              <a:solidFill>
                <a:schemeClr val="tx1"/>
              </a:solidFill>
            </a:endParaRPr>
          </a:p>
          <a:p>
            <a:pPr marL="109538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1900" b="1" dirty="0" smtClean="0">
                <a:solidFill>
                  <a:schemeClr val="tx1"/>
                </a:solidFill>
              </a:rPr>
              <a:t>Prepared by: Ahmed M. El-</a:t>
            </a:r>
            <a:r>
              <a:rPr lang="en-US" altLang="en-US" sz="1900" b="1" dirty="0" err="1" smtClean="0">
                <a:solidFill>
                  <a:schemeClr val="tx1"/>
                </a:solidFill>
              </a:rPr>
              <a:t>Sherbeeny</a:t>
            </a:r>
            <a:r>
              <a:rPr lang="en-US" altLang="en-US" sz="1900" b="1" dirty="0" smtClean="0">
                <a:solidFill>
                  <a:schemeClr val="tx1"/>
                </a:solidFill>
              </a:rPr>
              <a:t>, PhD</a:t>
            </a:r>
          </a:p>
        </p:txBody>
      </p:sp>
      <p:sp>
        <p:nvSpPr>
          <p:cNvPr id="33797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D0F79B-0408-4AF7-855C-C65A0A6A92E0}" type="slidenum">
              <a:rPr lang="en-US" altLang="en-US">
                <a:solidFill>
                  <a:schemeClr val="tx2"/>
                </a:solidFill>
              </a:rPr>
              <a:pPr eaLnBrk="1" hangingPunct="1"/>
              <a:t>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617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HM System Characteristics</a:t>
            </a:r>
          </a:p>
        </p:txBody>
      </p:sp>
      <p:sp>
        <p:nvSpPr>
          <p:cNvPr id="43011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/>
          <a:lstStyle/>
          <a:p>
            <a:r>
              <a:rPr lang="en-US" altLang="en-US" sz="2300" dirty="0" smtClean="0">
                <a:solidFill>
                  <a:schemeClr val="tx1"/>
                </a:solidFill>
              </a:rPr>
              <a:t>Systems are purposive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</a:rPr>
              <a:t>Systems have </a:t>
            </a: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 1 objective</a:t>
            </a:r>
            <a:endParaRPr lang="en-US" altLang="en-US" sz="2100" dirty="0" smtClean="0">
              <a:solidFill>
                <a:schemeClr val="tx1"/>
              </a:solidFill>
            </a:endParaRPr>
          </a:p>
          <a:p>
            <a:r>
              <a:rPr lang="en-US" altLang="en-US" sz="2300" dirty="0" smtClean="0">
                <a:solidFill>
                  <a:schemeClr val="tx1"/>
                </a:solidFill>
              </a:rPr>
              <a:t>Systems can be hierarchical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</a:rPr>
              <a:t>Systems may have subsystem levels (1, 2, etc.)</a:t>
            </a:r>
          </a:p>
          <a:p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Systems operate in </a:t>
            </a:r>
            <a:r>
              <a:rPr lang="en-US" altLang="en-US" sz="23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environment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(i.e. inside </a:t>
            </a:r>
            <a:r>
              <a:rPr lang="en-US" altLang="en-US" sz="23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boundary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Immediate (e.g. chair)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Intermediate (e.g. office)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General (e.g. city)</a:t>
            </a:r>
          </a:p>
          <a:p>
            <a:r>
              <a:rPr lang="en-US" altLang="en-US" sz="2300" b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 serve functions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Sensing (i.e. receiving information; e.g. speedometer)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Information storage (i.e. memory; e.g. disk, CD, flash)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Information processing and decision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Action functions (output)</a:t>
            </a:r>
          </a:p>
          <a:p>
            <a:pPr lvl="2"/>
            <a:r>
              <a:rPr lang="en-US" altLang="en-US" sz="19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Physical control (i.e. movement, handling)</a:t>
            </a:r>
          </a:p>
          <a:p>
            <a:pPr lvl="2"/>
            <a:r>
              <a:rPr lang="en-US" altLang="en-US" sz="19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Communication action (e.g. signal, voice)</a:t>
            </a:r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C261D7-7556-4946-996D-16CD6196F90B}" type="slidenum">
              <a:rPr lang="en-US" altLang="en-US">
                <a:solidFill>
                  <a:schemeClr val="tx2"/>
                </a:solidFill>
              </a:rPr>
              <a:pPr eaLnBrk="1" hangingPunct="1"/>
              <a:t>10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617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HM System Characteristics</a:t>
            </a:r>
          </a:p>
        </p:txBody>
      </p:sp>
      <p:sp>
        <p:nvSpPr>
          <p:cNvPr id="19460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19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altLang="en-US" sz="2100" i="1" dirty="0" smtClean="0">
              <a:ea typeface="Lucida Sans Unicode" pitchFamily="34" charset="0"/>
              <a:cs typeface="Lucida Sans Unicode" pitchFamily="34" charset="0"/>
            </a:endParaRPr>
          </a:p>
          <a:p>
            <a:pPr marL="109537" indent="0" fontAlgn="auto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altLang="en-US" sz="2100" i="1" dirty="0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C3E180-3CAC-48A5-A4B1-8740EA850CF2}" type="slidenum">
              <a:rPr lang="en-US" altLang="en-US">
                <a:solidFill>
                  <a:schemeClr val="tx2"/>
                </a:solidFill>
              </a:rPr>
              <a:pPr eaLnBrk="1" hangingPunct="1"/>
              <a:t>11</a:t>
            </a:fld>
            <a:endParaRPr lang="en-US" altLang="en-US">
              <a:solidFill>
                <a:schemeClr val="tx2"/>
              </a:solidFill>
            </a:endParaRPr>
          </a:p>
        </p:txBody>
      </p:sp>
      <p:grpSp>
        <p:nvGrpSpPr>
          <p:cNvPr id="44038" name="Group 5"/>
          <p:cNvGrpSpPr>
            <a:grpSpLocks/>
          </p:cNvGrpSpPr>
          <p:nvPr/>
        </p:nvGrpSpPr>
        <p:grpSpPr bwMode="auto">
          <a:xfrm>
            <a:off x="0" y="2209800"/>
            <a:ext cx="9144000" cy="2438400"/>
            <a:chOff x="152400" y="2133600"/>
            <a:chExt cx="8839200" cy="2209800"/>
          </a:xfrm>
        </p:grpSpPr>
        <p:sp>
          <p:nvSpPr>
            <p:cNvPr id="7" name="Rectangle 6"/>
            <p:cNvSpPr/>
            <p:nvPr/>
          </p:nvSpPr>
          <p:spPr>
            <a:xfrm>
              <a:off x="1676242" y="3124845"/>
              <a:ext cx="1448647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Sensing </a:t>
              </a:r>
            </a:p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sz="1600" dirty="0" smtClean="0">
                  <a:solidFill>
                    <a:schemeClr val="tx1"/>
                  </a:solidFill>
                </a:rPr>
                <a:t>information receiving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353541" y="3124845"/>
              <a:ext cx="1904418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200" b="1" dirty="0" smtClean="0">
                  <a:solidFill>
                    <a:schemeClr val="tx1"/>
                  </a:solidFill>
                </a:rPr>
                <a:t>Information processing and decision </a:t>
              </a:r>
              <a:endParaRPr lang="en-US" sz="22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612" y="3124845"/>
              <a:ext cx="1981148" cy="12185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Action Function </a:t>
              </a:r>
            </a:p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(physical control or communication</a:t>
              </a:r>
              <a:r>
                <a:rPr lang="en-US" dirty="0" smtClean="0">
                  <a:solidFill>
                    <a:schemeClr val="tx1"/>
                  </a:solidFill>
                </a:rPr>
                <a:t>)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4124" y="2133600"/>
              <a:ext cx="3887099" cy="45749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400" b="1" dirty="0" smtClean="0">
                  <a:solidFill>
                    <a:schemeClr val="tx1"/>
                  </a:solidFill>
                </a:rPr>
                <a:t>Information Storage 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52400" y="3124845"/>
              <a:ext cx="1295188" cy="12185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2000" b="1" dirty="0" smtClean="0">
                  <a:solidFill>
                    <a:schemeClr val="tx1"/>
                  </a:solidFill>
                </a:rPr>
                <a:t>Info input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696412" y="3124845"/>
              <a:ext cx="1295188" cy="12185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b="1" dirty="0" smtClean="0">
                  <a:solidFill>
                    <a:schemeClr val="tx1"/>
                  </a:solidFill>
                </a:rPr>
                <a:t>Info output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467759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257959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124888" y="3733403"/>
              <a:ext cx="22865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47588" y="3733403"/>
              <a:ext cx="2286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9" idx="0"/>
            </p:cNvCxnSpPr>
            <p:nvPr/>
          </p:nvCxnSpPr>
          <p:spPr>
            <a:xfrm>
              <a:off x="5790459" y="2591098"/>
              <a:ext cx="685959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7" idx="0"/>
            </p:cNvCxnSpPr>
            <p:nvPr/>
          </p:nvCxnSpPr>
          <p:spPr>
            <a:xfrm flipH="1">
              <a:off x="2400565" y="2591098"/>
              <a:ext cx="837882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>
            <a:xfrm>
              <a:off x="4304983" y="2591098"/>
              <a:ext cx="0" cy="533748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headEnd type="stealth" w="sm" len="lg"/>
              <a:tailEnd type="stealth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720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HM System Characteristics</a:t>
            </a:r>
          </a:p>
        </p:txBody>
      </p:sp>
      <p:sp>
        <p:nvSpPr>
          <p:cNvPr id="45059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 interact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 work together to achieve a goal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 are at lowest level of analysis</a:t>
            </a:r>
          </a:p>
          <a:p>
            <a:endParaRPr lang="en-US" altLang="en-US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Systems, subsystems, components have I/O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I: input(s)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O: output(s)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O’s of 1 system: can be I’s to another system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I’s: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Physical (materials)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Mechanical forces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Information</a:t>
            </a:r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39CDA5-2B1B-4924-9567-421A041D8DD3}" type="slidenum">
              <a:rPr lang="en-US" altLang="en-US">
                <a:solidFill>
                  <a:schemeClr val="tx2"/>
                </a:solidFill>
              </a:rPr>
              <a:pPr eaLnBrk="1" hangingPunct="1"/>
              <a:t>12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822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Types of HM Systems</a:t>
            </a:r>
          </a:p>
        </p:txBody>
      </p:sp>
      <p:sp>
        <p:nvSpPr>
          <p:cNvPr id="46083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endParaRPr lang="en-US" altLang="en-US" sz="25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z="25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Closed-loop systems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Require continuous control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Require continuous feedback (e.g. errors, updates, etc.)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 car operation</a:t>
            </a:r>
          </a:p>
          <a:p>
            <a:endParaRPr lang="en-US" altLang="en-US" sz="2500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r>
              <a:rPr lang="en-US" altLang="en-US" sz="25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Open-loop systems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Need no further control (e.g. car cruise-control)</a:t>
            </a:r>
          </a:p>
          <a:p>
            <a:pPr lvl="1"/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Feedback causes improved system operation</a:t>
            </a:r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393D32-C2BE-4BD3-A523-2BB8A7FE0095}" type="slidenum">
              <a:rPr lang="en-US" altLang="en-US">
                <a:solidFill>
                  <a:schemeClr val="tx2"/>
                </a:solidFill>
              </a:rPr>
              <a:pPr eaLnBrk="1" hangingPunct="1"/>
              <a:t>13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925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Reliability</a:t>
            </a:r>
          </a:p>
        </p:txBody>
      </p:sp>
      <p:sp>
        <p:nvSpPr>
          <p:cNvPr id="47107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err="1" smtClean="0">
                <a:solidFill>
                  <a:schemeClr val="tx1"/>
                </a:solidFill>
              </a:rPr>
              <a:t>Def</a:t>
            </a:r>
            <a:r>
              <a:rPr lang="en-US" altLang="en-US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dirty="0" smtClean="0">
                <a:solidFill>
                  <a:schemeClr val="tx1"/>
                </a:solidFill>
              </a:rPr>
              <a:t>: “probability of successful operation”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Measure #1:</a:t>
            </a:r>
          </a:p>
          <a:p>
            <a:pPr lvl="1"/>
            <a:r>
              <a:rPr lang="en-US" altLang="en-US" b="1" dirty="0" smtClean="0">
                <a:solidFill>
                  <a:schemeClr val="tx1"/>
                </a:solidFill>
              </a:rPr>
              <a:t>success ratio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e.g. ATM gives correct cash: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9999 times out of 10,000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</a:t>
            </a:r>
            <a:r>
              <a:rPr lang="en-US" altLang="en-US" dirty="0" smtClean="0">
                <a:solidFill>
                  <a:schemeClr val="tx1"/>
                </a:solidFill>
              </a:rPr>
              <a:t>Rel. = 0.9999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Usually expressed to 4 </a:t>
            </a:r>
            <a:r>
              <a:rPr lang="en-US" altLang="en-US" dirty="0" err="1" smtClean="0">
                <a:solidFill>
                  <a:schemeClr val="tx1"/>
                </a:solidFill>
              </a:rPr>
              <a:t>d.p.</a:t>
            </a:r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Measure # 2: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mean time to failure (</a:t>
            </a:r>
            <a:r>
              <a:rPr lang="en-US" altLang="en-US" b="1" dirty="0" smtClean="0">
                <a:solidFill>
                  <a:schemeClr val="tx1"/>
                </a:solidFill>
              </a:rPr>
              <a:t>MTF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i.e. # of times system/human performs successfully (before failure)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Used in continuous activity</a:t>
            </a:r>
            <a:endParaRPr lang="en-US" altLang="en-US" i="1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B41D98-0B04-4836-AC1B-2D79CFCBB88C}" type="slidenum">
              <a:rPr lang="en-US" altLang="en-US">
                <a:solidFill>
                  <a:schemeClr val="tx2"/>
                </a:solidFill>
              </a:rPr>
              <a:pPr eaLnBrk="1" hangingPunct="1"/>
              <a:t>14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1027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Rel.: Components in Series</a:t>
            </a:r>
          </a:p>
        </p:txBody>
      </p:sp>
      <p:sp>
        <p:nvSpPr>
          <p:cNvPr id="48131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Successful operation of system 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300" dirty="0" smtClean="0">
                <a:solidFill>
                  <a:schemeClr val="tx1"/>
                </a:solidFill>
              </a:rPr>
              <a:t> </a:t>
            </a:r>
            <a:br>
              <a:rPr lang="en-US" altLang="en-US" sz="2300" dirty="0" smtClean="0">
                <a:solidFill>
                  <a:schemeClr val="tx1"/>
                </a:solidFill>
              </a:rPr>
            </a:br>
            <a:r>
              <a:rPr lang="en-US" altLang="en-US" sz="2300" dirty="0" smtClean="0">
                <a:solidFill>
                  <a:schemeClr val="tx1"/>
                </a:solidFill>
              </a:rPr>
              <a:t>Successful operation of </a:t>
            </a:r>
            <a:r>
              <a:rPr lang="en-US" altLang="en-US" sz="2300" b="1" dirty="0" smtClean="0">
                <a:solidFill>
                  <a:schemeClr val="tx1"/>
                </a:solidFill>
              </a:rPr>
              <a:t>ALL</a:t>
            </a:r>
            <a:r>
              <a:rPr lang="en-US" altLang="en-US" sz="2300" dirty="0" smtClean="0">
                <a:solidFill>
                  <a:schemeClr val="tx1"/>
                </a:solidFill>
              </a:rPr>
              <a:t> components</a:t>
            </a:r>
            <a:br>
              <a:rPr lang="en-US" altLang="en-US" sz="2300" dirty="0" smtClean="0">
                <a:solidFill>
                  <a:schemeClr val="tx1"/>
                </a:solidFill>
              </a:rPr>
            </a:br>
            <a:r>
              <a:rPr lang="en-US" altLang="en-US" sz="2300" dirty="0" smtClean="0">
                <a:solidFill>
                  <a:schemeClr val="tx1"/>
                </a:solidFill>
              </a:rPr>
              <a:t>(i.e. machines, humans, etc.)</a:t>
            </a:r>
          </a:p>
          <a:p>
            <a:pPr>
              <a:lnSpc>
                <a:spcPct val="8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Conditions: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Failure of 1 component </a:t>
            </a: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100" dirty="0" smtClean="0">
                <a:solidFill>
                  <a:schemeClr val="tx1"/>
                </a:solidFill>
              </a:rPr>
              <a:t> failure of complete system!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Failures occur independently of each other</a:t>
            </a:r>
          </a:p>
          <a:p>
            <a:pPr>
              <a:lnSpc>
                <a:spcPct val="8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Rel. of system = Product of Rel. of all components</a:t>
            </a:r>
          </a:p>
          <a:p>
            <a:pPr>
              <a:lnSpc>
                <a:spcPct val="8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e.g. System has 100 components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components all connected in series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Rel. of each component = 99%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2100" dirty="0" smtClean="0">
                <a:solidFill>
                  <a:schemeClr val="tx1"/>
                </a:solidFill>
              </a:rPr>
              <a:t> Rel. of system = 0.365 (why?)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i.e. system will only work successfully:</a:t>
            </a:r>
            <a:br>
              <a:rPr lang="en-US" altLang="en-US" sz="2100" dirty="0" smtClean="0">
                <a:solidFill>
                  <a:schemeClr val="tx1"/>
                </a:solidFill>
              </a:rPr>
            </a:br>
            <a:r>
              <a:rPr lang="en-US" altLang="en-US" sz="2100" dirty="0" smtClean="0">
                <a:solidFill>
                  <a:schemeClr val="tx1"/>
                </a:solidFill>
              </a:rPr>
              <a:t>365 out of 1,000 times!</a:t>
            </a:r>
          </a:p>
          <a:p>
            <a:pPr lvl="1">
              <a:lnSpc>
                <a:spcPct val="8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Conclusions:</a:t>
            </a:r>
          </a:p>
          <a:p>
            <a:pPr lvl="2">
              <a:lnSpc>
                <a:spcPct val="8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more components </a:t>
            </a:r>
            <a:r>
              <a:rPr lang="en-US" altLang="en-US" sz="19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</a:t>
            </a:r>
            <a:r>
              <a:rPr lang="en-US" altLang="en-US" sz="1900" dirty="0" smtClean="0">
                <a:solidFill>
                  <a:schemeClr val="tx1"/>
                </a:solidFill>
              </a:rPr>
              <a:t> less Rel.</a:t>
            </a:r>
          </a:p>
          <a:p>
            <a:pPr lvl="2">
              <a:lnSpc>
                <a:spcPct val="80000"/>
              </a:lnSpc>
            </a:pPr>
            <a:r>
              <a:rPr lang="en-US" altLang="en-US" sz="1900" b="1" dirty="0" smtClean="0">
                <a:solidFill>
                  <a:schemeClr val="tx1"/>
                </a:solidFill>
              </a:rPr>
              <a:t>Max.</a:t>
            </a:r>
            <a:r>
              <a:rPr lang="en-US" altLang="en-US" sz="1900" dirty="0" smtClean="0">
                <a:solidFill>
                  <a:schemeClr val="tx1"/>
                </a:solidFill>
              </a:rPr>
              <a:t> system Rel. = Rel. of least reliable component</a:t>
            </a:r>
          </a:p>
          <a:p>
            <a:pPr lvl="2">
              <a:lnSpc>
                <a:spcPct val="8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least Rel. component is usually human component (weakest link)</a:t>
            </a:r>
          </a:p>
          <a:p>
            <a:pPr lvl="2">
              <a:lnSpc>
                <a:spcPct val="8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In reality, system Rel. </a:t>
            </a:r>
            <a:r>
              <a:rPr lang="en-US" altLang="en-US" sz="19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≪ least Rel. component</a:t>
            </a:r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628F2D-1E65-4E0D-994C-04121DCF3BDC}" type="slidenum">
              <a:rPr lang="en-US" altLang="en-US">
                <a:solidFill>
                  <a:schemeClr val="tx2"/>
                </a:solidFill>
              </a:rPr>
              <a:pPr eaLnBrk="1" hangingPunct="1"/>
              <a:t>15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1232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System Rel: Components in Parallel</a:t>
            </a:r>
          </a:p>
        </p:txBody>
      </p:sp>
      <p:sp>
        <p:nvSpPr>
          <p:cNvPr id="49155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≥2 components perform same functions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AKA: backup redundancy (in case of failure)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System failure 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failure of ALL components</a:t>
            </a:r>
          </a:p>
          <a:p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 System has 4 components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components connected in //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Rel. of each = 0.7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⇒ System Rel. =</a:t>
            </a:r>
            <a:b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1 – (1-Rel</a:t>
            </a:r>
            <a:r>
              <a:rPr lang="en-US" altLang="en-US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c1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c2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c3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)(1-Rel</a:t>
            </a:r>
            <a:r>
              <a:rPr lang="en-US" altLang="en-US" baseline="-250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c4</a:t>
            </a:r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 = 0.992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Conclusions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more components in // ⇒ higher Rel.</a:t>
            </a:r>
          </a:p>
          <a:p>
            <a:pPr lvl="1"/>
            <a:endParaRPr lang="en-US" altLang="en-US" dirty="0" smtClean="0">
              <a:solidFill>
                <a:schemeClr val="tx1"/>
              </a:solidFill>
              <a:ea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altLang="en-US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Note, Rel. ↓ with time (e.g. 10-year old car vs. new)</a:t>
            </a:r>
          </a:p>
        </p:txBody>
      </p:sp>
      <p:sp>
        <p:nvSpPr>
          <p:cNvPr id="4915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6022F3-6C13-4470-BC6B-8482BC4DFC2F}" type="slidenum">
              <a:rPr lang="en-US" altLang="en-US">
                <a:solidFill>
                  <a:schemeClr val="tx2"/>
                </a:solidFill>
              </a:rPr>
              <a:pPr eaLnBrk="1" hangingPunct="1"/>
              <a:t>16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Overview</a:t>
            </a:r>
          </a:p>
        </p:txBody>
      </p:sp>
      <p:sp>
        <p:nvSpPr>
          <p:cNvPr id="11268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Successful design entails what man: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Needs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Wants (desires)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Can use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Human factors investigated by designers: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Anthropometry (Human physical size, limitations)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Physiology: human body,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Reactions (hearing, seeing, touching, etc.)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Functions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Limitations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Capabilities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Ergonomics (“doing” vs. anthropometry: “being”)</a:t>
            </a:r>
          </a:p>
          <a:p>
            <a:pPr marL="1005840" lvl="2" fontAlgn="auto"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dynamic interaction of operator and machine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Psychology: influence of mental conditions</a:t>
            </a:r>
          </a:p>
          <a:p>
            <a:pPr marL="640080" lvl="1" indent="-274320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Others: social, climate, religion, etc.</a:t>
            </a:r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2F096E-FAA0-4B40-9529-462F5092F788}" type="slidenum">
              <a:rPr lang="en-US" altLang="en-US">
                <a:solidFill>
                  <a:schemeClr val="tx2"/>
                </a:solidFill>
              </a:rPr>
              <a:pPr eaLnBrk="1" hangingPunct="1"/>
              <a:t>2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29901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Human Factors: Overview</a:t>
            </a:r>
          </a:p>
        </p:txBody>
      </p:sp>
      <p:sp>
        <p:nvSpPr>
          <p:cNvPr id="35843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6019800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Objectives of Human Factors (HF):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Increase work efficiency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Increase effectiveness of work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Increase convenience and ease of use of machines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Increase productivity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Decrease errors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Study influence of design on people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Change designs to suit human needs, limitations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Increase human values: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Increase safety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Increase comfort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Increase job satisfaction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Decrease fatigue and stress</a:t>
            </a:r>
          </a:p>
          <a:p>
            <a:pPr lvl="2"/>
            <a:r>
              <a:rPr lang="en-US" altLang="en-US" sz="2200" dirty="0" smtClean="0">
                <a:solidFill>
                  <a:schemeClr val="tx1"/>
                </a:solidFill>
              </a:rPr>
              <a:t>Increase quality of life</a:t>
            </a:r>
          </a:p>
        </p:txBody>
      </p:sp>
      <p:sp>
        <p:nvSpPr>
          <p:cNvPr id="3584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F7A6F6-26EA-4E87-B000-28CA68628B50}" type="slidenum">
              <a:rPr lang="en-US" altLang="en-US">
                <a:solidFill>
                  <a:schemeClr val="tx2"/>
                </a:solidFill>
              </a:rPr>
              <a:pPr eaLnBrk="1" hangingPunct="1"/>
              <a:t>3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003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factors, definitions</a:t>
            </a:r>
          </a:p>
        </p:txBody>
      </p:sp>
      <p:sp>
        <p:nvSpPr>
          <p:cNvPr id="36867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Definition 1: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Systematic application of information about human: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Capabilities, limitations, and characteristics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    to the design of: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objects and procedures that people use</a:t>
            </a:r>
            <a:r>
              <a:rPr lang="en-US" altLang="en-US" sz="1900" dirty="0" smtClean="0">
                <a:solidFill>
                  <a:schemeClr val="tx1"/>
                </a:solidFill>
              </a:rPr>
              <a:t>,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and the environment in which they use them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Definition 2: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HF discovers and applies information about human: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Behavior, abilities, limitations, other characteristics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    to the design of: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tools, machines, systems, jobs, tasks, environments for: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productive, safe, comfortable, effective human use</a:t>
            </a:r>
          </a:p>
        </p:txBody>
      </p:sp>
      <p:sp>
        <p:nvSpPr>
          <p:cNvPr id="368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58C9DA-BAC4-48A0-AAA7-FE0F9546055A}" type="slidenum">
              <a:rPr lang="en-US" altLang="en-US">
                <a:solidFill>
                  <a:schemeClr val="tx2"/>
                </a:solidFill>
              </a:rPr>
              <a:pPr eaLnBrk="1" hangingPunct="1"/>
              <a:t>4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1059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Characteristics</a:t>
            </a:r>
          </a:p>
        </p:txBody>
      </p:sp>
      <p:sp>
        <p:nvSpPr>
          <p:cNvPr id="37891" name="Rectangle 4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9436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HF involves study of: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Human response to environment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Response as a basis for design, improvements</a:t>
            </a:r>
          </a:p>
          <a:p>
            <a:pPr lvl="3"/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Characteristics of HF: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Machines must be built to serve humans (not opp.)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Design must take human differences into account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Designs influence humans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Design process must include data and calculations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Human data must be tested scientifically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Humans and machines are related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NOT just check lists and guidelines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NOT: using oneself as model for design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NOT just common sense</a:t>
            </a:r>
          </a:p>
        </p:txBody>
      </p:sp>
      <p:sp>
        <p:nvSpPr>
          <p:cNvPr id="3789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D2CCEF-CE67-4CDC-8BCA-3CFA74915C94}" type="slidenum">
              <a:rPr lang="en-US" altLang="en-US">
                <a:solidFill>
                  <a:schemeClr val="tx2"/>
                </a:solidFill>
              </a:rPr>
              <a:pPr eaLnBrk="1" hangingPunct="1"/>
              <a:t>5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2083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History (US)</a:t>
            </a:r>
          </a:p>
        </p:txBody>
      </p:sp>
      <p:sp>
        <p:nvSpPr>
          <p:cNvPr id="15364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Early 1900’s: Frank and Lilian Gilbreth: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Design of workstations for disabled (e.g. surgery)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After WWII (1945): HF profession was born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1949: HF books, publications, conferences, e.g.: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i="1" dirty="0" smtClean="0">
                <a:solidFill>
                  <a:schemeClr val="tx1"/>
                </a:solidFill>
              </a:rPr>
              <a:t>HF in Engineering Design</a:t>
            </a:r>
            <a:r>
              <a:rPr lang="en-US" altLang="en-US" sz="2100" dirty="0" smtClean="0">
                <a:solidFill>
                  <a:schemeClr val="tx1"/>
                </a:solidFill>
              </a:rPr>
              <a:t>, 1949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i="1" dirty="0" smtClean="0">
                <a:solidFill>
                  <a:schemeClr val="tx1"/>
                </a:solidFill>
              </a:rPr>
              <a:t>HF Society</a:t>
            </a:r>
            <a:r>
              <a:rPr lang="en-US" altLang="en-US" sz="2100" dirty="0" smtClean="0">
                <a:solidFill>
                  <a:schemeClr val="tx1"/>
                </a:solidFill>
              </a:rPr>
              <a:t> (largest HF professional group), 1957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1960-80: emphasis moved from military to industry: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Pharmaceuticals, computers, cars, etc.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1980-90: HF in PC revolution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“ergonomically-designed” equipment, software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HF in the office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Disasters caused due to HF considerations</a:t>
            </a:r>
          </a:p>
          <a:p>
            <a:pPr marL="1005840" lvl="2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50000"/>
                </a:schemeClr>
              </a:buClr>
              <a:buFont typeface="Wingdings 2"/>
              <a:buChar char=""/>
              <a:defRPr/>
            </a:pPr>
            <a:r>
              <a:rPr lang="en-US" altLang="en-US" sz="1900" dirty="0" smtClean="0">
                <a:solidFill>
                  <a:schemeClr val="tx1"/>
                </a:solidFill>
              </a:rPr>
              <a:t>e.g. Chernobyl, Soviet Union, 1986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HF in forensics (injury litigations, defective designs)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2300" dirty="0" smtClean="0">
                <a:solidFill>
                  <a:schemeClr val="tx1"/>
                </a:solidFill>
              </a:rPr>
              <a:t>&gt;1990’s: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Medical devices, devices for elderly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en-US" altLang="en-US" sz="2100" dirty="0" smtClean="0">
                <a:solidFill>
                  <a:schemeClr val="tx1"/>
                </a:solidFill>
              </a:rPr>
              <a:t>OSHA ergonomic regulations</a:t>
            </a:r>
          </a:p>
        </p:txBody>
      </p:sp>
      <p:sp>
        <p:nvSpPr>
          <p:cNvPr id="389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10615A-8B3F-4344-81FC-9D6BB25F85B8}" type="slidenum">
              <a:rPr lang="en-US" altLang="en-US">
                <a:solidFill>
                  <a:schemeClr val="tx2"/>
                </a:solidFill>
              </a:rPr>
              <a:pPr eaLnBrk="1" hangingPunct="1"/>
              <a:t>6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31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 Factors: Profession</a:t>
            </a:r>
          </a:p>
        </p:txBody>
      </p:sp>
      <p:sp>
        <p:nvSpPr>
          <p:cNvPr id="39939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HF Society members: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Psychology:		45.1%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Engineering:		19.1%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People performing HF work (in general)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Business (private):		74%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Government:		15%</a:t>
            </a:r>
          </a:p>
          <a:p>
            <a:pPr lvl="1"/>
            <a:r>
              <a:rPr lang="en-US" altLang="en-US" dirty="0" smtClean="0">
                <a:solidFill>
                  <a:schemeClr val="tx1"/>
                </a:solidFill>
              </a:rPr>
              <a:t>Academia:		10%</a:t>
            </a:r>
          </a:p>
        </p:txBody>
      </p:sp>
      <p:sp>
        <p:nvSpPr>
          <p:cNvPr id="3994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D146A4-DD12-42B7-A1C2-74E7552FEC2E}" type="slidenum">
              <a:rPr lang="en-US" altLang="en-US">
                <a:solidFill>
                  <a:schemeClr val="tx2"/>
                </a:solidFill>
              </a:rPr>
              <a:pPr eaLnBrk="1" hangingPunct="1"/>
              <a:t>7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4131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Human-Machine Systems</a:t>
            </a:r>
          </a:p>
        </p:txBody>
      </p:sp>
      <p:sp>
        <p:nvSpPr>
          <p:cNvPr id="40963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System (</a:t>
            </a:r>
            <a:r>
              <a:rPr lang="en-US" altLang="en-US" sz="2300" dirty="0" err="1" smtClean="0">
                <a:solidFill>
                  <a:schemeClr val="tx1"/>
                </a:solidFill>
              </a:rPr>
              <a:t>Def</a:t>
            </a:r>
            <a:r>
              <a:rPr lang="en-US" altLang="en-US" sz="2300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sz="2300" dirty="0" smtClean="0">
                <a:solidFill>
                  <a:schemeClr val="tx1"/>
                </a:solidFill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“Entity that exists to carry out some purpose”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Components: humans, machines, other entities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</a:rPr>
              <a:t>Components must integrate to achieve purpose</a:t>
            </a:r>
            <a:br>
              <a:rPr lang="en-US" altLang="en-US" sz="2100" dirty="0" smtClean="0">
                <a:solidFill>
                  <a:schemeClr val="tx1"/>
                </a:solidFill>
              </a:rPr>
            </a:br>
            <a:r>
              <a:rPr lang="en-US" altLang="en-US" sz="2100" dirty="0" smtClean="0">
                <a:solidFill>
                  <a:schemeClr val="tx1"/>
                </a:solidFill>
              </a:rPr>
              <a:t>(i.e. not possible by independent components):</a:t>
            </a:r>
          </a:p>
          <a:p>
            <a:pPr lvl="2">
              <a:lnSpc>
                <a:spcPct val="9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Find, understand, and analyze purpose</a:t>
            </a:r>
          </a:p>
          <a:p>
            <a:pPr lvl="2">
              <a:lnSpc>
                <a:spcPct val="9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Design system parts</a:t>
            </a:r>
          </a:p>
          <a:p>
            <a:pPr lvl="2">
              <a:lnSpc>
                <a:spcPct val="90000"/>
              </a:lnSpc>
            </a:pPr>
            <a:r>
              <a:rPr lang="en-US" altLang="en-US" sz="1900" dirty="0" smtClean="0">
                <a:solidFill>
                  <a:schemeClr val="tx1"/>
                </a:solidFill>
              </a:rPr>
              <a:t>System must meet purpose</a:t>
            </a:r>
          </a:p>
          <a:p>
            <a:pPr>
              <a:lnSpc>
                <a:spcPct val="90000"/>
              </a:lnSpc>
            </a:pP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Machine (</a:t>
            </a:r>
            <a:r>
              <a:rPr lang="en-US" altLang="en-US" sz="23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Def</a:t>
            </a:r>
            <a:r>
              <a:rPr lang="en-US" altLang="en-US" sz="2300" baseline="30000" dirty="0" err="1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n</a:t>
            </a:r>
            <a:r>
              <a:rPr lang="en-US" altLang="en-US" sz="23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Physical object, device, equipment, or facility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used to perform an activity</a:t>
            </a:r>
          </a:p>
          <a:p>
            <a:pPr>
              <a:lnSpc>
                <a:spcPct val="90000"/>
              </a:lnSpc>
            </a:pPr>
            <a:r>
              <a:rPr lang="en-US" altLang="en-US" sz="2300" dirty="0" smtClean="0">
                <a:solidFill>
                  <a:schemeClr val="tx1"/>
                </a:solidFill>
              </a:rPr>
              <a:t>Human-Machine system (</a:t>
            </a:r>
            <a:r>
              <a:rPr lang="en-US" altLang="en-US" sz="2300" dirty="0" err="1" smtClean="0">
                <a:solidFill>
                  <a:schemeClr val="tx1"/>
                </a:solidFill>
              </a:rPr>
              <a:t>Def</a:t>
            </a:r>
            <a:r>
              <a:rPr lang="en-US" altLang="en-US" sz="2300" baseline="30000" dirty="0" err="1" smtClean="0">
                <a:solidFill>
                  <a:schemeClr val="tx1"/>
                </a:solidFill>
              </a:rPr>
              <a:t>n</a:t>
            </a:r>
            <a:r>
              <a:rPr lang="en-US" altLang="en-US" sz="2300" dirty="0" smtClean="0">
                <a:solidFill>
                  <a:schemeClr val="tx1"/>
                </a:solidFill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≥1 Human + ≥1 physical component 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Interaction using given input/command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Result: desired output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e.g. man + nail + hammer to hang picture on wall</a:t>
            </a:r>
          </a:p>
          <a:p>
            <a:pPr lvl="1">
              <a:lnSpc>
                <a:spcPct val="90000"/>
              </a:lnSpc>
            </a:pPr>
            <a:r>
              <a:rPr lang="en-US" altLang="en-US" sz="2100" i="1" dirty="0" smtClean="0">
                <a:solidFill>
                  <a:schemeClr val="tx1"/>
                </a:solidFill>
                <a:ea typeface="Lucida Sans Unicode" pitchFamily="34" charset="0"/>
                <a:cs typeface="Lucida Sans Unicode" pitchFamily="34" charset="0"/>
              </a:rPr>
              <a:t>See Figure 1-1, pp. 15 (Sanders and McCormick)</a:t>
            </a:r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E3BC06-7125-424B-B50B-C99E808BDEAB}" type="slidenum">
              <a:rPr lang="en-US" altLang="en-US">
                <a:solidFill>
                  <a:schemeClr val="tx2"/>
                </a:solidFill>
              </a:rPr>
              <a:pPr eaLnBrk="1" hangingPunct="1"/>
              <a:t>8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2"/>
                </a:solidFill>
                <a:latin typeface="Constantia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B37732"/>
              </a:buClr>
              <a:buSzPct val="85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9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charset="0"/>
            </a:endParaRPr>
          </a:p>
        </p:txBody>
      </p:sp>
      <p:sp>
        <p:nvSpPr>
          <p:cNvPr id="305155" name="Rectangle 3"/>
          <p:cNvSpPr>
            <a:spLocks noGrp="1"/>
          </p:cNvSpPr>
          <p:nvPr>
            <p:ph type="title"/>
          </p:nvPr>
        </p:nvSpPr>
        <p:spPr bwMode="auto">
          <a:xfrm>
            <a:off x="381000" y="381000"/>
            <a:ext cx="8229600" cy="609600"/>
          </a:xfrm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sz="3700" smtClean="0">
                <a:solidFill>
                  <a:schemeClr val="tx1"/>
                </a:solidFill>
              </a:rPr>
              <a:t>Cont. Human-Machine Systems</a:t>
            </a:r>
          </a:p>
        </p:txBody>
      </p:sp>
      <p:sp>
        <p:nvSpPr>
          <p:cNvPr id="41987" name="Rectangle 4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8674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Types of HM systems:</a:t>
            </a:r>
          </a:p>
          <a:p>
            <a:pPr lvl="1"/>
            <a:r>
              <a:rPr lang="en-US" altLang="en-US" b="1" dirty="0" smtClean="0">
                <a:solidFill>
                  <a:schemeClr val="tx1"/>
                </a:solidFill>
              </a:rPr>
              <a:t>Manual systems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operator + hand tools + physical energy</a:t>
            </a:r>
          </a:p>
          <a:p>
            <a:pPr lvl="1"/>
            <a:r>
              <a:rPr lang="en-US" altLang="en-US" b="1" dirty="0" smtClean="0">
                <a:solidFill>
                  <a:schemeClr val="tx1"/>
                </a:solidFill>
              </a:rPr>
              <a:t>Mechanical systems</a:t>
            </a:r>
            <a:r>
              <a:rPr lang="en-US" altLang="en-US" dirty="0" smtClean="0">
                <a:solidFill>
                  <a:schemeClr val="tx1"/>
                </a:solidFill>
              </a:rPr>
              <a:t> (AKA semiautomatic systems):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operator (control) + integrated physical parts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e.g. powered machine tools</a:t>
            </a:r>
          </a:p>
          <a:p>
            <a:pPr lvl="1"/>
            <a:r>
              <a:rPr lang="en-US" altLang="en-US" b="1" dirty="0" smtClean="0">
                <a:solidFill>
                  <a:schemeClr val="tx1"/>
                </a:solidFill>
              </a:rPr>
              <a:t>Automated systems</a:t>
            </a:r>
            <a:r>
              <a:rPr lang="en-US" altLang="en-US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little or no human intervention (e.g. Robot)</a:t>
            </a:r>
          </a:p>
          <a:p>
            <a:pPr lvl="2"/>
            <a:r>
              <a:rPr lang="en-US" altLang="en-US" dirty="0" smtClean="0">
                <a:solidFill>
                  <a:schemeClr val="tx1"/>
                </a:solidFill>
              </a:rPr>
              <a:t>Human: installs programs, reprograms, maintains, etc.</a:t>
            </a:r>
          </a:p>
          <a:p>
            <a:pPr lvl="1">
              <a:buFont typeface="Verdana" pitchFamily="34" charset="0"/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Consider broomstick vs vacuum vs </a:t>
            </a:r>
            <a:r>
              <a:rPr lang="en-US" altLang="en-US" dirty="0" err="1" smtClean="0">
                <a:solidFill>
                  <a:schemeClr val="tx1"/>
                </a:solidFill>
              </a:rPr>
              <a:t>Roomba</a:t>
            </a:r>
            <a:r>
              <a:rPr lang="en-US" altLang="en-US" baseline="30000" dirty="0" err="1" smtClean="0">
                <a:solidFill>
                  <a:schemeClr val="tx1"/>
                </a:solidFill>
              </a:rPr>
              <a:t>TM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AA509A-C761-4A1B-9A3B-DBF2DB43A739}" type="slidenum">
              <a:rPr lang="en-US" altLang="en-US">
                <a:solidFill>
                  <a:schemeClr val="tx2"/>
                </a:solidFill>
              </a:rPr>
              <a:pPr eaLnBrk="1" hangingPunct="1"/>
              <a:t>9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41990" name="Picture 5" descr="b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430518">
            <a:off x="1690688" y="4494213"/>
            <a:ext cx="698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6" descr="Shark-Vacuum-Clea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625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7" descr="Room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56150"/>
            <a:ext cx="230505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2175</TotalTime>
  <Words>816</Words>
  <Application>Microsoft Office PowerPoint</Application>
  <PresentationFormat>On-screen Show (4:3)</PresentationFormat>
  <Paragraphs>219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2_Concourse</vt:lpstr>
      <vt:lpstr>9_Concourse</vt:lpstr>
      <vt:lpstr>Executive</vt:lpstr>
      <vt:lpstr>King Saud University   College of Engineering  IE – 341: “Human Factors Engineering”  Fall – 2016 (First Semester 1437-1438)</vt:lpstr>
      <vt:lpstr>Human Factors: Overview</vt:lpstr>
      <vt:lpstr>Cont. Human Factors: Overview</vt:lpstr>
      <vt:lpstr>Human factors, definitions</vt:lpstr>
      <vt:lpstr>Human Factors: Characteristics</vt:lpstr>
      <vt:lpstr>Human Factors: History (US)</vt:lpstr>
      <vt:lpstr>Human Factors: Profession</vt:lpstr>
      <vt:lpstr>Human-Machine Systems</vt:lpstr>
      <vt:lpstr>Cont. Human-Machine Systems</vt:lpstr>
      <vt:lpstr>HM System Characteristics</vt:lpstr>
      <vt:lpstr>HM System Characteristics</vt:lpstr>
      <vt:lpstr>Cont. HM System Characteristics</vt:lpstr>
      <vt:lpstr>Types of HM Systems</vt:lpstr>
      <vt:lpstr>System Reliability</vt:lpstr>
      <vt:lpstr>System Rel.: Components in Series</vt:lpstr>
      <vt:lpstr>System Rel: Components in Parallel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318</cp:revision>
  <cp:lastPrinted>2012-09-11T18:13:07Z</cp:lastPrinted>
  <dcterms:created xsi:type="dcterms:W3CDTF">2008-11-10T19:40:45Z</dcterms:created>
  <dcterms:modified xsi:type="dcterms:W3CDTF">2016-09-25T20:01:07Z</dcterms:modified>
</cp:coreProperties>
</file>