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70" r:id="rId3"/>
    <p:sldId id="283" r:id="rId4"/>
    <p:sldId id="284" r:id="rId5"/>
    <p:sldId id="285" r:id="rId6"/>
    <p:sldId id="304" r:id="rId7"/>
    <p:sldId id="286" r:id="rId8"/>
    <p:sldId id="299" r:id="rId9"/>
    <p:sldId id="287" r:id="rId10"/>
    <p:sldId id="288" r:id="rId11"/>
    <p:sldId id="289" r:id="rId12"/>
    <p:sldId id="268" r:id="rId13"/>
    <p:sldId id="290" r:id="rId14"/>
    <p:sldId id="291" r:id="rId15"/>
    <p:sldId id="292" r:id="rId16"/>
    <p:sldId id="295" r:id="rId17"/>
    <p:sldId id="296" r:id="rId18"/>
    <p:sldId id="293" r:id="rId19"/>
    <p:sldId id="294" r:id="rId20"/>
    <p:sldId id="298" r:id="rId21"/>
    <p:sldId id="297" r:id="rId22"/>
    <p:sldId id="300" r:id="rId23"/>
    <p:sldId id="301" r:id="rId24"/>
    <p:sldId id="302" r:id="rId25"/>
    <p:sldId id="30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002"/>
    <a:srgbClr val="5A02D0"/>
    <a:srgbClr val="EE8E00"/>
    <a:srgbClr val="7D00D2"/>
    <a:srgbClr val="570092"/>
    <a:srgbClr val="929292"/>
    <a:srgbClr val="542378"/>
    <a:srgbClr val="8F62B2"/>
    <a:srgbClr val="8F62B1"/>
    <a:srgbClr val="8D60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B16EA5-CE68-4263-ADEC-3ACC1D84EE79}" type="doc">
      <dgm:prSet loTypeId="urn:microsoft.com/office/officeart/2005/8/layout/hierarchy6" loCatId="hierarchy" qsTypeId="urn:microsoft.com/office/officeart/2005/8/quickstyle/3d4" qsCatId="3D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F87BAE58-A3A7-4B57-8730-8763346DC8E0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 smtClean="0"/>
            <a:t>Amino Acids</a:t>
          </a:r>
          <a:endParaRPr lang="en-GB" dirty="0"/>
        </a:p>
      </dgm:t>
    </dgm:pt>
    <dgm:pt modelId="{3FCA06B4-C53C-40D6-8DB2-728F8D14007D}" type="parTrans" cxnId="{011373CF-3089-4376-AE92-D807B81F3F60}">
      <dgm:prSet/>
      <dgm:spPr/>
      <dgm:t>
        <a:bodyPr/>
        <a:lstStyle/>
        <a:p>
          <a:endParaRPr lang="en-GB"/>
        </a:p>
      </dgm:t>
    </dgm:pt>
    <dgm:pt modelId="{3A1BB5B8-3811-4A13-BF73-2CA90743008C}" type="sibTrans" cxnId="{011373CF-3089-4376-AE92-D807B81F3F60}">
      <dgm:prSet/>
      <dgm:spPr/>
      <dgm:t>
        <a:bodyPr/>
        <a:lstStyle/>
        <a:p>
          <a:endParaRPr lang="en-GB"/>
        </a:p>
      </dgm:t>
    </dgm:pt>
    <dgm:pt modelId="{C87C4912-FE71-4168-9EFD-7A6BCFB7D0BE}">
      <dgm:prSet phldrT="[Text]"/>
      <dgm:spPr/>
      <dgm:t>
        <a:bodyPr/>
        <a:lstStyle/>
        <a:p>
          <a:r>
            <a:rPr lang="en-GB" dirty="0" smtClean="0"/>
            <a:t>Non-Polar</a:t>
          </a:r>
          <a:endParaRPr lang="en-GB" dirty="0"/>
        </a:p>
      </dgm:t>
    </dgm:pt>
    <dgm:pt modelId="{3D58DB97-ED75-4EBC-94E0-2FCC0A430CCF}" type="parTrans" cxnId="{FF0ECD95-B111-454C-A8F2-6964FBD89C08}">
      <dgm:prSet/>
      <dgm:spPr/>
      <dgm:t>
        <a:bodyPr/>
        <a:lstStyle/>
        <a:p>
          <a:endParaRPr lang="en-GB"/>
        </a:p>
      </dgm:t>
    </dgm:pt>
    <dgm:pt modelId="{B3212E0A-F690-496F-B399-7DF355954D5B}" type="sibTrans" cxnId="{FF0ECD95-B111-454C-A8F2-6964FBD89C08}">
      <dgm:prSet/>
      <dgm:spPr/>
      <dgm:t>
        <a:bodyPr/>
        <a:lstStyle/>
        <a:p>
          <a:endParaRPr lang="en-GB"/>
        </a:p>
      </dgm:t>
    </dgm:pt>
    <dgm:pt modelId="{DAF543C1-A931-4A0F-9C2F-B6A40EB9B8B0}">
      <dgm:prSet phldrT="[Text]"/>
      <dgm:spPr/>
      <dgm:t>
        <a:bodyPr/>
        <a:lstStyle/>
        <a:p>
          <a:r>
            <a:rPr lang="en-GB" dirty="0" smtClean="0"/>
            <a:t>Polar</a:t>
          </a:r>
          <a:endParaRPr lang="en-GB" dirty="0"/>
        </a:p>
      </dgm:t>
    </dgm:pt>
    <dgm:pt modelId="{037CCA68-8767-48C3-AE30-2C180A5C8D38}" type="parTrans" cxnId="{27FCF97E-E83E-4A98-8FF7-A09EBBED0A55}">
      <dgm:prSet/>
      <dgm:spPr/>
      <dgm:t>
        <a:bodyPr/>
        <a:lstStyle/>
        <a:p>
          <a:endParaRPr lang="en-GB"/>
        </a:p>
      </dgm:t>
    </dgm:pt>
    <dgm:pt modelId="{02A36740-B8EF-4128-B212-58EEA7290320}" type="sibTrans" cxnId="{27FCF97E-E83E-4A98-8FF7-A09EBBED0A55}">
      <dgm:prSet/>
      <dgm:spPr/>
      <dgm:t>
        <a:bodyPr/>
        <a:lstStyle/>
        <a:p>
          <a:endParaRPr lang="en-GB"/>
        </a:p>
      </dgm:t>
    </dgm:pt>
    <dgm:pt modelId="{033D9AAE-4C33-41FC-89A8-F817430E6B0F}">
      <dgm:prSet/>
      <dgm:spPr/>
      <dgm:t>
        <a:bodyPr/>
        <a:lstStyle/>
        <a:p>
          <a:r>
            <a:rPr lang="en-GB" dirty="0" smtClean="0"/>
            <a:t>Uncharged</a:t>
          </a:r>
          <a:endParaRPr lang="en-GB" dirty="0"/>
        </a:p>
      </dgm:t>
    </dgm:pt>
    <dgm:pt modelId="{2985105B-957A-4A8F-ABA3-08249A7D5880}" type="parTrans" cxnId="{8BE35EAF-433E-47AB-8C1F-F3ACF33C0F92}">
      <dgm:prSet/>
      <dgm:spPr/>
      <dgm:t>
        <a:bodyPr/>
        <a:lstStyle/>
        <a:p>
          <a:endParaRPr lang="en-GB"/>
        </a:p>
      </dgm:t>
    </dgm:pt>
    <dgm:pt modelId="{11025E46-435D-4D59-ACB8-E985E22DDF33}" type="sibTrans" cxnId="{8BE35EAF-433E-47AB-8C1F-F3ACF33C0F92}">
      <dgm:prSet/>
      <dgm:spPr/>
      <dgm:t>
        <a:bodyPr/>
        <a:lstStyle/>
        <a:p>
          <a:endParaRPr lang="en-GB"/>
        </a:p>
      </dgm:t>
    </dgm:pt>
    <dgm:pt modelId="{8BBEE20C-EA93-4DF1-8FEF-3DFA72DFF7B1}">
      <dgm:prSet/>
      <dgm:spPr/>
      <dgm:t>
        <a:bodyPr/>
        <a:lstStyle/>
        <a:p>
          <a:r>
            <a:rPr lang="en-GB" dirty="0" smtClean="0"/>
            <a:t>Charged</a:t>
          </a:r>
          <a:endParaRPr lang="en-GB" dirty="0"/>
        </a:p>
      </dgm:t>
    </dgm:pt>
    <dgm:pt modelId="{7FF0D2BF-CD02-4F2B-9664-CE863F49D826}" type="parTrans" cxnId="{06990E3E-964A-4146-9894-C4DB2DC13640}">
      <dgm:prSet/>
      <dgm:spPr/>
      <dgm:t>
        <a:bodyPr/>
        <a:lstStyle/>
        <a:p>
          <a:endParaRPr lang="en-GB"/>
        </a:p>
      </dgm:t>
    </dgm:pt>
    <dgm:pt modelId="{6C8A6ECD-E095-4E59-9755-4C273B24C5C7}" type="sibTrans" cxnId="{06990E3E-964A-4146-9894-C4DB2DC13640}">
      <dgm:prSet/>
      <dgm:spPr/>
      <dgm:t>
        <a:bodyPr/>
        <a:lstStyle/>
        <a:p>
          <a:endParaRPr lang="en-GB"/>
        </a:p>
      </dgm:t>
    </dgm:pt>
    <dgm:pt modelId="{C271C1F1-DB93-446F-B72C-6398CE72AAAE}">
      <dgm:prSet/>
      <dgm:spPr/>
      <dgm:t>
        <a:bodyPr/>
        <a:lstStyle/>
        <a:p>
          <a:r>
            <a:rPr lang="en-GB" smtClean="0">
              <a:latin typeface="Times New Roman" panose="02020603050405020304" pitchFamily="18" charset="0"/>
              <a:cs typeface="Times New Roman" panose="02020603050405020304" pitchFamily="18" charset="0"/>
            </a:rPr>
            <a:t>Basic polar (positively charged)</a:t>
          </a:r>
          <a:endParaRPr lang="en-GB"/>
        </a:p>
      </dgm:t>
    </dgm:pt>
    <dgm:pt modelId="{D9611BB6-E1A9-4489-B719-67ADA67323FE}" type="parTrans" cxnId="{4D74623A-D47C-4566-818B-42ABCEA1AA4B}">
      <dgm:prSet/>
      <dgm:spPr/>
      <dgm:t>
        <a:bodyPr/>
        <a:lstStyle/>
        <a:p>
          <a:endParaRPr lang="en-GB"/>
        </a:p>
      </dgm:t>
    </dgm:pt>
    <dgm:pt modelId="{0060D6AD-3AC7-4122-95E3-85570C345D72}" type="sibTrans" cxnId="{4D74623A-D47C-4566-818B-42ABCEA1AA4B}">
      <dgm:prSet/>
      <dgm:spPr/>
      <dgm:t>
        <a:bodyPr/>
        <a:lstStyle/>
        <a:p>
          <a:endParaRPr lang="en-GB"/>
        </a:p>
      </dgm:t>
    </dgm:pt>
    <dgm:pt modelId="{13765872-7A0B-4D73-9212-0F8AEF3EB583}">
      <dgm:prSet/>
      <dgm:spPr/>
      <dgm:t>
        <a:bodyPr/>
        <a:lstStyle/>
        <a:p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Acidic polar (negatively charged)</a:t>
          </a:r>
          <a:endParaRPr lang="en-GB" dirty="0"/>
        </a:p>
      </dgm:t>
    </dgm:pt>
    <dgm:pt modelId="{104861E4-CF90-4A79-A8E0-A7E8B3A22957}" type="parTrans" cxnId="{72BC0023-1726-4033-8F45-C85F0AB20140}">
      <dgm:prSet/>
      <dgm:spPr/>
      <dgm:t>
        <a:bodyPr/>
        <a:lstStyle/>
        <a:p>
          <a:endParaRPr lang="en-GB"/>
        </a:p>
      </dgm:t>
    </dgm:pt>
    <dgm:pt modelId="{12D394DF-0977-46C0-8082-50F8A9593DCC}" type="sibTrans" cxnId="{72BC0023-1726-4033-8F45-C85F0AB20140}">
      <dgm:prSet/>
      <dgm:spPr/>
      <dgm:t>
        <a:bodyPr/>
        <a:lstStyle/>
        <a:p>
          <a:endParaRPr lang="en-GB"/>
        </a:p>
      </dgm:t>
    </dgm:pt>
    <dgm:pt modelId="{E50267C7-0B15-4530-BB96-9100914E8D41}" type="pres">
      <dgm:prSet presAssocID="{A5B16EA5-CE68-4263-ADEC-3ACC1D84EE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FB3332-A536-4BCA-82D6-3E52D0A4732F}" type="pres">
      <dgm:prSet presAssocID="{A5B16EA5-CE68-4263-ADEC-3ACC1D84EE79}" presName="hierFlow" presStyleCnt="0"/>
      <dgm:spPr/>
    </dgm:pt>
    <dgm:pt modelId="{01F15411-EC22-438F-AE2C-73DEB15EAC33}" type="pres">
      <dgm:prSet presAssocID="{A5B16EA5-CE68-4263-ADEC-3ACC1D84EE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2575E3C-18EC-4DF5-8D41-380D96079885}" type="pres">
      <dgm:prSet presAssocID="{F87BAE58-A3A7-4B57-8730-8763346DC8E0}" presName="Name14" presStyleCnt="0"/>
      <dgm:spPr/>
    </dgm:pt>
    <dgm:pt modelId="{78077C88-A4AE-4AFC-972C-CB1CAE2FDDD5}" type="pres">
      <dgm:prSet presAssocID="{F87BAE58-A3A7-4B57-8730-8763346DC8E0}" presName="level1Shape" presStyleLbl="node0" presStyleIdx="0" presStyleCnt="1" custLinFactNeighborX="58670" custLinFactNeighborY="891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6645349-8091-41B9-845C-1F9BA97794EC}" type="pres">
      <dgm:prSet presAssocID="{F87BAE58-A3A7-4B57-8730-8763346DC8E0}" presName="hierChild2" presStyleCnt="0"/>
      <dgm:spPr/>
    </dgm:pt>
    <dgm:pt modelId="{F04E16FE-E860-4B29-83BE-6A412D8F18A3}" type="pres">
      <dgm:prSet presAssocID="{3D58DB97-ED75-4EBC-94E0-2FCC0A430CCF}" presName="Name19" presStyleLbl="parChTrans1D2" presStyleIdx="0" presStyleCnt="2"/>
      <dgm:spPr/>
      <dgm:t>
        <a:bodyPr/>
        <a:lstStyle/>
        <a:p>
          <a:endParaRPr lang="en-GB"/>
        </a:p>
      </dgm:t>
    </dgm:pt>
    <dgm:pt modelId="{3160BD39-0EDA-498E-B947-50991419C8B4}" type="pres">
      <dgm:prSet presAssocID="{C87C4912-FE71-4168-9EFD-7A6BCFB7D0BE}" presName="Name21" presStyleCnt="0"/>
      <dgm:spPr/>
    </dgm:pt>
    <dgm:pt modelId="{B9523204-4F6E-4755-8843-FD5E98937774}" type="pres">
      <dgm:prSet presAssocID="{C87C4912-FE71-4168-9EFD-7A6BCFB7D0BE}" presName="level2Shape" presStyleLbl="node2" presStyleIdx="0" presStyleCnt="2" custLinFactNeighborX="34092"/>
      <dgm:spPr/>
      <dgm:t>
        <a:bodyPr/>
        <a:lstStyle/>
        <a:p>
          <a:endParaRPr lang="en-GB"/>
        </a:p>
      </dgm:t>
    </dgm:pt>
    <dgm:pt modelId="{88D1E7BC-BD0F-42C6-B2FB-D0283136F0C2}" type="pres">
      <dgm:prSet presAssocID="{C87C4912-FE71-4168-9EFD-7A6BCFB7D0BE}" presName="hierChild3" presStyleCnt="0"/>
      <dgm:spPr/>
    </dgm:pt>
    <dgm:pt modelId="{EF54E8FB-CA1E-43DC-B367-26937FD6FC7A}" type="pres">
      <dgm:prSet presAssocID="{037CCA68-8767-48C3-AE30-2C180A5C8D38}" presName="Name19" presStyleLbl="parChTrans1D2" presStyleIdx="1" presStyleCnt="2"/>
      <dgm:spPr/>
      <dgm:t>
        <a:bodyPr/>
        <a:lstStyle/>
        <a:p>
          <a:endParaRPr lang="en-GB"/>
        </a:p>
      </dgm:t>
    </dgm:pt>
    <dgm:pt modelId="{A2722472-D4A2-461B-BECD-74B43AD08FFE}" type="pres">
      <dgm:prSet presAssocID="{DAF543C1-A931-4A0F-9C2F-B6A40EB9B8B0}" presName="Name21" presStyleCnt="0"/>
      <dgm:spPr/>
    </dgm:pt>
    <dgm:pt modelId="{2855A934-8F14-4E19-BBCF-29E9164B5493}" type="pres">
      <dgm:prSet presAssocID="{DAF543C1-A931-4A0F-9C2F-B6A40EB9B8B0}" presName="level2Shape" presStyleLbl="node2" presStyleIdx="1" presStyleCnt="2" custLinFactNeighborX="92532" custLinFactNeighborY="-1190"/>
      <dgm:spPr/>
      <dgm:t>
        <a:bodyPr/>
        <a:lstStyle/>
        <a:p>
          <a:endParaRPr lang="en-GB"/>
        </a:p>
      </dgm:t>
    </dgm:pt>
    <dgm:pt modelId="{BFF57C98-5D0A-45FD-82EA-8AAE5D32864E}" type="pres">
      <dgm:prSet presAssocID="{DAF543C1-A931-4A0F-9C2F-B6A40EB9B8B0}" presName="hierChild3" presStyleCnt="0"/>
      <dgm:spPr/>
    </dgm:pt>
    <dgm:pt modelId="{82CF0333-FB22-499A-9127-1476C3D55213}" type="pres">
      <dgm:prSet presAssocID="{2985105B-957A-4A8F-ABA3-08249A7D5880}" presName="Name19" presStyleLbl="parChTrans1D3" presStyleIdx="0" presStyleCnt="2"/>
      <dgm:spPr/>
      <dgm:t>
        <a:bodyPr/>
        <a:lstStyle/>
        <a:p>
          <a:endParaRPr lang="en-GB"/>
        </a:p>
      </dgm:t>
    </dgm:pt>
    <dgm:pt modelId="{1139F526-1498-4A93-97CC-B79F35D80DA0}" type="pres">
      <dgm:prSet presAssocID="{033D9AAE-4C33-41FC-89A8-F817430E6B0F}" presName="Name21" presStyleCnt="0"/>
      <dgm:spPr/>
    </dgm:pt>
    <dgm:pt modelId="{E7EAECC0-C5BF-4ABE-98A8-A3AC77AF75BB}" type="pres">
      <dgm:prSet presAssocID="{033D9AAE-4C33-41FC-89A8-F817430E6B0F}" presName="level2Shape" presStyleLbl="node3" presStyleIdx="0" presStyleCnt="2" custLinFactNeighborX="89591" custLinFactNeighborY="1189"/>
      <dgm:spPr/>
      <dgm:t>
        <a:bodyPr/>
        <a:lstStyle/>
        <a:p>
          <a:endParaRPr lang="en-GB"/>
        </a:p>
      </dgm:t>
    </dgm:pt>
    <dgm:pt modelId="{334392B1-F765-441E-A86E-099D66AEC09D}" type="pres">
      <dgm:prSet presAssocID="{033D9AAE-4C33-41FC-89A8-F817430E6B0F}" presName="hierChild3" presStyleCnt="0"/>
      <dgm:spPr/>
    </dgm:pt>
    <dgm:pt modelId="{443F3F3C-9801-478A-A005-7B8A86F89A18}" type="pres">
      <dgm:prSet presAssocID="{7FF0D2BF-CD02-4F2B-9664-CE863F49D826}" presName="Name19" presStyleLbl="parChTrans1D3" presStyleIdx="1" presStyleCnt="2"/>
      <dgm:spPr/>
      <dgm:t>
        <a:bodyPr/>
        <a:lstStyle/>
        <a:p>
          <a:endParaRPr lang="en-GB"/>
        </a:p>
      </dgm:t>
    </dgm:pt>
    <dgm:pt modelId="{2E76FD57-FEA1-467B-9C56-EB4BFAF9C769}" type="pres">
      <dgm:prSet presAssocID="{8BBEE20C-EA93-4DF1-8FEF-3DFA72DFF7B1}" presName="Name21" presStyleCnt="0"/>
      <dgm:spPr/>
    </dgm:pt>
    <dgm:pt modelId="{75D10370-48EF-4659-B3C4-23115B969F63}" type="pres">
      <dgm:prSet presAssocID="{8BBEE20C-EA93-4DF1-8FEF-3DFA72DFF7B1}" presName="level2Shape" presStyleLbl="node3" presStyleIdx="1" presStyleCnt="2" custLinFactNeighborX="97055" custLinFactNeighborY="2261"/>
      <dgm:spPr/>
      <dgm:t>
        <a:bodyPr/>
        <a:lstStyle/>
        <a:p>
          <a:endParaRPr lang="en-GB"/>
        </a:p>
      </dgm:t>
    </dgm:pt>
    <dgm:pt modelId="{2B1E88F4-6F9C-468B-A18A-5641E4BA6D6E}" type="pres">
      <dgm:prSet presAssocID="{8BBEE20C-EA93-4DF1-8FEF-3DFA72DFF7B1}" presName="hierChild3" presStyleCnt="0"/>
      <dgm:spPr/>
    </dgm:pt>
    <dgm:pt modelId="{94199209-0489-421B-A131-16A66488A56B}" type="pres">
      <dgm:prSet presAssocID="{104861E4-CF90-4A79-A8E0-A7E8B3A22957}" presName="Name19" presStyleLbl="parChTrans1D4" presStyleIdx="0" presStyleCnt="2"/>
      <dgm:spPr/>
      <dgm:t>
        <a:bodyPr/>
        <a:lstStyle/>
        <a:p>
          <a:endParaRPr lang="en-GB"/>
        </a:p>
      </dgm:t>
    </dgm:pt>
    <dgm:pt modelId="{072749B4-9566-4D1F-A292-F83793A325AA}" type="pres">
      <dgm:prSet presAssocID="{13765872-7A0B-4D73-9212-0F8AEF3EB583}" presName="Name21" presStyleCnt="0"/>
      <dgm:spPr/>
    </dgm:pt>
    <dgm:pt modelId="{E7F3E48E-E53A-424B-8F8B-7D85F30B1DE2}" type="pres">
      <dgm:prSet presAssocID="{13765872-7A0B-4D73-9212-0F8AEF3EB583}" presName="level2Shape" presStyleLbl="node4" presStyleIdx="0" presStyleCnt="2" custLinFactNeighborX="59629" custLinFactNeighborY="-14271"/>
      <dgm:spPr/>
      <dgm:t>
        <a:bodyPr/>
        <a:lstStyle/>
        <a:p>
          <a:endParaRPr lang="en-GB"/>
        </a:p>
      </dgm:t>
    </dgm:pt>
    <dgm:pt modelId="{079013BA-0AFD-4EBE-94EA-5DCB3E39A6B4}" type="pres">
      <dgm:prSet presAssocID="{13765872-7A0B-4D73-9212-0F8AEF3EB583}" presName="hierChild3" presStyleCnt="0"/>
      <dgm:spPr/>
    </dgm:pt>
    <dgm:pt modelId="{2D0D54BC-79CC-4ABA-9642-059082B2DD43}" type="pres">
      <dgm:prSet presAssocID="{D9611BB6-E1A9-4489-B719-67ADA67323FE}" presName="Name19" presStyleLbl="parChTrans1D4" presStyleIdx="1" presStyleCnt="2"/>
      <dgm:spPr/>
      <dgm:t>
        <a:bodyPr/>
        <a:lstStyle/>
        <a:p>
          <a:endParaRPr lang="en-GB"/>
        </a:p>
      </dgm:t>
    </dgm:pt>
    <dgm:pt modelId="{C10EA2FB-0F4C-4BB4-B160-051515086533}" type="pres">
      <dgm:prSet presAssocID="{C271C1F1-DB93-446F-B72C-6398CE72AAAE}" presName="Name21" presStyleCnt="0"/>
      <dgm:spPr/>
    </dgm:pt>
    <dgm:pt modelId="{7A430E26-7FF0-46FF-A704-9ABEE71E202D}" type="pres">
      <dgm:prSet presAssocID="{C271C1F1-DB93-446F-B72C-6398CE72AAAE}" presName="level2Shape" presStyleLbl="node4" presStyleIdx="1" presStyleCnt="2" custLinFactNeighborX="92303" custLinFactNeighborY="-11893"/>
      <dgm:spPr/>
      <dgm:t>
        <a:bodyPr/>
        <a:lstStyle/>
        <a:p>
          <a:endParaRPr lang="en-GB"/>
        </a:p>
      </dgm:t>
    </dgm:pt>
    <dgm:pt modelId="{C8DBA4DF-FB93-4203-9852-64A1E9E6AB65}" type="pres">
      <dgm:prSet presAssocID="{C271C1F1-DB93-446F-B72C-6398CE72AAAE}" presName="hierChild3" presStyleCnt="0"/>
      <dgm:spPr/>
    </dgm:pt>
    <dgm:pt modelId="{DA63E77A-5BF9-43F9-B284-5479BE95AE18}" type="pres">
      <dgm:prSet presAssocID="{A5B16EA5-CE68-4263-ADEC-3ACC1D84EE79}" presName="bgShapesFlow" presStyleCnt="0"/>
      <dgm:spPr/>
    </dgm:pt>
  </dgm:ptLst>
  <dgm:cxnLst>
    <dgm:cxn modelId="{9C8C23CB-6D9A-4D3F-A9B7-38FCC86A745A}" type="presOf" srcId="{C87C4912-FE71-4168-9EFD-7A6BCFB7D0BE}" destId="{B9523204-4F6E-4755-8843-FD5E98937774}" srcOrd="0" destOrd="0" presId="urn:microsoft.com/office/officeart/2005/8/layout/hierarchy6"/>
    <dgm:cxn modelId="{63EAF3D0-57E3-4178-8F5E-F98CDF6BF617}" type="presOf" srcId="{F87BAE58-A3A7-4B57-8730-8763346DC8E0}" destId="{78077C88-A4AE-4AFC-972C-CB1CAE2FDDD5}" srcOrd="0" destOrd="0" presId="urn:microsoft.com/office/officeart/2005/8/layout/hierarchy6"/>
    <dgm:cxn modelId="{A77C0178-4F54-4BA6-85AA-631F55162DC2}" type="presOf" srcId="{3D58DB97-ED75-4EBC-94E0-2FCC0A430CCF}" destId="{F04E16FE-E860-4B29-83BE-6A412D8F18A3}" srcOrd="0" destOrd="0" presId="urn:microsoft.com/office/officeart/2005/8/layout/hierarchy6"/>
    <dgm:cxn modelId="{27FCF97E-E83E-4A98-8FF7-A09EBBED0A55}" srcId="{F87BAE58-A3A7-4B57-8730-8763346DC8E0}" destId="{DAF543C1-A931-4A0F-9C2F-B6A40EB9B8B0}" srcOrd="1" destOrd="0" parTransId="{037CCA68-8767-48C3-AE30-2C180A5C8D38}" sibTransId="{02A36740-B8EF-4128-B212-58EEA7290320}"/>
    <dgm:cxn modelId="{FF0ECD95-B111-454C-A8F2-6964FBD89C08}" srcId="{F87BAE58-A3A7-4B57-8730-8763346DC8E0}" destId="{C87C4912-FE71-4168-9EFD-7A6BCFB7D0BE}" srcOrd="0" destOrd="0" parTransId="{3D58DB97-ED75-4EBC-94E0-2FCC0A430CCF}" sibTransId="{B3212E0A-F690-496F-B399-7DF355954D5B}"/>
    <dgm:cxn modelId="{8BE35EAF-433E-47AB-8C1F-F3ACF33C0F92}" srcId="{DAF543C1-A931-4A0F-9C2F-B6A40EB9B8B0}" destId="{033D9AAE-4C33-41FC-89A8-F817430E6B0F}" srcOrd="0" destOrd="0" parTransId="{2985105B-957A-4A8F-ABA3-08249A7D5880}" sibTransId="{11025E46-435D-4D59-ACB8-E985E22DDF33}"/>
    <dgm:cxn modelId="{AB61C3B7-5C42-40B1-A885-DE665F112ABB}" type="presOf" srcId="{A5B16EA5-CE68-4263-ADEC-3ACC1D84EE79}" destId="{E50267C7-0B15-4530-BB96-9100914E8D41}" srcOrd="0" destOrd="0" presId="urn:microsoft.com/office/officeart/2005/8/layout/hierarchy6"/>
    <dgm:cxn modelId="{75CE8333-3806-4FD4-9096-DE69DAA431F5}" type="presOf" srcId="{D9611BB6-E1A9-4489-B719-67ADA67323FE}" destId="{2D0D54BC-79CC-4ABA-9642-059082B2DD43}" srcOrd="0" destOrd="0" presId="urn:microsoft.com/office/officeart/2005/8/layout/hierarchy6"/>
    <dgm:cxn modelId="{4D74623A-D47C-4566-818B-42ABCEA1AA4B}" srcId="{8BBEE20C-EA93-4DF1-8FEF-3DFA72DFF7B1}" destId="{C271C1F1-DB93-446F-B72C-6398CE72AAAE}" srcOrd="1" destOrd="0" parTransId="{D9611BB6-E1A9-4489-B719-67ADA67323FE}" sibTransId="{0060D6AD-3AC7-4122-95E3-85570C345D72}"/>
    <dgm:cxn modelId="{36804D18-5A1D-4AFA-BEFE-5A8A1E983890}" type="presOf" srcId="{033D9AAE-4C33-41FC-89A8-F817430E6B0F}" destId="{E7EAECC0-C5BF-4ABE-98A8-A3AC77AF75BB}" srcOrd="0" destOrd="0" presId="urn:microsoft.com/office/officeart/2005/8/layout/hierarchy6"/>
    <dgm:cxn modelId="{95458E08-AD66-483C-85EE-E0E345E1EF2F}" type="presOf" srcId="{2985105B-957A-4A8F-ABA3-08249A7D5880}" destId="{82CF0333-FB22-499A-9127-1476C3D55213}" srcOrd="0" destOrd="0" presId="urn:microsoft.com/office/officeart/2005/8/layout/hierarchy6"/>
    <dgm:cxn modelId="{5432DCBB-2BF0-4648-95B4-5097488BAED4}" type="presOf" srcId="{13765872-7A0B-4D73-9212-0F8AEF3EB583}" destId="{E7F3E48E-E53A-424B-8F8B-7D85F30B1DE2}" srcOrd="0" destOrd="0" presId="urn:microsoft.com/office/officeart/2005/8/layout/hierarchy6"/>
    <dgm:cxn modelId="{06990E3E-964A-4146-9894-C4DB2DC13640}" srcId="{DAF543C1-A931-4A0F-9C2F-B6A40EB9B8B0}" destId="{8BBEE20C-EA93-4DF1-8FEF-3DFA72DFF7B1}" srcOrd="1" destOrd="0" parTransId="{7FF0D2BF-CD02-4F2B-9664-CE863F49D826}" sibTransId="{6C8A6ECD-E095-4E59-9755-4C273B24C5C7}"/>
    <dgm:cxn modelId="{C0709836-A3C7-4A94-A53F-E49347D0F597}" type="presOf" srcId="{7FF0D2BF-CD02-4F2B-9664-CE863F49D826}" destId="{443F3F3C-9801-478A-A005-7B8A86F89A18}" srcOrd="0" destOrd="0" presId="urn:microsoft.com/office/officeart/2005/8/layout/hierarchy6"/>
    <dgm:cxn modelId="{07B2DAE3-164E-40DE-BFB7-5DBBAB565289}" type="presOf" srcId="{C271C1F1-DB93-446F-B72C-6398CE72AAAE}" destId="{7A430E26-7FF0-46FF-A704-9ABEE71E202D}" srcOrd="0" destOrd="0" presId="urn:microsoft.com/office/officeart/2005/8/layout/hierarchy6"/>
    <dgm:cxn modelId="{72BC0023-1726-4033-8F45-C85F0AB20140}" srcId="{8BBEE20C-EA93-4DF1-8FEF-3DFA72DFF7B1}" destId="{13765872-7A0B-4D73-9212-0F8AEF3EB583}" srcOrd="0" destOrd="0" parTransId="{104861E4-CF90-4A79-A8E0-A7E8B3A22957}" sibTransId="{12D394DF-0977-46C0-8082-50F8A9593DCC}"/>
    <dgm:cxn modelId="{C85FCDD4-EC52-4F7B-B7AB-D836213A708E}" type="presOf" srcId="{DAF543C1-A931-4A0F-9C2F-B6A40EB9B8B0}" destId="{2855A934-8F14-4E19-BBCF-29E9164B5493}" srcOrd="0" destOrd="0" presId="urn:microsoft.com/office/officeart/2005/8/layout/hierarchy6"/>
    <dgm:cxn modelId="{67A4E80C-99FC-42E4-835E-1BABAA905CD6}" type="presOf" srcId="{104861E4-CF90-4A79-A8E0-A7E8B3A22957}" destId="{94199209-0489-421B-A131-16A66488A56B}" srcOrd="0" destOrd="0" presId="urn:microsoft.com/office/officeart/2005/8/layout/hierarchy6"/>
    <dgm:cxn modelId="{011373CF-3089-4376-AE92-D807B81F3F60}" srcId="{A5B16EA5-CE68-4263-ADEC-3ACC1D84EE79}" destId="{F87BAE58-A3A7-4B57-8730-8763346DC8E0}" srcOrd="0" destOrd="0" parTransId="{3FCA06B4-C53C-40D6-8DB2-728F8D14007D}" sibTransId="{3A1BB5B8-3811-4A13-BF73-2CA90743008C}"/>
    <dgm:cxn modelId="{E6E540C3-6E2A-450F-A4B8-D33C95FB79B9}" type="presOf" srcId="{037CCA68-8767-48C3-AE30-2C180A5C8D38}" destId="{EF54E8FB-CA1E-43DC-B367-26937FD6FC7A}" srcOrd="0" destOrd="0" presId="urn:microsoft.com/office/officeart/2005/8/layout/hierarchy6"/>
    <dgm:cxn modelId="{C2584CD0-1269-4203-8548-040072B4FD70}" type="presOf" srcId="{8BBEE20C-EA93-4DF1-8FEF-3DFA72DFF7B1}" destId="{75D10370-48EF-4659-B3C4-23115B969F63}" srcOrd="0" destOrd="0" presId="urn:microsoft.com/office/officeart/2005/8/layout/hierarchy6"/>
    <dgm:cxn modelId="{0ADE92EA-BBA9-4005-BBDB-02D49582593E}" type="presParOf" srcId="{E50267C7-0B15-4530-BB96-9100914E8D41}" destId="{1EFB3332-A536-4BCA-82D6-3E52D0A4732F}" srcOrd="0" destOrd="0" presId="urn:microsoft.com/office/officeart/2005/8/layout/hierarchy6"/>
    <dgm:cxn modelId="{2AC96914-19EC-4872-9095-F7AD7F84BE8E}" type="presParOf" srcId="{1EFB3332-A536-4BCA-82D6-3E52D0A4732F}" destId="{01F15411-EC22-438F-AE2C-73DEB15EAC33}" srcOrd="0" destOrd="0" presId="urn:microsoft.com/office/officeart/2005/8/layout/hierarchy6"/>
    <dgm:cxn modelId="{455E456B-61F0-40A3-952A-67FC718A0B24}" type="presParOf" srcId="{01F15411-EC22-438F-AE2C-73DEB15EAC33}" destId="{C2575E3C-18EC-4DF5-8D41-380D96079885}" srcOrd="0" destOrd="0" presId="urn:microsoft.com/office/officeart/2005/8/layout/hierarchy6"/>
    <dgm:cxn modelId="{B2F6200C-59AC-446D-94D4-A9529868C6EE}" type="presParOf" srcId="{C2575E3C-18EC-4DF5-8D41-380D96079885}" destId="{78077C88-A4AE-4AFC-972C-CB1CAE2FDDD5}" srcOrd="0" destOrd="0" presId="urn:microsoft.com/office/officeart/2005/8/layout/hierarchy6"/>
    <dgm:cxn modelId="{BA1E2972-2C57-4F01-A82D-66EB9D7E265F}" type="presParOf" srcId="{C2575E3C-18EC-4DF5-8D41-380D96079885}" destId="{C6645349-8091-41B9-845C-1F9BA97794EC}" srcOrd="1" destOrd="0" presId="urn:microsoft.com/office/officeart/2005/8/layout/hierarchy6"/>
    <dgm:cxn modelId="{4E63F69E-74BE-47B1-858A-7182D5D00909}" type="presParOf" srcId="{C6645349-8091-41B9-845C-1F9BA97794EC}" destId="{F04E16FE-E860-4B29-83BE-6A412D8F18A3}" srcOrd="0" destOrd="0" presId="urn:microsoft.com/office/officeart/2005/8/layout/hierarchy6"/>
    <dgm:cxn modelId="{8DA06ECF-6B27-4487-AA97-50C68BFF3FD9}" type="presParOf" srcId="{C6645349-8091-41B9-845C-1F9BA97794EC}" destId="{3160BD39-0EDA-498E-B947-50991419C8B4}" srcOrd="1" destOrd="0" presId="urn:microsoft.com/office/officeart/2005/8/layout/hierarchy6"/>
    <dgm:cxn modelId="{BA2EBA4B-CF1A-4345-B0A5-63046B0E8249}" type="presParOf" srcId="{3160BD39-0EDA-498E-B947-50991419C8B4}" destId="{B9523204-4F6E-4755-8843-FD5E98937774}" srcOrd="0" destOrd="0" presId="urn:microsoft.com/office/officeart/2005/8/layout/hierarchy6"/>
    <dgm:cxn modelId="{BECA453C-DAFE-46D4-A698-39161F0F9C4E}" type="presParOf" srcId="{3160BD39-0EDA-498E-B947-50991419C8B4}" destId="{88D1E7BC-BD0F-42C6-B2FB-D0283136F0C2}" srcOrd="1" destOrd="0" presId="urn:microsoft.com/office/officeart/2005/8/layout/hierarchy6"/>
    <dgm:cxn modelId="{F026E072-5E68-45CB-BEC4-9C8CDCCB0EB7}" type="presParOf" srcId="{C6645349-8091-41B9-845C-1F9BA97794EC}" destId="{EF54E8FB-CA1E-43DC-B367-26937FD6FC7A}" srcOrd="2" destOrd="0" presId="urn:microsoft.com/office/officeart/2005/8/layout/hierarchy6"/>
    <dgm:cxn modelId="{B119EA7C-2A26-432C-AE71-9C64987D278E}" type="presParOf" srcId="{C6645349-8091-41B9-845C-1F9BA97794EC}" destId="{A2722472-D4A2-461B-BECD-74B43AD08FFE}" srcOrd="3" destOrd="0" presId="urn:microsoft.com/office/officeart/2005/8/layout/hierarchy6"/>
    <dgm:cxn modelId="{572E47C6-30F8-4B00-96EC-81E605B7636F}" type="presParOf" srcId="{A2722472-D4A2-461B-BECD-74B43AD08FFE}" destId="{2855A934-8F14-4E19-BBCF-29E9164B5493}" srcOrd="0" destOrd="0" presId="urn:microsoft.com/office/officeart/2005/8/layout/hierarchy6"/>
    <dgm:cxn modelId="{6C1BFB10-F828-4D10-B5F4-7FD6B05051BC}" type="presParOf" srcId="{A2722472-D4A2-461B-BECD-74B43AD08FFE}" destId="{BFF57C98-5D0A-45FD-82EA-8AAE5D32864E}" srcOrd="1" destOrd="0" presId="urn:microsoft.com/office/officeart/2005/8/layout/hierarchy6"/>
    <dgm:cxn modelId="{3DA5B237-FDFF-4CA1-911F-891451A623B2}" type="presParOf" srcId="{BFF57C98-5D0A-45FD-82EA-8AAE5D32864E}" destId="{82CF0333-FB22-499A-9127-1476C3D55213}" srcOrd="0" destOrd="0" presId="urn:microsoft.com/office/officeart/2005/8/layout/hierarchy6"/>
    <dgm:cxn modelId="{873E62DD-161D-403B-8383-22B511AA8D8E}" type="presParOf" srcId="{BFF57C98-5D0A-45FD-82EA-8AAE5D32864E}" destId="{1139F526-1498-4A93-97CC-B79F35D80DA0}" srcOrd="1" destOrd="0" presId="urn:microsoft.com/office/officeart/2005/8/layout/hierarchy6"/>
    <dgm:cxn modelId="{7D1371D2-1F26-4830-A564-044F1800B206}" type="presParOf" srcId="{1139F526-1498-4A93-97CC-B79F35D80DA0}" destId="{E7EAECC0-C5BF-4ABE-98A8-A3AC77AF75BB}" srcOrd="0" destOrd="0" presId="urn:microsoft.com/office/officeart/2005/8/layout/hierarchy6"/>
    <dgm:cxn modelId="{2F6D7609-A4FF-418A-A485-F26101753DCF}" type="presParOf" srcId="{1139F526-1498-4A93-97CC-B79F35D80DA0}" destId="{334392B1-F765-441E-A86E-099D66AEC09D}" srcOrd="1" destOrd="0" presId="urn:microsoft.com/office/officeart/2005/8/layout/hierarchy6"/>
    <dgm:cxn modelId="{3667607C-5602-4152-9A8C-D708B9FB4D0B}" type="presParOf" srcId="{BFF57C98-5D0A-45FD-82EA-8AAE5D32864E}" destId="{443F3F3C-9801-478A-A005-7B8A86F89A18}" srcOrd="2" destOrd="0" presId="urn:microsoft.com/office/officeart/2005/8/layout/hierarchy6"/>
    <dgm:cxn modelId="{F5339E29-A264-4E4F-B572-29D873B0D04B}" type="presParOf" srcId="{BFF57C98-5D0A-45FD-82EA-8AAE5D32864E}" destId="{2E76FD57-FEA1-467B-9C56-EB4BFAF9C769}" srcOrd="3" destOrd="0" presId="urn:microsoft.com/office/officeart/2005/8/layout/hierarchy6"/>
    <dgm:cxn modelId="{3075708A-EFD4-4FCA-9D25-735AB522EA53}" type="presParOf" srcId="{2E76FD57-FEA1-467B-9C56-EB4BFAF9C769}" destId="{75D10370-48EF-4659-B3C4-23115B969F63}" srcOrd="0" destOrd="0" presId="urn:microsoft.com/office/officeart/2005/8/layout/hierarchy6"/>
    <dgm:cxn modelId="{DD5AB863-D82A-486A-BEDA-531E841EE353}" type="presParOf" srcId="{2E76FD57-FEA1-467B-9C56-EB4BFAF9C769}" destId="{2B1E88F4-6F9C-468B-A18A-5641E4BA6D6E}" srcOrd="1" destOrd="0" presId="urn:microsoft.com/office/officeart/2005/8/layout/hierarchy6"/>
    <dgm:cxn modelId="{B8473B38-56FA-4A2E-AEC2-171BDD75BBDD}" type="presParOf" srcId="{2B1E88F4-6F9C-468B-A18A-5641E4BA6D6E}" destId="{94199209-0489-421B-A131-16A66488A56B}" srcOrd="0" destOrd="0" presId="urn:microsoft.com/office/officeart/2005/8/layout/hierarchy6"/>
    <dgm:cxn modelId="{F0419465-C4F3-443A-B983-3E778A4B26B1}" type="presParOf" srcId="{2B1E88F4-6F9C-468B-A18A-5641E4BA6D6E}" destId="{072749B4-9566-4D1F-A292-F83793A325AA}" srcOrd="1" destOrd="0" presId="urn:microsoft.com/office/officeart/2005/8/layout/hierarchy6"/>
    <dgm:cxn modelId="{4B71901B-1054-43EC-9F40-B79E3E165AAD}" type="presParOf" srcId="{072749B4-9566-4D1F-A292-F83793A325AA}" destId="{E7F3E48E-E53A-424B-8F8B-7D85F30B1DE2}" srcOrd="0" destOrd="0" presId="urn:microsoft.com/office/officeart/2005/8/layout/hierarchy6"/>
    <dgm:cxn modelId="{3B897B4F-E262-4A2D-B4A9-DF0622F2FF90}" type="presParOf" srcId="{072749B4-9566-4D1F-A292-F83793A325AA}" destId="{079013BA-0AFD-4EBE-94EA-5DCB3E39A6B4}" srcOrd="1" destOrd="0" presId="urn:microsoft.com/office/officeart/2005/8/layout/hierarchy6"/>
    <dgm:cxn modelId="{CF9BF495-D080-4649-9D16-7D911207F56F}" type="presParOf" srcId="{2B1E88F4-6F9C-468B-A18A-5641E4BA6D6E}" destId="{2D0D54BC-79CC-4ABA-9642-059082B2DD43}" srcOrd="2" destOrd="0" presId="urn:microsoft.com/office/officeart/2005/8/layout/hierarchy6"/>
    <dgm:cxn modelId="{1B9856BF-8C3D-4C5F-8DC9-9E01DD471035}" type="presParOf" srcId="{2B1E88F4-6F9C-468B-A18A-5641E4BA6D6E}" destId="{C10EA2FB-0F4C-4BB4-B160-051515086533}" srcOrd="3" destOrd="0" presId="urn:microsoft.com/office/officeart/2005/8/layout/hierarchy6"/>
    <dgm:cxn modelId="{3086398A-EB6C-4AA0-A4DF-D98503837B72}" type="presParOf" srcId="{C10EA2FB-0F4C-4BB4-B160-051515086533}" destId="{7A430E26-7FF0-46FF-A704-9ABEE71E202D}" srcOrd="0" destOrd="0" presId="urn:microsoft.com/office/officeart/2005/8/layout/hierarchy6"/>
    <dgm:cxn modelId="{D8FCFA58-C3DA-42EF-8D3B-47DDAAA7A2F4}" type="presParOf" srcId="{C10EA2FB-0F4C-4BB4-B160-051515086533}" destId="{C8DBA4DF-FB93-4203-9852-64A1E9E6AB65}" srcOrd="1" destOrd="0" presId="urn:microsoft.com/office/officeart/2005/8/layout/hierarchy6"/>
    <dgm:cxn modelId="{27A8E8C1-78C5-4A09-AAA8-647D7055C81B}" type="presParOf" srcId="{E50267C7-0B15-4530-BB96-9100914E8D41}" destId="{DA63E77A-5BF9-43F9-B284-5479BE95AE1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55E358-83E6-4EFC-B3D4-AC714E22D71D}" type="doc">
      <dgm:prSet loTypeId="urn:microsoft.com/office/officeart/2008/layout/VerticalCurvedList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45C890C3-5C01-4BD0-8B2C-20DB6D804D6B}">
      <dgm:prSet phldrT="[Text]"/>
      <dgm:spPr/>
      <dgm:t>
        <a:bodyPr/>
        <a:lstStyle/>
        <a:p>
          <a:r>
            <a:rPr lang="en-GB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Solubility Test.</a:t>
          </a:r>
          <a:endParaRPr lang="en-GB" dirty="0">
            <a:solidFill>
              <a:srgbClr val="EE8E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8DC67-1158-4945-94CE-565517C0AF83}" type="parTrans" cxnId="{56B2D193-13F5-477D-9A31-693A2117C9E2}">
      <dgm:prSet/>
      <dgm:spPr/>
      <dgm:t>
        <a:bodyPr/>
        <a:lstStyle/>
        <a:p>
          <a:endParaRPr lang="en-GB"/>
        </a:p>
      </dgm:t>
    </dgm:pt>
    <dgm:pt modelId="{40D12EC9-219B-45DC-BAC5-44DF6CACA6F4}" type="sibTrans" cxnId="{56B2D193-13F5-477D-9A31-693A2117C9E2}">
      <dgm:prSet/>
      <dgm:spPr/>
      <dgm:t>
        <a:bodyPr/>
        <a:lstStyle/>
        <a:p>
          <a:endParaRPr lang="en-GB"/>
        </a:p>
      </dgm:t>
    </dgm:pt>
    <dgm:pt modelId="{340F6FAD-378E-41A8-A270-C973317CF13B}">
      <dgm:prSet phldrT="[Text]"/>
      <dgm:spPr/>
      <dgm:t>
        <a:bodyPr/>
        <a:lstStyle/>
        <a:p>
          <a:r>
            <a:rPr lang="en-US" u="none" dirty="0" err="1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Ninhydrin</a:t>
          </a:r>
          <a:r>
            <a:rPr lang="en-US" u="none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test: </a:t>
          </a:r>
          <a:r>
            <a:rPr lang="en-US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 </a:t>
          </a:r>
          <a:r>
            <a:rPr lang="el-GR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α</a:t>
          </a:r>
          <a:r>
            <a:rPr lang="en-US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-L amino acids.</a:t>
          </a:r>
          <a:endParaRPr lang="en-GB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0DDFBC-14DD-450D-9945-3A6DA3A18C52}" type="parTrans" cxnId="{D118DA2C-C0DF-403A-B89F-979FE2CF4B65}">
      <dgm:prSet/>
      <dgm:spPr/>
      <dgm:t>
        <a:bodyPr/>
        <a:lstStyle/>
        <a:p>
          <a:endParaRPr lang="en-GB"/>
        </a:p>
      </dgm:t>
    </dgm:pt>
    <dgm:pt modelId="{C1DB7B97-57C9-449E-B4C8-DC9398F6695F}" type="sibTrans" cxnId="{D118DA2C-C0DF-403A-B89F-979FE2CF4B65}">
      <dgm:prSet/>
      <dgm:spPr/>
      <dgm:t>
        <a:bodyPr/>
        <a:lstStyle/>
        <a:p>
          <a:endParaRPr lang="en-GB"/>
        </a:p>
      </dgm:t>
    </dgm:pt>
    <dgm:pt modelId="{75D42AD3-EE70-4E4D-BD1D-75FBA4FED78F}">
      <dgm:prSet phldrT="[Text]"/>
      <dgm:spPr/>
      <dgm:t>
        <a:bodyPr/>
        <a:lstStyle/>
        <a:p>
          <a:r>
            <a:rPr lang="en-US" u="none" dirty="0" err="1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Xanthoproteic</a:t>
          </a:r>
          <a:r>
            <a:rPr lang="en-US" u="none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test: </a:t>
          </a:r>
          <a:r>
            <a:rPr lang="en-US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 Aromatic amino acids.</a:t>
          </a:r>
          <a:endParaRPr lang="en-GB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DDFEC1-CF04-4170-AE6E-419082DB1B44}" type="parTrans" cxnId="{B1143C7F-45E7-49DA-AF60-B8155BD5509B}">
      <dgm:prSet/>
      <dgm:spPr/>
      <dgm:t>
        <a:bodyPr/>
        <a:lstStyle/>
        <a:p>
          <a:endParaRPr lang="en-GB"/>
        </a:p>
      </dgm:t>
    </dgm:pt>
    <dgm:pt modelId="{B8FC5B49-7242-488A-83F0-3269CC6C0372}" type="sibTrans" cxnId="{B1143C7F-45E7-49DA-AF60-B8155BD5509B}">
      <dgm:prSet/>
      <dgm:spPr/>
      <dgm:t>
        <a:bodyPr/>
        <a:lstStyle/>
        <a:p>
          <a:endParaRPr lang="en-GB"/>
        </a:p>
      </dgm:t>
    </dgm:pt>
    <dgm:pt modelId="{ACC0BD6E-7C14-43AF-9015-00744CB2A4AE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Lead sulfite test: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 of amino acids containing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sulfhydral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group (- SH) (Cysteine)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81AD77-805E-4439-977F-66CDC6B2F267}" type="parTrans" cxnId="{BFDAE9FB-3339-41A4-B81C-FD6D59CD46CA}">
      <dgm:prSet/>
      <dgm:spPr/>
      <dgm:t>
        <a:bodyPr/>
        <a:lstStyle/>
        <a:p>
          <a:endParaRPr lang="en-GB"/>
        </a:p>
      </dgm:t>
    </dgm:pt>
    <dgm:pt modelId="{A1479887-00E0-45FE-939D-4DB52D6B60A2}" type="sibTrans" cxnId="{BFDAE9FB-3339-41A4-B81C-FD6D59CD46CA}">
      <dgm:prSet/>
      <dgm:spPr/>
      <dgm:t>
        <a:bodyPr/>
        <a:lstStyle/>
        <a:p>
          <a:endParaRPr lang="en-GB"/>
        </a:p>
      </dgm:t>
    </dgm:pt>
    <dgm:pt modelId="{2801BC56-30E6-4DCD-B093-4A4F0A263300}">
      <dgm:prSet phldrT="[Text]"/>
      <dgm:spPr/>
      <dgm:t>
        <a:bodyPr/>
        <a:lstStyle/>
        <a:p>
          <a:r>
            <a:rPr lang="en-US" u="none" dirty="0" err="1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Sakaguchi</a:t>
          </a:r>
          <a:r>
            <a:rPr lang="en-US" u="none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Test: </a:t>
          </a:r>
          <a:r>
            <a:rPr lang="en-US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 arginine.</a:t>
          </a:r>
          <a:endParaRPr lang="en-GB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40C584-F3B9-4922-B3E3-478CAB4C6AF4}" type="parTrans" cxnId="{0AA09781-DFCC-4BDF-BCB4-6AE6AEE236E0}">
      <dgm:prSet/>
      <dgm:spPr/>
      <dgm:t>
        <a:bodyPr/>
        <a:lstStyle/>
        <a:p>
          <a:endParaRPr lang="en-GB"/>
        </a:p>
      </dgm:t>
    </dgm:pt>
    <dgm:pt modelId="{D1AA8C93-2146-4C7A-AAE8-8F41366D9071}" type="sibTrans" cxnId="{0AA09781-DFCC-4BDF-BCB4-6AE6AEE236E0}">
      <dgm:prSet/>
      <dgm:spPr/>
      <dgm:t>
        <a:bodyPr/>
        <a:lstStyle/>
        <a:p>
          <a:endParaRPr lang="en-GB"/>
        </a:p>
      </dgm:t>
    </dgm:pt>
    <dgm:pt modelId="{DA57DA8C-6B82-45D2-A8D4-1A2ADCFCC35A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Millon's</a:t>
          </a:r>
          <a:r>
            <a:rPr lang="en-US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test: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 amino acids containing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hydroxy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phenyl group (Tyrosine)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85A044-9A4C-4967-8102-EBE0FF5C6976}" type="parTrans" cxnId="{15A1BD9E-9248-472C-9768-84BB62CCECE8}">
      <dgm:prSet/>
      <dgm:spPr/>
      <dgm:t>
        <a:bodyPr/>
        <a:lstStyle/>
        <a:p>
          <a:endParaRPr lang="en-GB"/>
        </a:p>
      </dgm:t>
    </dgm:pt>
    <dgm:pt modelId="{361B7822-CCFD-4A70-9717-5970B68203AD}" type="sibTrans" cxnId="{15A1BD9E-9248-472C-9768-84BB62CCECE8}">
      <dgm:prSet/>
      <dgm:spPr/>
      <dgm:t>
        <a:bodyPr/>
        <a:lstStyle/>
        <a:p>
          <a:endParaRPr lang="en-GB"/>
        </a:p>
      </dgm:t>
    </dgm:pt>
    <dgm:pt modelId="{D0BBD988-6EB4-4467-AD37-D6480BE5DD45}" type="pres">
      <dgm:prSet presAssocID="{B555E358-83E6-4EFC-B3D4-AC714E22D71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A36BC27D-B6F1-4786-A625-4CD51464D3BA}" type="pres">
      <dgm:prSet presAssocID="{B555E358-83E6-4EFC-B3D4-AC714E22D71D}" presName="Name1" presStyleCnt="0"/>
      <dgm:spPr/>
    </dgm:pt>
    <dgm:pt modelId="{9B6A3ED7-7202-4729-84FF-8C6636E9E957}" type="pres">
      <dgm:prSet presAssocID="{B555E358-83E6-4EFC-B3D4-AC714E22D71D}" presName="cycle" presStyleCnt="0"/>
      <dgm:spPr/>
    </dgm:pt>
    <dgm:pt modelId="{DD9C69EF-219F-4F15-BDF3-964C1AB7B75B}" type="pres">
      <dgm:prSet presAssocID="{B555E358-83E6-4EFC-B3D4-AC714E22D71D}" presName="srcNode" presStyleLbl="node1" presStyleIdx="0" presStyleCnt="6"/>
      <dgm:spPr/>
    </dgm:pt>
    <dgm:pt modelId="{25414A76-CE34-4DA1-B15B-143D7FCEEFA3}" type="pres">
      <dgm:prSet presAssocID="{B555E358-83E6-4EFC-B3D4-AC714E22D71D}" presName="conn" presStyleLbl="parChTrans1D2" presStyleIdx="0" presStyleCnt="1"/>
      <dgm:spPr/>
      <dgm:t>
        <a:bodyPr/>
        <a:lstStyle/>
        <a:p>
          <a:endParaRPr lang="en-GB"/>
        </a:p>
      </dgm:t>
    </dgm:pt>
    <dgm:pt modelId="{F3A61B88-B670-4146-9BA0-4F0A99407637}" type="pres">
      <dgm:prSet presAssocID="{B555E358-83E6-4EFC-B3D4-AC714E22D71D}" presName="extraNode" presStyleLbl="node1" presStyleIdx="0" presStyleCnt="6"/>
      <dgm:spPr/>
    </dgm:pt>
    <dgm:pt modelId="{5357C43E-43DE-454C-8148-CE0DB8235301}" type="pres">
      <dgm:prSet presAssocID="{B555E358-83E6-4EFC-B3D4-AC714E22D71D}" presName="dstNode" presStyleLbl="node1" presStyleIdx="0" presStyleCnt="6"/>
      <dgm:spPr/>
    </dgm:pt>
    <dgm:pt modelId="{7D546C31-A7FB-49AC-A74B-611E2E71288A}" type="pres">
      <dgm:prSet presAssocID="{45C890C3-5C01-4BD0-8B2C-20DB6D804D6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E786F0-63A5-4295-BBBD-FAC626CEB388}" type="pres">
      <dgm:prSet presAssocID="{45C890C3-5C01-4BD0-8B2C-20DB6D804D6B}" presName="accent_1" presStyleCnt="0"/>
      <dgm:spPr/>
    </dgm:pt>
    <dgm:pt modelId="{4BAD94C0-D5EE-481F-904F-10516D209BB8}" type="pres">
      <dgm:prSet presAssocID="{45C890C3-5C01-4BD0-8B2C-20DB6D804D6B}" presName="accentRepeatNode" presStyleLbl="solidFgAcc1" presStyleIdx="0" presStyleCnt="6"/>
      <dgm:spPr/>
    </dgm:pt>
    <dgm:pt modelId="{78090CCF-68C8-4483-B480-42F98EE7A88E}" type="pres">
      <dgm:prSet presAssocID="{340F6FAD-378E-41A8-A270-C973317CF13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0F709B-172C-4704-B8FA-EB07ECBAADB1}" type="pres">
      <dgm:prSet presAssocID="{340F6FAD-378E-41A8-A270-C973317CF13B}" presName="accent_2" presStyleCnt="0"/>
      <dgm:spPr/>
    </dgm:pt>
    <dgm:pt modelId="{0160DA0F-0A5A-4A4A-8487-4A5DB0C2B6D7}" type="pres">
      <dgm:prSet presAssocID="{340F6FAD-378E-41A8-A270-C973317CF13B}" presName="accentRepeatNode" presStyleLbl="solidFgAcc1" presStyleIdx="1" presStyleCnt="6"/>
      <dgm:spPr/>
    </dgm:pt>
    <dgm:pt modelId="{F1D7EADF-0A3E-4FEF-86A1-B54C7F3E14F5}" type="pres">
      <dgm:prSet presAssocID="{75D42AD3-EE70-4E4D-BD1D-75FBA4FED78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790C2A-1891-4A63-809C-870662C255BD}" type="pres">
      <dgm:prSet presAssocID="{75D42AD3-EE70-4E4D-BD1D-75FBA4FED78F}" presName="accent_3" presStyleCnt="0"/>
      <dgm:spPr/>
    </dgm:pt>
    <dgm:pt modelId="{C9E015C8-F502-47AC-8097-6B52A1ECF9C5}" type="pres">
      <dgm:prSet presAssocID="{75D42AD3-EE70-4E4D-BD1D-75FBA4FED78F}" presName="accentRepeatNode" presStyleLbl="solidFgAcc1" presStyleIdx="2" presStyleCnt="6"/>
      <dgm:spPr/>
    </dgm:pt>
    <dgm:pt modelId="{800FE198-B726-4E51-BC33-7F279D854ABD}" type="pres">
      <dgm:prSet presAssocID="{2801BC56-30E6-4DCD-B093-4A4F0A263300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B48B1F-6296-4E3E-AD54-A0BC883CDE1F}" type="pres">
      <dgm:prSet presAssocID="{2801BC56-30E6-4DCD-B093-4A4F0A263300}" presName="accent_4" presStyleCnt="0"/>
      <dgm:spPr/>
    </dgm:pt>
    <dgm:pt modelId="{1CD39206-122C-4529-8658-8EE1F94D2308}" type="pres">
      <dgm:prSet presAssocID="{2801BC56-30E6-4DCD-B093-4A4F0A263300}" presName="accentRepeatNode" presStyleLbl="solidFgAcc1" presStyleIdx="3" presStyleCnt="6"/>
      <dgm:spPr/>
    </dgm:pt>
    <dgm:pt modelId="{77857303-4B32-4181-BDE2-5255459DE3EE}" type="pres">
      <dgm:prSet presAssocID="{DA57DA8C-6B82-45D2-A8D4-1A2ADCFCC35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465408-944D-4AE0-98E2-0D1590964090}" type="pres">
      <dgm:prSet presAssocID="{DA57DA8C-6B82-45D2-A8D4-1A2ADCFCC35A}" presName="accent_5" presStyleCnt="0"/>
      <dgm:spPr/>
    </dgm:pt>
    <dgm:pt modelId="{844C33DE-22D6-4C53-938F-F4A405BC1B31}" type="pres">
      <dgm:prSet presAssocID="{DA57DA8C-6B82-45D2-A8D4-1A2ADCFCC35A}" presName="accentRepeatNode" presStyleLbl="solidFgAcc1" presStyleIdx="4" presStyleCnt="6"/>
      <dgm:spPr/>
    </dgm:pt>
    <dgm:pt modelId="{E691F8E7-ABAB-4E21-9AA9-145390293EAD}" type="pres">
      <dgm:prSet presAssocID="{ACC0BD6E-7C14-43AF-9015-00744CB2A4A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FBA179-E49C-4632-AFDE-1FF857197647}" type="pres">
      <dgm:prSet presAssocID="{ACC0BD6E-7C14-43AF-9015-00744CB2A4AE}" presName="accent_6" presStyleCnt="0"/>
      <dgm:spPr/>
    </dgm:pt>
    <dgm:pt modelId="{206279DA-145D-4347-8829-3D1FFAF879A7}" type="pres">
      <dgm:prSet presAssocID="{ACC0BD6E-7C14-43AF-9015-00744CB2A4AE}" presName="accentRepeatNode" presStyleLbl="solidFgAcc1" presStyleIdx="5" presStyleCnt="6"/>
      <dgm:spPr/>
    </dgm:pt>
  </dgm:ptLst>
  <dgm:cxnLst>
    <dgm:cxn modelId="{0AA09781-DFCC-4BDF-BCB4-6AE6AEE236E0}" srcId="{B555E358-83E6-4EFC-B3D4-AC714E22D71D}" destId="{2801BC56-30E6-4DCD-B093-4A4F0A263300}" srcOrd="3" destOrd="0" parTransId="{2040C584-F3B9-4922-B3E3-478CAB4C6AF4}" sibTransId="{D1AA8C93-2146-4C7A-AAE8-8F41366D9071}"/>
    <dgm:cxn modelId="{3C0608AB-1CDA-43E3-BAC1-2D4FE1351F74}" type="presOf" srcId="{DA57DA8C-6B82-45D2-A8D4-1A2ADCFCC35A}" destId="{77857303-4B32-4181-BDE2-5255459DE3EE}" srcOrd="0" destOrd="0" presId="urn:microsoft.com/office/officeart/2008/layout/VerticalCurvedList"/>
    <dgm:cxn modelId="{BFDAE9FB-3339-41A4-B81C-FD6D59CD46CA}" srcId="{B555E358-83E6-4EFC-B3D4-AC714E22D71D}" destId="{ACC0BD6E-7C14-43AF-9015-00744CB2A4AE}" srcOrd="5" destOrd="0" parTransId="{2581AD77-805E-4439-977F-66CDC6B2F267}" sibTransId="{A1479887-00E0-45FE-939D-4DB52D6B60A2}"/>
    <dgm:cxn modelId="{2C79452E-7151-4605-8D2E-32934D15C813}" type="presOf" srcId="{B555E358-83E6-4EFC-B3D4-AC714E22D71D}" destId="{D0BBD988-6EB4-4467-AD37-D6480BE5DD45}" srcOrd="0" destOrd="0" presId="urn:microsoft.com/office/officeart/2008/layout/VerticalCurvedList"/>
    <dgm:cxn modelId="{56B2D193-13F5-477D-9A31-693A2117C9E2}" srcId="{B555E358-83E6-4EFC-B3D4-AC714E22D71D}" destId="{45C890C3-5C01-4BD0-8B2C-20DB6D804D6B}" srcOrd="0" destOrd="0" parTransId="{0108DC67-1158-4945-94CE-565517C0AF83}" sibTransId="{40D12EC9-219B-45DC-BAC5-44DF6CACA6F4}"/>
    <dgm:cxn modelId="{D118DA2C-C0DF-403A-B89F-979FE2CF4B65}" srcId="{B555E358-83E6-4EFC-B3D4-AC714E22D71D}" destId="{340F6FAD-378E-41A8-A270-C973317CF13B}" srcOrd="1" destOrd="0" parTransId="{410DDFBC-14DD-450D-9945-3A6DA3A18C52}" sibTransId="{C1DB7B97-57C9-449E-B4C8-DC9398F6695F}"/>
    <dgm:cxn modelId="{3D3F531F-0EDB-4A6A-9446-3452F90B9B87}" type="presOf" srcId="{340F6FAD-378E-41A8-A270-C973317CF13B}" destId="{78090CCF-68C8-4483-B480-42F98EE7A88E}" srcOrd="0" destOrd="0" presId="urn:microsoft.com/office/officeart/2008/layout/VerticalCurvedList"/>
    <dgm:cxn modelId="{0644E563-D674-4734-8A7C-B53409E5CC9C}" type="presOf" srcId="{75D42AD3-EE70-4E4D-BD1D-75FBA4FED78F}" destId="{F1D7EADF-0A3E-4FEF-86A1-B54C7F3E14F5}" srcOrd="0" destOrd="0" presId="urn:microsoft.com/office/officeart/2008/layout/VerticalCurvedList"/>
    <dgm:cxn modelId="{6280D29E-C38C-4BF4-8315-45E203ECB4C3}" type="presOf" srcId="{ACC0BD6E-7C14-43AF-9015-00744CB2A4AE}" destId="{E691F8E7-ABAB-4E21-9AA9-145390293EAD}" srcOrd="0" destOrd="0" presId="urn:microsoft.com/office/officeart/2008/layout/VerticalCurvedList"/>
    <dgm:cxn modelId="{B1143C7F-45E7-49DA-AF60-B8155BD5509B}" srcId="{B555E358-83E6-4EFC-B3D4-AC714E22D71D}" destId="{75D42AD3-EE70-4E4D-BD1D-75FBA4FED78F}" srcOrd="2" destOrd="0" parTransId="{76DDFEC1-CF04-4170-AE6E-419082DB1B44}" sibTransId="{B8FC5B49-7242-488A-83F0-3269CC6C0372}"/>
    <dgm:cxn modelId="{0B2C180B-5843-4E3E-97DA-BA7FCEB0338E}" type="presOf" srcId="{45C890C3-5C01-4BD0-8B2C-20DB6D804D6B}" destId="{7D546C31-A7FB-49AC-A74B-611E2E71288A}" srcOrd="0" destOrd="0" presId="urn:microsoft.com/office/officeart/2008/layout/VerticalCurvedList"/>
    <dgm:cxn modelId="{7763D94F-9A98-4692-B3E6-56F6F14D5754}" type="presOf" srcId="{40D12EC9-219B-45DC-BAC5-44DF6CACA6F4}" destId="{25414A76-CE34-4DA1-B15B-143D7FCEEFA3}" srcOrd="0" destOrd="0" presId="urn:microsoft.com/office/officeart/2008/layout/VerticalCurvedList"/>
    <dgm:cxn modelId="{15A1BD9E-9248-472C-9768-84BB62CCECE8}" srcId="{B555E358-83E6-4EFC-B3D4-AC714E22D71D}" destId="{DA57DA8C-6B82-45D2-A8D4-1A2ADCFCC35A}" srcOrd="4" destOrd="0" parTransId="{A285A044-9A4C-4967-8102-EBE0FF5C6976}" sibTransId="{361B7822-CCFD-4A70-9717-5970B68203AD}"/>
    <dgm:cxn modelId="{1A8924EE-1CF0-4D9E-9EB1-AE1D31F1AFBB}" type="presOf" srcId="{2801BC56-30E6-4DCD-B093-4A4F0A263300}" destId="{800FE198-B726-4E51-BC33-7F279D854ABD}" srcOrd="0" destOrd="0" presId="urn:microsoft.com/office/officeart/2008/layout/VerticalCurvedList"/>
    <dgm:cxn modelId="{1BA59C96-FECC-4D08-B081-32831981AA81}" type="presParOf" srcId="{D0BBD988-6EB4-4467-AD37-D6480BE5DD45}" destId="{A36BC27D-B6F1-4786-A625-4CD51464D3BA}" srcOrd="0" destOrd="0" presId="urn:microsoft.com/office/officeart/2008/layout/VerticalCurvedList"/>
    <dgm:cxn modelId="{3504816E-F706-4BA1-8028-9481C69509B6}" type="presParOf" srcId="{A36BC27D-B6F1-4786-A625-4CD51464D3BA}" destId="{9B6A3ED7-7202-4729-84FF-8C6636E9E957}" srcOrd="0" destOrd="0" presId="urn:microsoft.com/office/officeart/2008/layout/VerticalCurvedList"/>
    <dgm:cxn modelId="{A1F838F4-C3F9-4C52-889F-C1321FFFC627}" type="presParOf" srcId="{9B6A3ED7-7202-4729-84FF-8C6636E9E957}" destId="{DD9C69EF-219F-4F15-BDF3-964C1AB7B75B}" srcOrd="0" destOrd="0" presId="urn:microsoft.com/office/officeart/2008/layout/VerticalCurvedList"/>
    <dgm:cxn modelId="{B58AE293-0ABC-4A1F-B977-520D6FC868A5}" type="presParOf" srcId="{9B6A3ED7-7202-4729-84FF-8C6636E9E957}" destId="{25414A76-CE34-4DA1-B15B-143D7FCEEFA3}" srcOrd="1" destOrd="0" presId="urn:microsoft.com/office/officeart/2008/layout/VerticalCurvedList"/>
    <dgm:cxn modelId="{213EF565-F842-47BD-A462-40F56A508430}" type="presParOf" srcId="{9B6A3ED7-7202-4729-84FF-8C6636E9E957}" destId="{F3A61B88-B670-4146-9BA0-4F0A99407637}" srcOrd="2" destOrd="0" presId="urn:microsoft.com/office/officeart/2008/layout/VerticalCurvedList"/>
    <dgm:cxn modelId="{FD8BD3D9-AC8E-4017-B5E6-FEE13665EC69}" type="presParOf" srcId="{9B6A3ED7-7202-4729-84FF-8C6636E9E957}" destId="{5357C43E-43DE-454C-8148-CE0DB8235301}" srcOrd="3" destOrd="0" presId="urn:microsoft.com/office/officeart/2008/layout/VerticalCurvedList"/>
    <dgm:cxn modelId="{4F493C33-7AFA-42A3-B7B3-881C00657BEE}" type="presParOf" srcId="{A36BC27D-B6F1-4786-A625-4CD51464D3BA}" destId="{7D546C31-A7FB-49AC-A74B-611E2E71288A}" srcOrd="1" destOrd="0" presId="urn:microsoft.com/office/officeart/2008/layout/VerticalCurvedList"/>
    <dgm:cxn modelId="{BEDC0C7F-052F-4BD5-A497-AB6E0A3FD6F9}" type="presParOf" srcId="{A36BC27D-B6F1-4786-A625-4CD51464D3BA}" destId="{0FE786F0-63A5-4295-BBBD-FAC626CEB388}" srcOrd="2" destOrd="0" presId="urn:microsoft.com/office/officeart/2008/layout/VerticalCurvedList"/>
    <dgm:cxn modelId="{D7039E88-6E4B-4C0A-898A-6FF17DCEB97C}" type="presParOf" srcId="{0FE786F0-63A5-4295-BBBD-FAC626CEB388}" destId="{4BAD94C0-D5EE-481F-904F-10516D209BB8}" srcOrd="0" destOrd="0" presId="urn:microsoft.com/office/officeart/2008/layout/VerticalCurvedList"/>
    <dgm:cxn modelId="{54C3A548-4FAD-47BB-998C-7843EE43268A}" type="presParOf" srcId="{A36BC27D-B6F1-4786-A625-4CD51464D3BA}" destId="{78090CCF-68C8-4483-B480-42F98EE7A88E}" srcOrd="3" destOrd="0" presId="urn:microsoft.com/office/officeart/2008/layout/VerticalCurvedList"/>
    <dgm:cxn modelId="{0CA2CC8B-65F7-45BE-90C5-416A6FDDC8B9}" type="presParOf" srcId="{A36BC27D-B6F1-4786-A625-4CD51464D3BA}" destId="{530F709B-172C-4704-B8FA-EB07ECBAADB1}" srcOrd="4" destOrd="0" presId="urn:microsoft.com/office/officeart/2008/layout/VerticalCurvedList"/>
    <dgm:cxn modelId="{F5B6B570-83E0-467E-ADA4-8A9C75679D3C}" type="presParOf" srcId="{530F709B-172C-4704-B8FA-EB07ECBAADB1}" destId="{0160DA0F-0A5A-4A4A-8487-4A5DB0C2B6D7}" srcOrd="0" destOrd="0" presId="urn:microsoft.com/office/officeart/2008/layout/VerticalCurvedList"/>
    <dgm:cxn modelId="{48BD1359-4B4D-43EA-92BF-07C305621638}" type="presParOf" srcId="{A36BC27D-B6F1-4786-A625-4CD51464D3BA}" destId="{F1D7EADF-0A3E-4FEF-86A1-B54C7F3E14F5}" srcOrd="5" destOrd="0" presId="urn:microsoft.com/office/officeart/2008/layout/VerticalCurvedList"/>
    <dgm:cxn modelId="{E8C24A5B-6406-4A41-B038-05E29CB1BFD4}" type="presParOf" srcId="{A36BC27D-B6F1-4786-A625-4CD51464D3BA}" destId="{40790C2A-1891-4A63-809C-870662C255BD}" srcOrd="6" destOrd="0" presId="urn:microsoft.com/office/officeart/2008/layout/VerticalCurvedList"/>
    <dgm:cxn modelId="{EFCC9096-0280-4E56-A2B1-E295EEB8EFDF}" type="presParOf" srcId="{40790C2A-1891-4A63-809C-870662C255BD}" destId="{C9E015C8-F502-47AC-8097-6B52A1ECF9C5}" srcOrd="0" destOrd="0" presId="urn:microsoft.com/office/officeart/2008/layout/VerticalCurvedList"/>
    <dgm:cxn modelId="{B5B63EE5-D773-442E-949B-B0CE4A90DB43}" type="presParOf" srcId="{A36BC27D-B6F1-4786-A625-4CD51464D3BA}" destId="{800FE198-B726-4E51-BC33-7F279D854ABD}" srcOrd="7" destOrd="0" presId="urn:microsoft.com/office/officeart/2008/layout/VerticalCurvedList"/>
    <dgm:cxn modelId="{920DCC50-7A04-47EC-B033-CB77380F0447}" type="presParOf" srcId="{A36BC27D-B6F1-4786-A625-4CD51464D3BA}" destId="{7EB48B1F-6296-4E3E-AD54-A0BC883CDE1F}" srcOrd="8" destOrd="0" presId="urn:microsoft.com/office/officeart/2008/layout/VerticalCurvedList"/>
    <dgm:cxn modelId="{153956F0-EA3C-4AEB-9971-15DD3F894672}" type="presParOf" srcId="{7EB48B1F-6296-4E3E-AD54-A0BC883CDE1F}" destId="{1CD39206-122C-4529-8658-8EE1F94D2308}" srcOrd="0" destOrd="0" presId="urn:microsoft.com/office/officeart/2008/layout/VerticalCurvedList"/>
    <dgm:cxn modelId="{C8CC86DA-C1CB-45C0-8BD1-C8EAFA6D48C0}" type="presParOf" srcId="{A36BC27D-B6F1-4786-A625-4CD51464D3BA}" destId="{77857303-4B32-4181-BDE2-5255459DE3EE}" srcOrd="9" destOrd="0" presId="urn:microsoft.com/office/officeart/2008/layout/VerticalCurvedList"/>
    <dgm:cxn modelId="{6C0CC73A-9146-44BC-BC95-F3E304C0C098}" type="presParOf" srcId="{A36BC27D-B6F1-4786-A625-4CD51464D3BA}" destId="{DC465408-944D-4AE0-98E2-0D1590964090}" srcOrd="10" destOrd="0" presId="urn:microsoft.com/office/officeart/2008/layout/VerticalCurvedList"/>
    <dgm:cxn modelId="{7A66DF92-DA37-4291-8DF3-CB62E6305699}" type="presParOf" srcId="{DC465408-944D-4AE0-98E2-0D1590964090}" destId="{844C33DE-22D6-4C53-938F-F4A405BC1B31}" srcOrd="0" destOrd="0" presId="urn:microsoft.com/office/officeart/2008/layout/VerticalCurvedList"/>
    <dgm:cxn modelId="{2E9C00A6-6E26-447D-885B-C1F2A360CC07}" type="presParOf" srcId="{A36BC27D-B6F1-4786-A625-4CD51464D3BA}" destId="{E691F8E7-ABAB-4E21-9AA9-145390293EAD}" srcOrd="11" destOrd="0" presId="urn:microsoft.com/office/officeart/2008/layout/VerticalCurvedList"/>
    <dgm:cxn modelId="{71C6624C-8911-4426-B46D-27A18EFDB07D}" type="presParOf" srcId="{A36BC27D-B6F1-4786-A625-4CD51464D3BA}" destId="{B5FBA179-E49C-4632-AFDE-1FF857197647}" srcOrd="12" destOrd="0" presId="urn:microsoft.com/office/officeart/2008/layout/VerticalCurvedList"/>
    <dgm:cxn modelId="{E111B420-3E2F-4F23-8FEB-DD4714F1B741}" type="presParOf" srcId="{B5FBA179-E49C-4632-AFDE-1FF857197647}" destId="{206279DA-145D-4347-8829-3D1FFAF879A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77C88-A4AE-4AFC-972C-CB1CAE2FDDD5}">
      <dsp:nvSpPr>
        <dsp:cNvPr id="0" name=""/>
        <dsp:cNvSpPr/>
      </dsp:nvSpPr>
      <dsp:spPr>
        <a:xfrm>
          <a:off x="2378310" y="65602"/>
          <a:ext cx="1078957" cy="71930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Amino Acids</a:t>
          </a:r>
          <a:endParaRPr lang="en-GB" sz="1400" kern="1200" dirty="0"/>
        </a:p>
      </dsp:txBody>
      <dsp:txXfrm>
        <a:off x="2399378" y="86670"/>
        <a:ext cx="1036821" cy="677168"/>
      </dsp:txXfrm>
    </dsp:sp>
    <dsp:sp modelId="{F04E16FE-E860-4B29-83BE-6A412D8F18A3}">
      <dsp:nvSpPr>
        <dsp:cNvPr id="0" name=""/>
        <dsp:cNvSpPr/>
      </dsp:nvSpPr>
      <dsp:spPr>
        <a:xfrm>
          <a:off x="1951281" y="784907"/>
          <a:ext cx="966508" cy="223588"/>
        </a:xfrm>
        <a:custGeom>
          <a:avLst/>
          <a:gdLst/>
          <a:ahLst/>
          <a:cxnLst/>
          <a:rect l="0" t="0" r="0" b="0"/>
          <a:pathLst>
            <a:path>
              <a:moveTo>
                <a:pt x="966508" y="0"/>
              </a:moveTo>
              <a:lnTo>
                <a:pt x="966508" y="111794"/>
              </a:lnTo>
              <a:lnTo>
                <a:pt x="0" y="111794"/>
              </a:lnTo>
              <a:lnTo>
                <a:pt x="0" y="2235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23204-4F6E-4755-8843-FD5E98937774}">
      <dsp:nvSpPr>
        <dsp:cNvPr id="0" name=""/>
        <dsp:cNvSpPr/>
      </dsp:nvSpPr>
      <dsp:spPr>
        <a:xfrm>
          <a:off x="1411802" y="1008496"/>
          <a:ext cx="1078957" cy="7193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Non-Polar</a:t>
          </a:r>
          <a:endParaRPr lang="en-GB" sz="1400" kern="1200" dirty="0"/>
        </a:p>
      </dsp:txBody>
      <dsp:txXfrm>
        <a:off x="1432870" y="1029564"/>
        <a:ext cx="1036821" cy="677168"/>
      </dsp:txXfrm>
    </dsp:sp>
    <dsp:sp modelId="{EF54E8FB-CA1E-43DC-B367-26937FD6FC7A}">
      <dsp:nvSpPr>
        <dsp:cNvPr id="0" name=""/>
        <dsp:cNvSpPr/>
      </dsp:nvSpPr>
      <dsp:spPr>
        <a:xfrm>
          <a:off x="2917789" y="784907"/>
          <a:ext cx="1066678" cy="21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514"/>
              </a:lnTo>
              <a:lnTo>
                <a:pt x="1066678" y="107514"/>
              </a:lnTo>
              <a:lnTo>
                <a:pt x="1066678" y="21502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5A934-8F14-4E19-BBCF-29E9164B5493}">
      <dsp:nvSpPr>
        <dsp:cNvPr id="0" name=""/>
        <dsp:cNvSpPr/>
      </dsp:nvSpPr>
      <dsp:spPr>
        <a:xfrm>
          <a:off x="3444989" y="999936"/>
          <a:ext cx="1078957" cy="7193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Polar</a:t>
          </a:r>
          <a:endParaRPr lang="en-GB" sz="1400" kern="1200" dirty="0"/>
        </a:p>
      </dsp:txBody>
      <dsp:txXfrm>
        <a:off x="3466057" y="1021004"/>
        <a:ext cx="1036821" cy="677168"/>
      </dsp:txXfrm>
    </dsp:sp>
    <dsp:sp modelId="{82CF0333-FB22-499A-9127-1476C3D55213}">
      <dsp:nvSpPr>
        <dsp:cNvPr id="0" name=""/>
        <dsp:cNvSpPr/>
      </dsp:nvSpPr>
      <dsp:spPr>
        <a:xfrm>
          <a:off x="3251413" y="1719241"/>
          <a:ext cx="733054" cy="304834"/>
        </a:xfrm>
        <a:custGeom>
          <a:avLst/>
          <a:gdLst/>
          <a:ahLst/>
          <a:cxnLst/>
          <a:rect l="0" t="0" r="0" b="0"/>
          <a:pathLst>
            <a:path>
              <a:moveTo>
                <a:pt x="733054" y="0"/>
              </a:moveTo>
              <a:lnTo>
                <a:pt x="733054" y="152417"/>
              </a:lnTo>
              <a:lnTo>
                <a:pt x="0" y="152417"/>
              </a:lnTo>
              <a:lnTo>
                <a:pt x="0" y="30483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AECC0-C5BF-4ABE-98A8-A3AC77AF75BB}">
      <dsp:nvSpPr>
        <dsp:cNvPr id="0" name=""/>
        <dsp:cNvSpPr/>
      </dsp:nvSpPr>
      <dsp:spPr>
        <a:xfrm>
          <a:off x="2711935" y="2024075"/>
          <a:ext cx="1078957" cy="7193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Uncharged</a:t>
          </a:r>
          <a:endParaRPr lang="en-GB" sz="1400" kern="1200" dirty="0"/>
        </a:p>
      </dsp:txBody>
      <dsp:txXfrm>
        <a:off x="2733003" y="2045143"/>
        <a:ext cx="1036821" cy="677168"/>
      </dsp:txXfrm>
    </dsp:sp>
    <dsp:sp modelId="{443F3F3C-9801-478A-A005-7B8A86F89A18}">
      <dsp:nvSpPr>
        <dsp:cNvPr id="0" name=""/>
        <dsp:cNvSpPr/>
      </dsp:nvSpPr>
      <dsp:spPr>
        <a:xfrm>
          <a:off x="3984468" y="1719241"/>
          <a:ext cx="750123" cy="312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272"/>
              </a:lnTo>
              <a:lnTo>
                <a:pt x="750123" y="156272"/>
              </a:lnTo>
              <a:lnTo>
                <a:pt x="750123" y="31254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10370-48EF-4659-B3C4-23115B969F63}">
      <dsp:nvSpPr>
        <dsp:cNvPr id="0" name=""/>
        <dsp:cNvSpPr/>
      </dsp:nvSpPr>
      <dsp:spPr>
        <a:xfrm>
          <a:off x="4195113" y="2031786"/>
          <a:ext cx="1078957" cy="7193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Charged</a:t>
          </a:r>
          <a:endParaRPr lang="en-GB" sz="1400" kern="1200" dirty="0"/>
        </a:p>
      </dsp:txBody>
      <dsp:txXfrm>
        <a:off x="4216181" y="2052854"/>
        <a:ext cx="1036821" cy="677168"/>
      </dsp:txXfrm>
    </dsp:sp>
    <dsp:sp modelId="{94199209-0489-421B-A131-16A66488A56B}">
      <dsp:nvSpPr>
        <dsp:cNvPr id="0" name=""/>
        <dsp:cNvSpPr/>
      </dsp:nvSpPr>
      <dsp:spPr>
        <a:xfrm>
          <a:off x="3629459" y="2751091"/>
          <a:ext cx="1105132" cy="168806"/>
        </a:xfrm>
        <a:custGeom>
          <a:avLst/>
          <a:gdLst/>
          <a:ahLst/>
          <a:cxnLst/>
          <a:rect l="0" t="0" r="0" b="0"/>
          <a:pathLst>
            <a:path>
              <a:moveTo>
                <a:pt x="1105132" y="0"/>
              </a:moveTo>
              <a:lnTo>
                <a:pt x="1105132" y="84403"/>
              </a:lnTo>
              <a:lnTo>
                <a:pt x="0" y="84403"/>
              </a:lnTo>
              <a:lnTo>
                <a:pt x="0" y="16880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F3E48E-E53A-424B-8F8B-7D85F30B1DE2}">
      <dsp:nvSpPr>
        <dsp:cNvPr id="0" name=""/>
        <dsp:cNvSpPr/>
      </dsp:nvSpPr>
      <dsp:spPr>
        <a:xfrm>
          <a:off x="3089980" y="2919897"/>
          <a:ext cx="1078957" cy="7193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Acidic polar (negatively </a:t>
          </a:r>
          <a:r>
            <a:rPr lang="en-GB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charged)</a:t>
          </a:r>
          <a:endParaRPr lang="en-GB" sz="1400" kern="1200" dirty="0"/>
        </a:p>
      </dsp:txBody>
      <dsp:txXfrm>
        <a:off x="3111048" y="2940965"/>
        <a:ext cx="1036821" cy="677168"/>
      </dsp:txXfrm>
    </dsp:sp>
    <dsp:sp modelId="{2D0D54BC-79CC-4ABA-9642-059082B2DD43}">
      <dsp:nvSpPr>
        <dsp:cNvPr id="0" name=""/>
        <dsp:cNvSpPr/>
      </dsp:nvSpPr>
      <dsp:spPr>
        <a:xfrm>
          <a:off x="4734591" y="2751091"/>
          <a:ext cx="650050" cy="185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55"/>
              </a:lnTo>
              <a:lnTo>
                <a:pt x="650050" y="92955"/>
              </a:lnTo>
              <a:lnTo>
                <a:pt x="650050" y="18591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30E26-7FF0-46FF-A704-9ABEE71E202D}">
      <dsp:nvSpPr>
        <dsp:cNvPr id="0" name=""/>
        <dsp:cNvSpPr/>
      </dsp:nvSpPr>
      <dsp:spPr>
        <a:xfrm>
          <a:off x="4845163" y="2937002"/>
          <a:ext cx="1078957" cy="7193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Basic polar (positively charged)</a:t>
          </a:r>
          <a:endParaRPr lang="en-GB" sz="1400" kern="1200"/>
        </a:p>
      </dsp:txBody>
      <dsp:txXfrm>
        <a:off x="4866231" y="2958070"/>
        <a:ext cx="1036821" cy="677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14A76-CE34-4DA1-B15B-143D7FCEEFA3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46C31-A7FB-49AC-A74B-611E2E71288A}">
      <dsp:nvSpPr>
        <dsp:cNvPr id="0" name=""/>
        <dsp:cNvSpPr/>
      </dsp:nvSpPr>
      <dsp:spPr>
        <a:xfrm>
          <a:off x="328048" y="214010"/>
          <a:ext cx="6598589" cy="427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Solubility Test.</a:t>
          </a:r>
          <a:endParaRPr lang="en-GB" sz="1400" kern="1200" dirty="0">
            <a:solidFill>
              <a:srgbClr val="EE8E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048" y="214010"/>
        <a:ext cx="6598589" cy="427857"/>
      </dsp:txXfrm>
    </dsp:sp>
    <dsp:sp modelId="{4BAD94C0-D5EE-481F-904F-10516D209BB8}">
      <dsp:nvSpPr>
        <dsp:cNvPr id="0" name=""/>
        <dsp:cNvSpPr/>
      </dsp:nvSpPr>
      <dsp:spPr>
        <a:xfrm>
          <a:off x="60637" y="16052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90CCF-68C8-4483-B480-42F98EE7A88E}">
      <dsp:nvSpPr>
        <dsp:cNvPr id="0" name=""/>
        <dsp:cNvSpPr/>
      </dsp:nvSpPr>
      <dsp:spPr>
        <a:xfrm>
          <a:off x="679991" y="855715"/>
          <a:ext cx="6246647" cy="427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u="none" kern="1200" dirty="0" err="1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Ninhydrin</a:t>
          </a:r>
          <a:r>
            <a:rPr lang="en-US" sz="1400" u="none" kern="1200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test: </a:t>
          </a:r>
          <a:r>
            <a:rPr lang="en-US" sz="140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 </a:t>
          </a:r>
          <a:r>
            <a:rPr lang="el-GR" sz="140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α</a:t>
          </a:r>
          <a:r>
            <a:rPr lang="en-US" sz="140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-L amino acids.</a:t>
          </a:r>
          <a:endParaRPr lang="en-GB" sz="14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9991" y="855715"/>
        <a:ext cx="6246647" cy="427857"/>
      </dsp:txXfrm>
    </dsp:sp>
    <dsp:sp modelId="{0160DA0F-0A5A-4A4A-8487-4A5DB0C2B6D7}">
      <dsp:nvSpPr>
        <dsp:cNvPr id="0" name=""/>
        <dsp:cNvSpPr/>
      </dsp:nvSpPr>
      <dsp:spPr>
        <a:xfrm>
          <a:off x="412579" y="802233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7EADF-0A3E-4FEF-86A1-B54C7F3E14F5}">
      <dsp:nvSpPr>
        <dsp:cNvPr id="0" name=""/>
        <dsp:cNvSpPr/>
      </dsp:nvSpPr>
      <dsp:spPr>
        <a:xfrm>
          <a:off x="840925" y="1497421"/>
          <a:ext cx="6085713" cy="427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u="none" kern="1200" dirty="0" err="1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Xanthoproteic</a:t>
          </a:r>
          <a:r>
            <a:rPr lang="en-US" sz="1400" u="none" kern="1200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test: </a:t>
          </a:r>
          <a:r>
            <a:rPr lang="en-US" sz="140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 Aromatic amino acids.</a:t>
          </a:r>
          <a:endParaRPr lang="en-GB" sz="14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0925" y="1497421"/>
        <a:ext cx="6085713" cy="427857"/>
      </dsp:txXfrm>
    </dsp:sp>
    <dsp:sp modelId="{C9E015C8-F502-47AC-8097-6B52A1ECF9C5}">
      <dsp:nvSpPr>
        <dsp:cNvPr id="0" name=""/>
        <dsp:cNvSpPr/>
      </dsp:nvSpPr>
      <dsp:spPr>
        <a:xfrm>
          <a:off x="573514" y="144393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FE198-B726-4E51-BC33-7F279D854ABD}">
      <dsp:nvSpPr>
        <dsp:cNvPr id="0" name=""/>
        <dsp:cNvSpPr/>
      </dsp:nvSpPr>
      <dsp:spPr>
        <a:xfrm>
          <a:off x="840925" y="2138720"/>
          <a:ext cx="6085713" cy="427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u="none" kern="1200" dirty="0" err="1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Sakaguchi</a:t>
          </a:r>
          <a:r>
            <a:rPr lang="en-US" sz="1400" u="none" kern="1200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Test: </a:t>
          </a:r>
          <a:r>
            <a:rPr lang="en-US" sz="140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 arginine.</a:t>
          </a:r>
          <a:endParaRPr lang="en-GB" sz="14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0925" y="2138720"/>
        <a:ext cx="6085713" cy="427857"/>
      </dsp:txXfrm>
    </dsp:sp>
    <dsp:sp modelId="{1CD39206-122C-4529-8658-8EE1F94D2308}">
      <dsp:nvSpPr>
        <dsp:cNvPr id="0" name=""/>
        <dsp:cNvSpPr/>
      </dsp:nvSpPr>
      <dsp:spPr>
        <a:xfrm>
          <a:off x="573514" y="208523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57303-4B32-4181-BDE2-5255459DE3EE}">
      <dsp:nvSpPr>
        <dsp:cNvPr id="0" name=""/>
        <dsp:cNvSpPr/>
      </dsp:nvSpPr>
      <dsp:spPr>
        <a:xfrm>
          <a:off x="679991" y="2780426"/>
          <a:ext cx="6246647" cy="42785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Millon's</a:t>
          </a:r>
          <a:r>
            <a:rPr lang="en-US" sz="1400" kern="1200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test: 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 amino acids containing </a:t>
          </a:r>
          <a:r>
            <a:rPr lang="en-US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hydroxy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phenyl group (Tyrosine)</a:t>
          </a:r>
          <a:endParaRPr lang="en-GB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9991" y="2780426"/>
        <a:ext cx="6246647" cy="427857"/>
      </dsp:txXfrm>
    </dsp:sp>
    <dsp:sp modelId="{844C33DE-22D6-4C53-938F-F4A405BC1B31}">
      <dsp:nvSpPr>
        <dsp:cNvPr id="0" name=""/>
        <dsp:cNvSpPr/>
      </dsp:nvSpPr>
      <dsp:spPr>
        <a:xfrm>
          <a:off x="412579" y="2726944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1F8E7-ABAB-4E21-9AA9-145390293EAD}">
      <dsp:nvSpPr>
        <dsp:cNvPr id="0" name=""/>
        <dsp:cNvSpPr/>
      </dsp:nvSpPr>
      <dsp:spPr>
        <a:xfrm>
          <a:off x="328048" y="3422131"/>
          <a:ext cx="6598589" cy="42785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96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Lead sulfite test: 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 of amino acids containing </a:t>
          </a:r>
          <a:r>
            <a:rPr lang="en-US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sulfhydral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group (- SH) (Cysteine)</a:t>
          </a:r>
          <a:endParaRPr lang="en-GB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048" y="3422131"/>
        <a:ext cx="6598589" cy="427857"/>
      </dsp:txXfrm>
    </dsp:sp>
    <dsp:sp modelId="{206279DA-145D-4347-8829-3D1FFAF879A7}">
      <dsp:nvSpPr>
        <dsp:cNvPr id="0" name=""/>
        <dsp:cNvSpPr/>
      </dsp:nvSpPr>
      <dsp:spPr>
        <a:xfrm>
          <a:off x="60637" y="336864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9602A-52EB-49C1-BDE6-AF74D4AE31F0}" type="datetimeFigureOut">
              <a:rPr lang="en-GB" smtClean="0"/>
              <a:pPr/>
              <a:t>19/09/2018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94D3C-CB68-4073-B6F4-BBD4965481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974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A050A-16D4-4942-932B-07C67544512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9192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94D3C-CB68-4073-B6F4-BBD4965481C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7713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611-F7C1-4EEB-BB35-D7D0D53A6D24}" type="datetime1">
              <a:rPr lang="en-GB" smtClean="0"/>
              <a:pPr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789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ED65-1E1C-4D3F-ADC3-96142DD3E080}" type="datetime1">
              <a:rPr lang="en-GB" smtClean="0"/>
              <a:pPr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6442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3C8C-1D30-4839-BF36-894F2F7CDBB1}" type="datetime1">
              <a:rPr lang="en-GB" smtClean="0"/>
              <a:pPr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4165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673-8176-40AD-98CD-D883CBD0CC6D}" type="datetime1">
              <a:rPr lang="en-GB" smtClean="0"/>
              <a:pPr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8547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C580-4CAC-4DB8-972B-090C385494E1}" type="datetime1">
              <a:rPr lang="en-GB" smtClean="0"/>
              <a:pPr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6338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BB67-A3C3-4F00-8BAC-A229B78641FB}" type="datetime1">
              <a:rPr lang="en-GB" smtClean="0"/>
              <a:pPr/>
              <a:t>19/09/2018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7824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DB2B-34DB-494E-8C26-71ABFBA9A010}" type="datetime1">
              <a:rPr lang="en-GB" smtClean="0"/>
              <a:pPr/>
              <a:t>19/09/2018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7178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4480-C91E-439B-9E2F-62812D58E75B}" type="datetime1">
              <a:rPr lang="en-GB" smtClean="0"/>
              <a:pPr/>
              <a:t>19/09/2018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374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CA43-7305-45BD-A74D-695092F3A2E1}" type="datetime1">
              <a:rPr lang="en-GB" smtClean="0"/>
              <a:pPr/>
              <a:t>19/09/2018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4913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19A0-2CB8-4493-BD6C-D834A1D5D476}" type="datetime1">
              <a:rPr lang="en-GB" smtClean="0"/>
              <a:pPr/>
              <a:t>19/09/2018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4323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4EF5-3175-4EA8-97E2-20B768A29CE4}" type="datetime1">
              <a:rPr lang="en-GB" smtClean="0"/>
              <a:pPr/>
              <a:t>19/09/2018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3603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C0EEB-7218-4753-A8DF-58EC52CBD323}" type="datetime1">
              <a:rPr lang="en-GB" smtClean="0"/>
              <a:pPr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6028D-1F15-4850-8A34-92A1EBB36B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0541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w&amp;url=http://www.crscientific.com/article-redox3.html&amp;ei=SyK5VOGDFYzpaLfOgWg&amp;psig=AFQjCNFQF2qzKq8IK83Ph9NjhHtXVw-IIQ&amp;ust=1421505468794504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docid=ZSe2g_qjTJpknM&amp;tbnid=sVdqtENNrYk0JM:&amp;ved=0CAUQjRw&amp;url=http://www.thefoodadvicecentre.co.uk/reference/protein/&amp;ei=IugpUt2eNIeFtAaj4IGwAg&amp;bvm=bv.51773540,d.Yms&amp;psig=AFQjCNHo4Z4Dj5Lv9-mwr-8QDvZ2v_8dcQ&amp;ust=1378564492652265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2655070"/>
            <a:ext cx="7137105" cy="1371598"/>
          </a:xfrm>
          <a:prstGeom prst="rect">
            <a:avLst/>
          </a:prstGeom>
          <a:solidFill>
            <a:srgbClr val="93939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/>
          <p:cNvSpPr/>
          <p:nvPr/>
        </p:nvSpPr>
        <p:spPr>
          <a:xfrm>
            <a:off x="7312542" y="2655072"/>
            <a:ext cx="1831458" cy="1371598"/>
          </a:xfrm>
          <a:prstGeom prst="rect">
            <a:avLst/>
          </a:prstGeom>
          <a:solidFill>
            <a:srgbClr val="EE8E00"/>
          </a:solidFill>
          <a:ln>
            <a:solidFill>
              <a:srgbClr val="EE8E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2399" y="2587876"/>
            <a:ext cx="6908505" cy="102980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800" b="1" dirty="0">
                <a:ln w="9525">
                  <a:solidFill>
                    <a:srgbClr val="7F7F7F"/>
                  </a:solidFill>
                  <a:prstDash val="solid"/>
                </a:ln>
                <a:solidFill>
                  <a:sysClr val="window" lastClr="FFFFFF"/>
                </a:solidFill>
                <a:effectLst>
                  <a:outerShdw blurRad="12700" dist="38100" dir="2700000" algn="tl" rotWithShape="0">
                    <a:srgbClr val="7F7F7F">
                      <a:lumMod val="50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GB" sz="3800" b="1" dirty="0" smtClean="0">
                <a:ln w="9525">
                  <a:solidFill>
                    <a:srgbClr val="7F7F7F"/>
                  </a:solidFill>
                  <a:prstDash val="solid"/>
                </a:ln>
                <a:solidFill>
                  <a:sysClr val="window" lastClr="FFFFFF"/>
                </a:solidFill>
                <a:effectLst>
                  <a:outerShdw blurRad="12700" dist="38100" dir="2700000" algn="tl" rotWithShape="0">
                    <a:srgbClr val="7F7F7F">
                      <a:lumMod val="50000"/>
                    </a:srgbClr>
                  </a:outerShdw>
                </a:effectLst>
                <a:latin typeface="Calibri" panose="020F0502020204030204" pitchFamily="34" charset="0"/>
              </a:rPr>
              <a:t>Qualitative tests of Amino </a:t>
            </a:r>
            <a:r>
              <a:rPr lang="en-GB" sz="3800" b="1" dirty="0">
                <a:ln w="9525">
                  <a:solidFill>
                    <a:srgbClr val="7F7F7F"/>
                  </a:solidFill>
                  <a:prstDash val="solid"/>
                </a:ln>
                <a:solidFill>
                  <a:sysClr val="window" lastClr="FFFFFF"/>
                </a:solidFill>
                <a:effectLst>
                  <a:outerShdw blurRad="12700" dist="38100" dir="2700000" algn="tl" rotWithShape="0">
                    <a:srgbClr val="7F7F7F">
                      <a:lumMod val="50000"/>
                    </a:srgbClr>
                  </a:outerShdw>
                </a:effectLst>
                <a:latin typeface="Calibri" panose="020F0502020204030204" pitchFamily="34" charset="0"/>
              </a:rPr>
              <a:t>Acids</a:t>
            </a:r>
            <a:endParaRPr lang="en-GB" sz="3800" b="1" dirty="0">
              <a:ln w="9525">
                <a:solidFill>
                  <a:srgbClr val="7F7F7F"/>
                </a:solidFill>
                <a:prstDash val="solid"/>
              </a:ln>
              <a:solidFill>
                <a:sysClr val="window" lastClr="FFFFFF"/>
              </a:solidFill>
              <a:effectLst>
                <a:outerShdw blurRad="12700" dist="38100" dir="2700000" algn="tl" rotWithShape="0">
                  <a:srgbClr val="7F7F7F">
                    <a:lumMod val="50000"/>
                  </a:srgbClr>
                </a:outerShdw>
              </a:effectLst>
              <a:latin typeface="Trebuchet MS" panose="020B0603020202020204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56438" y="5285176"/>
            <a:ext cx="6108101" cy="8382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1200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BCH302 [Practical]</a:t>
            </a:r>
          </a:p>
        </p:txBody>
      </p:sp>
    </p:spTree>
    <p:extLst>
      <p:ext uri="{BB962C8B-B14F-4D97-AF65-F5344CB8AC3E}">
        <p14:creationId xmlns:p14="http://schemas.microsoft.com/office/powerpoint/2010/main" xmlns="" val="177508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EE8E00"/>
          </a:solidFill>
          <a:ln>
            <a:solidFill>
              <a:srgbClr val="EE8E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Some properties of Amino </a:t>
            </a:r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Acids </a:t>
            </a:r>
            <a:r>
              <a:rPr lang="en-GB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cont</a:t>
            </a:r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’:</a:t>
            </a:r>
            <a:endParaRPr lang="en-GB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7661" y="1587156"/>
            <a:ext cx="88963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400" b="1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Optical Activity : 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Amino acids are able to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polarized light either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to:</a:t>
            </a:r>
            <a:b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609600">
              <a:buFont typeface="Wingdings" panose="05000000000000000000" pitchFamily="2" charset="2"/>
              <a:buChar char="Ø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left (</a:t>
            </a:r>
            <a:r>
              <a:rPr lang="en-GB" dirty="0" err="1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Levorotatory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dirty="0" smtClean="0"/>
              <a:t>(-)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Amino acid</a:t>
            </a:r>
          </a:p>
          <a:p>
            <a:pPr marL="285750" indent="609600">
              <a:buFont typeface="Wingdings" panose="05000000000000000000" pitchFamily="2" charset="2"/>
              <a:buChar char="Ø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right (</a:t>
            </a:r>
            <a:r>
              <a:rPr lang="en-GB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Dextrorotatory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(+)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Amino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</a:p>
          <a:p>
            <a:pPr marL="285750" indent="609600">
              <a:buFont typeface="Wingdings" panose="05000000000000000000" pitchFamily="2" charset="2"/>
              <a:buChar char="Ø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rotate the plane of polarized light because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have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GB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asymmetric C atom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carbon </a:t>
            </a:r>
            <a:r>
              <a:rPr lang="en-GB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 linked to 4 different </a:t>
            </a:r>
            <a:r>
              <a:rPr lang="en-GB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Glycine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only amino acid 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lacks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asymmetric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atom (has 2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α-C) .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b="1" u="sng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4524" t="56654" r="51868" b="30613"/>
          <a:stretch/>
        </p:blipFill>
        <p:spPr>
          <a:xfrm>
            <a:off x="1506770" y="5003476"/>
            <a:ext cx="5684605" cy="1211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5307" t="40452" r="31738" b="27563"/>
          <a:stretch/>
        </p:blipFill>
        <p:spPr>
          <a:xfrm>
            <a:off x="6720663" y="1644529"/>
            <a:ext cx="1981200" cy="155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20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EE8E00"/>
          </a:solidFill>
          <a:ln>
            <a:solidFill>
              <a:srgbClr val="EE8E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Some properties of Amino </a:t>
            </a:r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Acids </a:t>
            </a:r>
            <a:r>
              <a:rPr lang="en-GB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cont</a:t>
            </a:r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’:</a:t>
            </a:r>
            <a:endParaRPr lang="en-GB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7661" y="1587156"/>
            <a:ext cx="889632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400" b="1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r>
              <a:rPr lang="en-GB" sz="2400" b="1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Absorption: 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aromatic amino acids </a:t>
            </a:r>
            <a:r>
              <a:rPr lang="en-GB" sz="2000" dirty="0" smtClean="0">
                <a:solidFill>
                  <a:srgbClr val="EE8E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tryptophan , tyrosine , and phenylalanine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 ultraviolet light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280nm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,which explains the absorption of </a:t>
            </a:r>
            <a:r>
              <a:rPr lang="en-GB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proteins at 280nm. </a:t>
            </a:r>
            <a:endParaRPr lang="en-GB" sz="2000" b="1" u="sng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53" t="32926" r="55285" b="24035"/>
          <a:stretch/>
        </p:blipFill>
        <p:spPr>
          <a:xfrm>
            <a:off x="1981199" y="3758263"/>
            <a:ext cx="4848225" cy="2738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3783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2740795"/>
            <a:ext cx="7137105" cy="1371598"/>
          </a:xfrm>
          <a:prstGeom prst="rect">
            <a:avLst/>
          </a:prstGeom>
          <a:solidFill>
            <a:srgbClr val="93939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/>
          <p:cNvSpPr/>
          <p:nvPr/>
        </p:nvSpPr>
        <p:spPr>
          <a:xfrm>
            <a:off x="7312542" y="2740797"/>
            <a:ext cx="1831458" cy="1371598"/>
          </a:xfrm>
          <a:prstGeom prst="rect">
            <a:avLst/>
          </a:prstGeom>
          <a:solidFill>
            <a:srgbClr val="EE8E00"/>
          </a:solidFill>
          <a:ln>
            <a:solidFill>
              <a:srgbClr val="EE8E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/>
        </p:nvSpPr>
        <p:spPr>
          <a:xfrm>
            <a:off x="1930763" y="3041873"/>
            <a:ext cx="32755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Practical part</a:t>
            </a:r>
          </a:p>
        </p:txBody>
      </p:sp>
    </p:spTree>
    <p:extLst>
      <p:ext uri="{BB962C8B-B14F-4D97-AF65-F5344CB8AC3E}">
        <p14:creationId xmlns:p14="http://schemas.microsoft.com/office/powerpoint/2010/main" xmlns="" val="4814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EE8E00"/>
          </a:solidFill>
          <a:ln>
            <a:solidFill>
              <a:srgbClr val="EE8E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Qualitative tests of amino acids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13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729438" y="1872180"/>
            <a:ext cx="6981825" cy="4064000"/>
            <a:chOff x="1238249" y="2039394"/>
            <a:chExt cx="6981825" cy="4064000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xmlns="" val="2335980601"/>
                </p:ext>
              </p:extLst>
            </p:nvPr>
          </p:nvGraphicFramePr>
          <p:xfrm>
            <a:off x="1238249" y="2039394"/>
            <a:ext cx="6981825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1428750" y="2286000"/>
              <a:ext cx="504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EE8E00"/>
                  </a:solidFill>
                </a:rPr>
                <a:t>1</a:t>
              </a:r>
              <a:endParaRPr lang="en-GB" dirty="0">
                <a:solidFill>
                  <a:srgbClr val="EE8E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71650" y="2922334"/>
              <a:ext cx="504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EE8E00"/>
                  </a:solidFill>
                </a:rPr>
                <a:t>2</a:t>
              </a:r>
              <a:endParaRPr lang="en-GB" dirty="0">
                <a:solidFill>
                  <a:srgbClr val="EE8E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14524" y="3575717"/>
              <a:ext cx="504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EE8E00"/>
                  </a:solidFill>
                </a:rPr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33574" y="4201038"/>
              <a:ext cx="504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EE8E00"/>
                  </a:solidFill>
                </a:rPr>
                <a:t>4</a:t>
              </a:r>
              <a:endParaRPr lang="en-GB" dirty="0">
                <a:solidFill>
                  <a:srgbClr val="EE8E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71649" y="4845038"/>
              <a:ext cx="504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EE8E00"/>
                  </a:solidFill>
                </a:rPr>
                <a:t>5</a:t>
              </a:r>
              <a:endParaRPr lang="en-GB" dirty="0">
                <a:solidFill>
                  <a:srgbClr val="EE8E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28749" y="5481372"/>
              <a:ext cx="504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EE8E00"/>
                  </a:solidFill>
                </a:rPr>
                <a:t>6</a:t>
              </a:r>
              <a:endParaRPr lang="en-GB" dirty="0">
                <a:solidFill>
                  <a:srgbClr val="EE8E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342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EE8E00"/>
          </a:solidFill>
          <a:ln>
            <a:solidFill>
              <a:srgbClr val="EE8E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1 : </a:t>
            </a:r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Solubility Test</a:t>
            </a:r>
            <a:endParaRPr lang="en-GB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7660" y="1587156"/>
            <a:ext cx="8808215" cy="4873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</a:t>
            </a:r>
          </a:p>
          <a:p>
            <a:endParaRPr lang="en-GB" sz="2400" b="1" baseline="30000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nvestigate </a:t>
            </a:r>
            <a:r>
              <a:rPr lang="en-GB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solubility of selected amino acid in various solutions</a:t>
            </a:r>
            <a:r>
              <a:rPr lang="en-GB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 </a:t>
            </a:r>
          </a:p>
          <a:p>
            <a:endParaRPr lang="en-GB" sz="2400" b="1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 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acids are generally </a:t>
            </a:r>
            <a:r>
              <a:rPr lang="en-US" sz="2800" baseline="30000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soluble in water 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aseline="30000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insoluble in non-polar organic solvents 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hydrocarbons. 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because the presence of 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amino and carboxyl group 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enables amino acids to accept and donate protons to aqueous solution, and therefore, to act as acids and 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bases.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77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EE8E00"/>
          </a:solidFill>
          <a:ln>
            <a:solidFill>
              <a:srgbClr val="EE8E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1 : </a:t>
            </a:r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Solubility Test</a:t>
            </a:r>
            <a:endParaRPr lang="en-GB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7660" y="1587156"/>
            <a:ext cx="8808215" cy="401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Method:</a:t>
            </a:r>
          </a:p>
          <a:p>
            <a:endParaRPr lang="en-GB" sz="2400" b="1" baseline="30000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Add </a:t>
            </a:r>
            <a:r>
              <a:rPr lang="en-GB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4ml of different solvents in 3 clean test tubes then place 1 ml of each amino acid.</a:t>
            </a:r>
          </a:p>
          <a:p>
            <a:r>
              <a:rPr lang="en-GB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Shake </a:t>
            </a:r>
            <a:r>
              <a:rPr lang="en-GB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tubes thoroughly, then leave the solution for about one minute.</a:t>
            </a:r>
          </a:p>
          <a:p>
            <a:r>
              <a:rPr lang="en-GB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Notice </a:t>
            </a:r>
            <a:r>
              <a:rPr lang="en-GB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happened to the solution .</a:t>
            </a:r>
          </a:p>
          <a:p>
            <a:r>
              <a:rPr lang="en-GB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Record your result </a:t>
            </a:r>
            <a:r>
              <a:rPr lang="en-GB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GB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</a:p>
          <a:p>
            <a:endParaRPr lang="en-GB" sz="2400" b="1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2086815"/>
              </p:ext>
            </p:extLst>
          </p:nvPr>
        </p:nvGraphicFramePr>
        <p:xfrm>
          <a:off x="466725" y="4298145"/>
          <a:ext cx="60960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05150"/>
                <a:gridCol w="1533525"/>
                <a:gridCol w="145732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Tube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Glycine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Arginine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HCl</a:t>
                      </a:r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(acid)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NaOH</a:t>
                      </a:r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(base)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Chloroform (organic solvent)</a:t>
                      </a:r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667"/>
          <a:stretch/>
        </p:blipFill>
        <p:spPr bwMode="auto">
          <a:xfrm>
            <a:off x="6728990" y="3961892"/>
            <a:ext cx="997988" cy="146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55" t="16588" r="37603" b="9003"/>
          <a:stretch/>
        </p:blipFill>
        <p:spPr bwMode="auto">
          <a:xfrm>
            <a:off x="7877528" y="3961892"/>
            <a:ext cx="1044062" cy="146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12833" y="5448764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soluble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8084408" y="5448764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insoluble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691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EE8E00"/>
          </a:solidFill>
          <a:ln>
            <a:solidFill>
              <a:srgbClr val="EE8E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</a:t>
            </a:r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2: </a:t>
            </a:r>
            <a:r>
              <a:rPr lang="en-GB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Ninhydrin</a:t>
            </a:r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</a:t>
            </a:r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test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357565" y="1425009"/>
            <a:ext cx="561536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>
              <a:lnSpc>
                <a:spcPct val="150000"/>
              </a:lnSpc>
              <a:buClr>
                <a:srgbClr val="EE8E00"/>
              </a:buClr>
            </a:pPr>
            <a:r>
              <a:rPr lang="en-GB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</a:t>
            </a:r>
          </a:p>
          <a:p>
            <a:pPr marL="771525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detect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L-amino acids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>
              <a:buClr>
                <a:srgbClr val="EE8E00"/>
              </a:buClr>
            </a:pPr>
            <a:r>
              <a:rPr lang="en-US" sz="2400" b="1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 </a:t>
            </a:r>
            <a:endParaRPr lang="en-US" sz="2400" b="1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>
              <a:buClr>
                <a:srgbClr val="EE8E00"/>
              </a:buClr>
            </a:pPr>
            <a:endParaRPr lang="en-US" sz="2400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>
              <a:buClr>
                <a:srgbClr val="EE8E00"/>
              </a:buClr>
            </a:pPr>
            <a:r>
              <a:rPr lang="en-US" sz="2000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Ninhydrin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triketohydrindene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hydrate) degrades amino acids into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aldehydes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range 4-8),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ammonia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though a series of reactions.</a:t>
            </a:r>
          </a:p>
          <a:p>
            <a:pPr marL="428625">
              <a:buClr>
                <a:srgbClr val="EE8E00"/>
              </a:buClr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result is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ninhydrin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partially reduced from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hydrindantin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28625">
              <a:buClr>
                <a:srgbClr val="EE8E0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>
              <a:buClr>
                <a:srgbClr val="EE8E00"/>
              </a:buClr>
            </a:pPr>
            <a:r>
              <a:rPr lang="en-US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Ninhydrin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condenses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ammonia and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hydrindantin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produce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intensely </a:t>
            </a:r>
            <a:r>
              <a:rPr lang="en-US" dirty="0">
                <a:solidFill>
                  <a:srgbClr val="5A02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or purple pigment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sometimes called </a:t>
            </a:r>
            <a:r>
              <a:rPr lang="en-US" b="1" dirty="0" err="1">
                <a:solidFill>
                  <a:srgbClr val="7D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ruhemann's</a:t>
            </a:r>
            <a:r>
              <a:rPr lang="en-US" b="1" dirty="0">
                <a:solidFill>
                  <a:srgbClr val="7D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D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purple.</a:t>
            </a:r>
          </a:p>
          <a:p>
            <a:pPr marL="428625">
              <a:buClr>
                <a:srgbClr val="EE8E00"/>
              </a:buClr>
            </a:pPr>
            <a:endParaRPr lang="en-US" b="1" dirty="0" smtClean="0">
              <a:solidFill>
                <a:srgbClr val="7D00D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>
              <a:buClr>
                <a:srgbClr val="EE8E00"/>
              </a:buClr>
            </a:pPr>
            <a:endParaRPr lang="en-US" b="1" dirty="0">
              <a:solidFill>
                <a:srgbClr val="7D00D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>
              <a:buClr>
                <a:srgbClr val="EE8E00"/>
              </a:buClr>
            </a:pPr>
            <a:endParaRPr lang="en-US" sz="2400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>
              <a:buClr>
                <a:srgbClr val="EE8E00"/>
              </a:buClr>
            </a:pPr>
            <a:endParaRPr lang="en-US" sz="2400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>
              <a:buClr>
                <a:srgbClr val="EE8E00"/>
              </a:buClr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rgbClr val="EE8E00"/>
              </a:buClr>
              <a:buFont typeface="Arial"/>
              <a:buChar char="•"/>
            </a:pP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 descr="jawd2_clip_image0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1126" y="3331246"/>
            <a:ext cx="3690965" cy="30251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078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EE8E00"/>
          </a:solidFill>
          <a:ln>
            <a:solidFill>
              <a:srgbClr val="EE8E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</a:t>
            </a:r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2: </a:t>
            </a:r>
            <a:r>
              <a:rPr lang="en-GB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Ninhydrin</a:t>
            </a:r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</a:t>
            </a:r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test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489701"/>
            <a:ext cx="2057400" cy="365125"/>
          </a:xfrm>
        </p:spPr>
        <p:txBody>
          <a:bodyPr/>
          <a:lstStyle/>
          <a:p>
            <a:fld id="{1EC6028D-1F15-4850-8A34-92A1EBB36BD9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357566" y="1539309"/>
            <a:ext cx="969206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>
              <a:buClr>
                <a:srgbClr val="EE8E00"/>
              </a:buClr>
            </a:pPr>
            <a:r>
              <a:rPr lang="en-US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 </a:t>
            </a:r>
            <a:r>
              <a:rPr lang="en-US" sz="2400" b="1" dirty="0" err="1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</a:t>
            </a:r>
            <a:br>
              <a:rPr lang="en-US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1525" indent="-342900">
              <a:buClr>
                <a:srgbClr val="EE8E00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amino acids that have a </a:t>
            </a:r>
            <a:r>
              <a:rPr lang="en-GB" sz="2000" u="sng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amino group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give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result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dirty="0">
                <a:solidFill>
                  <a:srgbClr val="7D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purple </a:t>
            </a:r>
            <a:r>
              <a:rPr lang="en-GB" sz="2000" dirty="0" err="1" smtClean="0">
                <a:solidFill>
                  <a:srgbClr val="7D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771525" indent="-342900">
              <a:buClr>
                <a:srgbClr val="EE8E00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GB" sz="2000" u="sng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free amino group-proline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hydroxy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-proline (amino acids) will give a (</a:t>
            </a:r>
            <a:r>
              <a:rPr lang="en-GB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 </a:t>
            </a:r>
            <a:r>
              <a:rPr lang="en-GB" sz="2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proline the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 is not available for reaction as it is locked in the ring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structure, therefore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 ammonia is produced, so </a:t>
            </a:r>
            <a:r>
              <a:rPr lang="en-GB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 blue </a:t>
            </a:r>
            <a:r>
              <a:rPr lang="en-GB" sz="20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color</a:t>
            </a:r>
            <a:r>
              <a:rPr lang="en-GB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is </a:t>
            </a:r>
            <a:r>
              <a:rPr lang="en-GB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presented. </a:t>
            </a:r>
            <a:endParaRPr lang="en-GB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>
              <a:buClr>
                <a:srgbClr val="EE8E00"/>
              </a:buClr>
            </a:pPr>
            <a:endParaRPr lang="en-US" sz="2000" b="1" dirty="0" smtClean="0">
              <a:solidFill>
                <a:srgbClr val="7D00D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>
              <a:buClr>
                <a:srgbClr val="EE8E00"/>
              </a:buClr>
            </a:pPr>
            <a:endParaRPr lang="en-US" sz="2000" b="1" dirty="0">
              <a:solidFill>
                <a:srgbClr val="7D00D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>
              <a:buClr>
                <a:srgbClr val="EE8E00"/>
              </a:buClr>
            </a:pPr>
            <a:endParaRPr lang="en-US" sz="2400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>
              <a:buClr>
                <a:srgbClr val="EE8E00"/>
              </a:buClr>
            </a:pPr>
            <a:endParaRPr lang="en-US" sz="2400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>
              <a:buClr>
                <a:srgbClr val="EE8E00"/>
              </a:buClr>
            </a:pPr>
            <a:endParaRPr lang="en-US" sz="2400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>
              <a:buClr>
                <a:srgbClr val="EE8E00"/>
              </a:buClr>
            </a:pPr>
            <a:endParaRPr lang="en-US" sz="2400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>
              <a:buClr>
                <a:srgbClr val="EE8E00"/>
              </a:buClr>
            </a:pPr>
            <a:endParaRPr lang="en-US" sz="2400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>
              <a:buClr>
                <a:srgbClr val="EE8E00"/>
              </a:buClr>
            </a:pPr>
            <a:r>
              <a:rPr lang="en-US" sz="2000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endParaRPr lang="en-US" sz="2000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>
              <a:buClr>
                <a:srgbClr val="EE8E0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substances other than amino acids, such as amines will yield a blue color with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ninhydrin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28625">
              <a:buClr>
                <a:srgbClr val="EE8E00"/>
              </a:buClr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rgbClr val="EE8E00"/>
              </a:buClr>
              <a:buFont typeface="Arial"/>
              <a:buChar char="•"/>
            </a:pP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5963" y="3800475"/>
            <a:ext cx="5957843" cy="20859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2451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EE8E00"/>
          </a:solidFill>
          <a:ln>
            <a:solidFill>
              <a:srgbClr val="EE8E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</a:t>
            </a:r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2: </a:t>
            </a:r>
            <a:r>
              <a:rPr lang="en-GB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Ninhydrin</a:t>
            </a:r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</a:t>
            </a:r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test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338515" y="1587156"/>
            <a:ext cx="658691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>
              <a:buClr>
                <a:srgbClr val="EE8E00"/>
              </a:buClr>
            </a:pPr>
            <a:r>
              <a:rPr lang="en-GB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Method:</a:t>
            </a:r>
            <a:br>
              <a:rPr lang="en-GB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b="1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>
              <a:buClr>
                <a:schemeClr val="tx1"/>
              </a:buClr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1-Place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ml of each of the solutions in a test tube and add 1 ml of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ninhydrin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solution.</a:t>
            </a:r>
          </a:p>
          <a:p>
            <a:pPr marL="428625">
              <a:buClr>
                <a:schemeClr val="tx1"/>
              </a:buClr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Boil the mixture over a water bath for 2 min.</a:t>
            </a:r>
          </a:p>
          <a:p>
            <a:pPr marL="428625">
              <a:buClr>
                <a:schemeClr val="tx1"/>
              </a:buClr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Allow to cool and observe the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blue-purple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formed.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>
              <a:buClr>
                <a:schemeClr val="tx1"/>
              </a:buClr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 your results.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1525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>
              <a:buClr>
                <a:srgbClr val="EE8E00"/>
              </a:buClr>
            </a:pPr>
            <a:r>
              <a:rPr lang="en-US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</a:p>
          <a:p>
            <a:pPr marL="428625">
              <a:buClr>
                <a:srgbClr val="EE8E00"/>
              </a:buClr>
            </a:pPr>
            <a:endParaRPr lang="en-US" sz="2400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02226484"/>
              </p:ext>
            </p:extLst>
          </p:nvPr>
        </p:nvGraphicFramePr>
        <p:xfrm>
          <a:off x="769814" y="4695699"/>
          <a:ext cx="5754811" cy="161298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170140"/>
                <a:gridCol w="3584671"/>
              </a:tblGrid>
              <a:tr h="403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Tube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3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Glycine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3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Tryptophan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32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Proline</a:t>
                      </a: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" name="Picture 9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93" r="28555"/>
          <a:stretch/>
        </p:blipFill>
        <p:spPr bwMode="auto">
          <a:xfrm>
            <a:off x="6970968" y="4457700"/>
            <a:ext cx="1323974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Picture 11" descr="C:\Users\alaamal\Desktop\cau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5197" y="1820116"/>
            <a:ext cx="2361153" cy="52303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457950" y="2365933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err="1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Ninhydrin</a:t>
            </a:r>
            <a:r>
              <a:rPr lang="en-US" sz="1200" b="1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strong oxidizing agent, it should be handled with </a:t>
            </a:r>
            <a:r>
              <a:rPr lang="en-US" sz="12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care.</a:t>
            </a:r>
            <a:endParaRPr lang="en-GB" sz="1200" b="1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39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EE8E00"/>
          </a:solidFill>
          <a:ln>
            <a:solidFill>
              <a:srgbClr val="EE8E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</a:t>
            </a:r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3 </a:t>
            </a:r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: </a:t>
            </a:r>
            <a:r>
              <a:rPr lang="en-GB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Xanthoproteic</a:t>
            </a:r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test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7661" y="1464510"/>
            <a:ext cx="8808215" cy="5550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</a:t>
            </a:r>
            <a:br>
              <a:rPr lang="en-GB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b="1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 between </a:t>
            </a:r>
            <a:r>
              <a:rPr lang="en-GB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aromatic amino acids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give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amino acids. </a:t>
            </a:r>
          </a:p>
          <a:p>
            <a:endParaRPr lang="en-GB" sz="2400" b="1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 </a:t>
            </a:r>
            <a:br>
              <a:rPr lang="en-GB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b="1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Concentrated nitric acid (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 with </a:t>
            </a:r>
            <a:r>
              <a:rPr lang="en-GB" dirty="0" smtClean="0">
                <a:solidFill>
                  <a:srgbClr val="FE80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aromatic </a:t>
            </a:r>
            <a:r>
              <a:rPr lang="en-GB" dirty="0">
                <a:solidFill>
                  <a:srgbClr val="FE80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nucleus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present in the amino acid side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nitration reaction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giving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solution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yellow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acids </a:t>
            </a:r>
            <a:r>
              <a:rPr lang="en-US" dirty="0">
                <a:solidFill>
                  <a:srgbClr val="FE80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tyrosine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>
                <a:solidFill>
                  <a:srgbClr val="FE80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tryptophan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activated benzene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rings [aromatic nucleus] which are easily nitrated to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 colored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compounds.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aromatic ring of </a:t>
            </a:r>
            <a:r>
              <a:rPr lang="en-US" dirty="0" smtClean="0">
                <a:solidFill>
                  <a:srgbClr val="FE80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phenylalanine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react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nitric acid despite it contains a benzene ring, but it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not activated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therefore it will not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b="1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3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EE8E00"/>
          </a:solidFill>
          <a:ln>
            <a:solidFill>
              <a:srgbClr val="EE8E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Amino Acids: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661" y="1682773"/>
            <a:ext cx="8368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srgbClr val="EE8E00"/>
              </a:buClr>
              <a:buFont typeface="Arial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Amino acids play a central role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375047">
              <a:buClr>
                <a:srgbClr val="EE8E00"/>
              </a:buClr>
              <a:buAutoNum type="romanL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building blocks of </a:t>
            </a:r>
            <a:r>
              <a:rPr lang="en-GB" b="1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proteins.</a:t>
            </a:r>
          </a:p>
          <a:p>
            <a:pPr marL="428625" indent="375047">
              <a:buClr>
                <a:srgbClr val="EE8E00"/>
              </a:buClr>
              <a:buAutoNum type="romanL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intermediates in metabolism, converted to specialized products. </a:t>
            </a:r>
          </a:p>
          <a:p>
            <a:pPr marL="428625" indent="-428625">
              <a:buClr>
                <a:srgbClr val="EE8E00"/>
              </a:buClr>
              <a:buAutoNum type="romanLcPeriod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>
              <a:buClr>
                <a:srgbClr val="EE8E00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natural amino acids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are found within proteins.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EE8E00"/>
              </a:buClr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GB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All of them are L-α amino acids. 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rgbClr val="EE8E00"/>
              </a:buClr>
              <a:buFont typeface="Arial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rgbClr val="EE8E00"/>
              </a:buClr>
              <a:buFont typeface="Arial"/>
              <a:buChar char="•"/>
            </a:pP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Picture 6" descr="I11-15-aminoac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2121" y="3577056"/>
            <a:ext cx="2747507" cy="1382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9602" t="43395" r="24073" b="28443"/>
          <a:stretch/>
        </p:blipFill>
        <p:spPr>
          <a:xfrm>
            <a:off x="475907" y="4362572"/>
            <a:ext cx="4305643" cy="185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81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912173" y="6134100"/>
            <a:ext cx="1225403" cy="518337"/>
          </a:xfrm>
          <a:prstGeom prst="rect">
            <a:avLst/>
          </a:prstGeom>
          <a:solidFill>
            <a:srgbClr val="EE8E00"/>
          </a:solidFill>
          <a:ln>
            <a:solidFill>
              <a:srgbClr val="EE8E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15075" y="6356351"/>
            <a:ext cx="2057400" cy="365125"/>
          </a:xfrm>
        </p:spPr>
        <p:txBody>
          <a:bodyPr/>
          <a:lstStyle/>
          <a:p>
            <a:fld id="{1EC6028D-1F15-4850-8A34-92A1EBB36BD9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14" name="Content Placeholder 8" descr="xantho_1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8921" y="794155"/>
            <a:ext cx="7365953" cy="39873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>
            <a:off x="5295900" y="1666875"/>
            <a:ext cx="447675" cy="400050"/>
          </a:xfrm>
          <a:prstGeom prst="ellipse">
            <a:avLst/>
          </a:prstGeom>
          <a:noFill/>
          <a:ln w="19050">
            <a:solidFill>
              <a:srgbClr val="FE8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000626" y="2066925"/>
            <a:ext cx="438150" cy="381000"/>
          </a:xfrm>
          <a:prstGeom prst="ellipse">
            <a:avLst/>
          </a:prstGeom>
          <a:noFill/>
          <a:ln w="19050">
            <a:solidFill>
              <a:srgbClr val="FE8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038225" y="3857624"/>
            <a:ext cx="866776" cy="809625"/>
          </a:xfrm>
          <a:prstGeom prst="ellipse">
            <a:avLst/>
          </a:prstGeom>
          <a:noFill/>
          <a:ln w="19050">
            <a:solidFill>
              <a:srgbClr val="FE8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66851" y="4648200"/>
            <a:ext cx="4762" cy="504825"/>
          </a:xfrm>
          <a:prstGeom prst="straightConnector1">
            <a:avLst/>
          </a:prstGeom>
          <a:ln>
            <a:solidFill>
              <a:srgbClr val="FE80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08921" y="5150048"/>
            <a:ext cx="2151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benzene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 is not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activate</a:t>
            </a:r>
            <a:endParaRPr lang="en-GB" sz="1400" dirty="0"/>
          </a:p>
        </p:txBody>
      </p:sp>
      <p:sp>
        <p:nvSpPr>
          <p:cNvPr id="15" name="Rectangle 14"/>
          <p:cNvSpPr/>
          <p:nvPr/>
        </p:nvSpPr>
        <p:spPr>
          <a:xfrm>
            <a:off x="3598456" y="228327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E80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Nitration</a:t>
            </a:r>
            <a:endParaRPr lang="en-GB" sz="2800" dirty="0">
              <a:solidFill>
                <a:srgbClr val="FE800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25" y="6143625"/>
            <a:ext cx="7711263" cy="518337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xmlns="" val="240593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EE8E00"/>
          </a:solidFill>
          <a:ln>
            <a:solidFill>
              <a:srgbClr val="EE8E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</a:t>
            </a:r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3 </a:t>
            </a:r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: </a:t>
            </a:r>
            <a:r>
              <a:rPr lang="en-GB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Xanthoproteic</a:t>
            </a:r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test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7661" y="1587156"/>
            <a:ext cx="8417690" cy="451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Method:</a:t>
            </a:r>
          </a:p>
          <a:p>
            <a:endParaRPr lang="en-GB" sz="2400" b="1" baseline="30000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>
              <a:buClr>
                <a:schemeClr val="tx1"/>
              </a:buClr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Label four tubes (1 - 4), then add 1 ml of each amino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b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and phenol solution to those test tubes each alone.</a:t>
            </a:r>
          </a:p>
          <a:p>
            <a:pPr marL="428625" indent="-428625">
              <a:buClr>
                <a:schemeClr val="tx1"/>
              </a:buClr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Add 1 ml of concentrated HNO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then record your result</a:t>
            </a:r>
          </a:p>
          <a:p>
            <a:pPr marL="428625" indent="-428625">
              <a:buClr>
                <a:schemeClr val="tx1"/>
              </a:buClr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Now COOL THOROUGHLY under the tap and CAUTIOSLY add 5 drops of 10M</a:t>
            </a:r>
          </a:p>
          <a:p>
            <a:pPr marL="428625" indent="-428625">
              <a:buClr>
                <a:schemeClr val="tx1"/>
              </a:buClr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make the solution strongly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alkaline 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alkaline is added to be sure about the</a:t>
            </a:r>
          </a:p>
          <a:p>
            <a:pPr marL="428625" indent="-428625">
              <a:buClr>
                <a:schemeClr val="tx1"/>
              </a:buClr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nitration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GB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</a:p>
          <a:p>
            <a:endParaRPr lang="en-GB" sz="2400" b="1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1047" t="42498" r="40735" b="26913"/>
          <a:stretch/>
        </p:blipFill>
        <p:spPr>
          <a:xfrm>
            <a:off x="6457950" y="4271094"/>
            <a:ext cx="2400300" cy="1935916"/>
          </a:xfrm>
          <a:prstGeom prst="rect">
            <a:avLst/>
          </a:prstGeom>
        </p:spPr>
      </p:pic>
      <p:graphicFrame>
        <p:nvGraphicFramePr>
          <p:cNvPr id="14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81415941"/>
              </p:ext>
            </p:extLst>
          </p:nvPr>
        </p:nvGraphicFramePr>
        <p:xfrm>
          <a:off x="381000" y="4762499"/>
          <a:ext cx="5734051" cy="1892808"/>
        </p:xfrm>
        <a:graphic>
          <a:graphicData uri="http://schemas.openxmlformats.org/drawingml/2006/table">
            <a:tbl>
              <a:tblPr/>
              <a:tblGrid>
                <a:gridCol w="1945761"/>
                <a:gridCol w="1945761"/>
                <a:gridCol w="1842529"/>
              </a:tblGrid>
              <a:tr h="29606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Tube</a:t>
                      </a:r>
                      <a:endParaRPr lang="en-US" sz="18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Observation</a:t>
                      </a:r>
                      <a:endParaRPr lang="en-US" sz="1800" b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0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+ HNO</a:t>
                      </a:r>
                      <a:r>
                        <a:rPr lang="en-US" sz="1800" b="1" baseline="-25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800" b="1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NaOH</a:t>
                      </a:r>
                      <a:endParaRPr lang="en-US" sz="18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2960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Tyrosine</a:t>
                      </a:r>
                      <a:endParaRPr lang="en-US" sz="18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2960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Tryptophan</a:t>
                      </a:r>
                      <a:endParaRPr lang="en-US" sz="1800" b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Phenylalanine</a:t>
                      </a:r>
                      <a:endParaRPr lang="en-US" sz="18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2960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8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henol</a:t>
                      </a:r>
                      <a:endParaRPr lang="en-US" sz="18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14" descr="C:\Users\alaamal\Desktop\cau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686" y="1753441"/>
            <a:ext cx="2361153" cy="523034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6492062" y="2304288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b="1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Concentrated HNO</a:t>
            </a:r>
            <a:r>
              <a:rPr lang="en-GB" sz="1200" b="1" baseline="-25000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1200" b="1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toxic, </a:t>
            </a:r>
            <a:r>
              <a:rPr lang="en-US" sz="12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should be handled </a:t>
            </a:r>
            <a:r>
              <a:rPr lang="en-US" sz="12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care.</a:t>
            </a:r>
            <a:endParaRPr lang="en-GB" sz="1200" b="1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0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EE8E00"/>
          </a:solidFill>
          <a:ln>
            <a:solidFill>
              <a:srgbClr val="EE8E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</a:t>
            </a:r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4 </a:t>
            </a:r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: </a:t>
            </a:r>
            <a:r>
              <a:rPr lang="en-GB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Sakaguchi</a:t>
            </a:r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Test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7661" y="1464510"/>
            <a:ext cx="8808215" cy="361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</a:t>
            </a:r>
            <a:br>
              <a:rPr lang="en-GB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b="1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amino acid containing </a:t>
            </a:r>
            <a:r>
              <a:rPr lang="en-GB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gauanidium</a:t>
            </a:r>
            <a:r>
              <a:rPr lang="en-GB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group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for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Arginine.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b="1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 </a:t>
            </a:r>
            <a:br>
              <a:rPr lang="en-GB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b="1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alkaline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solution, arginine react with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en-GB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naphthol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sodium </a:t>
            </a:r>
            <a:r>
              <a:rPr lang="en-GB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hypobromite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/chlorite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an oxidize agent, to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complexes as a positive result.</a:t>
            </a:r>
          </a:p>
          <a:p>
            <a:endParaRPr lang="en-GB" sz="2400" b="1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1622" t="31088" r="43702" b="23903"/>
          <a:stretch/>
        </p:blipFill>
        <p:spPr>
          <a:xfrm>
            <a:off x="765021" y="4438649"/>
            <a:ext cx="1185821" cy="20457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28126" y="5756993"/>
            <a:ext cx="1096469" cy="778479"/>
          </a:xfrm>
          <a:prstGeom prst="rect">
            <a:avLst/>
          </a:prstGeom>
          <a:noFill/>
          <a:ln>
            <a:solidFill>
              <a:srgbClr val="FE800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E800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8786" y="5961566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gauanidium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 </a:t>
            </a:r>
            <a:endParaRPr lang="en-GB" dirty="0"/>
          </a:p>
        </p:txBody>
      </p:sp>
      <p:pic>
        <p:nvPicPr>
          <p:cNvPr id="10" name="Picture 2" descr="Skeletal formula of guanid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2851" y="1653830"/>
            <a:ext cx="13430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72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EE8E00"/>
          </a:solidFill>
          <a:ln>
            <a:solidFill>
              <a:srgbClr val="EE8E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</a:t>
            </a:r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4 </a:t>
            </a:r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: </a:t>
            </a:r>
            <a:r>
              <a:rPr lang="en-GB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Sakaguchi</a:t>
            </a:r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Test</a:t>
            </a:r>
          </a:p>
          <a:p>
            <a:endParaRPr lang="en-GB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7661" y="1587156"/>
            <a:ext cx="8417690" cy="423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Method:</a:t>
            </a:r>
          </a:p>
          <a:p>
            <a:endParaRPr lang="en-GB" sz="2400" b="1" baseline="30000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>
              <a:buClr>
                <a:schemeClr val="tx1"/>
              </a:buClr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Label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tube and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each one 2 ml of the amino acid solution .</a:t>
            </a:r>
          </a:p>
          <a:p>
            <a:pPr marL="180975" indent="-180975">
              <a:buClr>
                <a:schemeClr val="tx1"/>
              </a:buClr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Add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each tube 2ml of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solution. Mix well</a:t>
            </a:r>
          </a:p>
          <a:p>
            <a:pPr marL="180975" indent="-180975">
              <a:buClr>
                <a:schemeClr val="tx1"/>
              </a:buClr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Add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each tube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drops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α-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naphthol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solution. Mix well</a:t>
            </a:r>
          </a:p>
          <a:p>
            <a:pPr marL="180975" indent="-180975">
              <a:buClr>
                <a:schemeClr val="tx1"/>
              </a:buClr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Add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each tube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drops of sodium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hypobromite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solution, and record your result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0975" indent="-180975">
              <a:buClr>
                <a:schemeClr val="tx1"/>
              </a:buClr>
            </a:pPr>
            <a:endParaRPr lang="en-GB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>
              <a:buClr>
                <a:schemeClr val="tx1"/>
              </a:buClr>
            </a:pPr>
            <a:endParaRPr lang="en-GB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</a:p>
          <a:p>
            <a:endParaRPr lang="en-GB" sz="2400" b="1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58" r="33261"/>
          <a:stretch/>
        </p:blipFill>
        <p:spPr bwMode="auto">
          <a:xfrm>
            <a:off x="6422548" y="3962400"/>
            <a:ext cx="1171258" cy="2170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 rot="5400000">
            <a:off x="6717515" y="4274705"/>
            <a:ext cx="1200785" cy="26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Arginine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 rot="5400000">
            <a:off x="6254884" y="4266817"/>
            <a:ext cx="1079933" cy="28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Glycine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4389319"/>
              </p:ext>
            </p:extLst>
          </p:nvPr>
        </p:nvGraphicFramePr>
        <p:xfrm>
          <a:off x="1163032" y="4693453"/>
          <a:ext cx="4816432" cy="123250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496192"/>
                <a:gridCol w="3320240"/>
              </a:tblGrid>
              <a:tr h="3851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Tube</a:t>
                      </a:r>
                      <a:endParaRPr lang="en-US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</a:t>
                      </a:r>
                      <a:endParaRPr lang="en-US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36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Glycine</a:t>
                      </a:r>
                      <a:endParaRPr lang="en-US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36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Arginine</a:t>
                      </a:r>
                      <a:endParaRPr lang="en-US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937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EE8E00"/>
          </a:solidFill>
          <a:ln>
            <a:solidFill>
              <a:srgbClr val="EE8E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</a:t>
            </a:r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5 </a:t>
            </a:r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: </a:t>
            </a:r>
            <a:r>
              <a:rPr lang="en-GB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Millon's</a:t>
            </a:r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test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7661" y="1464510"/>
            <a:ext cx="8808215" cy="407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</a:t>
            </a:r>
            <a:br>
              <a:rPr lang="en-GB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b="1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test is specific for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yrosine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b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ecause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only amino acid containing a </a:t>
            </a:r>
            <a:r>
              <a:rPr lang="en-GB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phenol group.</a:t>
            </a:r>
          </a:p>
          <a:p>
            <a:endParaRPr lang="en-GB" sz="2400" b="1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 </a:t>
            </a:r>
            <a:br>
              <a:rPr lang="en-GB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b="1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solidFill>
                  <a:srgbClr val="FE80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phenol group of tyrosine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first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nitrated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nitric acid in the test solution.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the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nitrated tyrosine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complexes mercury ions in the solution to form a </a:t>
            </a:r>
            <a:r>
              <a:rPr lang="en-GB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brick-red solution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precipitate of nitrated tyrosine, in all cases, appearance of red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positive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test. </a:t>
            </a:r>
            <a:endParaRPr lang="en-GB" sz="2400" b="1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3894" y="4962525"/>
            <a:ext cx="4678106" cy="1701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58208" t="45532" r="29092" b="27280"/>
          <a:stretch/>
        </p:blipFill>
        <p:spPr>
          <a:xfrm>
            <a:off x="6652512" y="5549921"/>
            <a:ext cx="941294" cy="11334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1580" y="5523250"/>
            <a:ext cx="33789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rgbClr val="FE80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phenols (compound having benzene ring and OH attached to it) give positive results in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Millon’s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test.</a:t>
            </a:r>
          </a:p>
        </p:txBody>
      </p:sp>
    </p:spTree>
    <p:extLst>
      <p:ext uri="{BB962C8B-B14F-4D97-AF65-F5344CB8AC3E}">
        <p14:creationId xmlns:p14="http://schemas.microsoft.com/office/powerpoint/2010/main" xmlns="" val="35094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EE8E00"/>
          </a:solidFill>
          <a:ln>
            <a:solidFill>
              <a:srgbClr val="EE8E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</a:t>
            </a:r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6 </a:t>
            </a:r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: Lead </a:t>
            </a:r>
            <a:r>
              <a:rPr lang="en-GB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Sulfite</a:t>
            </a:r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Test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7661" y="1464510"/>
            <a:ext cx="88082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</a:t>
            </a:r>
            <a:br>
              <a:rPr lang="en-GB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b="1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test specific for</a:t>
            </a:r>
            <a:r>
              <a:rPr lang="en-GB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–SH [</a:t>
            </a:r>
            <a:r>
              <a:rPr lang="en-GB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sulfhydral</a:t>
            </a:r>
            <a:r>
              <a:rPr lang="en-GB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group ]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containing amino acid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Cysteine.</a:t>
            </a:r>
            <a:b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b="1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 </a:t>
            </a:r>
            <a:br>
              <a:rPr lang="en-GB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b="1" dirty="0" smtClean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Sulphur in </a:t>
            </a:r>
            <a:r>
              <a:rPr lang="en-GB" dirty="0" smtClean="0">
                <a:solidFill>
                  <a:srgbClr val="FE80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cysteine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converted to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sulfide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boiling with 40%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can be detected by the precipitation of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PbS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(lead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sulfide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from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alkaline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when adding lead acetate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(CH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COO)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52" t="77985" r="26574" b="12500"/>
          <a:stretch/>
        </p:blipFill>
        <p:spPr bwMode="auto">
          <a:xfrm>
            <a:off x="890067" y="5114253"/>
            <a:ext cx="5101158" cy="7489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0067" y="5119415"/>
            <a:ext cx="103105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Cysteine</a:t>
            </a:r>
            <a:endParaRPr lang="en-GB" dirty="0"/>
          </a:p>
        </p:txBody>
      </p:sp>
      <p:pic>
        <p:nvPicPr>
          <p:cNvPr id="15" name="Picture 14" descr="https://encrypted-tbn1.gstatic.com/images?q=tbn:ANd9GcQLHOXINE3pcdBiGPh0xf8JWcyNCKDvI6PMCKJ14CsSbyQfYbDU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40" r="12000"/>
          <a:stretch/>
        </p:blipFill>
        <p:spPr bwMode="auto">
          <a:xfrm flipH="1">
            <a:off x="6543673" y="4523999"/>
            <a:ext cx="800101" cy="1669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04178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EE8E00"/>
          </a:solidFill>
          <a:ln>
            <a:solidFill>
              <a:srgbClr val="EE8E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General structure of amino acids: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42105" y="1784189"/>
            <a:ext cx="83684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amino acids  found in proteins consist of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EE8E00"/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basic amino group (  </a:t>
            </a:r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—NH</a:t>
            </a:r>
            <a:r>
              <a:rPr lang="en-GB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</a:p>
          <a:p>
            <a:pPr>
              <a:buClr>
                <a:srgbClr val="EE8E00"/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acidic carboxyl group (</a:t>
            </a: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—COOH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Clr>
                <a:srgbClr val="EE8E00"/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hydrogen atom (  </a:t>
            </a:r>
            <a:r>
              <a:rPr lang="en-GB" dirty="0"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buClr>
                <a:srgbClr val="EE8E00"/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distinctive side chain ( 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Clr>
                <a:srgbClr val="EE8E00"/>
              </a:buClr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endParaRPr lang="en-US" dirty="0">
              <a:latin typeface="Aparajita" pitchFamily="34" charset="0"/>
              <a:cs typeface="Aparajita" pitchFamily="34" charset="0"/>
            </a:endParaRPr>
          </a:p>
          <a:p>
            <a:pPr marL="257175" indent="-257175">
              <a:buFont typeface="Arial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Amino acids differing only in the structure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R-group or the side chain.</a:t>
            </a:r>
          </a:p>
          <a:p>
            <a:endParaRPr lang="en-GB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simplest, and smallest, amino acid found in proteins is </a:t>
            </a:r>
            <a:r>
              <a:rPr lang="en-GB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glycine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which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b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R-group is </a:t>
            </a:r>
            <a:r>
              <a:rPr lang="en-GB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(H).</a:t>
            </a:r>
          </a:p>
          <a:p>
            <a:pPr marL="257175" indent="-257175">
              <a:buFont typeface="Arial"/>
              <a:buChar char="•"/>
            </a:pPr>
            <a:endParaRPr lang="en-US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endParaRPr lang="en-US" b="1" u="sng" dirty="0">
              <a:latin typeface="Aparajita" pitchFamily="34" charset="0"/>
              <a:cs typeface="Aparajit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43439" y="2244381"/>
            <a:ext cx="4203982" cy="2651470"/>
            <a:chOff x="4552950" y="2133600"/>
            <a:chExt cx="4514850" cy="3021613"/>
          </a:xfrm>
        </p:grpSpPr>
        <p:pic>
          <p:nvPicPr>
            <p:cNvPr id="13" name="Picture 12" descr="http://www.thefoodadvicecentre.co.uk/wp-content/gallery/general-website-images/amino-acid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950" y="2133600"/>
              <a:ext cx="4514850" cy="302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933950" y="3009605"/>
              <a:ext cx="1143000" cy="1143000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96150" y="3009605"/>
              <a:ext cx="1524000" cy="1143000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81750" y="4305005"/>
              <a:ext cx="581025" cy="500743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34138" y="3009605"/>
              <a:ext cx="481012" cy="511629"/>
            </a:xfrm>
            <a:prstGeom prst="rect">
              <a:avLst/>
            </a:prstGeom>
            <a:noFill/>
            <a:ln w="76200"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78922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EE8E00"/>
          </a:solidFill>
          <a:ln>
            <a:solidFill>
              <a:srgbClr val="EE8E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Classification of amino acids: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46854" y="1739555"/>
            <a:ext cx="836849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amino acid depending on the R-group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ionization (polarity) in water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Clr>
                <a:srgbClr val="EE8E00"/>
              </a:buClr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rgbClr val="EE8E00"/>
              </a:buClr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Non-polar. </a:t>
            </a:r>
          </a:p>
          <a:p>
            <a:pPr marL="342900" indent="-342900">
              <a:lnSpc>
                <a:spcPct val="150000"/>
              </a:lnSpc>
              <a:buClr>
                <a:srgbClr val="EE8E00"/>
              </a:buClr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Uncharged polar. </a:t>
            </a:r>
          </a:p>
          <a:p>
            <a:pPr marL="342900" indent="-342900">
              <a:lnSpc>
                <a:spcPct val="150000"/>
              </a:lnSpc>
              <a:buClr>
                <a:srgbClr val="EE8E00"/>
              </a:buClr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Charged polar amino acids :</a:t>
            </a:r>
          </a:p>
          <a:p>
            <a:pPr marL="385763" indent="357188">
              <a:lnSpc>
                <a:spcPct val="150000"/>
              </a:lnSpc>
              <a:buClr>
                <a:srgbClr val="EE8E00"/>
              </a:buClr>
              <a:buFont typeface="+mj-lt"/>
              <a:buAutoNum type="romanL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polar (</a:t>
            </a:r>
            <a:r>
              <a:rPr lang="en-GB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positively charged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385763" indent="357188">
              <a:lnSpc>
                <a:spcPct val="150000"/>
              </a:lnSpc>
              <a:buClr>
                <a:srgbClr val="EE8E00"/>
              </a:buClr>
              <a:buFont typeface="+mj-lt"/>
              <a:buAutoNum type="romanL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Acidic polar (</a:t>
            </a:r>
            <a:r>
              <a:rPr lang="en-GB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negatively charged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/>
              <a:buChar char="•"/>
            </a:pPr>
            <a:endParaRPr lang="en-US" b="1" u="sng" dirty="0">
              <a:latin typeface="Aparajita" pitchFamily="34" charset="0"/>
              <a:cs typeface="Aparajita" pitchFamily="34" charset="0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xmlns="" val="4004858807"/>
              </p:ext>
            </p:extLst>
          </p:nvPr>
        </p:nvGraphicFramePr>
        <p:xfrm>
          <a:off x="2981325" y="2438401"/>
          <a:ext cx="5972175" cy="3743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291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EE8E00"/>
          </a:solidFill>
          <a:ln>
            <a:solidFill>
              <a:srgbClr val="EE8E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1273550" y="621059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Twenty standard amino </a:t>
            </a:r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acids</a:t>
            </a:r>
            <a:endParaRPr lang="en-GB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6934" t="8588" r="50429" b="59366"/>
          <a:stretch/>
        </p:blipFill>
        <p:spPr>
          <a:xfrm>
            <a:off x="271463" y="1637207"/>
            <a:ext cx="4440890" cy="2210893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1081" t="8645" r="16282" b="69802"/>
          <a:stretch/>
        </p:blipFill>
        <p:spPr>
          <a:xfrm>
            <a:off x="4892705" y="1649985"/>
            <a:ext cx="3876989" cy="180107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0636" t="31494" r="17915" b="45543"/>
          <a:stretch/>
        </p:blipFill>
        <p:spPr>
          <a:xfrm>
            <a:off x="4892704" y="3543486"/>
            <a:ext cx="3876989" cy="151428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7919" t="42214" r="51571" b="25740"/>
          <a:stretch/>
        </p:blipFill>
        <p:spPr>
          <a:xfrm>
            <a:off x="271463" y="4139543"/>
            <a:ext cx="4485421" cy="2317021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55777" t="56205" r="18835" b="22243"/>
          <a:stretch/>
        </p:blipFill>
        <p:spPr>
          <a:xfrm>
            <a:off x="5119372" y="5175541"/>
            <a:ext cx="3423652" cy="1281023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4800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EE8E00"/>
          </a:solidFill>
          <a:ln>
            <a:solidFill>
              <a:srgbClr val="EE8E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Some properties of Amino Acids: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23880" y="1587156"/>
            <a:ext cx="8896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FE8002"/>
              </a:buClr>
              <a:buFont typeface="+mj-lt"/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Amphoteric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GB" sz="2400" dirty="0">
                <a:solidFill>
                  <a:srgbClr val="FE80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Isoelectric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(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GB" sz="2400" dirty="0">
                <a:solidFill>
                  <a:srgbClr val="FE80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Activity.</a:t>
            </a:r>
            <a:endParaRPr lang="en-GB" sz="2400" u="sng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GB" sz="2400" dirty="0">
                <a:solidFill>
                  <a:srgbClr val="FE80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 Absorption.</a:t>
            </a:r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4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EE8E00"/>
          </a:solidFill>
          <a:ln>
            <a:solidFill>
              <a:srgbClr val="EE8E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Some properties of Amino Acids: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7661" y="1587156"/>
            <a:ext cx="88963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b="1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Amphoteric Compounds:</a:t>
            </a:r>
          </a:p>
          <a:p>
            <a:pPr marL="342900" indent="-342900">
              <a:buFont typeface="+mj-lt"/>
              <a:buAutoNum type="arabicPeriod"/>
            </a:pPr>
            <a:endParaRPr lang="en-GB" sz="2400" b="1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Amphoteric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compounds is a molecule that can  can act as </a:t>
            </a:r>
            <a:r>
              <a:rPr lang="en-GB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donate a proton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GB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 a proton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Amphoteric properties of amino acids due to the presence of their </a:t>
            </a:r>
            <a:r>
              <a:rPr lang="en-GB" dirty="0" err="1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ionizable</a:t>
            </a:r>
            <a:r>
              <a:rPr lang="en-GB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α-amino and α-carboxylic group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act sometimes as acids and sometimes as bases </a:t>
            </a:r>
            <a:r>
              <a:rPr lang="en-GB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the pH of their media 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b="1" u="sng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763" y="4541811"/>
            <a:ext cx="6005887" cy="172028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974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86475"/>
            <a:ext cx="7711263" cy="518337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02648" y="6086475"/>
            <a:ext cx="1225403" cy="518337"/>
          </a:xfrm>
          <a:prstGeom prst="rect">
            <a:avLst/>
          </a:prstGeom>
          <a:solidFill>
            <a:srgbClr val="EE8E00"/>
          </a:solidFill>
          <a:ln>
            <a:solidFill>
              <a:srgbClr val="EE8E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-1" y="0"/>
            <a:ext cx="912805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" b="1" u="sng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b="1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Presence of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carboxyl group COOH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able to </a:t>
            </a:r>
            <a:r>
              <a:rPr lang="en-US" sz="1500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donate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proton (H</a:t>
            </a:r>
            <a:r>
              <a:rPr lang="en-US" sz="1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“acidic behavior”,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converted to COO</a:t>
            </a:r>
            <a:r>
              <a:rPr lang="en-US" sz="1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b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COOH </a:t>
            </a:r>
            <a:r>
              <a:rPr lang="en-US" sz="1500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 </a:t>
            </a:r>
            <a:r>
              <a:rPr lang="en-US" sz="1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endParaRPr lang="en-US" sz="15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500" b="1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Presence of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amino group NH</a:t>
            </a:r>
            <a:r>
              <a:rPr lang="en-US" sz="15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able to </a:t>
            </a:r>
            <a:r>
              <a:rPr lang="en-US" sz="1500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proton (H</a:t>
            </a:r>
            <a:r>
              <a:rPr lang="en-US" sz="1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“basic behavior”,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converted to NH</a:t>
            </a:r>
            <a:r>
              <a:rPr lang="en-US" sz="1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NH</a:t>
            </a:r>
            <a:r>
              <a:rPr lang="en-US" sz="1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lang="en-US" sz="1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endParaRPr lang="en-US" sz="15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26048" t="32309" r="45604" b="53961"/>
          <a:stretch/>
        </p:blipFill>
        <p:spPr>
          <a:xfrm>
            <a:off x="1262757" y="1362306"/>
            <a:ext cx="5510334" cy="127611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766902" y="1758592"/>
            <a:ext cx="190315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pH</a:t>
            </a:r>
            <a:r>
              <a:rPr lang="en-GB" sz="1350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GB" sz="1350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 as </a:t>
            </a:r>
            <a:r>
              <a:rPr lang="en-GB" sz="1350" b="1" u="sng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  <a:r>
              <a:rPr lang="en-GB" sz="1350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350" dirty="0">
              <a:solidFill>
                <a:srgbClr val="EE8E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42062" t="32309" r="24619" b="53961"/>
          <a:stretch/>
        </p:blipFill>
        <p:spPr>
          <a:xfrm>
            <a:off x="1139198" y="4323689"/>
            <a:ext cx="6130313" cy="135170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766902" y="4769639"/>
            <a:ext cx="18887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pH </a:t>
            </a:r>
            <a:r>
              <a:rPr lang="en-GB" sz="1350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GB" sz="1350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 as </a:t>
            </a:r>
            <a:r>
              <a:rPr lang="en-GB" sz="1350" b="1" u="sng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en-GB" sz="1350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350" dirty="0">
              <a:solidFill>
                <a:srgbClr val="EE8E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895600" y="2186110"/>
            <a:ext cx="378619" cy="261815"/>
          </a:xfrm>
          <a:prstGeom prst="ellipse">
            <a:avLst/>
          </a:prstGeom>
          <a:noFill/>
          <a:ln>
            <a:solidFill>
              <a:srgbClr val="EE8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22" name="Oval 21"/>
          <p:cNvSpPr/>
          <p:nvPr/>
        </p:nvSpPr>
        <p:spPr>
          <a:xfrm>
            <a:off x="4567268" y="4787414"/>
            <a:ext cx="366681" cy="279886"/>
          </a:xfrm>
          <a:prstGeom prst="ellipse">
            <a:avLst/>
          </a:prstGeom>
          <a:noFill/>
          <a:ln>
            <a:solidFill>
              <a:srgbClr val="EE8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xmlns="" val="34311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EE8E00"/>
          </a:solidFill>
          <a:ln>
            <a:solidFill>
              <a:srgbClr val="EE8E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Some properties of Amino </a:t>
            </a:r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Acids </a:t>
            </a:r>
            <a:r>
              <a:rPr lang="en-GB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cont</a:t>
            </a:r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’:</a:t>
            </a:r>
            <a:endParaRPr lang="en-GB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7661" y="1587156"/>
            <a:ext cx="889632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Isoelectric </a:t>
            </a:r>
            <a:r>
              <a:rPr lang="en-GB" sz="2400" b="1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</a:t>
            </a:r>
            <a:r>
              <a:rPr lang="en-GB" sz="2400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b="1" dirty="0" err="1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en-GB" sz="2400" b="1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marL="342900" indent="-342900">
              <a:buFont typeface="+mj-lt"/>
              <a:buAutoNum type="arabicPeriod"/>
            </a:pPr>
            <a:endParaRPr lang="en-GB" sz="2400" b="1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pH value at which the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charge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charge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(i.e. </a:t>
            </a:r>
            <a:r>
              <a:rPr lang="en-GB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net charge of this molecule equals </a:t>
            </a:r>
            <a:r>
              <a:rPr lang="en-GB" b="1" u="sng" dirty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GB" dirty="0" err="1"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</a:t>
            </a:r>
            <a:r>
              <a:rPr lang="en-GB" dirty="0" err="1" smtClean="0"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witter</a:t>
            </a:r>
            <a:r>
              <a:rPr lang="en-GB" dirty="0" smtClean="0"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ion</a:t>
            </a:r>
          </a:p>
          <a:p>
            <a:endParaRPr lang="en-GB" dirty="0">
              <a:solidFill>
                <a:sysClr val="windowText" lastClr="0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known as a point at which the molecule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move to either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cathode or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anode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it is put in electric field and its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solubility is minimum so it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possible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precipitate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this point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amino acid have a </a:t>
            </a: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GB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b="1" u="sng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6062" t="43170" r="42056" b="31900"/>
          <a:stretch/>
        </p:blipFill>
        <p:spPr>
          <a:xfrm>
            <a:off x="1850245" y="4486786"/>
            <a:ext cx="5391151" cy="23712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10025" y="6157913"/>
            <a:ext cx="89535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pH= </a:t>
            </a:r>
            <a:r>
              <a:rPr lang="en-GB" b="1" dirty="0" err="1" smtClean="0">
                <a:solidFill>
                  <a:srgbClr val="EE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endParaRPr lang="en-GB" b="1" dirty="0">
              <a:solidFill>
                <a:srgbClr val="EE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78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3721</TotalTime>
  <Words>796</Words>
  <Application>Microsoft Office PowerPoint</Application>
  <PresentationFormat>On-screen Show (4:3)</PresentationFormat>
  <Paragraphs>288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Ghadah a</dc:creator>
  <cp:lastModifiedBy>falenizy</cp:lastModifiedBy>
  <cp:revision>89</cp:revision>
  <dcterms:created xsi:type="dcterms:W3CDTF">2015-02-02T06:41:37Z</dcterms:created>
  <dcterms:modified xsi:type="dcterms:W3CDTF">2018-09-19T05:48:34Z</dcterms:modified>
</cp:coreProperties>
</file>