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90" r:id="rId3"/>
    <p:sldId id="291" r:id="rId4"/>
    <p:sldId id="257" r:id="rId5"/>
    <p:sldId id="266" r:id="rId6"/>
    <p:sldId id="267" r:id="rId7"/>
    <p:sldId id="268" r:id="rId8"/>
    <p:sldId id="269" r:id="rId9"/>
    <p:sldId id="264" r:id="rId10"/>
    <p:sldId id="270" r:id="rId11"/>
    <p:sldId id="272" r:id="rId12"/>
    <p:sldId id="273" r:id="rId13"/>
    <p:sldId id="274" r:id="rId14"/>
    <p:sldId id="275" r:id="rId15"/>
    <p:sldId id="276" r:id="rId16"/>
    <p:sldId id="288" r:id="rId17"/>
    <p:sldId id="289" r:id="rId18"/>
    <p:sldId id="277" r:id="rId19"/>
    <p:sldId id="278" r:id="rId20"/>
    <p:sldId id="279" r:id="rId21"/>
    <p:sldId id="280" r:id="rId22"/>
    <p:sldId id="282" r:id="rId23"/>
    <p:sldId id="281" r:id="rId24"/>
    <p:sldId id="283" r:id="rId25"/>
    <p:sldId id="284"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234882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90361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4253450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حرر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68856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939172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4"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242253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4"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24526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258292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2937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200396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163179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124444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4099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3"/>
          <p:cNvSpPr>
            <a:spLocks noGrp="1"/>
          </p:cNvSpPr>
          <p:nvPr>
            <p:ph type="ftr" sz="quarter" idx="11"/>
          </p:nvPr>
        </p:nvSpPr>
        <p:spPr/>
        <p:txBody>
          <a:bodyPr/>
          <a:lstStyle/>
          <a:p>
            <a:endParaRPr lang="ar-SA" dirty="0"/>
          </a:p>
        </p:txBody>
      </p:sp>
      <p:sp>
        <p:nvSpPr>
          <p:cNvPr id="6" name="Slide Number Placeholder 4"/>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55957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2"/>
          <p:cNvSpPr>
            <a:spLocks noGrp="1"/>
          </p:cNvSpPr>
          <p:nvPr>
            <p:ph type="ftr" sz="quarter" idx="11"/>
          </p:nvPr>
        </p:nvSpPr>
        <p:spPr/>
        <p:txBody>
          <a:bodyPr/>
          <a:lstStyle/>
          <a:p>
            <a:endParaRPr lang="ar-SA" dirty="0"/>
          </a:p>
        </p:txBody>
      </p:sp>
      <p:sp>
        <p:nvSpPr>
          <p:cNvPr id="6" name="Slide Number Placeholder 3"/>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165108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7" name="Date Placeholder 4"/>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5" name="Footer Placeholder 5"/>
          <p:cNvSpPr>
            <a:spLocks noGrp="1"/>
          </p:cNvSpPr>
          <p:nvPr>
            <p:ph type="ftr" sz="quarter" idx="11"/>
          </p:nvPr>
        </p:nvSpPr>
        <p:spPr/>
        <p:txBody>
          <a:bodyPr/>
          <a:lstStyle/>
          <a:p>
            <a:endParaRPr lang="ar-SA" dirty="0"/>
          </a:p>
        </p:txBody>
      </p:sp>
      <p:sp>
        <p:nvSpPr>
          <p:cNvPr id="6" name="Slide Number Placeholder 6"/>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68517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0991F28C-520C-43A6-A837-ED1139239804}" type="datetimeFigureOut">
              <a:rPr lang="ar-SA" smtClean="0"/>
              <a:t>15/07/43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67723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91F28C-520C-43A6-A837-ED1139239804}" type="datetimeFigureOut">
              <a:rPr lang="ar-SA" smtClean="0"/>
              <a:t>15/07/43</a:t>
            </a:fld>
            <a:endParaRPr lang="ar-SA"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5D86932-7991-479A-9B16-86F8D1949E1A}" type="slidenum">
              <a:rPr lang="ar-SA" smtClean="0"/>
              <a:t>‹#›</a:t>
            </a:fld>
            <a:endParaRPr lang="ar-SA" dirty="0"/>
          </a:p>
        </p:txBody>
      </p:sp>
    </p:spTree>
    <p:extLst>
      <p:ext uri="{BB962C8B-B14F-4D97-AF65-F5344CB8AC3E}">
        <p14:creationId xmlns:p14="http://schemas.microsoft.com/office/powerpoint/2010/main" val="322847778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B528BA-0CCB-4C24-A16F-73CE1D5F5D51}"/>
              </a:ext>
            </a:extLst>
          </p:cNvPr>
          <p:cNvSpPr>
            <a:spLocks noGrp="1"/>
          </p:cNvSpPr>
          <p:nvPr>
            <p:ph type="title"/>
          </p:nvPr>
        </p:nvSpPr>
        <p:spPr>
          <a:xfrm>
            <a:off x="2363372" y="3079653"/>
            <a:ext cx="7215103" cy="1447800"/>
          </a:xfrm>
        </p:spPr>
        <p:txBody>
          <a:bodyPr/>
          <a:lstStyle/>
          <a:p>
            <a:pPr algn="ctr"/>
            <a:r>
              <a:rPr lang="ar-SA" sz="6600" b="1" dirty="0"/>
              <a:t>الحشرات وصحة البيئة</a:t>
            </a:r>
            <a:br>
              <a:rPr lang="ar-SA" sz="6600" b="1" dirty="0"/>
            </a:br>
            <a:r>
              <a:rPr lang="ar-SA" sz="4800" dirty="0"/>
              <a:t>المحاضرة الأولى</a:t>
            </a:r>
          </a:p>
        </p:txBody>
      </p:sp>
    </p:spTree>
    <p:extLst>
      <p:ext uri="{BB962C8B-B14F-4D97-AF65-F5344CB8AC3E}">
        <p14:creationId xmlns:p14="http://schemas.microsoft.com/office/powerpoint/2010/main" val="346309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F65227F-C5EB-492A-AB38-9463EE021830}"/>
              </a:ext>
            </a:extLst>
          </p:cNvPr>
          <p:cNvSpPr>
            <a:spLocks noGrp="1"/>
          </p:cNvSpPr>
          <p:nvPr>
            <p:ph idx="1"/>
          </p:nvPr>
        </p:nvSpPr>
        <p:spPr>
          <a:xfrm>
            <a:off x="1537856" y="1295722"/>
            <a:ext cx="5347854" cy="5409878"/>
          </a:xfrm>
          <a:solidFill>
            <a:schemeClr val="accent2">
              <a:lumMod val="75000"/>
            </a:schemeClr>
          </a:solidFill>
        </p:spPr>
        <p:txBody>
          <a:bodyPr>
            <a:normAutofit fontScale="47500" lnSpcReduction="20000"/>
          </a:bodyPr>
          <a:lstStyle/>
          <a:p>
            <a:pPr marL="0" indent="0">
              <a:buNone/>
            </a:pPr>
            <a:r>
              <a:rPr lang="ar-SA" sz="5800" b="1" dirty="0">
                <a:solidFill>
                  <a:srgbClr val="00B0F0"/>
                </a:solidFill>
              </a:rPr>
              <a:t>وتختلف نسبته كثيرا في المواطن المائية ويرجع ذلك الى أسباب خمسة رئيسية : </a:t>
            </a:r>
            <a:r>
              <a:rPr lang="ar-SA" sz="5800" b="1" dirty="0"/>
              <a:t/>
            </a:r>
            <a:br>
              <a:rPr lang="ar-SA" sz="5800" b="1" dirty="0"/>
            </a:br>
            <a:r>
              <a:rPr lang="ar-SA" sz="5800" b="1" dirty="0"/>
              <a:t/>
            </a:r>
            <a:br>
              <a:rPr lang="ar-SA" sz="5800" b="1" dirty="0"/>
            </a:br>
            <a:r>
              <a:rPr lang="ar-SA" sz="2800" b="1" dirty="0"/>
              <a:t/>
            </a:r>
            <a:br>
              <a:rPr lang="ar-SA" sz="2800" b="1" dirty="0"/>
            </a:br>
            <a:r>
              <a:rPr lang="ar-SA" sz="4400" b="1" dirty="0"/>
              <a:t>١- للماء البارد مستوى عال من التشبع عنه في الماء </a:t>
            </a:r>
            <a:r>
              <a:rPr lang="ar-SA" sz="4400" b="1" dirty="0" smtClean="0"/>
              <a:t>الدافئ</a:t>
            </a:r>
            <a:r>
              <a:rPr lang="ar-SA" sz="4400" b="1" dirty="0"/>
              <a:t/>
            </a:r>
            <a:br>
              <a:rPr lang="ar-SA" sz="4400" b="1" dirty="0"/>
            </a:br>
            <a:r>
              <a:rPr lang="ar-SA" sz="4400" b="1" dirty="0"/>
              <a:t/>
            </a:r>
            <a:br>
              <a:rPr lang="ar-SA" sz="4400" b="1" dirty="0"/>
            </a:br>
            <a:r>
              <a:rPr lang="ar-SA" sz="4400" b="1" dirty="0"/>
              <a:t>٢- يرتفع مستوى الاكسجين نهارا ، ولكنه يهبط ليلا عندما لا تستطيع النباتات المضي قدما في عملية التمثيل الضوئي. </a:t>
            </a:r>
            <a:br>
              <a:rPr lang="ar-SA" sz="4400" b="1" dirty="0"/>
            </a:br>
            <a:r>
              <a:rPr lang="ar-SA" sz="4400" b="1" dirty="0"/>
              <a:t/>
            </a:r>
            <a:br>
              <a:rPr lang="ar-SA" sz="4400" b="1" dirty="0"/>
            </a:br>
            <a:r>
              <a:rPr lang="ar-SA" sz="4400" b="1" dirty="0"/>
              <a:t>٣- كلما بعدت المسافة عن السطح انخفضت نسبة الاكسجين الذي يصل من الهواء. </a:t>
            </a:r>
            <a:br>
              <a:rPr lang="ar-SA" sz="4400" b="1" dirty="0"/>
            </a:br>
            <a:r>
              <a:rPr lang="ar-SA" sz="4400" b="1" dirty="0"/>
              <a:t/>
            </a:r>
            <a:br>
              <a:rPr lang="ar-SA" sz="4400" b="1" dirty="0"/>
            </a:br>
            <a:r>
              <a:rPr lang="ar-SA" sz="4400" b="1" dirty="0"/>
              <a:t>٤- الماء الجاري له القدرة على زيادة الذائب فيه من الاكسجين عنه في حالة الماء الراكد. </a:t>
            </a:r>
            <a:br>
              <a:rPr lang="ar-SA" sz="4400" b="1" dirty="0"/>
            </a:br>
            <a:r>
              <a:rPr lang="ar-SA" sz="4400" b="1" dirty="0"/>
              <a:t/>
            </a:r>
            <a:br>
              <a:rPr lang="ar-SA" sz="4400" b="1" dirty="0"/>
            </a:br>
            <a:r>
              <a:rPr lang="ar-SA" sz="4400" b="1" dirty="0"/>
              <a:t>٥- وجود المواد العضوية في الماء يخفض من تركيز الاكسجين بسبب التحلل و التنفس. </a:t>
            </a:r>
            <a:br>
              <a:rPr lang="ar-SA" sz="4400" b="1" dirty="0"/>
            </a:br>
            <a:r>
              <a:rPr lang="ar-SA" sz="4400" b="1" dirty="0"/>
              <a:t/>
            </a:r>
            <a:br>
              <a:rPr lang="ar-SA" sz="4400" b="1" dirty="0"/>
            </a:br>
            <a:endParaRPr lang="ar-SA" sz="4400" dirty="0"/>
          </a:p>
        </p:txBody>
      </p:sp>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7370616" y="1016275"/>
            <a:ext cx="4336473" cy="1867917"/>
          </a:xfrm>
          <a:prstGeom prst="rect">
            <a:avLst/>
          </a:prstGeom>
          <a:solidFill>
            <a:schemeClr val="bg2">
              <a:lumMod val="60000"/>
              <a:lumOff val="40000"/>
            </a:schemeClr>
          </a:solidFill>
        </p:spPr>
        <p:txBody>
          <a:bodyPr vert="horz" lIns="91440" tIns="45720" rIns="91440" bIns="45720" rtlCol="0">
            <a:normAutofit fontScale="925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b="1" dirty="0"/>
              <a:t>على الرغم من نسبة الاكسجين العالية في الغلاف الجوي ، الا انه في الحقيقة يعتبر منخفض نسبيا في </a:t>
            </a:r>
            <a:r>
              <a:rPr lang="ar-SA" sz="2800" b="1" dirty="0" smtClean="0"/>
              <a:t>الماء</a:t>
            </a:r>
            <a:r>
              <a:rPr lang="en-US" sz="2800" b="1" dirty="0" smtClean="0"/>
              <a:t> </a:t>
            </a:r>
            <a:r>
              <a:rPr lang="ar-SA" sz="2800" b="1" dirty="0" smtClean="0"/>
              <a:t>( </a:t>
            </a:r>
            <a:r>
              <a:rPr lang="ar-SA" sz="2800" b="1" dirty="0"/>
              <a:t>اذا قيس بأجزاء في المليون ) </a:t>
            </a:r>
            <a:endParaRPr lang="ar-SA" sz="2400" dirty="0"/>
          </a:p>
        </p:txBody>
      </p:sp>
      <p:sp>
        <p:nvSpPr>
          <p:cNvPr id="2" name="مربع نص 1"/>
          <p:cNvSpPr txBox="1"/>
          <p:nvPr/>
        </p:nvSpPr>
        <p:spPr>
          <a:xfrm>
            <a:off x="2673927" y="96982"/>
            <a:ext cx="7107382" cy="769441"/>
          </a:xfrm>
          <a:prstGeom prst="rect">
            <a:avLst/>
          </a:prstGeom>
          <a:solidFill>
            <a:srgbClr val="00B0F0"/>
          </a:solidFill>
          <a:ln>
            <a:solidFill>
              <a:schemeClr val="accent1"/>
            </a:solidFill>
          </a:ln>
        </p:spPr>
        <p:txBody>
          <a:bodyPr wrap="square" rtlCol="0">
            <a:spAutoFit/>
          </a:bodyPr>
          <a:lstStyle/>
          <a:p>
            <a:pPr algn="ctr" rtl="1"/>
            <a:r>
              <a:rPr lang="ar-SA" sz="4400" dirty="0"/>
              <a:t>الاكسجين </a:t>
            </a:r>
            <a:r>
              <a:rPr lang="en-US" sz="4400" dirty="0" smtClean="0"/>
              <a:t>Oxygen</a:t>
            </a:r>
            <a:endParaRPr lang="en-US" sz="4400" dirty="0"/>
          </a:p>
        </p:txBody>
      </p:sp>
    </p:spTree>
    <p:extLst>
      <p:ext uri="{BB962C8B-B14F-4D97-AF65-F5344CB8AC3E}">
        <p14:creationId xmlns:p14="http://schemas.microsoft.com/office/powerpoint/2010/main" val="137545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5181600" y="1016275"/>
            <a:ext cx="6525490" cy="1867917"/>
          </a:xfrm>
          <a:prstGeom prst="rect">
            <a:avLst/>
          </a:prstGeom>
          <a:solidFill>
            <a:schemeClr val="bg2">
              <a:lumMod val="60000"/>
              <a:lumOff val="4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a:t>أنواع الحشرات الني ليست لها القدرة على الحياة تحت المتطلبات المنخفضة من الاكسجين ، تتوزع عادة في المجاري المائية الباردة و المناطق المعتدلة من العالم. </a:t>
            </a:r>
          </a:p>
        </p:txBody>
      </p:sp>
      <p:sp>
        <p:nvSpPr>
          <p:cNvPr id="2" name="مربع نص 1"/>
          <p:cNvSpPr txBox="1"/>
          <p:nvPr/>
        </p:nvSpPr>
        <p:spPr>
          <a:xfrm>
            <a:off x="277092" y="96982"/>
            <a:ext cx="10016836" cy="769441"/>
          </a:xfrm>
          <a:prstGeom prst="rect">
            <a:avLst/>
          </a:prstGeom>
          <a:solidFill>
            <a:schemeClr val="accent2">
              <a:lumMod val="75000"/>
            </a:schemeClr>
          </a:solidFill>
        </p:spPr>
        <p:txBody>
          <a:bodyPr wrap="square" rtlCol="0">
            <a:spAutoFit/>
          </a:bodyPr>
          <a:lstStyle/>
          <a:p>
            <a:pPr algn="ctr" rtl="1"/>
            <a:r>
              <a:rPr lang="ar-SA" sz="4400" dirty="0"/>
              <a:t>ما </a:t>
            </a:r>
            <a:r>
              <a:rPr lang="ar-SA" sz="4400" dirty="0" err="1"/>
              <a:t>تاثيرات</a:t>
            </a:r>
            <a:r>
              <a:rPr lang="ar-SA" sz="4400" dirty="0"/>
              <a:t> خصائص الماء هذه على الحشرات ؟</a:t>
            </a:r>
            <a:endParaRPr lang="en-US" sz="4400" dirty="0"/>
          </a:p>
        </p:txBody>
      </p:sp>
      <p:sp>
        <p:nvSpPr>
          <p:cNvPr id="5" name="مستطيل 4"/>
          <p:cNvSpPr/>
          <p:nvPr/>
        </p:nvSpPr>
        <p:spPr>
          <a:xfrm>
            <a:off x="2992582" y="2994999"/>
            <a:ext cx="5735784" cy="1384995"/>
          </a:xfrm>
          <a:prstGeom prst="rect">
            <a:avLst/>
          </a:prstGeom>
          <a:solidFill>
            <a:schemeClr val="bg2">
              <a:lumMod val="60000"/>
              <a:lumOff val="40000"/>
            </a:schemeClr>
          </a:solidFill>
        </p:spPr>
        <p:txBody>
          <a:bodyPr wrap="square">
            <a:spAutoFit/>
          </a:bodyPr>
          <a:lstStyle/>
          <a:p>
            <a:pPr algn="just" rtl="1"/>
            <a:r>
              <a:rPr lang="ar-SA" sz="2800" dirty="0"/>
              <a:t>تعتبر </a:t>
            </a:r>
            <a:r>
              <a:rPr lang="ar-SA" sz="2800" dirty="0" err="1"/>
              <a:t>التحورات</a:t>
            </a:r>
            <a:r>
              <a:rPr lang="ar-SA" sz="2800" dirty="0"/>
              <a:t> التي تزيد من مساحة السطح ( الخياشيم ) ، وتعطي الحشرة المقدرة على تبادل الاكسجين من الأمور الشائعة. </a:t>
            </a:r>
          </a:p>
        </p:txBody>
      </p:sp>
      <p:sp>
        <p:nvSpPr>
          <p:cNvPr id="9" name="مستطيل 8"/>
          <p:cNvSpPr/>
          <p:nvPr/>
        </p:nvSpPr>
        <p:spPr>
          <a:xfrm>
            <a:off x="1731818" y="4708672"/>
            <a:ext cx="4793674" cy="954107"/>
          </a:xfrm>
          <a:prstGeom prst="rect">
            <a:avLst/>
          </a:prstGeom>
          <a:solidFill>
            <a:schemeClr val="bg2">
              <a:lumMod val="60000"/>
              <a:lumOff val="40000"/>
            </a:schemeClr>
          </a:solidFill>
        </p:spPr>
        <p:txBody>
          <a:bodyPr wrap="square">
            <a:spAutoFit/>
          </a:bodyPr>
          <a:lstStyle/>
          <a:p>
            <a:pPr algn="just" rtl="1"/>
            <a:r>
              <a:rPr lang="ar-SA" sz="2800" dirty="0"/>
              <a:t>وجود جهاز قصبي مغلق ذي جليد رقيق ، وشبكة منتشرة من القصيبات</a:t>
            </a:r>
          </a:p>
        </p:txBody>
      </p:sp>
    </p:spTree>
    <p:extLst>
      <p:ext uri="{BB962C8B-B14F-4D97-AF65-F5344CB8AC3E}">
        <p14:creationId xmlns:p14="http://schemas.microsoft.com/office/powerpoint/2010/main" val="256388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7176654" y="1570457"/>
            <a:ext cx="4627417" cy="4677943"/>
          </a:xfrm>
          <a:prstGeom prst="rect">
            <a:avLst/>
          </a:prstGeom>
          <a:solidFill>
            <a:schemeClr val="bg2">
              <a:lumMod val="60000"/>
              <a:lumOff val="40000"/>
            </a:schemeClr>
          </a:solidFill>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smtClean="0">
                <a:solidFill>
                  <a:srgbClr val="FF0000"/>
                </a:solidFill>
              </a:rPr>
              <a:t>انواع الخياشيم </a:t>
            </a:r>
          </a:p>
          <a:p>
            <a:pPr algn="just">
              <a:buFont typeface="Wingdings" pitchFamily="2" charset="2"/>
              <a:buChar char="§"/>
            </a:pPr>
            <a:r>
              <a:rPr lang="ar-SA" sz="2800" dirty="0" err="1" smtClean="0"/>
              <a:t>نموات</a:t>
            </a:r>
            <a:r>
              <a:rPr lang="ar-SA" sz="2800" dirty="0" smtClean="0"/>
              <a:t> </a:t>
            </a:r>
            <a:r>
              <a:rPr lang="ar-SA" sz="2800" dirty="0"/>
              <a:t>خارجية إصبعية في الشكل متصلة بالبطن </a:t>
            </a:r>
            <a:r>
              <a:rPr lang="ar-SA" sz="2800" dirty="0" smtClean="0"/>
              <a:t>كما في </a:t>
            </a:r>
            <a:r>
              <a:rPr lang="ar-SA" sz="2800" dirty="0"/>
              <a:t>يرقات شعرية الاجنحة </a:t>
            </a:r>
            <a:r>
              <a:rPr lang="ar-SA" sz="2800" dirty="0" smtClean="0"/>
              <a:t>او متصلة بالصدر حوريات </a:t>
            </a:r>
            <a:r>
              <a:rPr lang="ar-SA" sz="2800" dirty="0"/>
              <a:t>ذباب الأحجار </a:t>
            </a:r>
            <a:endParaRPr lang="ar-SA" sz="2800" dirty="0" smtClean="0"/>
          </a:p>
          <a:p>
            <a:pPr algn="just">
              <a:buFont typeface="Wingdings" pitchFamily="2" charset="2"/>
              <a:buChar char="§"/>
            </a:pPr>
            <a:r>
              <a:rPr lang="ar-SA" sz="2800" dirty="0" smtClean="0"/>
              <a:t> </a:t>
            </a:r>
            <a:r>
              <a:rPr lang="ar-SA" sz="2800" dirty="0"/>
              <a:t>زوائد متحورة  ، كما في حوريات ذبابة </a:t>
            </a:r>
            <a:r>
              <a:rPr lang="ar-SA" sz="2800" dirty="0" smtClean="0"/>
              <a:t>مايو</a:t>
            </a:r>
          </a:p>
          <a:p>
            <a:pPr algn="just">
              <a:buFont typeface="Wingdings" pitchFamily="2" charset="2"/>
              <a:buChar char="§"/>
            </a:pPr>
            <a:r>
              <a:rPr lang="ar-SA" sz="2800" dirty="0" smtClean="0"/>
              <a:t>الخياشيم الداخلية وهي </a:t>
            </a:r>
            <a:r>
              <a:rPr lang="ar-SA" sz="2800" dirty="0"/>
              <a:t>خياشيم المستقيم الموجودة في حوريات </a:t>
            </a:r>
            <a:r>
              <a:rPr lang="ar-SA" sz="2800" dirty="0" err="1" smtClean="0"/>
              <a:t>الرعاشات</a:t>
            </a:r>
            <a:endParaRPr lang="ar-SA" sz="2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72" y="2598291"/>
            <a:ext cx="6077630" cy="205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03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5694219" y="1362639"/>
            <a:ext cx="6345380" cy="4996597"/>
          </a:xfrm>
          <a:prstGeom prst="rect">
            <a:avLst/>
          </a:prstGeom>
          <a:solidFill>
            <a:schemeClr val="accent4">
              <a:lumMod val="5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smtClean="0"/>
              <a:t> </a:t>
            </a:r>
            <a:r>
              <a:rPr lang="ar-SA" sz="2800" dirty="0"/>
              <a:t>لغالبية </a:t>
            </a:r>
            <a:r>
              <a:rPr lang="ar-SA" sz="2800" dirty="0" smtClean="0"/>
              <a:t>بالغات الحشرات </a:t>
            </a:r>
            <a:r>
              <a:rPr lang="ar-SA" sz="2800" dirty="0"/>
              <a:t>المائية أجهزة قصبية مفتوحة ، لذا فهي تصعد الى السطح على فترات للحصول على الاكسجين وهذا يعطيها أفضل </a:t>
            </a:r>
            <a:r>
              <a:rPr lang="ar-SA" sz="2800" dirty="0" smtClean="0"/>
              <a:t>ما في </a:t>
            </a:r>
            <a:r>
              <a:rPr lang="ar-SA" sz="2800" dirty="0"/>
              <a:t>كلا العالمين </a:t>
            </a:r>
            <a:r>
              <a:rPr lang="ar-SA" sz="2800" dirty="0" smtClean="0"/>
              <a:t>الأرضي </a:t>
            </a:r>
            <a:r>
              <a:rPr lang="ar-SA" sz="2800" dirty="0"/>
              <a:t>و المائي </a:t>
            </a:r>
            <a:r>
              <a:rPr lang="ar-SA" sz="2800" dirty="0" smtClean="0"/>
              <a:t>حيث </a:t>
            </a:r>
            <a:r>
              <a:rPr lang="ar-SA" sz="2800" dirty="0"/>
              <a:t>انها تستطيع ان تستعمل أكسجين الهواء الجوي عالي التركيز ، فضلا عن عدم تعرضها لعوامل الجفاف ، وكيف يدخل أكسجين الهواء الى أجسامها ؟ والتحور المألوف كما نراه في يرقات وعذارى البعوض) </a:t>
            </a:r>
            <a:r>
              <a:rPr lang="ar-SA" sz="2800" dirty="0" smtClean="0"/>
              <a:t>( </a:t>
            </a:r>
            <a:r>
              <a:rPr lang="ar-SA" sz="2800" dirty="0"/>
              <a:t>هو وجود ثغور تنفسية في نهاية انابيب للتنفس </a:t>
            </a:r>
            <a:r>
              <a:rPr lang="ar-SA" sz="2800" dirty="0" err="1"/>
              <a:t>يفرزعليها</a:t>
            </a:r>
            <a:r>
              <a:rPr lang="ar-SA" sz="2800" dirty="0"/>
              <a:t> إفراز شمعي تمنع </a:t>
            </a:r>
            <a:r>
              <a:rPr lang="ar-SA" sz="2800" dirty="0" smtClean="0"/>
              <a:t>ابتلالها </a:t>
            </a:r>
            <a:r>
              <a:rPr lang="ar-SA" sz="2800" dirty="0"/>
              <a:t>بجزيئات الماء ، وتسمح للهواء بالدخول.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70" y="415398"/>
            <a:ext cx="4054186" cy="314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521" y="3704966"/>
            <a:ext cx="2418916" cy="265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07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5694219" y="2558611"/>
            <a:ext cx="6345380" cy="1907034"/>
          </a:xfrm>
          <a:prstGeom prst="rect">
            <a:avLst/>
          </a:prstGeom>
          <a:solidFill>
            <a:schemeClr val="accent4">
              <a:lumMod val="5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a:t> وفِي بعض الحشرات المائية يغطى جزء من سطح الـجسم بغشاء رقيق من الهواء ، الذي يمتد من خلال الثغور التنفسية الى القصبات الهوائية ، وهو بذلك يكون بمثابة درع بطني </a:t>
            </a:r>
            <a:r>
              <a:rPr lang="en-US" sz="2800" dirty="0"/>
              <a:t>plastron </a:t>
            </a:r>
            <a:r>
              <a:rPr lang="ar-SA" sz="2800" dirty="0"/>
              <a:t>او خيشوم صناعي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44" y="1939637"/>
            <a:ext cx="4717473" cy="314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70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5694219" y="1620982"/>
            <a:ext cx="6345380" cy="2844663"/>
          </a:xfrm>
          <a:prstGeom prst="rect">
            <a:avLst/>
          </a:prstGeom>
          <a:solidFill>
            <a:schemeClr val="accent4">
              <a:lumMod val="50000"/>
            </a:schemeClr>
          </a:solidFill>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a:t> ويوجد مثال مثير اخر لميكانيكية الحصول على الاكسجين في </a:t>
            </a:r>
            <a:r>
              <a:rPr lang="ar-SA" sz="2800" dirty="0" err="1"/>
              <a:t>في</a:t>
            </a:r>
            <a:r>
              <a:rPr lang="ar-SA" sz="2800" dirty="0"/>
              <a:t> البعوضة من جنس </a:t>
            </a:r>
            <a:r>
              <a:rPr lang="en-US" sz="2800" i="1" dirty="0" err="1"/>
              <a:t>Mansonia</a:t>
            </a:r>
            <a:r>
              <a:rPr lang="en-US" sz="2800" dirty="0"/>
              <a:t>. </a:t>
            </a:r>
            <a:r>
              <a:rPr lang="ar-SA" sz="2800" dirty="0"/>
              <a:t>وليرقات هذا البعوض انابيب تنفسية حادة النهاية ، تستطيع ان تغرسها في سوق النباتات المائية لتحصل على الاكسجين من انسجة النبات ، ويعوّض أي نقص للأكسجين الذي تحصل عليه من الماء عن طريق جليد الـجسم</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552450"/>
            <a:ext cx="432435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93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1" t="29511" r="59467" b="8935"/>
          <a:stretch/>
        </p:blipFill>
        <p:spPr bwMode="auto">
          <a:xfrm rot="5400000">
            <a:off x="3263335" y="-1947728"/>
            <a:ext cx="5484182" cy="1063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81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95" t="29167" r="30148" b="9279"/>
          <a:stretch/>
        </p:blipFill>
        <p:spPr bwMode="auto">
          <a:xfrm rot="5400000">
            <a:off x="2470408" y="-307187"/>
            <a:ext cx="6330428" cy="748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75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6227618" y="1016275"/>
            <a:ext cx="5479471" cy="5730889"/>
          </a:xfrm>
          <a:prstGeom prst="rect">
            <a:avLst/>
          </a:prstGeom>
          <a:solidFill>
            <a:schemeClr val="accent2">
              <a:lumMod val="75000"/>
            </a:schemeClr>
          </a:solidFill>
        </p:spPr>
        <p:txBody>
          <a:bodyPr vert="horz" lIns="91440" tIns="45720" rIns="91440" bIns="45720" rtlCol="0">
            <a:normAutofit fontScale="92500"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b="1" dirty="0"/>
              <a:t>تؤثر الاملاح الذائبة على كل من التوازن الكيميائي والنشاط البيولوجي ، فمع كل زيادة في هذه الاملاح تزيد كثافة الماء وتنخفض قابلية الاكسجين للذوبان فيه. واذا ما زاد وجود الاملاح الذائبة ، فان ذلك يؤثر على الضغط الاسموزي للخلايا ، فإذا كانت نسبة تركيز الاملاح اقل في الخارج مما هي بداخل الـجسم ، كما هي الحالة الطبيعية في </a:t>
            </a:r>
            <a:r>
              <a:rPr lang="ar-SA" sz="2800" b="1" dirty="0" err="1"/>
              <a:t>المياة</a:t>
            </a:r>
            <a:r>
              <a:rPr lang="ar-SA" sz="2800" b="1" dirty="0"/>
              <a:t> العذبة فان الـجسم يكون في حالة </a:t>
            </a:r>
            <a:r>
              <a:rPr lang="ar-SA" sz="2800" b="1" dirty="0" err="1"/>
              <a:t>اسموزية</a:t>
            </a:r>
            <a:r>
              <a:rPr lang="ar-SA" sz="2800" b="1" dirty="0"/>
              <a:t> عالية </a:t>
            </a:r>
            <a:r>
              <a:rPr lang="en-US" sz="2800" b="1" dirty="0" err="1"/>
              <a:t>hyperosmatic</a:t>
            </a:r>
            <a:r>
              <a:rPr lang="en-US" sz="2800" b="1" dirty="0"/>
              <a:t> ، </a:t>
            </a:r>
            <a:r>
              <a:rPr lang="ar-SA" sz="2800" b="1" dirty="0"/>
              <a:t>وينتشر الماء و الاملاح الى داخل الـجسم ؛ مما يؤدي الى تخفيف الدم وحدوث مشاكل خطيرة في عملية التنظيم الاسموزي. والعكس صحيح في حالة الماء المالح ؛ حيث تكون السوائل الخلوية في حالة ضغط اسموزي منخفض </a:t>
            </a:r>
            <a:r>
              <a:rPr lang="en-US" sz="2800" b="1" dirty="0" err="1"/>
              <a:t>hyposmatic</a:t>
            </a:r>
            <a:r>
              <a:rPr lang="en-US" sz="2800" b="1" dirty="0"/>
              <a:t> ، </a:t>
            </a:r>
            <a:r>
              <a:rPr lang="ar-SA" sz="2800" b="1" dirty="0"/>
              <a:t>فيتحرك الماء من الـجسم الى خارجة. </a:t>
            </a:r>
            <a:endParaRPr lang="ar-SA" sz="2400" dirty="0"/>
          </a:p>
        </p:txBody>
      </p:sp>
      <p:sp>
        <p:nvSpPr>
          <p:cNvPr id="2" name="مربع نص 1"/>
          <p:cNvSpPr txBox="1"/>
          <p:nvPr/>
        </p:nvSpPr>
        <p:spPr>
          <a:xfrm>
            <a:off x="2673927" y="96982"/>
            <a:ext cx="7107382" cy="769441"/>
          </a:xfrm>
          <a:prstGeom prst="rect">
            <a:avLst/>
          </a:prstGeom>
          <a:solidFill>
            <a:srgbClr val="00B0F0"/>
          </a:solidFill>
          <a:ln>
            <a:solidFill>
              <a:schemeClr val="accent1"/>
            </a:solidFill>
          </a:ln>
        </p:spPr>
        <p:txBody>
          <a:bodyPr wrap="square" rtlCol="0">
            <a:spAutoFit/>
          </a:bodyPr>
          <a:lstStyle/>
          <a:p>
            <a:pPr algn="ctr" rtl="1"/>
            <a:r>
              <a:rPr lang="ar-SA" sz="4400" dirty="0"/>
              <a:t>الاملاح </a:t>
            </a:r>
            <a:r>
              <a:rPr lang="ar-SA" sz="4400" dirty="0" smtClean="0"/>
              <a:t>   </a:t>
            </a:r>
            <a:r>
              <a:rPr lang="en-US" sz="4400" dirty="0" smtClean="0"/>
              <a:t>Salts</a:t>
            </a:r>
            <a:endParaRPr lang="en-US" sz="44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616" y="2040961"/>
            <a:ext cx="5211329" cy="230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51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6227618" y="1556604"/>
            <a:ext cx="5479471" cy="4705652"/>
          </a:xfrm>
          <a:prstGeom prst="rect">
            <a:avLst/>
          </a:prstGeom>
          <a:solidFill>
            <a:schemeClr val="accent2">
              <a:lumMod val="75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b="1" dirty="0" err="1" smtClean="0">
                <a:solidFill>
                  <a:srgbClr val="00B0F0"/>
                </a:solidFill>
              </a:rPr>
              <a:t>التحورات</a:t>
            </a:r>
            <a:r>
              <a:rPr lang="ar-SA" sz="2800" b="1" dirty="0" smtClean="0">
                <a:solidFill>
                  <a:srgbClr val="00B0F0"/>
                </a:solidFill>
              </a:rPr>
              <a:t> </a:t>
            </a:r>
            <a:r>
              <a:rPr lang="ar-SA" sz="2800" b="1" dirty="0">
                <a:solidFill>
                  <a:srgbClr val="00B0F0"/>
                </a:solidFill>
              </a:rPr>
              <a:t>لمواجهة مشكلات تركيزات </a:t>
            </a:r>
            <a:r>
              <a:rPr lang="ar-SA" sz="2800" b="1" dirty="0" smtClean="0">
                <a:solidFill>
                  <a:srgbClr val="00B0F0"/>
                </a:solidFill>
              </a:rPr>
              <a:t>الملح:</a:t>
            </a:r>
          </a:p>
          <a:p>
            <a:pPr algn="just">
              <a:buFont typeface="Wingdings" pitchFamily="2" charset="2"/>
              <a:buChar char="§"/>
            </a:pPr>
            <a:r>
              <a:rPr lang="ar-SA" sz="2800" b="1" dirty="0" smtClean="0"/>
              <a:t>  الحشرات </a:t>
            </a:r>
            <a:r>
              <a:rPr lang="ar-SA" sz="2800" b="1" dirty="0"/>
              <a:t>ذات الدم عالي </a:t>
            </a:r>
            <a:r>
              <a:rPr lang="ar-SA" sz="2800" b="1" dirty="0" err="1"/>
              <a:t>الاسموزية</a:t>
            </a:r>
            <a:r>
              <a:rPr lang="ar-SA" sz="2800" b="1" dirty="0"/>
              <a:t> تخرج الماء و الأمونيا لتحافظ على ضغط اسموزي مناسب. </a:t>
            </a:r>
            <a:endParaRPr lang="ar-SA" sz="2800" b="1" dirty="0" smtClean="0"/>
          </a:p>
          <a:p>
            <a:pPr algn="just">
              <a:buFont typeface="Wingdings" pitchFamily="2" charset="2"/>
              <a:buChar char="§"/>
            </a:pPr>
            <a:r>
              <a:rPr lang="ar-SA" sz="2800" b="1" dirty="0" smtClean="0"/>
              <a:t>الحشرات </a:t>
            </a:r>
            <a:r>
              <a:rPr lang="ar-SA" sz="2800" b="1" dirty="0"/>
              <a:t>ذات الضغط الاسموزي المنخفض تماثل الأفراد الارضيّة ؛ حيث يكون لها جليد يحد من امتصاص الاملاح ، ويقلل من فقد الماء ، ويستعمل حامض </a:t>
            </a:r>
            <a:r>
              <a:rPr lang="ar-SA" sz="2800" b="1" dirty="0" err="1"/>
              <a:t>البوليك</a:t>
            </a:r>
            <a:r>
              <a:rPr lang="ar-SA" sz="2800" b="1" dirty="0"/>
              <a:t> للتقليل من فقد الماء اثناء الإخراج. </a:t>
            </a:r>
          </a:p>
        </p:txBody>
      </p:sp>
      <p:sp>
        <p:nvSpPr>
          <p:cNvPr id="2" name="مربع نص 1"/>
          <p:cNvSpPr txBox="1"/>
          <p:nvPr/>
        </p:nvSpPr>
        <p:spPr>
          <a:xfrm>
            <a:off x="2673927" y="96982"/>
            <a:ext cx="7107382" cy="769441"/>
          </a:xfrm>
          <a:prstGeom prst="rect">
            <a:avLst/>
          </a:prstGeom>
          <a:solidFill>
            <a:srgbClr val="00B0F0"/>
          </a:solidFill>
          <a:ln>
            <a:solidFill>
              <a:schemeClr val="accent1"/>
            </a:solidFill>
          </a:ln>
        </p:spPr>
        <p:txBody>
          <a:bodyPr wrap="square" rtlCol="0">
            <a:spAutoFit/>
          </a:bodyPr>
          <a:lstStyle/>
          <a:p>
            <a:pPr algn="ctr" rtl="1"/>
            <a:r>
              <a:rPr lang="ar-SA" sz="4400" dirty="0"/>
              <a:t>الاملاح </a:t>
            </a:r>
            <a:r>
              <a:rPr lang="ar-SA" sz="4400" dirty="0" smtClean="0"/>
              <a:t>   </a:t>
            </a:r>
            <a:r>
              <a:rPr lang="en-US" sz="4400" dirty="0" smtClean="0"/>
              <a:t>Salts</a:t>
            </a:r>
            <a:endParaRPr lang="en-US" sz="44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779" y="2755396"/>
            <a:ext cx="5211329" cy="230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69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3328176" y="3002023"/>
            <a:ext cx="5535648" cy="2255716"/>
          </a:xfrm>
          <a:prstGeom prst="rect">
            <a:avLst/>
          </a:prstGeom>
        </p:spPr>
      </p:pic>
    </p:spTree>
    <p:extLst>
      <p:ext uri="{BB962C8B-B14F-4D97-AF65-F5344CB8AC3E}">
        <p14:creationId xmlns:p14="http://schemas.microsoft.com/office/powerpoint/2010/main" val="3126463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7439891" y="1958386"/>
            <a:ext cx="4488870" cy="1477542"/>
          </a:xfrm>
          <a:prstGeom prst="rect">
            <a:avLst/>
          </a:prstGeom>
          <a:solidFill>
            <a:schemeClr val="accent2">
              <a:lumMod val="75000"/>
            </a:schemeClr>
          </a:solidFill>
        </p:spPr>
        <p:txBody>
          <a:bodyPr vert="horz" lIns="91440" tIns="45720" rIns="91440" bIns="45720" rtlCol="0">
            <a:normAutofit fontScale="85000" lnSpcReduction="2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ar-SA" sz="2800" b="1" dirty="0" smtClean="0">
              <a:solidFill>
                <a:srgbClr val="00B0F0"/>
              </a:solidFill>
            </a:endParaRPr>
          </a:p>
          <a:p>
            <a:pPr algn="just">
              <a:buFont typeface="Wingdings" pitchFamily="2" charset="2"/>
              <a:buChar char="§"/>
            </a:pPr>
            <a:r>
              <a:rPr lang="ar-SA" sz="2800" b="1" dirty="0" smtClean="0"/>
              <a:t>  </a:t>
            </a:r>
            <a:r>
              <a:rPr lang="ar-SA" sz="2800" b="1" dirty="0"/>
              <a:t>على الرغم من وجود انواع متنوعة من الحشرات , فأن القليل منها يعتبر حشرات مائية.</a:t>
            </a:r>
          </a:p>
        </p:txBody>
      </p:sp>
      <p:sp>
        <p:nvSpPr>
          <p:cNvPr id="2" name="مربع نص 1"/>
          <p:cNvSpPr txBox="1"/>
          <p:nvPr/>
        </p:nvSpPr>
        <p:spPr>
          <a:xfrm>
            <a:off x="6373091" y="96982"/>
            <a:ext cx="3408218" cy="769441"/>
          </a:xfrm>
          <a:prstGeom prst="rect">
            <a:avLst/>
          </a:prstGeom>
          <a:solidFill>
            <a:srgbClr val="00B0F0"/>
          </a:solidFill>
          <a:ln>
            <a:solidFill>
              <a:schemeClr val="accent1"/>
            </a:solidFill>
          </a:ln>
        </p:spPr>
        <p:txBody>
          <a:bodyPr wrap="square" rtlCol="0">
            <a:spAutoFit/>
          </a:bodyPr>
          <a:lstStyle/>
          <a:p>
            <a:pPr algn="ctr" rtl="1"/>
            <a:r>
              <a:rPr lang="ar-SA" sz="4400" dirty="0"/>
              <a:t>نماذج مائية</a:t>
            </a:r>
            <a:endParaRPr lang="en-US" sz="4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26" t="28030" r="31213" b="5682"/>
          <a:stretch/>
        </p:blipFill>
        <p:spPr bwMode="auto">
          <a:xfrm rot="5400000">
            <a:off x="-149629" y="783731"/>
            <a:ext cx="649224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570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7218218" y="1265659"/>
            <a:ext cx="4488870" cy="3417178"/>
          </a:xfrm>
          <a:prstGeom prst="rect">
            <a:avLst/>
          </a:prstGeom>
          <a:solidFill>
            <a:schemeClr val="accent2">
              <a:lumMod val="75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ar-SA" sz="2800" b="1" dirty="0" smtClean="0">
              <a:solidFill>
                <a:srgbClr val="00B0F0"/>
              </a:solidFill>
            </a:endParaRPr>
          </a:p>
          <a:p>
            <a:pPr algn="just">
              <a:buFont typeface="Wingdings" pitchFamily="2" charset="2"/>
              <a:buChar char="§"/>
            </a:pPr>
            <a:r>
              <a:rPr lang="ar-SA" sz="2800" b="1" dirty="0" err="1" smtClean="0"/>
              <a:t>المجارى</a:t>
            </a:r>
            <a:r>
              <a:rPr lang="ar-SA" sz="2800" b="1" dirty="0" smtClean="0"/>
              <a:t> </a:t>
            </a:r>
            <a:r>
              <a:rPr lang="ar-SA" sz="2800" b="1" dirty="0"/>
              <a:t>المائية والانهار </a:t>
            </a:r>
            <a:endParaRPr lang="ar-SA" sz="2800" b="1" dirty="0" smtClean="0"/>
          </a:p>
          <a:p>
            <a:pPr algn="just">
              <a:buFont typeface="Wingdings" pitchFamily="2" charset="2"/>
              <a:buChar char="§"/>
            </a:pPr>
            <a:r>
              <a:rPr lang="ar-SA" sz="2800" b="1" dirty="0" smtClean="0"/>
              <a:t>البرك</a:t>
            </a:r>
          </a:p>
          <a:p>
            <a:pPr algn="just">
              <a:buFont typeface="Wingdings" pitchFamily="2" charset="2"/>
              <a:buChar char="§"/>
            </a:pPr>
            <a:r>
              <a:rPr lang="ar-SA" sz="2800" b="1" dirty="0" smtClean="0"/>
              <a:t>المستنقعات والبحيرات</a:t>
            </a:r>
          </a:p>
          <a:p>
            <a:pPr algn="just">
              <a:buFont typeface="Wingdings" pitchFamily="2" charset="2"/>
              <a:buChar char="§"/>
            </a:pPr>
            <a:r>
              <a:rPr lang="ar-SA" sz="2800" b="1" dirty="0" smtClean="0"/>
              <a:t>المحيطات </a:t>
            </a:r>
          </a:p>
          <a:p>
            <a:pPr algn="just">
              <a:buFont typeface="Wingdings" pitchFamily="2" charset="2"/>
              <a:buChar char="§"/>
            </a:pPr>
            <a:r>
              <a:rPr lang="ar-SA" sz="2800" b="1" dirty="0" smtClean="0"/>
              <a:t>البحار</a:t>
            </a:r>
            <a:endParaRPr lang="ar-SA" sz="2800" b="1" dirty="0"/>
          </a:p>
        </p:txBody>
      </p:sp>
      <p:sp>
        <p:nvSpPr>
          <p:cNvPr id="2" name="مربع نص 1"/>
          <p:cNvSpPr txBox="1"/>
          <p:nvPr/>
        </p:nvSpPr>
        <p:spPr>
          <a:xfrm>
            <a:off x="2673927" y="96982"/>
            <a:ext cx="7107382" cy="769441"/>
          </a:xfrm>
          <a:prstGeom prst="rect">
            <a:avLst/>
          </a:prstGeom>
          <a:solidFill>
            <a:srgbClr val="00B0F0"/>
          </a:solidFill>
          <a:ln>
            <a:solidFill>
              <a:schemeClr val="accent1"/>
            </a:solidFill>
          </a:ln>
        </p:spPr>
        <p:txBody>
          <a:bodyPr wrap="square" rtlCol="0">
            <a:spAutoFit/>
          </a:bodyPr>
          <a:lstStyle/>
          <a:p>
            <a:pPr algn="ctr" rtl="1"/>
            <a:r>
              <a:rPr lang="ar-SA" sz="4400" dirty="0"/>
              <a:t>المواطن المائية </a:t>
            </a:r>
            <a:endParaRPr lang="en-US" sz="4400" dirty="0"/>
          </a:p>
        </p:txBody>
      </p:sp>
      <p:sp>
        <p:nvSpPr>
          <p:cNvPr id="5" name="عنصر نائب للمحتوى 2">
            <a:extLst>
              <a:ext uri="{FF2B5EF4-FFF2-40B4-BE49-F238E27FC236}">
                <a16:creationId xmlns:a16="http://schemas.microsoft.com/office/drawing/2014/main" id="{82222A46-CA70-486E-9004-863EDE18F168}"/>
              </a:ext>
            </a:extLst>
          </p:cNvPr>
          <p:cNvSpPr txBox="1">
            <a:spLocks/>
          </p:cNvSpPr>
          <p:nvPr/>
        </p:nvSpPr>
        <p:spPr>
          <a:xfrm>
            <a:off x="1343891" y="2457149"/>
            <a:ext cx="5320142" cy="4234596"/>
          </a:xfrm>
          <a:prstGeom prst="rect">
            <a:avLst/>
          </a:prstGeom>
          <a:solidFill>
            <a:schemeClr val="accent2">
              <a:lumMod val="75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ar-SA" sz="2800" b="1" dirty="0" err="1" smtClean="0">
                <a:solidFill>
                  <a:srgbClr val="00B0F0"/>
                </a:solidFill>
              </a:rPr>
              <a:t>للمجارى</a:t>
            </a:r>
            <a:r>
              <a:rPr lang="ar-SA" sz="2800" b="1" dirty="0" smtClean="0">
                <a:solidFill>
                  <a:srgbClr val="00B0F0"/>
                </a:solidFill>
              </a:rPr>
              <a:t> </a:t>
            </a:r>
            <a:r>
              <a:rPr lang="ar-SA" sz="2800" b="1" dirty="0">
                <a:solidFill>
                  <a:srgbClr val="00B0F0"/>
                </a:solidFill>
              </a:rPr>
              <a:t>المائية والانهار </a:t>
            </a:r>
            <a:r>
              <a:rPr lang="ar-SA" sz="2800" b="1" dirty="0" smtClean="0">
                <a:solidFill>
                  <a:srgbClr val="00B0F0"/>
                </a:solidFill>
              </a:rPr>
              <a:t>السمات </a:t>
            </a:r>
            <a:r>
              <a:rPr lang="ar-SA" sz="2800" b="1" dirty="0">
                <a:solidFill>
                  <a:srgbClr val="00B0F0"/>
                </a:solidFill>
              </a:rPr>
              <a:t>التالية : </a:t>
            </a:r>
          </a:p>
          <a:p>
            <a:pPr>
              <a:buFont typeface="Wingdings" pitchFamily="2" charset="2"/>
              <a:buChar char="§"/>
            </a:pPr>
            <a:r>
              <a:rPr lang="ar-SA" sz="2800" dirty="0" smtClean="0"/>
              <a:t> تسير التيارات في اتجاه واحد مباشر </a:t>
            </a:r>
          </a:p>
          <a:p>
            <a:pPr>
              <a:buFont typeface="Wingdings" pitchFamily="2" charset="2"/>
              <a:buChar char="§"/>
            </a:pPr>
            <a:r>
              <a:rPr lang="ar-SA" sz="2800" dirty="0" smtClean="0"/>
              <a:t>توجد </a:t>
            </a:r>
            <a:r>
              <a:rPr lang="ar-SA" sz="2800" dirty="0"/>
              <a:t>فروق سرعة تدفق التيار , تحدد بواسطة </a:t>
            </a:r>
            <a:r>
              <a:rPr lang="ar-SA" sz="2800" dirty="0" smtClean="0"/>
              <a:t> الرسم </a:t>
            </a:r>
            <a:r>
              <a:rPr lang="ar-SA" sz="2800" dirty="0"/>
              <a:t>الطبوغرافي </a:t>
            </a:r>
            <a:r>
              <a:rPr lang="ar-SA" sz="2800" dirty="0" smtClean="0"/>
              <a:t>.</a:t>
            </a:r>
          </a:p>
          <a:p>
            <a:pPr>
              <a:buFont typeface="Wingdings" pitchFamily="2" charset="2"/>
              <a:buChar char="§"/>
            </a:pPr>
            <a:r>
              <a:rPr lang="ar-SA" sz="2800" dirty="0" smtClean="0"/>
              <a:t>الاختلافات </a:t>
            </a:r>
            <a:r>
              <a:rPr lang="ar-SA" sz="2800" dirty="0"/>
              <a:t>الكيميائية تكون عادة نتيجة لاختلاف الأرض التي تجري فوقها المياه </a:t>
            </a:r>
            <a:r>
              <a:rPr lang="ar-SA" sz="2800" dirty="0" smtClean="0"/>
              <a:t>.</a:t>
            </a:r>
          </a:p>
          <a:p>
            <a:pPr>
              <a:buFont typeface="Wingdings" pitchFamily="2" charset="2"/>
              <a:buChar char="§"/>
            </a:pPr>
            <a:r>
              <a:rPr lang="ar-SA" sz="2800" dirty="0" smtClean="0"/>
              <a:t>توجد </a:t>
            </a:r>
            <a:r>
              <a:rPr lang="ar-SA" sz="2800" dirty="0"/>
              <a:t>اختلافات فيزيقية ايضا في العرض والعمق والقاع لها سماتها الخاصة . </a:t>
            </a:r>
          </a:p>
        </p:txBody>
      </p:sp>
    </p:spTree>
    <p:extLst>
      <p:ext uri="{BB962C8B-B14F-4D97-AF65-F5344CB8AC3E}">
        <p14:creationId xmlns:p14="http://schemas.microsoft.com/office/powerpoint/2010/main" val="491635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2">
            <a:extLst>
              <a:ext uri="{FF2B5EF4-FFF2-40B4-BE49-F238E27FC236}">
                <a16:creationId xmlns:a16="http://schemas.microsoft.com/office/drawing/2014/main" id="{82222A46-CA70-486E-9004-863EDE18F168}"/>
              </a:ext>
            </a:extLst>
          </p:cNvPr>
          <p:cNvSpPr txBox="1">
            <a:spLocks/>
          </p:cNvSpPr>
          <p:nvPr/>
        </p:nvSpPr>
        <p:spPr>
          <a:xfrm>
            <a:off x="5992091" y="1648694"/>
            <a:ext cx="5888178" cy="4364182"/>
          </a:xfrm>
          <a:prstGeom prst="rect">
            <a:avLst/>
          </a:prstGeom>
          <a:solidFill>
            <a:schemeClr val="accent2">
              <a:lumMod val="75000"/>
            </a:schemeClr>
          </a:solidFill>
        </p:spPr>
        <p:txBody>
          <a:bodyPr vert="horz" lIns="91440" tIns="45720" rIns="91440" bIns="45720" rtlCol="0">
            <a:normAutofit fontScale="92500"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smtClean="0"/>
              <a:t>ومن </a:t>
            </a:r>
            <a:r>
              <a:rPr lang="ar-SA" sz="2800" dirty="0"/>
              <a:t>الملاحظ وجود فروق في عدد الانواع  في هذه المواطن تبعا للزوجة الماء وعرض وطول المجرى مما </a:t>
            </a:r>
            <a:r>
              <a:rPr lang="ar-SA" sz="2800" dirty="0" err="1"/>
              <a:t>يؤثرعلى</a:t>
            </a:r>
            <a:r>
              <a:rPr lang="ar-SA" sz="2800" dirty="0"/>
              <a:t> وضع البيض وتوزيعها ووفرتها فمثلا يرقات الذبابة السوداء وحوريات ذبابة الاحجار وتكون طبيعية في الاماكن التي يكون بها الماء سريع الجريان , اما البعض الاخر مثل بقة الماء العملاقة وحوريات الرعاش تفضل الماء البطيئة .</a:t>
            </a:r>
          </a:p>
          <a:p>
            <a:pPr algn="just">
              <a:buFont typeface="Wingdings" pitchFamily="2" charset="2"/>
              <a:buChar char="§"/>
            </a:pPr>
            <a:r>
              <a:rPr lang="ar-SA" sz="2800" dirty="0"/>
              <a:t>المجاري الضيقة تأوي اربعة امثال أحياء القاع وأكثر مما </a:t>
            </a:r>
            <a:r>
              <a:rPr lang="ar-SA" sz="2800" dirty="0" err="1"/>
              <a:t>تأوية</a:t>
            </a:r>
            <a:r>
              <a:rPr lang="ar-SA" sz="2800" dirty="0"/>
              <a:t> تلك اتي يكون عرضها 60- 70 </a:t>
            </a:r>
            <a:r>
              <a:rPr lang="ar-SA" sz="2800" dirty="0" err="1"/>
              <a:t>مترأ</a:t>
            </a:r>
            <a:r>
              <a:rPr lang="ar-SA" sz="2800" dirty="0"/>
              <a:t>.</a:t>
            </a:r>
          </a:p>
          <a:p>
            <a:pPr>
              <a:buFont typeface="Wingdings" pitchFamily="2" charset="2"/>
              <a:buChar char="§"/>
            </a:pPr>
            <a:r>
              <a:rPr lang="ar-SA" sz="2800" dirty="0" smtClean="0"/>
              <a:t>. </a:t>
            </a:r>
            <a:endParaRPr lang="ar-SA" sz="2800" dirty="0"/>
          </a:p>
        </p:txBody>
      </p:sp>
      <p:sp>
        <p:nvSpPr>
          <p:cNvPr id="7" name="مربع نص 6"/>
          <p:cNvSpPr txBox="1"/>
          <p:nvPr/>
        </p:nvSpPr>
        <p:spPr>
          <a:xfrm>
            <a:off x="2673927" y="96982"/>
            <a:ext cx="7107382" cy="769441"/>
          </a:xfrm>
          <a:prstGeom prst="rect">
            <a:avLst/>
          </a:prstGeom>
          <a:solidFill>
            <a:srgbClr val="00B0F0"/>
          </a:solidFill>
          <a:ln>
            <a:solidFill>
              <a:schemeClr val="accent1"/>
            </a:solidFill>
          </a:ln>
        </p:spPr>
        <p:txBody>
          <a:bodyPr wrap="square" rtlCol="0">
            <a:spAutoFit/>
          </a:bodyPr>
          <a:lstStyle/>
          <a:p>
            <a:pPr algn="ctr" rtl="1"/>
            <a:r>
              <a:rPr lang="ar-SA" sz="4400" dirty="0" smtClean="0"/>
              <a:t>المجاري المائية والانهار</a:t>
            </a:r>
            <a:endParaRPr lang="en-US" sz="4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50" t="12116" r="3069" b="29931"/>
          <a:stretch/>
        </p:blipFill>
        <p:spPr bwMode="auto">
          <a:xfrm>
            <a:off x="277091" y="1090792"/>
            <a:ext cx="5464989" cy="565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33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6573985" y="1302740"/>
            <a:ext cx="4807524" cy="4165323"/>
          </a:xfrm>
          <a:prstGeom prst="rect">
            <a:avLst/>
          </a:prstGeom>
          <a:solidFill>
            <a:schemeClr val="accent2">
              <a:lumMod val="75000"/>
            </a:schemeClr>
          </a:solidFill>
        </p:spPr>
        <p:txBody>
          <a:bodyPr vert="horz" lIns="91440" tIns="45720" rIns="91440" bIns="45720" rtlCol="0">
            <a:normAutofit fontScale="92500"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ar-SA" sz="2800" b="1" dirty="0" smtClean="0">
              <a:solidFill>
                <a:srgbClr val="00B0F0"/>
              </a:solidFill>
            </a:endParaRPr>
          </a:p>
          <a:p>
            <a:pPr algn="just"/>
            <a:r>
              <a:rPr lang="ar-SA" sz="2800" dirty="0"/>
              <a:t>تؤدي احتكاك (السلت والرمل </a:t>
            </a:r>
            <a:r>
              <a:rPr lang="ar-SA" sz="2800" dirty="0" err="1"/>
              <a:t>وو</a:t>
            </a:r>
            <a:r>
              <a:rPr lang="ar-SA" sz="2800" dirty="0"/>
              <a:t>) بالحشرات في المجاري المائية والانهار الى ارتفاع نسبة الموت فيها لذلك تدفع الكثير من الاحياء الى النزول الى اسفل المجرى عندما تكون الظروف المحيطة غير مناسبة وايضا الانواع التي تعيش في المجاري المائية عادة ما تطير البالغات  فوق المجاري المائية قبل وضعها للبيض وذلك حتى تمنع جرف تيار الماء لأطوارها غير البالغة.</a:t>
            </a:r>
          </a:p>
        </p:txBody>
      </p:sp>
      <p:sp>
        <p:nvSpPr>
          <p:cNvPr id="2" name="مربع نص 1"/>
          <p:cNvSpPr txBox="1"/>
          <p:nvPr/>
        </p:nvSpPr>
        <p:spPr>
          <a:xfrm>
            <a:off x="2673927" y="96982"/>
            <a:ext cx="7107382" cy="769441"/>
          </a:xfrm>
          <a:prstGeom prst="rect">
            <a:avLst/>
          </a:prstGeom>
          <a:solidFill>
            <a:srgbClr val="00B0F0"/>
          </a:solidFill>
          <a:ln>
            <a:solidFill>
              <a:schemeClr val="accent1"/>
            </a:solidFill>
          </a:ln>
        </p:spPr>
        <p:txBody>
          <a:bodyPr wrap="square" rtlCol="0">
            <a:spAutoFit/>
          </a:bodyPr>
          <a:lstStyle/>
          <a:p>
            <a:pPr algn="ctr" rtl="1"/>
            <a:r>
              <a:rPr lang="ar-SA" sz="4400" dirty="0" smtClean="0"/>
              <a:t>المجاري المائية والانهار</a:t>
            </a:r>
            <a:endParaRPr lang="en-US" sz="4400" dirty="0"/>
          </a:p>
        </p:txBody>
      </p:sp>
      <p:sp>
        <p:nvSpPr>
          <p:cNvPr id="6" name="عنصر نائب للمحتوى 2">
            <a:extLst>
              <a:ext uri="{FF2B5EF4-FFF2-40B4-BE49-F238E27FC236}">
                <a16:creationId xmlns:a16="http://schemas.microsoft.com/office/drawing/2014/main" id="{82222A46-CA70-486E-9004-863EDE18F168}"/>
              </a:ext>
            </a:extLst>
          </p:cNvPr>
          <p:cNvSpPr txBox="1">
            <a:spLocks/>
          </p:cNvSpPr>
          <p:nvPr/>
        </p:nvSpPr>
        <p:spPr>
          <a:xfrm>
            <a:off x="706581" y="1857334"/>
            <a:ext cx="5728855" cy="4682011"/>
          </a:xfrm>
          <a:prstGeom prst="rect">
            <a:avLst/>
          </a:prstGeom>
          <a:solidFill>
            <a:schemeClr val="accent2">
              <a:lumMod val="75000"/>
            </a:schemeClr>
          </a:solidFill>
        </p:spPr>
        <p:txBody>
          <a:bodyPr vert="horz" lIns="91440" tIns="45720" rIns="91440" bIns="45720" rtlCol="0">
            <a:normAutofit fontScale="77500" lnSpcReduction="2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ar-SA" sz="2800" b="1" dirty="0" smtClean="0">
              <a:solidFill>
                <a:srgbClr val="00B0F0"/>
              </a:solidFill>
            </a:endParaRPr>
          </a:p>
          <a:p>
            <a:pPr algn="just"/>
            <a:r>
              <a:rPr lang="ar-SA" sz="2800" dirty="0"/>
              <a:t>على الرغم من أن بعض الأنواع تضطر الى مغادرة المجاري المائية لقضاء فصل الشتاء في التربة مثل الخنافس </a:t>
            </a:r>
            <a:r>
              <a:rPr lang="ar-SA" sz="2800" dirty="0" err="1"/>
              <a:t>الرمرامة</a:t>
            </a:r>
            <a:r>
              <a:rPr lang="ar-SA" sz="2800" dirty="0"/>
              <a:t> الا ان معظم الحشرات المائية تظل نشطة في انخفاض درجة الحرارة لماذا؟</a:t>
            </a:r>
          </a:p>
          <a:p>
            <a:pPr marL="0" indent="0" algn="just">
              <a:buNone/>
            </a:pPr>
            <a:r>
              <a:rPr lang="ar-SA" sz="2800" dirty="0" err="1" smtClean="0"/>
              <a:t>لانه</a:t>
            </a:r>
            <a:r>
              <a:rPr lang="ar-SA" sz="2800" dirty="0" smtClean="0"/>
              <a:t> </a:t>
            </a:r>
            <a:r>
              <a:rPr lang="ar-SA" sz="2800" dirty="0"/>
              <a:t>اذا انخفضت درجة الحرارة درجة واحدة يؤدي الى تخفيض ايض الحشرة 10 مرات تقريبا .يعني أن مقادير الطعام في الماء البارد تكفي لعدد أكبر من الحشرات </a:t>
            </a:r>
            <a:r>
              <a:rPr lang="ar-SA" sz="2800" dirty="0" err="1"/>
              <a:t>فالاوراق</a:t>
            </a:r>
            <a:r>
              <a:rPr lang="ar-SA" sz="2800" dirty="0"/>
              <a:t> الاشجار المتساقطة اثناء فصا الخريف تكفي الحشرات </a:t>
            </a:r>
            <a:r>
              <a:rPr lang="ar-SA" sz="2800" dirty="0" err="1"/>
              <a:t>الرمرامة</a:t>
            </a:r>
            <a:r>
              <a:rPr lang="ar-SA" sz="2800" dirty="0"/>
              <a:t> وآكلة النبات معظم نموها خلال فصل الشتاء</a:t>
            </a:r>
          </a:p>
          <a:p>
            <a:pPr marL="0" indent="0" algn="just">
              <a:buNone/>
            </a:pPr>
            <a:r>
              <a:rPr lang="ar-SA" sz="2800" dirty="0"/>
              <a:t>كما أن </a:t>
            </a:r>
            <a:r>
              <a:rPr lang="ar-SA" sz="2800" dirty="0" smtClean="0"/>
              <a:t>البرد يدفع </a:t>
            </a:r>
            <a:r>
              <a:rPr lang="ar-SA" sz="2800" dirty="0"/>
              <a:t>كثيرا من الاسماك المفترسة إلى الكسل وعدم النشاط</a:t>
            </a:r>
          </a:p>
          <a:p>
            <a:pPr marL="0" indent="0" algn="just">
              <a:buNone/>
            </a:pPr>
            <a:r>
              <a:rPr lang="ar-SA" sz="2800" dirty="0"/>
              <a:t>وبعض الاطوار غير البالغة تتطلب عدة </a:t>
            </a:r>
            <a:r>
              <a:rPr lang="ar-SA" sz="2800" dirty="0" err="1"/>
              <a:t>سنينين</a:t>
            </a:r>
            <a:r>
              <a:rPr lang="ar-SA" sz="2800" dirty="0"/>
              <a:t> لكي تكمل نموها</a:t>
            </a:r>
          </a:p>
        </p:txBody>
      </p:sp>
    </p:spTree>
    <p:extLst>
      <p:ext uri="{BB962C8B-B14F-4D97-AF65-F5344CB8AC3E}">
        <p14:creationId xmlns:p14="http://schemas.microsoft.com/office/powerpoint/2010/main" val="2223347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6573985" y="1302740"/>
            <a:ext cx="5174670" cy="4165323"/>
          </a:xfrm>
          <a:prstGeom prst="rect">
            <a:avLst/>
          </a:prstGeom>
          <a:solidFill>
            <a:schemeClr val="accent2">
              <a:lumMod val="75000"/>
            </a:schemeClr>
          </a:solidFill>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ar-SA" sz="2800" b="1" dirty="0" smtClean="0">
              <a:solidFill>
                <a:srgbClr val="00B0F0"/>
              </a:solidFill>
            </a:endParaRPr>
          </a:p>
          <a:p>
            <a:pPr algn="just"/>
            <a:r>
              <a:rPr lang="ar-SA" sz="2800" dirty="0"/>
              <a:t>البرك هي مساحات صغيرة من المياه , تتميز بما يلي </a:t>
            </a:r>
            <a:r>
              <a:rPr lang="ar-SA" sz="2800" dirty="0" smtClean="0"/>
              <a:t>:</a:t>
            </a:r>
          </a:p>
          <a:p>
            <a:pPr algn="just">
              <a:buFont typeface="Wingdings" pitchFamily="2" charset="2"/>
              <a:buChar char="§"/>
            </a:pPr>
            <a:r>
              <a:rPr lang="ar-SA" sz="2800" dirty="0" smtClean="0"/>
              <a:t>عمق </a:t>
            </a:r>
            <a:r>
              <a:rPr lang="ar-SA" sz="2800" dirty="0"/>
              <a:t>منخفض </a:t>
            </a:r>
            <a:r>
              <a:rPr lang="ar-SA" sz="2800" dirty="0" smtClean="0"/>
              <a:t>.</a:t>
            </a:r>
          </a:p>
          <a:p>
            <a:pPr algn="just">
              <a:buFont typeface="Wingdings" pitchFamily="2" charset="2"/>
              <a:buChar char="§"/>
            </a:pPr>
            <a:r>
              <a:rPr lang="ar-SA" sz="2800" dirty="0" smtClean="0"/>
              <a:t>تنوع </a:t>
            </a:r>
            <a:r>
              <a:rPr lang="ar-SA" sz="2800" dirty="0"/>
              <a:t>كبير في درجات الحرارة </a:t>
            </a:r>
            <a:r>
              <a:rPr lang="ar-SA" sz="2800" dirty="0" smtClean="0"/>
              <a:t>.</a:t>
            </a:r>
          </a:p>
          <a:p>
            <a:pPr algn="just">
              <a:buFont typeface="Wingdings" pitchFamily="2" charset="2"/>
              <a:buChar char="§"/>
            </a:pPr>
            <a:r>
              <a:rPr lang="ar-SA" sz="2800" dirty="0" smtClean="0"/>
              <a:t> </a:t>
            </a:r>
            <a:r>
              <a:rPr lang="ar-SA" sz="2800" dirty="0"/>
              <a:t>تتجمد </a:t>
            </a:r>
            <a:r>
              <a:rPr lang="ar-SA" sz="2800" dirty="0" smtClean="0"/>
              <a:t>مبكرا وتسيل </a:t>
            </a:r>
            <a:r>
              <a:rPr lang="ar-SA" sz="2800" dirty="0"/>
              <a:t>ايضا في وقت مبكر </a:t>
            </a:r>
            <a:r>
              <a:rPr lang="ar-SA" sz="2800" dirty="0" smtClean="0"/>
              <a:t>.</a:t>
            </a:r>
          </a:p>
          <a:p>
            <a:pPr algn="just">
              <a:buFont typeface="Wingdings" pitchFamily="2" charset="2"/>
              <a:buChar char="§"/>
            </a:pPr>
            <a:r>
              <a:rPr lang="ar-SA" sz="2800" dirty="0" smtClean="0"/>
              <a:t> </a:t>
            </a:r>
            <a:r>
              <a:rPr lang="ar-SA" sz="2800" dirty="0"/>
              <a:t>تنوع الغازات الذائبة </a:t>
            </a:r>
            <a:r>
              <a:rPr lang="ar-SA" sz="2800" dirty="0" smtClean="0"/>
              <a:t>تنوعا </a:t>
            </a:r>
            <a:r>
              <a:rPr lang="ar-SA" sz="2800" dirty="0"/>
              <a:t>كبيرا </a:t>
            </a:r>
            <a:r>
              <a:rPr lang="ar-SA" sz="2800" dirty="0" smtClean="0"/>
              <a:t>.</a:t>
            </a:r>
          </a:p>
          <a:p>
            <a:pPr algn="just">
              <a:buFont typeface="Wingdings" pitchFamily="2" charset="2"/>
              <a:buChar char="§"/>
            </a:pPr>
            <a:r>
              <a:rPr lang="ar-SA" sz="2800" dirty="0" smtClean="0"/>
              <a:t> </a:t>
            </a:r>
            <a:r>
              <a:rPr lang="ar-SA" sz="2800" dirty="0"/>
              <a:t>استمرارية ركود الماء بها .</a:t>
            </a:r>
          </a:p>
        </p:txBody>
      </p:sp>
      <p:sp>
        <p:nvSpPr>
          <p:cNvPr id="2" name="مربع نص 1"/>
          <p:cNvSpPr txBox="1"/>
          <p:nvPr/>
        </p:nvSpPr>
        <p:spPr>
          <a:xfrm>
            <a:off x="2673927" y="96982"/>
            <a:ext cx="7107382" cy="769441"/>
          </a:xfrm>
          <a:prstGeom prst="rect">
            <a:avLst/>
          </a:prstGeom>
          <a:solidFill>
            <a:srgbClr val="00B0F0"/>
          </a:solidFill>
          <a:ln>
            <a:solidFill>
              <a:schemeClr val="accent1"/>
            </a:solidFill>
          </a:ln>
        </p:spPr>
        <p:txBody>
          <a:bodyPr wrap="square" rtlCol="0">
            <a:spAutoFit/>
          </a:bodyPr>
          <a:lstStyle/>
          <a:p>
            <a:pPr algn="ctr" rtl="1"/>
            <a:r>
              <a:rPr lang="ar-SA" sz="4400" dirty="0" smtClean="0"/>
              <a:t>البرك</a:t>
            </a:r>
            <a:endParaRPr lang="en-US" sz="4400" dirty="0"/>
          </a:p>
        </p:txBody>
      </p:sp>
      <p:sp>
        <p:nvSpPr>
          <p:cNvPr id="6" name="عنصر نائب للمحتوى 2">
            <a:extLst>
              <a:ext uri="{FF2B5EF4-FFF2-40B4-BE49-F238E27FC236}">
                <a16:creationId xmlns:a16="http://schemas.microsoft.com/office/drawing/2014/main" id="{82222A46-CA70-486E-9004-863EDE18F168}"/>
              </a:ext>
            </a:extLst>
          </p:cNvPr>
          <p:cNvSpPr txBox="1">
            <a:spLocks/>
          </p:cNvSpPr>
          <p:nvPr/>
        </p:nvSpPr>
        <p:spPr>
          <a:xfrm>
            <a:off x="706581" y="1857334"/>
            <a:ext cx="5728855" cy="4682011"/>
          </a:xfrm>
          <a:prstGeom prst="rect">
            <a:avLst/>
          </a:prstGeom>
          <a:solidFill>
            <a:schemeClr val="accent2">
              <a:lumMod val="75000"/>
            </a:schemeClr>
          </a:solidFill>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ar-SA" sz="2800" b="1" dirty="0" smtClean="0">
              <a:solidFill>
                <a:srgbClr val="00B0F0"/>
              </a:solidFill>
            </a:endParaRPr>
          </a:p>
          <a:p>
            <a:pPr algn="just"/>
            <a:r>
              <a:rPr lang="ar-SA" sz="2800" dirty="0"/>
              <a:t>تلعب الحشرات دور حيوي في البرك حيث يوجد بها عدد ضخم من العشائر الحشرية , تنتمي الى مجموعات تصنيفية عديدة . توجد يرقات حشرات ثنائية الاجنحة ويرقات شعيرية الاجنحة </a:t>
            </a:r>
            <a:r>
              <a:rPr lang="ar-SA" sz="2800" dirty="0" err="1"/>
              <a:t>وحوربات</a:t>
            </a:r>
            <a:r>
              <a:rPr lang="ar-SA" sz="2800" dirty="0"/>
              <a:t> ذباب مايو وحشرات اكلات للنباتات واخرى </a:t>
            </a:r>
            <a:r>
              <a:rPr lang="ar-SA" sz="2800" dirty="0" err="1"/>
              <a:t>رمرامة</a:t>
            </a:r>
            <a:r>
              <a:rPr lang="ar-SA" sz="2800" dirty="0"/>
              <a:t> او </a:t>
            </a:r>
            <a:r>
              <a:rPr lang="ar-SA" sz="2800" dirty="0" err="1"/>
              <a:t>كانسة</a:t>
            </a:r>
            <a:r>
              <a:rPr lang="ar-SA" sz="2800" dirty="0"/>
              <a:t> والبعض منها اكلات لحوم , ومعظم حشرات البرك و المستنقعات تكون ذات فترات نمو وتحول قصير اولها القدرة ان تقضي فترة مهمة من دورة حياتها خارج الماء او الطين . </a:t>
            </a:r>
          </a:p>
        </p:txBody>
      </p:sp>
    </p:spTree>
    <p:extLst>
      <p:ext uri="{BB962C8B-B14F-4D97-AF65-F5344CB8AC3E}">
        <p14:creationId xmlns:p14="http://schemas.microsoft.com/office/powerpoint/2010/main" val="1647346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3089564" y="1773795"/>
            <a:ext cx="6206837" cy="4336060"/>
          </a:xfrm>
          <a:prstGeom prst="rect">
            <a:avLst/>
          </a:prstGeom>
          <a:solidFill>
            <a:schemeClr val="tx2">
              <a:lumMod val="25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ar-SA" sz="2800" b="1" dirty="0" smtClean="0">
              <a:solidFill>
                <a:srgbClr val="00B0F0"/>
              </a:solidFill>
            </a:endParaRPr>
          </a:p>
          <a:p>
            <a:pPr algn="just"/>
            <a:r>
              <a:rPr lang="ar-SA" sz="2800" dirty="0" smtClean="0"/>
              <a:t>هي </a:t>
            </a:r>
            <a:r>
              <a:rPr lang="ar-SA" sz="2800" dirty="0"/>
              <a:t>مساحات </a:t>
            </a:r>
            <a:r>
              <a:rPr lang="ar-SA" sz="2800" dirty="0" smtClean="0"/>
              <a:t>كبيرة الحجم </a:t>
            </a:r>
            <a:r>
              <a:rPr lang="ar-SA" sz="2800" dirty="0"/>
              <a:t>من المياه , </a:t>
            </a:r>
            <a:r>
              <a:rPr lang="ar-SA" sz="2800" dirty="0" smtClean="0"/>
              <a:t>وتتميز بخصائص موحدة وعمق الماء هو العامل المحدد لتوزيع كلا من عشائر الحشرات والنباتات ويمكن لعدد قليل من أنواع الحشرات أن تعيش في المياه العميقة وعلية فأن معظم الحشرات تتواجد في الاماكن الضحلة الموجودة حول الشاطئ. </a:t>
            </a:r>
            <a:endParaRPr lang="ar-SA" sz="2800" dirty="0"/>
          </a:p>
        </p:txBody>
      </p:sp>
      <p:sp>
        <p:nvSpPr>
          <p:cNvPr id="2" name="مربع نص 1"/>
          <p:cNvSpPr txBox="1"/>
          <p:nvPr/>
        </p:nvSpPr>
        <p:spPr>
          <a:xfrm>
            <a:off x="2673927" y="96982"/>
            <a:ext cx="7107382" cy="769441"/>
          </a:xfrm>
          <a:prstGeom prst="rect">
            <a:avLst/>
          </a:prstGeom>
          <a:solidFill>
            <a:srgbClr val="00B0F0"/>
          </a:solidFill>
          <a:ln>
            <a:solidFill>
              <a:schemeClr val="accent1"/>
            </a:solidFill>
          </a:ln>
        </p:spPr>
        <p:txBody>
          <a:bodyPr wrap="square" rtlCol="0">
            <a:spAutoFit/>
          </a:bodyPr>
          <a:lstStyle/>
          <a:p>
            <a:pPr algn="ctr" rtl="1"/>
            <a:r>
              <a:rPr lang="ar-SA" sz="4400" dirty="0" smtClean="0"/>
              <a:t>المستنقعات والبحيرات</a:t>
            </a:r>
            <a:endParaRPr lang="en-US" sz="4400" dirty="0"/>
          </a:p>
        </p:txBody>
      </p:sp>
    </p:spTree>
    <p:extLst>
      <p:ext uri="{BB962C8B-B14F-4D97-AF65-F5344CB8AC3E}">
        <p14:creationId xmlns:p14="http://schemas.microsoft.com/office/powerpoint/2010/main" val="995549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5777346" y="1677227"/>
            <a:ext cx="6206837" cy="4336060"/>
          </a:xfrm>
          <a:prstGeom prst="rect">
            <a:avLst/>
          </a:prstGeom>
          <a:solidFill>
            <a:schemeClr val="tx2">
              <a:lumMod val="25000"/>
            </a:schemeClr>
          </a:solidFill>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ar-SA" sz="2800" b="1" dirty="0" smtClean="0">
              <a:solidFill>
                <a:srgbClr val="00B0F0"/>
              </a:solidFill>
            </a:endParaRPr>
          </a:p>
          <a:p>
            <a:pPr algn="just"/>
            <a:r>
              <a:rPr lang="ar-SA" sz="2800" dirty="0" smtClean="0"/>
              <a:t>تعتبر </a:t>
            </a:r>
            <a:r>
              <a:rPr lang="ar-SA" sz="2800" dirty="0"/>
              <a:t>المحيطات من البيئات المائية الكبرى ولكن القليل من الحشرات هي التي نجحت في استعمال هذا المصدر , وكلها </a:t>
            </a:r>
            <a:r>
              <a:rPr lang="ar-SA" sz="2800" dirty="0" smtClean="0"/>
              <a:t>لا تستطيع </a:t>
            </a:r>
            <a:r>
              <a:rPr lang="ar-SA" sz="2800" dirty="0"/>
              <a:t>التواجد الا عند السطح ,  وهناك نظريات تفسر لهذا الفشل منها : التنافس مع القشريات , تأثير خواص الماء ولكن </a:t>
            </a:r>
            <a:r>
              <a:rPr lang="ar-SA" sz="2800" dirty="0" smtClean="0"/>
              <a:t>لا يوجد </a:t>
            </a:r>
            <a:r>
              <a:rPr lang="ar-SA" sz="2800" dirty="0"/>
              <a:t>منها تفسير </a:t>
            </a:r>
            <a:r>
              <a:rPr lang="ar-SA" sz="2800" dirty="0" smtClean="0"/>
              <a:t>مقنع.</a:t>
            </a:r>
          </a:p>
          <a:p>
            <a:pPr algn="just"/>
            <a:r>
              <a:rPr lang="ar-SA" sz="2800" dirty="0"/>
              <a:t> وتوجد 5 انواع فقط من </a:t>
            </a:r>
            <a:r>
              <a:rPr lang="ar-SA" sz="2800" dirty="0" err="1"/>
              <a:t>صريرات</a:t>
            </a:r>
            <a:r>
              <a:rPr lang="ar-SA" sz="2800" dirty="0"/>
              <a:t> الماء تعيش في الماء الطلق وعلى مسافات بعيدة من الارض ويبدو انها تتغذى على الحشرات الذي تدفع بها الرياح . </a:t>
            </a:r>
          </a:p>
          <a:p>
            <a:pPr algn="just"/>
            <a:endParaRPr lang="ar-SA" sz="2800" dirty="0"/>
          </a:p>
        </p:txBody>
      </p:sp>
      <p:sp>
        <p:nvSpPr>
          <p:cNvPr id="2" name="مربع نص 1"/>
          <p:cNvSpPr txBox="1"/>
          <p:nvPr/>
        </p:nvSpPr>
        <p:spPr>
          <a:xfrm>
            <a:off x="2673927" y="96982"/>
            <a:ext cx="7107382" cy="769441"/>
          </a:xfrm>
          <a:prstGeom prst="rect">
            <a:avLst/>
          </a:prstGeom>
          <a:solidFill>
            <a:srgbClr val="00B0F0"/>
          </a:solidFill>
          <a:ln>
            <a:solidFill>
              <a:schemeClr val="accent1"/>
            </a:solidFill>
          </a:ln>
        </p:spPr>
        <p:txBody>
          <a:bodyPr wrap="square" rtlCol="0">
            <a:spAutoFit/>
          </a:bodyPr>
          <a:lstStyle/>
          <a:p>
            <a:pPr algn="ctr" rtl="1"/>
            <a:r>
              <a:rPr lang="ar-SA" sz="4400" dirty="0" smtClean="0"/>
              <a:t>المحيطات والبحار</a:t>
            </a:r>
            <a:endParaRPr lang="en-US" sz="4400" dirty="0"/>
          </a:p>
        </p:txBody>
      </p:sp>
      <p:sp>
        <p:nvSpPr>
          <p:cNvPr id="5" name="عنصر نائب للمحتوى 2">
            <a:extLst>
              <a:ext uri="{FF2B5EF4-FFF2-40B4-BE49-F238E27FC236}">
                <a16:creationId xmlns:a16="http://schemas.microsoft.com/office/drawing/2014/main" id="{82222A46-CA70-486E-9004-863EDE18F168}"/>
              </a:ext>
            </a:extLst>
          </p:cNvPr>
          <p:cNvSpPr txBox="1">
            <a:spLocks/>
          </p:cNvSpPr>
          <p:nvPr/>
        </p:nvSpPr>
        <p:spPr>
          <a:xfrm>
            <a:off x="734292" y="2881745"/>
            <a:ext cx="4391890" cy="3408632"/>
          </a:xfrm>
          <a:prstGeom prst="rect">
            <a:avLst/>
          </a:prstGeom>
          <a:solidFill>
            <a:schemeClr val="tx2">
              <a:lumMod val="25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ar-SA" sz="2800" b="1" dirty="0" smtClean="0">
              <a:solidFill>
                <a:srgbClr val="00B0F0"/>
              </a:solidFill>
            </a:endParaRPr>
          </a:p>
          <a:p>
            <a:pPr algn="just"/>
            <a:r>
              <a:rPr lang="ar-SA" sz="2800" dirty="0" smtClean="0"/>
              <a:t>تشمل الحشرات البحرية الحقيقية بصفة رئيسية انواعا من نصفية الاجنحة وجميعها توجد بالقرب من الشواطئ في المناطق الصخرية</a:t>
            </a:r>
            <a:endParaRPr lang="ar-SA" sz="2800" dirty="0"/>
          </a:p>
          <a:p>
            <a:pPr algn="just"/>
            <a:endParaRPr lang="ar-SA" sz="2800" dirty="0"/>
          </a:p>
        </p:txBody>
      </p:sp>
    </p:spTree>
    <p:extLst>
      <p:ext uri="{BB962C8B-B14F-4D97-AF65-F5344CB8AC3E}">
        <p14:creationId xmlns:p14="http://schemas.microsoft.com/office/powerpoint/2010/main" val="894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srcRect l="26008" t="11066" r="26008" b="3629"/>
          <a:stretch/>
        </p:blipFill>
        <p:spPr>
          <a:xfrm>
            <a:off x="3935761" y="1484784"/>
            <a:ext cx="4968553" cy="4968553"/>
          </a:xfrm>
          <a:prstGeom prst="rect">
            <a:avLst/>
          </a:prstGeom>
        </p:spPr>
      </p:pic>
    </p:spTree>
    <p:extLst>
      <p:ext uri="{BB962C8B-B14F-4D97-AF65-F5344CB8AC3E}">
        <p14:creationId xmlns:p14="http://schemas.microsoft.com/office/powerpoint/2010/main" val="3660713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a16="http://schemas.microsoft.com/office/drawing/2014/main" id="{0D05755C-FBFE-4F7C-93C9-2A926589044C}"/>
              </a:ext>
            </a:extLst>
          </p:cNvPr>
          <p:cNvSpPr>
            <a:spLocks noGrp="1"/>
          </p:cNvSpPr>
          <p:nvPr>
            <p:ph idx="1"/>
          </p:nvPr>
        </p:nvSpPr>
        <p:spPr>
          <a:xfrm>
            <a:off x="8091054" y="127135"/>
            <a:ext cx="3967708" cy="1992611"/>
          </a:xfrm>
          <a:solidFill>
            <a:schemeClr val="accent4">
              <a:lumMod val="75000"/>
            </a:schemeClr>
          </a:solidFill>
        </p:spPr>
        <p:txBody>
          <a:bodyPr/>
          <a:lstStyle/>
          <a:p>
            <a:pPr marL="0" indent="0">
              <a:buNone/>
            </a:pPr>
            <a:r>
              <a:rPr lang="en-US" dirty="0">
                <a:solidFill>
                  <a:srgbClr val="FF0000"/>
                </a:solidFill>
              </a:rPr>
              <a:t> </a:t>
            </a:r>
            <a:r>
              <a:rPr lang="ar-SA" sz="4000" dirty="0" smtClean="0">
                <a:solidFill>
                  <a:srgbClr val="FF0000"/>
                </a:solidFill>
              </a:rPr>
              <a:t>النظام البيئي</a:t>
            </a:r>
            <a:r>
              <a:rPr lang="ar-SA" sz="4000" dirty="0" smtClean="0"/>
              <a:t>: </a:t>
            </a:r>
          </a:p>
          <a:p>
            <a:pPr marL="0" indent="0">
              <a:buNone/>
            </a:pPr>
            <a:r>
              <a:rPr lang="ar-SA" sz="2400" dirty="0" smtClean="0"/>
              <a:t>دراسة العناصر الحيوية وغير الحيوية الموجودة في منطقة ما، وكيفية تأثيرها على الكائنات السائدة فيها</a:t>
            </a:r>
            <a:endParaRPr lang="en-US" sz="2400" dirty="0"/>
          </a:p>
        </p:txBody>
      </p:sp>
      <p:pic>
        <p:nvPicPr>
          <p:cNvPr id="4" name="عنصر نائب للصورة 13">
            <a:extLst>
              <a:ext uri="{FF2B5EF4-FFF2-40B4-BE49-F238E27FC236}">
                <a16:creationId xmlns:a16="http://schemas.microsoft.com/office/drawing/2014/main" id="{F192D7D7-D9C5-44D7-BFA0-4E663F5736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6" r="809"/>
          <a:stretch/>
        </p:blipFill>
        <p:spPr>
          <a:xfrm>
            <a:off x="429539" y="1607125"/>
            <a:ext cx="6600540" cy="4433455"/>
          </a:xfrm>
          <a:prstGeom prst="rect">
            <a:avLst/>
          </a:prstGeom>
          <a:solidFill>
            <a:schemeClr val="accent1">
              <a:lumMod val="60000"/>
              <a:lumOff val="40000"/>
            </a:schemeClr>
          </a:solidFill>
        </p:spPr>
      </p:pic>
      <p:sp>
        <p:nvSpPr>
          <p:cNvPr id="7" name="عنصر نائب للنص 11">
            <a:extLst>
              <a:ext uri="{FF2B5EF4-FFF2-40B4-BE49-F238E27FC236}">
                <a16:creationId xmlns:a16="http://schemas.microsoft.com/office/drawing/2014/main" id="{54C95881-7EB7-4BF6-B973-2166C8C0FB56}"/>
              </a:ext>
            </a:extLst>
          </p:cNvPr>
          <p:cNvSpPr txBox="1">
            <a:spLocks/>
          </p:cNvSpPr>
          <p:nvPr/>
        </p:nvSpPr>
        <p:spPr>
          <a:xfrm>
            <a:off x="7190508" y="2230578"/>
            <a:ext cx="4184073" cy="3449785"/>
          </a:xfrm>
          <a:prstGeom prst="rect">
            <a:avLst/>
          </a:prstGeom>
          <a:solidFill>
            <a:schemeClr val="accent2">
              <a:lumMod val="75000"/>
            </a:schemeClr>
          </a:solidFill>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ar-SA" sz="2400" dirty="0" smtClean="0"/>
              <a:t>تتشكل العوامل الحيوية من مجموعات من الكائنات</a:t>
            </a:r>
            <a:r>
              <a:rPr lang="ar-SA" sz="2400" dirty="0"/>
              <a:t> </a:t>
            </a:r>
            <a:r>
              <a:rPr lang="ar-SA" sz="2400" dirty="0" smtClean="0"/>
              <a:t>المتماثلة والمتقاربة والتي يطلق عليها عشائر. وهذه تترابط فيما بينها بعلاقات وظيفية متداخلة وتكون مجتمعات، </a:t>
            </a:r>
          </a:p>
          <a:p>
            <a:pPr marL="0" indent="0" algn="just">
              <a:buFont typeface="Wingdings 3" charset="2"/>
              <a:buNone/>
            </a:pPr>
            <a:r>
              <a:rPr lang="ar-SA" sz="2400" dirty="0" smtClean="0"/>
              <a:t>وتشمل العوامل غير الحيوية عمليات النشاط والامتصاص وإطلاق المواد الكيميائية. </a:t>
            </a:r>
            <a:endParaRPr lang="ar-SA" sz="2400" dirty="0"/>
          </a:p>
        </p:txBody>
      </p:sp>
    </p:spTree>
    <p:extLst>
      <p:ext uri="{BB962C8B-B14F-4D97-AF65-F5344CB8AC3E}">
        <p14:creationId xmlns:p14="http://schemas.microsoft.com/office/powerpoint/2010/main" val="210371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24AC466E-395F-4237-8DC5-0E9D13D6F77C}"/>
              </a:ext>
            </a:extLst>
          </p:cNvPr>
          <p:cNvSpPr>
            <a:spLocks noGrp="1"/>
          </p:cNvSpPr>
          <p:nvPr>
            <p:ph type="title"/>
          </p:nvPr>
        </p:nvSpPr>
        <p:spPr>
          <a:xfrm>
            <a:off x="1020472" y="263236"/>
            <a:ext cx="9108725" cy="794191"/>
          </a:xfrm>
          <a:solidFill>
            <a:schemeClr val="bg2">
              <a:lumMod val="75000"/>
            </a:schemeClr>
          </a:solidFill>
        </p:spPr>
        <p:txBody>
          <a:bodyPr/>
          <a:lstStyle/>
          <a:p>
            <a:pPr algn="r"/>
            <a:r>
              <a:rPr lang="ar-SA" dirty="0"/>
              <a:t>البيئة المائية </a:t>
            </a:r>
            <a:r>
              <a:rPr lang="en-US" dirty="0"/>
              <a:t>Aquatic environment</a:t>
            </a:r>
            <a:endParaRPr lang="ar-SA" dirty="0"/>
          </a:p>
        </p:txBody>
      </p:sp>
      <p:sp>
        <p:nvSpPr>
          <p:cNvPr id="6" name="عنصر نائب للمحتوى 5">
            <a:extLst>
              <a:ext uri="{FF2B5EF4-FFF2-40B4-BE49-F238E27FC236}">
                <a16:creationId xmlns:a16="http://schemas.microsoft.com/office/drawing/2014/main" id="{0D05755C-FBFE-4F7C-93C9-2A926589044C}"/>
              </a:ext>
            </a:extLst>
          </p:cNvPr>
          <p:cNvSpPr>
            <a:spLocks noGrp="1"/>
          </p:cNvSpPr>
          <p:nvPr>
            <p:ph idx="1"/>
          </p:nvPr>
        </p:nvSpPr>
        <p:spPr>
          <a:xfrm>
            <a:off x="6816436" y="1526445"/>
            <a:ext cx="4411054" cy="4195481"/>
          </a:xfrm>
          <a:solidFill>
            <a:schemeClr val="accent3">
              <a:lumMod val="75000"/>
            </a:schemeClr>
          </a:solidFill>
        </p:spPr>
        <p:txBody>
          <a:bodyPr>
            <a:normAutofit/>
          </a:bodyPr>
          <a:lstStyle/>
          <a:p>
            <a:pPr marL="0" indent="0">
              <a:buNone/>
            </a:pPr>
            <a:r>
              <a:rPr lang="en-US" sz="2800" dirty="0"/>
              <a:t> </a:t>
            </a:r>
            <a:r>
              <a:rPr lang="ar-SA" sz="2800" dirty="0" smtClean="0">
                <a:solidFill>
                  <a:srgbClr val="FF0000"/>
                </a:solidFill>
              </a:rPr>
              <a:t>خواص الماء</a:t>
            </a:r>
            <a:r>
              <a:rPr lang="ar-SA" sz="2800" dirty="0" smtClean="0"/>
              <a:t>:</a:t>
            </a:r>
          </a:p>
          <a:p>
            <a:pPr marL="0" indent="0" algn="just">
              <a:buNone/>
            </a:pPr>
            <a:r>
              <a:rPr lang="ar-SA" sz="2400" dirty="0" smtClean="0"/>
              <a:t> </a:t>
            </a:r>
            <a:r>
              <a:rPr lang="ar-SA" sz="2400" b="1" dirty="0" smtClean="0">
                <a:solidFill>
                  <a:srgbClr val="FF0000"/>
                </a:solidFill>
              </a:rPr>
              <a:t>اولا: </a:t>
            </a:r>
            <a:r>
              <a:rPr lang="ar-SA" sz="2400" dirty="0" smtClean="0">
                <a:solidFill>
                  <a:srgbClr val="FF0000"/>
                </a:solidFill>
              </a:rPr>
              <a:t> </a:t>
            </a:r>
            <a:r>
              <a:rPr lang="ar-SA" sz="2400" dirty="0" smtClean="0"/>
              <a:t>الماء </a:t>
            </a:r>
            <a:r>
              <a:rPr lang="ar-SA" sz="2400" dirty="0"/>
              <a:t>يصبح أثقل، إذا ما برد حتى يصل الى كثافته القصوى عند درجة </a:t>
            </a:r>
            <a:r>
              <a:rPr lang="ar-SA" sz="2400" dirty="0" smtClean="0"/>
              <a:t>4°م </a:t>
            </a:r>
            <a:r>
              <a:rPr lang="ar-SA" sz="2400" dirty="0"/>
              <a:t>. ومن هذه الدرجة - وحتى درجة الصفر المئوي تصبح المياه العذبة أخف وزنا، وتطفو على السطح قبل أن تتجمد.</a:t>
            </a:r>
          </a:p>
          <a:p>
            <a:pPr marL="0" indent="0" algn="just">
              <a:buNone/>
            </a:pPr>
            <a:r>
              <a:rPr lang="ar-SA" sz="2400" dirty="0" smtClean="0"/>
              <a:t>ولذا فان </a:t>
            </a:r>
            <a:r>
              <a:rPr lang="ar-SA" sz="2400" dirty="0"/>
              <a:t>الثلج </a:t>
            </a:r>
            <a:r>
              <a:rPr lang="ar-SA" sz="2400" dirty="0" smtClean="0"/>
              <a:t>يبدأ </a:t>
            </a:r>
            <a:r>
              <a:rPr lang="ar-SA" sz="2400" dirty="0"/>
              <a:t>من  سطح الماء </a:t>
            </a:r>
            <a:r>
              <a:rPr lang="ar-SA" sz="2400" dirty="0" smtClean="0"/>
              <a:t>ويتجه الى </a:t>
            </a:r>
            <a:r>
              <a:rPr lang="ar-SA" sz="2400" dirty="0"/>
              <a:t>الأسفل </a:t>
            </a:r>
            <a:endParaRPr lang="ar-SA" sz="2400" dirty="0" smtClean="0"/>
          </a:p>
          <a:p>
            <a:pPr marL="0" indent="0" algn="just">
              <a:buNone/>
            </a:pPr>
            <a:r>
              <a:rPr lang="ar-SA" sz="2400" dirty="0" smtClean="0"/>
              <a:t>ودون </a:t>
            </a:r>
            <a:r>
              <a:rPr lang="ar-SA" sz="2400" dirty="0"/>
              <a:t>هذي الخاصية </a:t>
            </a:r>
            <a:r>
              <a:rPr lang="ar-SA" sz="2400" dirty="0" smtClean="0"/>
              <a:t>فأن المجموعات المائية الحية لا يمكنها أن تعيش في الطقس المتجمد</a:t>
            </a:r>
            <a:endParaRPr lang="en-US" sz="2400" dirty="0"/>
          </a:p>
        </p:txBody>
      </p:sp>
      <p:sp>
        <p:nvSpPr>
          <p:cNvPr id="4" name="عنصر نائب للمحتوى 3">
            <a:extLst>
              <a:ext uri="{FF2B5EF4-FFF2-40B4-BE49-F238E27FC236}">
                <a16:creationId xmlns:a16="http://schemas.microsoft.com/office/drawing/2014/main" id="{0DC20710-8DA1-451E-9853-693BF8B0A76C}"/>
              </a:ext>
            </a:extLst>
          </p:cNvPr>
          <p:cNvSpPr txBox="1">
            <a:spLocks/>
          </p:cNvSpPr>
          <p:nvPr/>
        </p:nvSpPr>
        <p:spPr>
          <a:xfrm>
            <a:off x="748146" y="1928229"/>
            <a:ext cx="5145344" cy="3641300"/>
          </a:xfrm>
          <a:prstGeom prst="rect">
            <a:avLst/>
          </a:prstGeom>
          <a:solidFill>
            <a:schemeClr val="accent2">
              <a:lumMod val="5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ar-SA" sz="2800" b="1" dirty="0" smtClean="0">
                <a:solidFill>
                  <a:srgbClr val="FF0000"/>
                </a:solidFill>
              </a:rPr>
              <a:t>ثانيا</a:t>
            </a:r>
            <a:r>
              <a:rPr lang="ar-SA" sz="2400" dirty="0" smtClean="0"/>
              <a:t> : </a:t>
            </a:r>
          </a:p>
          <a:p>
            <a:pPr marL="0" indent="0" algn="just">
              <a:buFont typeface="Wingdings 3" charset="2"/>
              <a:buNone/>
            </a:pPr>
            <a:r>
              <a:rPr lang="ar-SA" sz="2400" dirty="0" smtClean="0"/>
              <a:t>تستطيع المياه أن تمتص كمية كبيرة من الحرارة بما يوازى 500 مرة قدر ما يمتصه الهواء . بال</a:t>
            </a:r>
            <a:r>
              <a:rPr lang="ar-SA" sz="2400" dirty="0"/>
              <a:t>إ</a:t>
            </a:r>
            <a:r>
              <a:rPr lang="ar-SA" sz="2400" dirty="0" smtClean="0"/>
              <a:t>ضافة الى أن المواد المذابة تنتشر ببطء شديد خلال السائل (أبطئ بضع آلاف من المرات عنها في حالة الهواء) . وهذه المقدرة على اختزان الطاقة ونقلها ببطء تجعل من الماء وسطا موحدا، إذا ما قورن بالهواء؟ لأن الحدود القصوى الدرجات الحرارة داخل الوسط المائي، تكون معتدلة إلى  درجة كبيرة.</a:t>
            </a:r>
            <a:endParaRPr lang="ar-SA" sz="2400" dirty="0"/>
          </a:p>
        </p:txBody>
      </p:sp>
    </p:spTree>
    <p:extLst>
      <p:ext uri="{BB962C8B-B14F-4D97-AF65-F5344CB8AC3E}">
        <p14:creationId xmlns:p14="http://schemas.microsoft.com/office/powerpoint/2010/main" val="388751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a16="http://schemas.microsoft.com/office/drawing/2014/main" id="{0D05755C-FBFE-4F7C-93C9-2A926589044C}"/>
              </a:ext>
            </a:extLst>
          </p:cNvPr>
          <p:cNvSpPr>
            <a:spLocks noGrp="1"/>
          </p:cNvSpPr>
          <p:nvPr>
            <p:ph idx="1"/>
          </p:nvPr>
        </p:nvSpPr>
        <p:spPr>
          <a:xfrm>
            <a:off x="7744690" y="2246882"/>
            <a:ext cx="4300217" cy="2754610"/>
          </a:xfrm>
          <a:solidFill>
            <a:schemeClr val="accent3">
              <a:lumMod val="75000"/>
            </a:schemeClr>
          </a:solidFill>
        </p:spPr>
        <p:txBody>
          <a:bodyPr>
            <a:normAutofit lnSpcReduction="10000"/>
          </a:bodyPr>
          <a:lstStyle/>
          <a:p>
            <a:pPr marL="0" indent="0">
              <a:buNone/>
            </a:pPr>
            <a:r>
              <a:rPr lang="en-US" sz="2800" dirty="0"/>
              <a:t> </a:t>
            </a:r>
            <a:r>
              <a:rPr lang="ar-SA" sz="2400" dirty="0" smtClean="0"/>
              <a:t> </a:t>
            </a:r>
            <a:r>
              <a:rPr lang="ar-SA" sz="2800" b="1" dirty="0">
                <a:solidFill>
                  <a:srgbClr val="FF0000"/>
                </a:solidFill>
              </a:rPr>
              <a:t>ثالثا</a:t>
            </a:r>
            <a:r>
              <a:rPr lang="ar-SA" dirty="0">
                <a:solidFill>
                  <a:prstClr val="white"/>
                </a:solidFill>
              </a:rPr>
              <a:t> </a:t>
            </a:r>
            <a:endParaRPr lang="ar-SA" dirty="0" smtClean="0">
              <a:solidFill>
                <a:prstClr val="white"/>
              </a:solidFill>
            </a:endParaRPr>
          </a:p>
          <a:p>
            <a:pPr marL="0" lvl="0" indent="0" algn="just">
              <a:buClr>
                <a:srgbClr val="1E5155">
                  <a:lumMod val="40000"/>
                  <a:lumOff val="60000"/>
                </a:srgbClr>
              </a:buClr>
              <a:buNone/>
            </a:pPr>
            <a:r>
              <a:rPr lang="ar-SA" sz="2400" dirty="0" smtClean="0">
                <a:solidFill>
                  <a:prstClr val="white"/>
                </a:solidFill>
              </a:rPr>
              <a:t>هي </a:t>
            </a:r>
            <a:r>
              <a:rPr lang="ar-SA" sz="2400" dirty="0">
                <a:solidFill>
                  <a:prstClr val="white"/>
                </a:solidFill>
              </a:rPr>
              <a:t>العلاقة بينه وبين الغازات، فكلما زاد دفء الماء قلة </a:t>
            </a:r>
            <a:r>
              <a:rPr lang="ar-SA" sz="2400" dirty="0" smtClean="0">
                <a:solidFill>
                  <a:prstClr val="white"/>
                </a:solidFill>
              </a:rPr>
              <a:t>قدرته على </a:t>
            </a:r>
            <a:r>
              <a:rPr lang="ar-SA" sz="2400" dirty="0">
                <a:solidFill>
                  <a:prstClr val="white"/>
                </a:solidFill>
              </a:rPr>
              <a:t>إذابة الاكسجين. ويمكن أن يكون الماء عاملاً محدداً للحياة؛ بسبب انخفاض مستويات الاكسجين به ، مما يسبب موت الكائنات قبل أن تتسبب الحرارة نفسها في موتها. </a:t>
            </a:r>
            <a:endParaRPr lang="en-US" sz="2400" dirty="0">
              <a:solidFill>
                <a:prstClr val="white"/>
              </a:solidFill>
            </a:endParaRPr>
          </a:p>
        </p:txBody>
      </p:sp>
      <p:pic>
        <p:nvPicPr>
          <p:cNvPr id="7" name="صورة 4">
            <a:extLst>
              <a:ext uri="{FF2B5EF4-FFF2-40B4-BE49-F238E27FC236}">
                <a16:creationId xmlns:a16="http://schemas.microsoft.com/office/drawing/2014/main" id="{4180ED46-B9D8-0C41-BA1E-EDCCB475F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92" y="1737978"/>
            <a:ext cx="5558663" cy="4214528"/>
          </a:xfrm>
          <a:prstGeom prst="rect">
            <a:avLst/>
          </a:prstGeom>
        </p:spPr>
      </p:pic>
    </p:spTree>
    <p:extLst>
      <p:ext uri="{BB962C8B-B14F-4D97-AF65-F5344CB8AC3E}">
        <p14:creationId xmlns:p14="http://schemas.microsoft.com/office/powerpoint/2010/main" val="55280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a16="http://schemas.microsoft.com/office/drawing/2014/main" id="{0D05755C-FBFE-4F7C-93C9-2A926589044C}"/>
              </a:ext>
            </a:extLst>
          </p:cNvPr>
          <p:cNvSpPr>
            <a:spLocks noGrp="1"/>
          </p:cNvSpPr>
          <p:nvPr>
            <p:ph idx="1"/>
          </p:nvPr>
        </p:nvSpPr>
        <p:spPr>
          <a:xfrm>
            <a:off x="443346" y="152399"/>
            <a:ext cx="9795164" cy="2105891"/>
          </a:xfrm>
          <a:solidFill>
            <a:schemeClr val="bg2">
              <a:lumMod val="60000"/>
              <a:lumOff val="40000"/>
            </a:schemeClr>
          </a:solidFill>
        </p:spPr>
        <p:txBody>
          <a:bodyPr>
            <a:normAutofit lnSpcReduction="10000"/>
          </a:bodyPr>
          <a:lstStyle/>
          <a:p>
            <a:pPr marL="0" lvl="0" indent="0">
              <a:buClr>
                <a:srgbClr val="1E5155">
                  <a:lumMod val="40000"/>
                  <a:lumOff val="60000"/>
                </a:srgbClr>
              </a:buClr>
              <a:buNone/>
            </a:pPr>
            <a:r>
              <a:rPr lang="ar-SA" sz="2800" b="1" dirty="0">
                <a:solidFill>
                  <a:srgbClr val="FF0000"/>
                </a:solidFill>
              </a:rPr>
              <a:t>رابعا</a:t>
            </a:r>
            <a:r>
              <a:rPr lang="ar-SA" dirty="0">
                <a:solidFill>
                  <a:srgbClr val="FF0000"/>
                </a:solidFill>
              </a:rPr>
              <a:t> </a:t>
            </a:r>
            <a:endParaRPr lang="ar-SA" dirty="0" smtClean="0">
              <a:solidFill>
                <a:srgbClr val="FF0000"/>
              </a:solidFill>
            </a:endParaRPr>
          </a:p>
          <a:p>
            <a:pPr marL="0" lvl="0" indent="0" algn="just">
              <a:buClr>
                <a:srgbClr val="1E5155">
                  <a:lumMod val="40000"/>
                  <a:lumOff val="60000"/>
                </a:srgbClr>
              </a:buClr>
              <a:buNone/>
            </a:pPr>
            <a:r>
              <a:rPr lang="ar-SA" sz="2400" dirty="0" smtClean="0">
                <a:solidFill>
                  <a:prstClr val="white"/>
                </a:solidFill>
              </a:rPr>
              <a:t>هو </a:t>
            </a:r>
            <a:r>
              <a:rPr lang="ar-SA" sz="2400" dirty="0">
                <a:solidFill>
                  <a:prstClr val="white"/>
                </a:solidFill>
              </a:rPr>
              <a:t>أن الماء </a:t>
            </a:r>
            <a:r>
              <a:rPr lang="ar-SA" sz="2400" dirty="0" err="1">
                <a:solidFill>
                  <a:prstClr val="white"/>
                </a:solidFill>
              </a:rPr>
              <a:t>فى</a:t>
            </a:r>
            <a:r>
              <a:rPr lang="ar-SA" sz="2400" dirty="0">
                <a:solidFill>
                  <a:prstClr val="white"/>
                </a:solidFill>
              </a:rPr>
              <a:t> حالته السائلة لا يتمدد ليملأ الفراغات كما تفعل الغازات. وجزئيات الماء التي تلامس الجو تنظم أنفسها لتشكل طبقة رقيقة واضحة تشبه الغشاء، وتنشأ من ترابط جزيئات الماء مع بعضها عند السطح، وبعض الحشرات مثل صرير </a:t>
            </a:r>
            <a:r>
              <a:rPr lang="ar-SA" sz="2400" dirty="0" smtClean="0">
                <a:solidFill>
                  <a:prstClr val="white"/>
                </a:solidFill>
              </a:rPr>
              <a:t>ويافعة </a:t>
            </a:r>
            <a:r>
              <a:rPr lang="ar-SA" sz="2400" dirty="0">
                <a:solidFill>
                  <a:prstClr val="white"/>
                </a:solidFill>
              </a:rPr>
              <a:t>الخنفساء الدوارة تستخدم غشاء الماء السطحي لتتحرك عليه.</a:t>
            </a:r>
          </a:p>
        </p:txBody>
      </p:sp>
      <p:sp>
        <p:nvSpPr>
          <p:cNvPr id="3" name="مربع نص 2"/>
          <p:cNvSpPr txBox="1"/>
          <p:nvPr/>
        </p:nvSpPr>
        <p:spPr>
          <a:xfrm>
            <a:off x="7148945" y="2812472"/>
            <a:ext cx="4544291" cy="2308324"/>
          </a:xfrm>
          <a:prstGeom prst="rect">
            <a:avLst/>
          </a:prstGeom>
          <a:solidFill>
            <a:schemeClr val="accent4"/>
          </a:solidFill>
        </p:spPr>
        <p:txBody>
          <a:bodyPr wrap="square" rtlCol="0">
            <a:spAutoFit/>
          </a:bodyPr>
          <a:lstStyle/>
          <a:p>
            <a:pPr algn="just" rtl="1"/>
            <a:r>
              <a:rPr lang="ar-SA" sz="2400" dirty="0"/>
              <a:t>صرير الماء تستطيل هذه الأرجل كثيراً، مع تحور الزوج الأوسط منها بما يشبه المجداف لتعطى ضرباتها في الماء القوة اللازمة للحركة ، بينما يستخدم الزوج الخلفي التوازن والتوجيه. ولا يبتل رسغ كلا الزوجين من الأرجل بالماء ويمنع غرق الحشرة.</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36" y="2878869"/>
            <a:ext cx="4500429" cy="366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7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8077200" y="1523999"/>
            <a:ext cx="3616035" cy="4154984"/>
          </a:xfrm>
          <a:prstGeom prst="rect">
            <a:avLst/>
          </a:prstGeom>
          <a:solidFill>
            <a:schemeClr val="accent4"/>
          </a:solidFill>
        </p:spPr>
        <p:txBody>
          <a:bodyPr wrap="square" rtlCol="0">
            <a:spAutoFit/>
          </a:bodyPr>
          <a:lstStyle/>
          <a:p>
            <a:pPr algn="just" rtl="1"/>
            <a:r>
              <a:rPr lang="ar-SA" sz="2400" dirty="0">
                <a:solidFill>
                  <a:srgbClr val="FF0000"/>
                </a:solidFill>
              </a:rPr>
              <a:t>اما حالة الخنفساء الدوارة </a:t>
            </a:r>
            <a:endParaRPr lang="ar-SA" sz="2400" dirty="0"/>
          </a:p>
          <a:p>
            <a:pPr algn="just" rtl="1"/>
            <a:r>
              <a:rPr lang="ar-SA" sz="2400" dirty="0" smtClean="0"/>
              <a:t> </a:t>
            </a:r>
            <a:r>
              <a:rPr lang="ar-SA" sz="2400" dirty="0"/>
              <a:t>فإن الزوج الثاني والزوج الثالث من الأرجل تصبح قصيرة مفلطحة؛ من أجل حركة سباحة سريعة. وبالإضافة إلى ذلك .. فإن العيون المركبة للخنفساء الدوارة تنقسم إلى قسمين متساويين، قسم ظهري وآخر بطني يبدو فإن الجزء البطني منها يؤدى وظيفته تحت سطح الماء، أما الجزء الظهري للرؤية في الهواء المحيط.</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57" y="934491"/>
            <a:ext cx="37147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961" y="934491"/>
            <a:ext cx="36290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54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F65227F-C5EB-492A-AB38-9463EE021830}"/>
              </a:ext>
            </a:extLst>
          </p:cNvPr>
          <p:cNvSpPr>
            <a:spLocks noGrp="1"/>
          </p:cNvSpPr>
          <p:nvPr>
            <p:ph idx="1"/>
          </p:nvPr>
        </p:nvSpPr>
        <p:spPr>
          <a:xfrm>
            <a:off x="1371599" y="1046339"/>
            <a:ext cx="5469561" cy="4855697"/>
          </a:xfrm>
          <a:solidFill>
            <a:schemeClr val="accent2">
              <a:lumMod val="75000"/>
            </a:schemeClr>
          </a:solidFill>
        </p:spPr>
        <p:txBody>
          <a:bodyPr>
            <a:normAutofit fontScale="92500"/>
          </a:bodyPr>
          <a:lstStyle/>
          <a:p>
            <a:pPr marL="0" indent="0">
              <a:buNone/>
            </a:pPr>
            <a:r>
              <a:rPr lang="ar-SA" sz="2800" b="1" dirty="0"/>
              <a:t>وأخيرا</a:t>
            </a:r>
            <a:r>
              <a:rPr lang="ar-SA" dirty="0"/>
              <a:t> </a:t>
            </a:r>
            <a:r>
              <a:rPr lang="ar-SA" dirty="0" smtClean="0"/>
              <a:t>..</a:t>
            </a:r>
          </a:p>
          <a:p>
            <a:pPr marL="0" indent="0" algn="just">
              <a:buNone/>
            </a:pPr>
            <a:r>
              <a:rPr lang="ar-SA" dirty="0" smtClean="0"/>
              <a:t> </a:t>
            </a:r>
            <a:r>
              <a:rPr lang="ar-SA" sz="2400" dirty="0"/>
              <a:t>فإن الماء كثيف ولزج . والقدرة على الحركة خلال الماء – خاصة في حالة وجود تيارات – تتطلب بعضا من أشكال الانسياب ويجب أن يكون كامل الجسم إنسيابياً، كما هو الحال في الحشرات القوية السباحة، أو أن الظهر فقط يكون مستديراً</a:t>
            </a:r>
            <a:endParaRPr lang="en-US" sz="2400" dirty="0"/>
          </a:p>
          <a:p>
            <a:pPr marL="0" indent="0" algn="just">
              <a:buNone/>
            </a:pPr>
            <a:r>
              <a:rPr lang="ar-SA" sz="2400" dirty="0"/>
              <a:t> ويكون السطح البطني مفلطحا، وأن انسيابية نصف الجسم تجعل الماء يمر فوق الجسم لتثبت الكائن بشدة فوق السطح ، وفى الحقيقة فإن هذه الحالة تحدث للحظات قصيرة شكل </a:t>
            </a:r>
            <a:r>
              <a:rPr lang="ar-SA" sz="2400" dirty="0" smtClean="0"/>
              <a:t>في </a:t>
            </a:r>
            <a:r>
              <a:rPr lang="ar-SA" sz="2400" dirty="0"/>
              <a:t>معظم الحشرات، فإن التفلطح هو تحور، يسمح للحشرات بالزحف داخل المواطن المحمية للهرب من التيارات إلا في لحظات معينة تغتذى فيها شكل </a:t>
            </a:r>
            <a:r>
              <a:rPr lang="ar-SA" sz="2400" dirty="0" smtClean="0"/>
              <a:t>المباشر </a:t>
            </a:r>
            <a:r>
              <a:rPr lang="ar-SA" sz="2400" dirty="0"/>
              <a:t>بالتأكيد  وتجنب التعرض هو وسيلة من وسائل المحافظة على الوضع في الماء السريع الجريان .</a:t>
            </a:r>
            <a:endParaRPr lang="en-US" sz="2400" dirty="0"/>
          </a:p>
          <a:p>
            <a:pPr marL="0" indent="0" algn="just">
              <a:buNone/>
            </a:pPr>
            <a:endParaRPr lang="ar-SA" dirty="0"/>
          </a:p>
        </p:txBody>
      </p:sp>
      <p:sp>
        <p:nvSpPr>
          <p:cNvPr id="4" name="عنصر نائب للمحتوى 2">
            <a:extLst>
              <a:ext uri="{FF2B5EF4-FFF2-40B4-BE49-F238E27FC236}">
                <a16:creationId xmlns:a16="http://schemas.microsoft.com/office/drawing/2014/main" id="{82222A46-CA70-486E-9004-863EDE18F168}"/>
              </a:ext>
            </a:extLst>
          </p:cNvPr>
          <p:cNvSpPr txBox="1">
            <a:spLocks/>
          </p:cNvSpPr>
          <p:nvPr/>
        </p:nvSpPr>
        <p:spPr>
          <a:xfrm>
            <a:off x="7716981" y="1360191"/>
            <a:ext cx="3499424" cy="4195481"/>
          </a:xfrm>
          <a:prstGeom prst="rect">
            <a:avLst/>
          </a:prstGeom>
          <a:solidFill>
            <a:schemeClr val="bg2">
              <a:lumMod val="60000"/>
              <a:lumOff val="40000"/>
            </a:schemeClr>
          </a:solidFill>
        </p:spPr>
        <p:txBody>
          <a:bodyPr vert="horz" lIns="91440" tIns="45720" rIns="91440" bIns="45720" rtlCol="0">
            <a:normAutofit fontScale="925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ar-SA" sz="2800" b="1" dirty="0" smtClean="0"/>
              <a:t>خامسا</a:t>
            </a:r>
          </a:p>
          <a:p>
            <a:pPr marL="0" indent="0" algn="just">
              <a:buNone/>
            </a:pPr>
            <a:r>
              <a:rPr lang="ar-SA" sz="2400" dirty="0" smtClean="0"/>
              <a:t>هي التوزع غير المستمر للإلكترونات بين الأكسجين والهيدروجين مما ينتج عنه جزئ قطبي . وتتماسك الجزيئات مع بعضها بواسطة  الروابط الأيونية المستعدة لفك الترابط والذوبان. وأيضاً يزيد نظام ترابط الهيدروجين من قابلية الماء للعمل كمذيب للكثير من الجزيئات الأخرى . ونتيجة لذلك .. فإن الماء يتراوح ما بين القاعدية والحامضية . </a:t>
            </a:r>
            <a:endParaRPr lang="ar-SA" sz="2400" dirty="0"/>
          </a:p>
        </p:txBody>
      </p:sp>
    </p:spTree>
    <p:extLst>
      <p:ext uri="{BB962C8B-B14F-4D97-AF65-F5344CB8AC3E}">
        <p14:creationId xmlns:p14="http://schemas.microsoft.com/office/powerpoint/2010/main" val="1824637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3129</TotalTime>
  <Words>1722</Words>
  <Application>Microsoft Office PowerPoint</Application>
  <PresentationFormat>شاشة عريضة</PresentationFormat>
  <Paragraphs>90</Paragraphs>
  <Slides>26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26</vt:i4>
      </vt:variant>
    </vt:vector>
  </HeadingPairs>
  <TitlesOfParts>
    <vt:vector size="32" baseType="lpstr">
      <vt:lpstr>Arial</vt:lpstr>
      <vt:lpstr>Century Gothic</vt:lpstr>
      <vt:lpstr>Times New Roman</vt:lpstr>
      <vt:lpstr>Wingdings</vt:lpstr>
      <vt:lpstr>Wingdings 3</vt:lpstr>
      <vt:lpstr>أيون</vt:lpstr>
      <vt:lpstr>الحشرات وصحة البيئة المحاضرة الأولى</vt:lpstr>
      <vt:lpstr>عرض تقديمي في PowerPoint</vt:lpstr>
      <vt:lpstr>عرض تقديمي في PowerPoint</vt:lpstr>
      <vt:lpstr>عرض تقديمي في PowerPoint</vt:lpstr>
      <vt:lpstr>البيئة المائية Aquatic environment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تأثيرات العوامل البيئية على نمو وتشوهات الجنينية</dc:title>
  <dc:creator>خالد ال عاطف القحطاني</dc:creator>
  <cp:lastModifiedBy>Fahd Almekhlafi</cp:lastModifiedBy>
  <cp:revision>68</cp:revision>
  <dcterms:created xsi:type="dcterms:W3CDTF">2017-12-15T12:20:11Z</dcterms:created>
  <dcterms:modified xsi:type="dcterms:W3CDTF">2022-02-16T07:55:19Z</dcterms:modified>
</cp:coreProperties>
</file>