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7" r:id="rId14"/>
    <p:sldId id="288" r:id="rId15"/>
    <p:sldId id="272" r:id="rId16"/>
    <p:sldId id="271" r:id="rId17"/>
    <p:sldId id="273" r:id="rId18"/>
    <p:sldId id="274" r:id="rId19"/>
    <p:sldId id="275" r:id="rId20"/>
    <p:sldId id="276" r:id="rId21"/>
    <p:sldId id="281" r:id="rId22"/>
    <p:sldId id="282" r:id="rId23"/>
    <p:sldId id="277" r:id="rId24"/>
    <p:sldId id="278" r:id="rId25"/>
    <p:sldId id="279" r:id="rId26"/>
    <p:sldId id="280" r:id="rId27"/>
    <p:sldId id="283" r:id="rId28"/>
    <p:sldId id="270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C1AD7-7CF2-4112-8298-91C1CE34094B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CE19-F39F-4A8D-A34B-E047CF844A03}">
      <dgm:prSet phldrT="[نص]" custT="1"/>
      <dgm:spPr/>
      <dgm:t>
        <a:bodyPr/>
        <a:lstStyle/>
        <a:p>
          <a:r>
            <a:rPr lang="ar-SA" sz="3000" dirty="0" smtClean="0">
              <a:cs typeface="AL-Mohanad Bold" pitchFamily="2" charset="-78"/>
            </a:rPr>
            <a:t>رسالة المنظمة</a:t>
          </a:r>
          <a:endParaRPr lang="en-US" sz="3000" dirty="0">
            <a:cs typeface="AL-Mohanad Bold" pitchFamily="2" charset="-78"/>
          </a:endParaRPr>
        </a:p>
      </dgm:t>
    </dgm:pt>
    <dgm:pt modelId="{DE0B6CF3-AC4D-4CC3-A7FF-1D9A5C9BC23F}" type="parTrans" cxnId="{C185E502-526C-4C86-8FA1-EC3E4DFC7DC0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7CD5EA2C-1A9F-41C4-87C0-04EB8F3A44A9}" type="sibTrans" cxnId="{C185E502-526C-4C86-8FA1-EC3E4DFC7DC0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2D3F1645-D065-4B4A-A0AC-DA756E792C72}">
      <dgm:prSet phldrT="[نص]" custT="1"/>
      <dgm:spPr/>
      <dgm:t>
        <a:bodyPr/>
        <a:lstStyle/>
        <a:p>
          <a:pPr algn="r" rtl="1"/>
          <a:r>
            <a:rPr lang="ar-SA" sz="2400" dirty="0" smtClean="0">
              <a:cs typeface="AL-Mohanad Bold" pitchFamily="2" charset="-78"/>
            </a:rPr>
            <a:t>تحديد مهمة المنظمة ونوع الأعمال التي تقوم </a:t>
          </a:r>
          <a:r>
            <a:rPr lang="ar-SA" sz="2400" dirty="0" err="1" smtClean="0">
              <a:cs typeface="AL-Mohanad Bold" pitchFamily="2" charset="-78"/>
            </a:rPr>
            <a:t>بها</a:t>
          </a:r>
          <a:endParaRPr lang="en-US" sz="2400" dirty="0">
            <a:cs typeface="AL-Mohanad Bold" pitchFamily="2" charset="-78"/>
          </a:endParaRPr>
        </a:p>
      </dgm:t>
    </dgm:pt>
    <dgm:pt modelId="{949877CF-9869-456C-824C-E666C7E28E4C}" type="parTrans" cxnId="{8A004DF4-F119-4721-8EF1-62F22EEDF1D7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BD24BEAC-24C7-466D-A4F4-95B1D5624E7A}" type="sibTrans" cxnId="{8A004DF4-F119-4721-8EF1-62F22EEDF1D7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238D62C4-C7FC-483E-B80E-BE28755D9192}">
      <dgm:prSet phldrT="[نص]" custT="1"/>
      <dgm:spPr/>
      <dgm:t>
        <a:bodyPr/>
        <a:lstStyle/>
        <a:p>
          <a:r>
            <a:rPr lang="ar-SA" sz="3000" dirty="0" smtClean="0">
              <a:cs typeface="AL-Mohanad Bold" pitchFamily="2" charset="-78"/>
            </a:rPr>
            <a:t>الأهداف والغابات</a:t>
          </a:r>
          <a:endParaRPr lang="en-US" sz="3000" dirty="0">
            <a:cs typeface="AL-Mohanad Bold" pitchFamily="2" charset="-78"/>
          </a:endParaRPr>
        </a:p>
      </dgm:t>
    </dgm:pt>
    <dgm:pt modelId="{CC08CDD9-4B7B-47D1-A88E-06C0D7F3744B}" type="parTrans" cxnId="{551E94DF-88A1-4554-83C1-5D6FB87A1C63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6CFE5D33-F876-4E4F-ACAC-FC6E30D94F5A}" type="sibTrans" cxnId="{551E94DF-88A1-4554-83C1-5D6FB87A1C63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CB97F03-2175-41D5-8E9B-5C27135713D5}">
      <dgm:prSet phldrT="[نص]" custT="1"/>
      <dgm:spPr/>
      <dgm:t>
        <a:bodyPr/>
        <a:lstStyle/>
        <a:p>
          <a:pPr algn="r" rtl="1"/>
          <a:r>
            <a:rPr lang="ar-SA" sz="3000" dirty="0" smtClean="0">
              <a:cs typeface="AL-Mohanad Bold" pitchFamily="2" charset="-78"/>
            </a:rPr>
            <a:t>يتم وضع الأهداف والغايات</a:t>
          </a:r>
          <a:endParaRPr lang="en-US" sz="3000" dirty="0">
            <a:cs typeface="AL-Mohanad Bold" pitchFamily="2" charset="-78"/>
          </a:endParaRPr>
        </a:p>
      </dgm:t>
    </dgm:pt>
    <dgm:pt modelId="{D5E6A6CE-D8DF-44D4-9234-E779A2ADD53C}" type="parTrans" cxnId="{6DC1973D-9EF1-48A7-BB0B-56BDB1BC97E6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F05D180E-85D7-4631-A96A-25A32A6C705A}" type="sibTrans" cxnId="{6DC1973D-9EF1-48A7-BB0B-56BDB1BC97E6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E3A75EAB-6A2B-489B-93A5-4FA40D3EA054}">
      <dgm:prSet phldrT="[نص]" custT="1"/>
      <dgm:spPr/>
      <dgm:t>
        <a:bodyPr/>
        <a:lstStyle/>
        <a:p>
          <a:r>
            <a:rPr lang="ar-SA" sz="3000" dirty="0" smtClean="0">
              <a:cs typeface="AL-Mohanad Bold" pitchFamily="2" charset="-78"/>
            </a:rPr>
            <a:t>الموارد</a:t>
          </a:r>
          <a:endParaRPr lang="en-US" sz="3000" dirty="0">
            <a:cs typeface="AL-Mohanad Bold" pitchFamily="2" charset="-78"/>
          </a:endParaRPr>
        </a:p>
      </dgm:t>
    </dgm:pt>
    <dgm:pt modelId="{E3870A74-EE4B-4790-828E-BB4B63914C2A}" type="parTrans" cxnId="{889780BD-8CF4-4031-956E-AA95418772DA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C3452911-E3DB-4024-8F19-CF534EB60661}" type="sibTrans" cxnId="{889780BD-8CF4-4031-956E-AA95418772DA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792A4CEB-D3F1-4005-866A-832F43780EAF}">
      <dgm:prSet phldrT="[نص]" custT="1"/>
      <dgm:spPr/>
      <dgm:t>
        <a:bodyPr/>
        <a:lstStyle/>
        <a:p>
          <a:pPr algn="r" rtl="1"/>
          <a:r>
            <a:rPr lang="ar-SA" sz="2400" dirty="0" smtClean="0">
              <a:cs typeface="AL-Mohanad Bold" pitchFamily="2" charset="-78"/>
            </a:rPr>
            <a:t>موائمة القدرات والمهارات والمعارف مع الوظائف المطلوبة </a:t>
          </a:r>
          <a:endParaRPr lang="en-US" sz="2400" dirty="0">
            <a:cs typeface="AL-Mohanad Bold" pitchFamily="2" charset="-78"/>
          </a:endParaRPr>
        </a:p>
      </dgm:t>
    </dgm:pt>
    <dgm:pt modelId="{0F3DCA65-1282-4C75-8A65-864A53771872}" type="parTrans" cxnId="{C9D9283C-4E78-4369-B70D-4917DA97DFFA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7544C6B-BA4A-470A-AE35-C2DDED3513CA}" type="sibTrans" cxnId="{C9D9283C-4E78-4369-B70D-4917DA97DFFA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7A2694D8-AE80-409A-9B21-9AEB79A0C3CA}">
      <dgm:prSet phldrT="[نص]" custT="1"/>
      <dgm:spPr/>
      <dgm:t>
        <a:bodyPr/>
        <a:lstStyle/>
        <a:p>
          <a:r>
            <a:rPr lang="ar-SA" sz="3000" dirty="0" smtClean="0">
              <a:cs typeface="AL-Mohanad Bold" pitchFamily="2" charset="-78"/>
            </a:rPr>
            <a:t>الإستراتيجية</a:t>
          </a:r>
          <a:endParaRPr lang="en-US" sz="3000" dirty="0">
            <a:cs typeface="AL-Mohanad Bold" pitchFamily="2" charset="-78"/>
          </a:endParaRPr>
        </a:p>
      </dgm:t>
    </dgm:pt>
    <dgm:pt modelId="{FFE3EC7A-FF57-41BE-B22A-612CE7A77BBF}" type="parTrans" cxnId="{535F0115-B70F-449D-9B3F-BBDED7636002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7C5E3506-1D8B-406B-B4E3-A8373F5B58D3}" type="sibTrans" cxnId="{535F0115-B70F-449D-9B3F-BBDED7636002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E5D8A4E-F888-446E-91BE-42E13529EABA}">
      <dgm:prSet phldrT="[نص]" custT="1"/>
      <dgm:spPr/>
      <dgm:t>
        <a:bodyPr/>
        <a:lstStyle/>
        <a:p>
          <a:r>
            <a:rPr lang="ar-SA" sz="3000" dirty="0" smtClean="0">
              <a:cs typeface="AL-Mohanad Bold" pitchFamily="2" charset="-78"/>
            </a:rPr>
            <a:t>الهيكل التنظيمي</a:t>
          </a:r>
          <a:endParaRPr lang="en-US" sz="3000" dirty="0">
            <a:cs typeface="AL-Mohanad Bold" pitchFamily="2" charset="-78"/>
          </a:endParaRPr>
        </a:p>
      </dgm:t>
    </dgm:pt>
    <dgm:pt modelId="{04B85F4E-30F6-4B75-AC98-80196DFE456E}" type="parTrans" cxnId="{A1547B67-4F75-4FB2-92DD-708D73946C58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2E16412C-53F9-45FE-BAB4-2C677BC741F6}" type="sibTrans" cxnId="{A1547B67-4F75-4FB2-92DD-708D73946C58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65BD4B0-FC3B-4C3B-A972-02766646F6C9}">
      <dgm:prSet custT="1"/>
      <dgm:spPr/>
      <dgm:t>
        <a:bodyPr/>
        <a:lstStyle/>
        <a:p>
          <a:pPr rtl="1"/>
          <a:r>
            <a:rPr lang="ar-SA" sz="2400" dirty="0" smtClean="0">
              <a:cs typeface="AL-Mohanad Bold" pitchFamily="2" charset="-78"/>
            </a:rPr>
            <a:t>يتم تحديد كيفية تحقيق الأهداف والغايات على المدى البعيد</a:t>
          </a:r>
          <a:endParaRPr lang="en-US" sz="2400" dirty="0">
            <a:cs typeface="AL-Mohanad Bold" pitchFamily="2" charset="-78"/>
          </a:endParaRPr>
        </a:p>
      </dgm:t>
    </dgm:pt>
    <dgm:pt modelId="{B3DAE586-8AD3-416D-A811-542949638E62}" type="parTrans" cxnId="{43DA11D2-54B3-4FA1-9584-623E85808215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536CB3A4-438C-45BA-87DC-176AAD549D7C}" type="sibTrans" cxnId="{43DA11D2-54B3-4FA1-9584-623E85808215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9CEAECFA-0CC9-4C11-BBB5-DCE912D86A8A}">
      <dgm:prSet custT="1"/>
      <dgm:spPr/>
      <dgm:t>
        <a:bodyPr/>
        <a:lstStyle/>
        <a:p>
          <a:pPr algn="r" rtl="1"/>
          <a:r>
            <a:rPr lang="ar-SA" sz="2400" dirty="0" smtClean="0">
              <a:cs typeface="AL-Mohanad Bold" pitchFamily="2" charset="-78"/>
            </a:rPr>
            <a:t>يتم تحديد نوع الوظائف ومن سينجزها</a:t>
          </a:r>
          <a:endParaRPr lang="en-US" sz="2400" dirty="0">
            <a:cs typeface="AL-Mohanad Bold" pitchFamily="2" charset="-78"/>
          </a:endParaRPr>
        </a:p>
      </dgm:t>
    </dgm:pt>
    <dgm:pt modelId="{89A1718D-05AD-44D9-8AC6-83663F091236}" type="parTrans" cxnId="{46480D21-660C-41B6-853E-E4537714F2CC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FFCFDB9-ACE9-43B3-AFEC-814AE894FA62}" type="sibTrans" cxnId="{46480D21-660C-41B6-853E-E4537714F2CC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9CA9B8B-DB9A-4F9E-BBC4-00A6A297FBF9}" type="pres">
      <dgm:prSet presAssocID="{87FC1AD7-7CF2-4112-8298-91C1CE34094B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108DAC-783A-44DB-B9C5-4BAF4C9CF213}" type="pres">
      <dgm:prSet presAssocID="{B729CE19-F39F-4A8D-A34B-E047CF844A03}" presName="linNode" presStyleCnt="0"/>
      <dgm:spPr/>
    </dgm:pt>
    <dgm:pt modelId="{B5A22834-4AE2-41B0-BC44-2CF4D5FCDBCC}" type="pres">
      <dgm:prSet presAssocID="{B729CE19-F39F-4A8D-A34B-E047CF844A03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D6A27-1940-4BDA-82B6-2AFFD0118C20}" type="pres">
      <dgm:prSet presAssocID="{B729CE19-F39F-4A8D-A34B-E047CF844A03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3595A-783F-408A-A18A-9C7F064CA7D6}" type="pres">
      <dgm:prSet presAssocID="{7CD5EA2C-1A9F-41C4-87C0-04EB8F3A44A9}" presName="spacing" presStyleCnt="0"/>
      <dgm:spPr/>
    </dgm:pt>
    <dgm:pt modelId="{C60B4019-C56F-47DB-838D-C02208C90508}" type="pres">
      <dgm:prSet presAssocID="{238D62C4-C7FC-483E-B80E-BE28755D9192}" presName="linNode" presStyleCnt="0"/>
      <dgm:spPr/>
    </dgm:pt>
    <dgm:pt modelId="{9A90591E-C42F-47BD-87E5-7E8E31B94ED7}" type="pres">
      <dgm:prSet presAssocID="{238D62C4-C7FC-483E-B80E-BE28755D9192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439FA-CB5A-4C2A-99CF-1600D3AD7893}" type="pres">
      <dgm:prSet presAssocID="{238D62C4-C7FC-483E-B80E-BE28755D9192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A5305-CE3B-4C6D-9D78-C6C53753E3D6}" type="pres">
      <dgm:prSet presAssocID="{6CFE5D33-F876-4E4F-ACAC-FC6E30D94F5A}" presName="spacing" presStyleCnt="0"/>
      <dgm:spPr/>
    </dgm:pt>
    <dgm:pt modelId="{A4AD2070-803F-4AB8-8B4B-3D063F9EDF17}" type="pres">
      <dgm:prSet presAssocID="{7A2694D8-AE80-409A-9B21-9AEB79A0C3CA}" presName="linNode" presStyleCnt="0"/>
      <dgm:spPr/>
    </dgm:pt>
    <dgm:pt modelId="{2C676DE1-FC2E-4284-ACAF-17681F77A83D}" type="pres">
      <dgm:prSet presAssocID="{7A2694D8-AE80-409A-9B21-9AEB79A0C3CA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9AE25-8358-423C-A71D-9827BBE1BBE2}" type="pres">
      <dgm:prSet presAssocID="{7A2694D8-AE80-409A-9B21-9AEB79A0C3CA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C7014-2745-48C0-A4E1-B57D0834E283}" type="pres">
      <dgm:prSet presAssocID="{7C5E3506-1D8B-406B-B4E3-A8373F5B58D3}" presName="spacing" presStyleCnt="0"/>
      <dgm:spPr/>
    </dgm:pt>
    <dgm:pt modelId="{2D36D833-E781-4DD0-B115-FA093FB59736}" type="pres">
      <dgm:prSet presAssocID="{DE5D8A4E-F888-446E-91BE-42E13529EABA}" presName="linNode" presStyleCnt="0"/>
      <dgm:spPr/>
    </dgm:pt>
    <dgm:pt modelId="{90CDA424-1531-42D3-BF63-8BD2A50E5E21}" type="pres">
      <dgm:prSet presAssocID="{DE5D8A4E-F888-446E-91BE-42E13529EABA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8C8F3-52E5-4BED-8DE0-B786ED6AABC1}" type="pres">
      <dgm:prSet presAssocID="{DE5D8A4E-F888-446E-91BE-42E13529EABA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8217D-C4E3-4BCB-A2B1-1EF9B1092E69}" type="pres">
      <dgm:prSet presAssocID="{2E16412C-53F9-45FE-BAB4-2C677BC741F6}" presName="spacing" presStyleCnt="0"/>
      <dgm:spPr/>
    </dgm:pt>
    <dgm:pt modelId="{1DD55977-B93C-4FAB-B142-68A5E0A6826D}" type="pres">
      <dgm:prSet presAssocID="{E3A75EAB-6A2B-489B-93A5-4FA40D3EA054}" presName="linNode" presStyleCnt="0"/>
      <dgm:spPr/>
    </dgm:pt>
    <dgm:pt modelId="{8F5FABFC-ADA7-4A2E-A840-95FA8B34141E}" type="pres">
      <dgm:prSet presAssocID="{E3A75EAB-6A2B-489B-93A5-4FA40D3EA054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784F5-6CCA-4CE5-8E2D-11E140BB9F5A}" type="pres">
      <dgm:prSet presAssocID="{E3A75EAB-6A2B-489B-93A5-4FA40D3EA054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29A906-A27F-44E5-AA47-1C77812E8206}" type="presOf" srcId="{238D62C4-C7FC-483E-B80E-BE28755D9192}" destId="{9A90591E-C42F-47BD-87E5-7E8E31B94ED7}" srcOrd="0" destOrd="0" presId="urn:microsoft.com/office/officeart/2005/8/layout/vList6"/>
    <dgm:cxn modelId="{6DC1973D-9EF1-48A7-BB0B-56BDB1BC97E6}" srcId="{238D62C4-C7FC-483E-B80E-BE28755D9192}" destId="{DCB97F03-2175-41D5-8E9B-5C27135713D5}" srcOrd="0" destOrd="0" parTransId="{D5E6A6CE-D8DF-44D4-9234-E779A2ADD53C}" sibTransId="{F05D180E-85D7-4631-A96A-25A32A6C705A}"/>
    <dgm:cxn modelId="{889780BD-8CF4-4031-956E-AA95418772DA}" srcId="{87FC1AD7-7CF2-4112-8298-91C1CE34094B}" destId="{E3A75EAB-6A2B-489B-93A5-4FA40D3EA054}" srcOrd="4" destOrd="0" parTransId="{E3870A74-EE4B-4790-828E-BB4B63914C2A}" sibTransId="{C3452911-E3DB-4024-8F19-CF534EB60661}"/>
    <dgm:cxn modelId="{36B678FF-06DE-433E-9159-8CF0EEFD5720}" type="presOf" srcId="{792A4CEB-D3F1-4005-866A-832F43780EAF}" destId="{16F784F5-6CCA-4CE5-8E2D-11E140BB9F5A}" srcOrd="0" destOrd="0" presId="urn:microsoft.com/office/officeart/2005/8/layout/vList6"/>
    <dgm:cxn modelId="{6F2DBCBF-4A03-4F3D-A340-4426AB844F7D}" type="presOf" srcId="{E3A75EAB-6A2B-489B-93A5-4FA40D3EA054}" destId="{8F5FABFC-ADA7-4A2E-A840-95FA8B34141E}" srcOrd="0" destOrd="0" presId="urn:microsoft.com/office/officeart/2005/8/layout/vList6"/>
    <dgm:cxn modelId="{0FB81A87-2FA6-4F5F-B40A-9827FC073981}" type="presOf" srcId="{2D3F1645-D065-4B4A-A0AC-DA756E792C72}" destId="{0B6D6A27-1940-4BDA-82B6-2AFFD0118C20}" srcOrd="0" destOrd="0" presId="urn:microsoft.com/office/officeart/2005/8/layout/vList6"/>
    <dgm:cxn modelId="{551E94DF-88A1-4554-83C1-5D6FB87A1C63}" srcId="{87FC1AD7-7CF2-4112-8298-91C1CE34094B}" destId="{238D62C4-C7FC-483E-B80E-BE28755D9192}" srcOrd="1" destOrd="0" parTransId="{CC08CDD9-4B7B-47D1-A88E-06C0D7F3744B}" sibTransId="{6CFE5D33-F876-4E4F-ACAC-FC6E30D94F5A}"/>
    <dgm:cxn modelId="{C9D9283C-4E78-4369-B70D-4917DA97DFFA}" srcId="{E3A75EAB-6A2B-489B-93A5-4FA40D3EA054}" destId="{792A4CEB-D3F1-4005-866A-832F43780EAF}" srcOrd="0" destOrd="0" parTransId="{0F3DCA65-1282-4C75-8A65-864A53771872}" sibTransId="{D7544C6B-BA4A-470A-AE35-C2DDED3513CA}"/>
    <dgm:cxn modelId="{8A004DF4-F119-4721-8EF1-62F22EEDF1D7}" srcId="{B729CE19-F39F-4A8D-A34B-E047CF844A03}" destId="{2D3F1645-D065-4B4A-A0AC-DA756E792C72}" srcOrd="0" destOrd="0" parTransId="{949877CF-9869-456C-824C-E666C7E28E4C}" sibTransId="{BD24BEAC-24C7-466D-A4F4-95B1D5624E7A}"/>
    <dgm:cxn modelId="{A1547B67-4F75-4FB2-92DD-708D73946C58}" srcId="{87FC1AD7-7CF2-4112-8298-91C1CE34094B}" destId="{DE5D8A4E-F888-446E-91BE-42E13529EABA}" srcOrd="3" destOrd="0" parTransId="{04B85F4E-30F6-4B75-AC98-80196DFE456E}" sibTransId="{2E16412C-53F9-45FE-BAB4-2C677BC741F6}"/>
    <dgm:cxn modelId="{2040C825-10BB-46DB-8A49-05C61B500722}" type="presOf" srcId="{D65BD4B0-FC3B-4C3B-A972-02766646F6C9}" destId="{0679AE25-8358-423C-A71D-9827BBE1BBE2}" srcOrd="0" destOrd="0" presId="urn:microsoft.com/office/officeart/2005/8/layout/vList6"/>
    <dgm:cxn modelId="{AF756FE9-BD14-4210-B2AB-73C8F2A36690}" type="presOf" srcId="{B729CE19-F39F-4A8D-A34B-E047CF844A03}" destId="{B5A22834-4AE2-41B0-BC44-2CF4D5FCDBCC}" srcOrd="0" destOrd="0" presId="urn:microsoft.com/office/officeart/2005/8/layout/vList6"/>
    <dgm:cxn modelId="{A5D8FD29-7D8B-4AFD-A965-AAEBA800347F}" type="presOf" srcId="{DE5D8A4E-F888-446E-91BE-42E13529EABA}" destId="{90CDA424-1531-42D3-BF63-8BD2A50E5E21}" srcOrd="0" destOrd="0" presId="urn:microsoft.com/office/officeart/2005/8/layout/vList6"/>
    <dgm:cxn modelId="{20CCD037-B6A1-4600-9D0B-EE6B873A43BC}" type="presOf" srcId="{87FC1AD7-7CF2-4112-8298-91C1CE34094B}" destId="{D9CA9B8B-DB9A-4F9E-BBC4-00A6A297FBF9}" srcOrd="0" destOrd="0" presId="urn:microsoft.com/office/officeart/2005/8/layout/vList6"/>
    <dgm:cxn modelId="{191E2032-64BC-4585-972E-89AB0163242C}" type="presOf" srcId="{9CEAECFA-0CC9-4C11-BBB5-DCE912D86A8A}" destId="{3668C8F3-52E5-4BED-8DE0-B786ED6AABC1}" srcOrd="0" destOrd="0" presId="urn:microsoft.com/office/officeart/2005/8/layout/vList6"/>
    <dgm:cxn modelId="{535F0115-B70F-449D-9B3F-BBDED7636002}" srcId="{87FC1AD7-7CF2-4112-8298-91C1CE34094B}" destId="{7A2694D8-AE80-409A-9B21-9AEB79A0C3CA}" srcOrd="2" destOrd="0" parTransId="{FFE3EC7A-FF57-41BE-B22A-612CE7A77BBF}" sibTransId="{7C5E3506-1D8B-406B-B4E3-A8373F5B58D3}"/>
    <dgm:cxn modelId="{46480D21-660C-41B6-853E-E4537714F2CC}" srcId="{DE5D8A4E-F888-446E-91BE-42E13529EABA}" destId="{9CEAECFA-0CC9-4C11-BBB5-DCE912D86A8A}" srcOrd="0" destOrd="0" parTransId="{89A1718D-05AD-44D9-8AC6-83663F091236}" sibTransId="{DFFCFDB9-ACE9-43B3-AFEC-814AE894FA62}"/>
    <dgm:cxn modelId="{C185E502-526C-4C86-8FA1-EC3E4DFC7DC0}" srcId="{87FC1AD7-7CF2-4112-8298-91C1CE34094B}" destId="{B729CE19-F39F-4A8D-A34B-E047CF844A03}" srcOrd="0" destOrd="0" parTransId="{DE0B6CF3-AC4D-4CC3-A7FF-1D9A5C9BC23F}" sibTransId="{7CD5EA2C-1A9F-41C4-87C0-04EB8F3A44A9}"/>
    <dgm:cxn modelId="{43DA11D2-54B3-4FA1-9584-623E85808215}" srcId="{7A2694D8-AE80-409A-9B21-9AEB79A0C3CA}" destId="{D65BD4B0-FC3B-4C3B-A972-02766646F6C9}" srcOrd="0" destOrd="0" parTransId="{B3DAE586-8AD3-416D-A811-542949638E62}" sibTransId="{536CB3A4-438C-45BA-87DC-176AAD549D7C}"/>
    <dgm:cxn modelId="{60CFB82E-A721-40F7-9FC9-83E61A44740E}" type="presOf" srcId="{7A2694D8-AE80-409A-9B21-9AEB79A0C3CA}" destId="{2C676DE1-FC2E-4284-ACAF-17681F77A83D}" srcOrd="0" destOrd="0" presId="urn:microsoft.com/office/officeart/2005/8/layout/vList6"/>
    <dgm:cxn modelId="{50D5EBFF-7D17-47CF-BDCF-8BF0A7E49AD3}" type="presOf" srcId="{DCB97F03-2175-41D5-8E9B-5C27135713D5}" destId="{ECB439FA-CB5A-4C2A-99CF-1600D3AD7893}" srcOrd="0" destOrd="0" presId="urn:microsoft.com/office/officeart/2005/8/layout/vList6"/>
    <dgm:cxn modelId="{5F9B7544-CA6F-4A62-BBC9-6CDA54D1D53C}" type="presParOf" srcId="{D9CA9B8B-DB9A-4F9E-BBC4-00A6A297FBF9}" destId="{75108DAC-783A-44DB-B9C5-4BAF4C9CF213}" srcOrd="0" destOrd="0" presId="urn:microsoft.com/office/officeart/2005/8/layout/vList6"/>
    <dgm:cxn modelId="{5C0D4B47-DB99-4B1F-90BB-633F01535232}" type="presParOf" srcId="{75108DAC-783A-44DB-B9C5-4BAF4C9CF213}" destId="{B5A22834-4AE2-41B0-BC44-2CF4D5FCDBCC}" srcOrd="0" destOrd="0" presId="urn:microsoft.com/office/officeart/2005/8/layout/vList6"/>
    <dgm:cxn modelId="{4EECDBB5-67E1-480E-A6DD-3EDFF43D67BC}" type="presParOf" srcId="{75108DAC-783A-44DB-B9C5-4BAF4C9CF213}" destId="{0B6D6A27-1940-4BDA-82B6-2AFFD0118C20}" srcOrd="1" destOrd="0" presId="urn:microsoft.com/office/officeart/2005/8/layout/vList6"/>
    <dgm:cxn modelId="{3702EA45-0DD3-4A05-A97C-C8B28758D84A}" type="presParOf" srcId="{D9CA9B8B-DB9A-4F9E-BBC4-00A6A297FBF9}" destId="{5F93595A-783F-408A-A18A-9C7F064CA7D6}" srcOrd="1" destOrd="0" presId="urn:microsoft.com/office/officeart/2005/8/layout/vList6"/>
    <dgm:cxn modelId="{C104C39C-C8A3-43F5-98BE-7140915A6FCB}" type="presParOf" srcId="{D9CA9B8B-DB9A-4F9E-BBC4-00A6A297FBF9}" destId="{C60B4019-C56F-47DB-838D-C02208C90508}" srcOrd="2" destOrd="0" presId="urn:microsoft.com/office/officeart/2005/8/layout/vList6"/>
    <dgm:cxn modelId="{3A09A8E1-3E16-4720-8D19-487555BB1AA6}" type="presParOf" srcId="{C60B4019-C56F-47DB-838D-C02208C90508}" destId="{9A90591E-C42F-47BD-87E5-7E8E31B94ED7}" srcOrd="0" destOrd="0" presId="urn:microsoft.com/office/officeart/2005/8/layout/vList6"/>
    <dgm:cxn modelId="{7A3EF85F-4B88-4D2B-BB66-5FA7DC72B5A7}" type="presParOf" srcId="{C60B4019-C56F-47DB-838D-C02208C90508}" destId="{ECB439FA-CB5A-4C2A-99CF-1600D3AD7893}" srcOrd="1" destOrd="0" presId="urn:microsoft.com/office/officeart/2005/8/layout/vList6"/>
    <dgm:cxn modelId="{6D24AFEE-CC0E-415D-B20C-992F6D90961A}" type="presParOf" srcId="{D9CA9B8B-DB9A-4F9E-BBC4-00A6A297FBF9}" destId="{91DA5305-CE3B-4C6D-9D78-C6C53753E3D6}" srcOrd="3" destOrd="0" presId="urn:microsoft.com/office/officeart/2005/8/layout/vList6"/>
    <dgm:cxn modelId="{B260C627-DE29-4B6F-8CF0-8D8D794093DA}" type="presParOf" srcId="{D9CA9B8B-DB9A-4F9E-BBC4-00A6A297FBF9}" destId="{A4AD2070-803F-4AB8-8B4B-3D063F9EDF17}" srcOrd="4" destOrd="0" presId="urn:microsoft.com/office/officeart/2005/8/layout/vList6"/>
    <dgm:cxn modelId="{91BC6E70-78DE-4127-956C-0296F7CD1874}" type="presParOf" srcId="{A4AD2070-803F-4AB8-8B4B-3D063F9EDF17}" destId="{2C676DE1-FC2E-4284-ACAF-17681F77A83D}" srcOrd="0" destOrd="0" presId="urn:microsoft.com/office/officeart/2005/8/layout/vList6"/>
    <dgm:cxn modelId="{C59D45DB-6D7C-43EF-B9E8-86D4691D19E6}" type="presParOf" srcId="{A4AD2070-803F-4AB8-8B4B-3D063F9EDF17}" destId="{0679AE25-8358-423C-A71D-9827BBE1BBE2}" srcOrd="1" destOrd="0" presId="urn:microsoft.com/office/officeart/2005/8/layout/vList6"/>
    <dgm:cxn modelId="{DB821850-EAC5-4D21-829F-4ACAB1860E4C}" type="presParOf" srcId="{D9CA9B8B-DB9A-4F9E-BBC4-00A6A297FBF9}" destId="{E18C7014-2745-48C0-A4E1-B57D0834E283}" srcOrd="5" destOrd="0" presId="urn:microsoft.com/office/officeart/2005/8/layout/vList6"/>
    <dgm:cxn modelId="{4679D024-64AB-4592-B0CB-8E0E650482A9}" type="presParOf" srcId="{D9CA9B8B-DB9A-4F9E-BBC4-00A6A297FBF9}" destId="{2D36D833-E781-4DD0-B115-FA093FB59736}" srcOrd="6" destOrd="0" presId="urn:microsoft.com/office/officeart/2005/8/layout/vList6"/>
    <dgm:cxn modelId="{78B30BAE-66B7-4621-BF82-CF4E3D6677C1}" type="presParOf" srcId="{2D36D833-E781-4DD0-B115-FA093FB59736}" destId="{90CDA424-1531-42D3-BF63-8BD2A50E5E21}" srcOrd="0" destOrd="0" presId="urn:microsoft.com/office/officeart/2005/8/layout/vList6"/>
    <dgm:cxn modelId="{A6700F3C-3E01-4447-AA0C-BEB4A0E681B5}" type="presParOf" srcId="{2D36D833-E781-4DD0-B115-FA093FB59736}" destId="{3668C8F3-52E5-4BED-8DE0-B786ED6AABC1}" srcOrd="1" destOrd="0" presId="urn:microsoft.com/office/officeart/2005/8/layout/vList6"/>
    <dgm:cxn modelId="{CD56A569-265B-4805-AC9B-FCC9CA70B128}" type="presParOf" srcId="{D9CA9B8B-DB9A-4F9E-BBC4-00A6A297FBF9}" destId="{7548217D-C4E3-4BCB-A2B1-1EF9B1092E69}" srcOrd="7" destOrd="0" presId="urn:microsoft.com/office/officeart/2005/8/layout/vList6"/>
    <dgm:cxn modelId="{44908DEA-EB8B-481C-B97D-9922E9F5FACE}" type="presParOf" srcId="{D9CA9B8B-DB9A-4F9E-BBC4-00A6A297FBF9}" destId="{1DD55977-B93C-4FAB-B142-68A5E0A6826D}" srcOrd="8" destOrd="0" presId="urn:microsoft.com/office/officeart/2005/8/layout/vList6"/>
    <dgm:cxn modelId="{89C7E0F8-E82D-45A7-A1E8-A75BD7F60595}" type="presParOf" srcId="{1DD55977-B93C-4FAB-B142-68A5E0A6826D}" destId="{8F5FABFC-ADA7-4A2E-A840-95FA8B34141E}" srcOrd="0" destOrd="0" presId="urn:microsoft.com/office/officeart/2005/8/layout/vList6"/>
    <dgm:cxn modelId="{42EE1A30-808E-4A0D-ADB6-1C8276349346}" type="presParOf" srcId="{1DD55977-B93C-4FAB-B142-68A5E0A6826D}" destId="{16F784F5-6CCA-4CE5-8E2D-11E140BB9F5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C8A14-6BF8-43A7-9AB3-6837FD9E5E06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8E5D134-FDBA-43E4-9014-76152DD37E94}">
      <dgm:prSet phldrT="[نص]" custT="1"/>
      <dgm:spPr/>
      <dgm:t>
        <a:bodyPr/>
        <a:lstStyle/>
        <a:p>
          <a:pPr rtl="1"/>
          <a:r>
            <a:rPr lang="en-US" sz="3000" dirty="0" smtClean="0">
              <a:cs typeface="AL-Mohanad Bold" pitchFamily="2" charset="-78"/>
            </a:rPr>
            <a:t>Planning</a:t>
          </a:r>
          <a:endParaRPr lang="ar-SA" sz="3000" dirty="0">
            <a:cs typeface="AL-Mohanad Bold" pitchFamily="2" charset="-78"/>
          </a:endParaRPr>
        </a:p>
      </dgm:t>
    </dgm:pt>
    <dgm:pt modelId="{9FA27152-86EB-4DDC-9DDD-BA6013FE0995}" type="parTrans" cxnId="{C683FB13-D773-4A76-9DB4-6919EE940DC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E8D337E8-C542-47D0-BD35-AE26183A3FE3}" type="sibTrans" cxnId="{C683FB13-D773-4A76-9DB4-6919EE940DC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2E1DC2A4-497C-449C-B27B-D90AC896D4E7}">
      <dgm:prSet phldrT="[نص]" custT="1"/>
      <dgm:spPr/>
      <dgm:t>
        <a:bodyPr/>
        <a:lstStyle/>
        <a:p>
          <a:pPr rtl="1"/>
          <a:r>
            <a:rPr lang="ar-SA" sz="3000" dirty="0" smtClean="0">
              <a:cs typeface="AL-Mohanad Bold" pitchFamily="2" charset="-78"/>
            </a:rPr>
            <a:t>التخطيط</a:t>
          </a:r>
          <a:endParaRPr lang="ar-SA" sz="3000" dirty="0">
            <a:cs typeface="AL-Mohanad Bold" pitchFamily="2" charset="-78"/>
          </a:endParaRPr>
        </a:p>
      </dgm:t>
    </dgm:pt>
    <dgm:pt modelId="{D15697AB-AF94-4AB4-842F-5AF69C9436FF}" type="parTrans" cxnId="{D5CBED49-6CC8-4EC1-A709-33E59CD734A3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A36B247A-674E-4188-A26C-62DE9636BB63}" type="sibTrans" cxnId="{D5CBED49-6CC8-4EC1-A709-33E59CD734A3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151AA4CB-F5CC-46F6-AEE6-A7F328F09CE2}">
      <dgm:prSet phldrT="[نص]" custT="1"/>
      <dgm:spPr/>
      <dgm:t>
        <a:bodyPr/>
        <a:lstStyle/>
        <a:p>
          <a:pPr rtl="1"/>
          <a:r>
            <a:rPr lang="en-US" sz="3000" dirty="0" smtClean="0">
              <a:cs typeface="AL-Mohanad Bold" pitchFamily="2" charset="-78"/>
            </a:rPr>
            <a:t>Strategic Planning</a:t>
          </a:r>
          <a:endParaRPr lang="ar-SA" sz="3000" dirty="0">
            <a:cs typeface="AL-Mohanad Bold" pitchFamily="2" charset="-78"/>
          </a:endParaRPr>
        </a:p>
      </dgm:t>
    </dgm:pt>
    <dgm:pt modelId="{F20D52B4-2470-4BE9-B00A-3DC5DBA30F3D}" type="parTrans" cxnId="{77785DE6-4EAF-4C8C-9B8B-AC66B19D799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E98F04C0-B974-4B81-A342-01358DCDB218}" type="sibTrans" cxnId="{77785DE6-4EAF-4C8C-9B8B-AC66B19D799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35AE86D9-315C-4C01-BBC7-BDF1293F5E6A}">
      <dgm:prSet phldrT="[نص]" custT="1"/>
      <dgm:spPr/>
      <dgm:t>
        <a:bodyPr/>
        <a:lstStyle/>
        <a:p>
          <a:pPr rtl="1"/>
          <a:r>
            <a:rPr lang="ar-SA" sz="3000" dirty="0" smtClean="0">
              <a:cs typeface="AL-Mohanad Bold" pitchFamily="2" charset="-78"/>
            </a:rPr>
            <a:t>التخطيط الاستراتيجي</a:t>
          </a:r>
          <a:endParaRPr lang="ar-SA" sz="3000" dirty="0">
            <a:cs typeface="AL-Mohanad Bold" pitchFamily="2" charset="-78"/>
          </a:endParaRPr>
        </a:p>
      </dgm:t>
    </dgm:pt>
    <dgm:pt modelId="{D7CEE888-274D-4FAF-9D00-396F3FA9E786}" type="parTrans" cxnId="{DC244D56-52B4-4811-8324-FD2735E5A11F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AC60B160-C96C-47C5-9BCD-162E7CE0F48B}" type="sibTrans" cxnId="{DC244D56-52B4-4811-8324-FD2735E5A11F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B477B044-CCBC-4CB7-A103-20D26F32709A}">
      <dgm:prSet phldrT="[نص]" custT="1"/>
      <dgm:spPr/>
      <dgm:t>
        <a:bodyPr/>
        <a:lstStyle/>
        <a:p>
          <a:pPr rtl="1"/>
          <a:r>
            <a:rPr lang="en-US" sz="3000" dirty="0" smtClean="0">
              <a:cs typeface="AL-Mohanad Bold" pitchFamily="2" charset="-78"/>
            </a:rPr>
            <a:t>Human Resources Planning</a:t>
          </a:r>
          <a:endParaRPr lang="ar-SA" sz="3000" dirty="0">
            <a:cs typeface="AL-Mohanad Bold" pitchFamily="2" charset="-78"/>
          </a:endParaRPr>
        </a:p>
      </dgm:t>
    </dgm:pt>
    <dgm:pt modelId="{9257A096-94C9-4F54-BA36-40B850F90190}" type="parTrans" cxnId="{80537F47-376B-432F-BCAF-09DA4EA2F731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6B7547DE-6443-4529-908C-C8D4F60D379E}" type="sibTrans" cxnId="{80537F47-376B-432F-BCAF-09DA4EA2F731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4029E210-D058-401C-900A-3FF38322AF66}">
      <dgm:prSet phldrT="[نص]" custT="1"/>
      <dgm:spPr/>
      <dgm:t>
        <a:bodyPr/>
        <a:lstStyle/>
        <a:p>
          <a:pPr rtl="1"/>
          <a:r>
            <a:rPr lang="ar-SA" sz="3000" dirty="0" smtClean="0">
              <a:cs typeface="AL-Mohanad Bold" pitchFamily="2" charset="-78"/>
            </a:rPr>
            <a:t>تخطيط الموارد البشرية</a:t>
          </a:r>
          <a:endParaRPr lang="ar-SA" sz="3000" dirty="0">
            <a:cs typeface="AL-Mohanad Bold" pitchFamily="2" charset="-78"/>
          </a:endParaRPr>
        </a:p>
      </dgm:t>
    </dgm:pt>
    <dgm:pt modelId="{3D50D08C-C257-4C9E-AB1B-6944928F4BD4}" type="parTrans" cxnId="{304B6D20-089E-4437-9D5D-444648C5FBF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10FFDEB3-C1AC-497C-B611-FB5B2890CD49}" type="sibTrans" cxnId="{304B6D20-089E-4437-9D5D-444648C5FBF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6BB2BCEB-F244-4F89-852F-9063C5127FCB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78FCA06A-EFA2-4E08-AAD6-23A8E3380B1F}" type="parTrans" cxnId="{E98629DC-C048-4639-9657-145244D6B78D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47D4B20C-D74D-49AF-8447-E3432FFBA7C2}" type="sibTrans" cxnId="{E98629DC-C048-4639-9657-145244D6B78D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D5431B59-039F-487F-9AB1-A863D9BD5C77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854B4ADF-773E-4708-8D15-8BCBAE80F38A}" type="parTrans" cxnId="{B0F965D9-28DA-4340-8286-EBC0AD23E1AC}">
      <dgm:prSet/>
      <dgm:spPr/>
      <dgm:t>
        <a:bodyPr/>
        <a:lstStyle/>
        <a:p>
          <a:endParaRPr lang="en-US" sz="3000"/>
        </a:p>
      </dgm:t>
    </dgm:pt>
    <dgm:pt modelId="{B8FA8E00-646F-4860-995A-84025DED7826}" type="sibTrans" cxnId="{B0F965D9-28DA-4340-8286-EBC0AD23E1AC}">
      <dgm:prSet/>
      <dgm:spPr/>
      <dgm:t>
        <a:bodyPr/>
        <a:lstStyle/>
        <a:p>
          <a:endParaRPr lang="en-US" sz="3000"/>
        </a:p>
      </dgm:t>
    </dgm:pt>
    <dgm:pt modelId="{0FC36DC4-1C09-4D5D-97D6-7FB56F0807B0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1473CC5E-84CF-4870-AF19-3DBAB5FFEACA}" type="parTrans" cxnId="{4B263B2B-D0E0-45C3-985D-F6325BA40907}">
      <dgm:prSet/>
      <dgm:spPr/>
      <dgm:t>
        <a:bodyPr/>
        <a:lstStyle/>
        <a:p>
          <a:endParaRPr lang="en-US"/>
        </a:p>
      </dgm:t>
    </dgm:pt>
    <dgm:pt modelId="{E152C235-4CEB-4AB9-96C5-E3F8314FA162}" type="sibTrans" cxnId="{4B263B2B-D0E0-45C3-985D-F6325BA40907}">
      <dgm:prSet/>
      <dgm:spPr/>
      <dgm:t>
        <a:bodyPr/>
        <a:lstStyle/>
        <a:p>
          <a:endParaRPr lang="en-US"/>
        </a:p>
      </dgm:t>
    </dgm:pt>
    <dgm:pt modelId="{74937C8A-1DC0-4715-8B20-8497CA7E2F0D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71CE0779-8143-40B6-9914-E3DDB25133C8}" type="parTrans" cxnId="{AD48D6CB-C437-4296-99C4-022DABBEB1B0}">
      <dgm:prSet/>
      <dgm:spPr/>
      <dgm:t>
        <a:bodyPr/>
        <a:lstStyle/>
        <a:p>
          <a:endParaRPr lang="en-US"/>
        </a:p>
      </dgm:t>
    </dgm:pt>
    <dgm:pt modelId="{2A0EADDC-157C-4566-8C65-59E5AEB41A79}" type="sibTrans" cxnId="{AD48D6CB-C437-4296-99C4-022DABBEB1B0}">
      <dgm:prSet/>
      <dgm:spPr/>
      <dgm:t>
        <a:bodyPr/>
        <a:lstStyle/>
        <a:p>
          <a:endParaRPr lang="en-US"/>
        </a:p>
      </dgm:t>
    </dgm:pt>
    <dgm:pt modelId="{D97BDC4C-3724-4074-98E2-1421668B18C4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C192BBB0-3FB3-451E-9D00-D766708B2073}" type="parTrans" cxnId="{9E151318-58A1-4F62-89B7-CBBD0BD76BEC}">
      <dgm:prSet/>
      <dgm:spPr/>
    </dgm:pt>
    <dgm:pt modelId="{0F1BDAF3-2130-44C6-9324-583C97EA60C5}" type="sibTrans" cxnId="{9E151318-58A1-4F62-89B7-CBBD0BD76BEC}">
      <dgm:prSet/>
      <dgm:spPr/>
    </dgm:pt>
    <dgm:pt modelId="{3AC94D98-753A-4624-95EE-35FCB84134B6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9886E4B3-A5B6-427E-A92E-058D586A7DA9}" type="parTrans" cxnId="{B6D4335A-931F-41E9-B834-D91EB0B77A95}">
      <dgm:prSet/>
      <dgm:spPr/>
    </dgm:pt>
    <dgm:pt modelId="{2237D946-E839-44FC-8922-EAED309381BE}" type="sibTrans" cxnId="{B6D4335A-931F-41E9-B834-D91EB0B77A95}">
      <dgm:prSet/>
      <dgm:spPr/>
    </dgm:pt>
    <dgm:pt modelId="{A2495299-CECB-4003-B5B1-72E9A2DE5FAF}" type="pres">
      <dgm:prSet presAssocID="{D29C8A14-6BF8-43A7-9AB3-6837FD9E5E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263F1ED-6E00-4FD5-8E44-978A1507986A}" type="pres">
      <dgm:prSet presAssocID="{38E5D134-FDBA-43E4-9014-76152DD37E94}" presName="linNode" presStyleCnt="0"/>
      <dgm:spPr/>
    </dgm:pt>
    <dgm:pt modelId="{716E0831-F95A-49C2-82A5-58F05955C46C}" type="pres">
      <dgm:prSet presAssocID="{38E5D134-FDBA-43E4-9014-76152DD37E9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0B30FA-7627-43D9-93F2-98E9C63D2BE7}" type="pres">
      <dgm:prSet presAssocID="{38E5D134-FDBA-43E4-9014-76152DD37E9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166278-C4E3-43C2-ABDB-85A9E9CE095D}" type="pres">
      <dgm:prSet presAssocID="{E8D337E8-C542-47D0-BD35-AE26183A3FE3}" presName="sp" presStyleCnt="0"/>
      <dgm:spPr/>
    </dgm:pt>
    <dgm:pt modelId="{173B930B-2C02-4B7B-9867-850EFBD1CCC1}" type="pres">
      <dgm:prSet presAssocID="{151AA4CB-F5CC-46F6-AEE6-A7F328F09CE2}" presName="linNode" presStyleCnt="0"/>
      <dgm:spPr/>
    </dgm:pt>
    <dgm:pt modelId="{41310625-F86F-46E6-8BAA-CE5241E3F626}" type="pres">
      <dgm:prSet presAssocID="{151AA4CB-F5CC-46F6-AEE6-A7F328F09CE2}" presName="parentText" presStyleLbl="node1" presStyleIdx="1" presStyleCnt="3" custLinFactNeighborY="-151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4A0684-26AD-4142-8E14-E0E105F71C06}" type="pres">
      <dgm:prSet presAssocID="{151AA4CB-F5CC-46F6-AEE6-A7F328F09CE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F6034F5-5ECC-4CE4-B3F1-A1D2FD17E06A}" type="pres">
      <dgm:prSet presAssocID="{E98F04C0-B974-4B81-A342-01358DCDB218}" presName="sp" presStyleCnt="0"/>
      <dgm:spPr/>
    </dgm:pt>
    <dgm:pt modelId="{2B0FDBBE-EDE5-4B34-B592-F6FCAF34E838}" type="pres">
      <dgm:prSet presAssocID="{B477B044-CCBC-4CB7-A103-20D26F32709A}" presName="linNode" presStyleCnt="0"/>
      <dgm:spPr/>
    </dgm:pt>
    <dgm:pt modelId="{D961FA06-FBED-416F-8ABE-4DF9573AB859}" type="pres">
      <dgm:prSet presAssocID="{B477B044-CCBC-4CB7-A103-20D26F32709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E817C86-FA2C-4A6C-8BD6-F0DA4D3DA625}" type="pres">
      <dgm:prSet presAssocID="{B477B044-CCBC-4CB7-A103-20D26F32709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7A0DA8A-FBAC-46DE-82F9-97057BBC3024}" type="presOf" srcId="{0FC36DC4-1C09-4D5D-97D6-7FB56F0807B0}" destId="{2E817C86-FA2C-4A6C-8BD6-F0DA4D3DA625}" srcOrd="0" destOrd="5" presId="urn:microsoft.com/office/officeart/2005/8/layout/vList5"/>
    <dgm:cxn modelId="{EC74C60F-CF5D-456A-847E-F9D7324A887B}" type="presOf" srcId="{D5431B59-039F-487F-9AB1-A863D9BD5C77}" destId="{2E817C86-FA2C-4A6C-8BD6-F0DA4D3DA625}" srcOrd="0" destOrd="0" presId="urn:microsoft.com/office/officeart/2005/8/layout/vList5"/>
    <dgm:cxn modelId="{D8FA3970-CF9A-420F-AE03-28C1E954F0C4}" type="presOf" srcId="{6BB2BCEB-F244-4F89-852F-9063C5127FCB}" destId="{2E817C86-FA2C-4A6C-8BD6-F0DA4D3DA625}" srcOrd="0" destOrd="6" presId="urn:microsoft.com/office/officeart/2005/8/layout/vList5"/>
    <dgm:cxn modelId="{77785DE6-4EAF-4C8C-9B8B-AC66B19D7994}" srcId="{D29C8A14-6BF8-43A7-9AB3-6837FD9E5E06}" destId="{151AA4CB-F5CC-46F6-AEE6-A7F328F09CE2}" srcOrd="1" destOrd="0" parTransId="{F20D52B4-2470-4BE9-B00A-3DC5DBA30F3D}" sibTransId="{E98F04C0-B974-4B81-A342-01358DCDB218}"/>
    <dgm:cxn modelId="{B5A724A6-2B0A-4375-96A3-B04D97C9AFBA}" type="presOf" srcId="{B477B044-CCBC-4CB7-A103-20D26F32709A}" destId="{D961FA06-FBED-416F-8ABE-4DF9573AB859}" srcOrd="0" destOrd="0" presId="urn:microsoft.com/office/officeart/2005/8/layout/vList5"/>
    <dgm:cxn modelId="{53DD4911-345E-4969-A9CA-E22B0C6D7D15}" type="presOf" srcId="{D97BDC4C-3724-4074-98E2-1421668B18C4}" destId="{2E817C86-FA2C-4A6C-8BD6-F0DA4D3DA625}" srcOrd="0" destOrd="1" presId="urn:microsoft.com/office/officeart/2005/8/layout/vList5"/>
    <dgm:cxn modelId="{EBF242E8-C3A2-4547-9580-17E1D00A211B}" type="presOf" srcId="{D29C8A14-6BF8-43A7-9AB3-6837FD9E5E06}" destId="{A2495299-CECB-4003-B5B1-72E9A2DE5FAF}" srcOrd="0" destOrd="0" presId="urn:microsoft.com/office/officeart/2005/8/layout/vList5"/>
    <dgm:cxn modelId="{C683FB13-D773-4A76-9DB4-6919EE940DC4}" srcId="{D29C8A14-6BF8-43A7-9AB3-6837FD9E5E06}" destId="{38E5D134-FDBA-43E4-9014-76152DD37E94}" srcOrd="0" destOrd="0" parTransId="{9FA27152-86EB-4DDC-9DDD-BA6013FE0995}" sibTransId="{E8D337E8-C542-47D0-BD35-AE26183A3FE3}"/>
    <dgm:cxn modelId="{1200FF3C-6DD9-4E1A-83E8-0302FD43D1C1}" type="presOf" srcId="{4029E210-D058-401C-900A-3FF38322AF66}" destId="{2E817C86-FA2C-4A6C-8BD6-F0DA4D3DA625}" srcOrd="0" destOrd="3" presId="urn:microsoft.com/office/officeart/2005/8/layout/vList5"/>
    <dgm:cxn modelId="{D06F5598-14FC-4217-A4CC-50EC81F36BFB}" type="presOf" srcId="{38E5D134-FDBA-43E4-9014-76152DD37E94}" destId="{716E0831-F95A-49C2-82A5-58F05955C46C}" srcOrd="0" destOrd="0" presId="urn:microsoft.com/office/officeart/2005/8/layout/vList5"/>
    <dgm:cxn modelId="{9E151318-58A1-4F62-89B7-CBBD0BD76BEC}" srcId="{B477B044-CCBC-4CB7-A103-20D26F32709A}" destId="{D97BDC4C-3724-4074-98E2-1421668B18C4}" srcOrd="1" destOrd="0" parTransId="{C192BBB0-3FB3-451E-9D00-D766708B2073}" sibTransId="{0F1BDAF3-2130-44C6-9324-583C97EA60C5}"/>
    <dgm:cxn modelId="{46DBFD72-B219-48B4-A8E2-D6D2355CFD66}" type="presOf" srcId="{2E1DC2A4-497C-449C-B27B-D90AC896D4E7}" destId="{AD0B30FA-7627-43D9-93F2-98E9C63D2BE7}" srcOrd="0" destOrd="0" presId="urn:microsoft.com/office/officeart/2005/8/layout/vList5"/>
    <dgm:cxn modelId="{A05204F0-8945-40B5-A61F-3C5D41AA09A0}" type="presOf" srcId="{151AA4CB-F5CC-46F6-AEE6-A7F328F09CE2}" destId="{41310625-F86F-46E6-8BAA-CE5241E3F626}" srcOrd="0" destOrd="0" presId="urn:microsoft.com/office/officeart/2005/8/layout/vList5"/>
    <dgm:cxn modelId="{37CD1EFA-2064-42C2-A777-58EED7AC9846}" type="presOf" srcId="{74937C8A-1DC0-4715-8B20-8497CA7E2F0D}" destId="{2E817C86-FA2C-4A6C-8BD6-F0DA4D3DA625}" srcOrd="0" destOrd="4" presId="urn:microsoft.com/office/officeart/2005/8/layout/vList5"/>
    <dgm:cxn modelId="{AD48D6CB-C437-4296-99C4-022DABBEB1B0}" srcId="{B477B044-CCBC-4CB7-A103-20D26F32709A}" destId="{74937C8A-1DC0-4715-8B20-8497CA7E2F0D}" srcOrd="4" destOrd="0" parTransId="{71CE0779-8143-40B6-9914-E3DDB25133C8}" sibTransId="{2A0EADDC-157C-4566-8C65-59E5AEB41A79}"/>
    <dgm:cxn modelId="{E98629DC-C048-4639-9657-145244D6B78D}" srcId="{B477B044-CCBC-4CB7-A103-20D26F32709A}" destId="{6BB2BCEB-F244-4F89-852F-9063C5127FCB}" srcOrd="6" destOrd="0" parTransId="{78FCA06A-EFA2-4E08-AAD6-23A8E3380B1F}" sibTransId="{47D4B20C-D74D-49AF-8447-E3432FFBA7C2}"/>
    <dgm:cxn modelId="{B6D4335A-931F-41E9-B834-D91EB0B77A95}" srcId="{B477B044-CCBC-4CB7-A103-20D26F32709A}" destId="{3AC94D98-753A-4624-95EE-35FCB84134B6}" srcOrd="2" destOrd="0" parTransId="{9886E4B3-A5B6-427E-A92E-058D586A7DA9}" sibTransId="{2237D946-E839-44FC-8922-EAED309381BE}"/>
    <dgm:cxn modelId="{862013EB-6DCC-494C-AAD6-214D21B6279F}" type="presOf" srcId="{35AE86D9-315C-4C01-BBC7-BDF1293F5E6A}" destId="{3E4A0684-26AD-4142-8E14-E0E105F71C06}" srcOrd="0" destOrd="0" presId="urn:microsoft.com/office/officeart/2005/8/layout/vList5"/>
    <dgm:cxn modelId="{80537F47-376B-432F-BCAF-09DA4EA2F731}" srcId="{D29C8A14-6BF8-43A7-9AB3-6837FD9E5E06}" destId="{B477B044-CCBC-4CB7-A103-20D26F32709A}" srcOrd="2" destOrd="0" parTransId="{9257A096-94C9-4F54-BA36-40B850F90190}" sibTransId="{6B7547DE-6443-4529-908C-C8D4F60D379E}"/>
    <dgm:cxn modelId="{304B6D20-089E-4437-9D5D-444648C5FBF4}" srcId="{B477B044-CCBC-4CB7-A103-20D26F32709A}" destId="{4029E210-D058-401C-900A-3FF38322AF66}" srcOrd="3" destOrd="0" parTransId="{3D50D08C-C257-4C9E-AB1B-6944928F4BD4}" sibTransId="{10FFDEB3-C1AC-497C-B611-FB5B2890CD49}"/>
    <dgm:cxn modelId="{B5CB4C5A-0E41-4F50-8CCF-1D324969F9C5}" type="presOf" srcId="{3AC94D98-753A-4624-95EE-35FCB84134B6}" destId="{2E817C86-FA2C-4A6C-8BD6-F0DA4D3DA625}" srcOrd="0" destOrd="2" presId="urn:microsoft.com/office/officeart/2005/8/layout/vList5"/>
    <dgm:cxn modelId="{B0F965D9-28DA-4340-8286-EBC0AD23E1AC}" srcId="{B477B044-CCBC-4CB7-A103-20D26F32709A}" destId="{D5431B59-039F-487F-9AB1-A863D9BD5C77}" srcOrd="0" destOrd="0" parTransId="{854B4ADF-773E-4708-8D15-8BCBAE80F38A}" sibTransId="{B8FA8E00-646F-4860-995A-84025DED7826}"/>
    <dgm:cxn modelId="{DC244D56-52B4-4811-8324-FD2735E5A11F}" srcId="{151AA4CB-F5CC-46F6-AEE6-A7F328F09CE2}" destId="{35AE86D9-315C-4C01-BBC7-BDF1293F5E6A}" srcOrd="0" destOrd="0" parTransId="{D7CEE888-274D-4FAF-9D00-396F3FA9E786}" sibTransId="{AC60B160-C96C-47C5-9BCD-162E7CE0F48B}"/>
    <dgm:cxn modelId="{4B263B2B-D0E0-45C3-985D-F6325BA40907}" srcId="{B477B044-CCBC-4CB7-A103-20D26F32709A}" destId="{0FC36DC4-1C09-4D5D-97D6-7FB56F0807B0}" srcOrd="5" destOrd="0" parTransId="{1473CC5E-84CF-4870-AF19-3DBAB5FFEACA}" sibTransId="{E152C235-4CEB-4AB9-96C5-E3F8314FA162}"/>
    <dgm:cxn modelId="{D5CBED49-6CC8-4EC1-A709-33E59CD734A3}" srcId="{38E5D134-FDBA-43E4-9014-76152DD37E94}" destId="{2E1DC2A4-497C-449C-B27B-D90AC896D4E7}" srcOrd="0" destOrd="0" parTransId="{D15697AB-AF94-4AB4-842F-5AF69C9436FF}" sibTransId="{A36B247A-674E-4188-A26C-62DE9636BB63}"/>
    <dgm:cxn modelId="{A665E514-9C24-4F4F-AE7C-E41F32F79B64}" type="presParOf" srcId="{A2495299-CECB-4003-B5B1-72E9A2DE5FAF}" destId="{B263F1ED-6E00-4FD5-8E44-978A1507986A}" srcOrd="0" destOrd="0" presId="urn:microsoft.com/office/officeart/2005/8/layout/vList5"/>
    <dgm:cxn modelId="{3BF65E55-F62D-4B9C-8B00-13CB4E1A7EA1}" type="presParOf" srcId="{B263F1ED-6E00-4FD5-8E44-978A1507986A}" destId="{716E0831-F95A-49C2-82A5-58F05955C46C}" srcOrd="0" destOrd="0" presId="urn:microsoft.com/office/officeart/2005/8/layout/vList5"/>
    <dgm:cxn modelId="{EC01FBCD-F038-46DA-8202-E35658F195C8}" type="presParOf" srcId="{B263F1ED-6E00-4FD5-8E44-978A1507986A}" destId="{AD0B30FA-7627-43D9-93F2-98E9C63D2BE7}" srcOrd="1" destOrd="0" presId="urn:microsoft.com/office/officeart/2005/8/layout/vList5"/>
    <dgm:cxn modelId="{154EB0DC-4A7A-44EC-B176-7026A5D8E61F}" type="presParOf" srcId="{A2495299-CECB-4003-B5B1-72E9A2DE5FAF}" destId="{B6166278-C4E3-43C2-ABDB-85A9E9CE095D}" srcOrd="1" destOrd="0" presId="urn:microsoft.com/office/officeart/2005/8/layout/vList5"/>
    <dgm:cxn modelId="{B09D0900-16CA-48F8-9FDF-CEC661653CC3}" type="presParOf" srcId="{A2495299-CECB-4003-B5B1-72E9A2DE5FAF}" destId="{173B930B-2C02-4B7B-9867-850EFBD1CCC1}" srcOrd="2" destOrd="0" presId="urn:microsoft.com/office/officeart/2005/8/layout/vList5"/>
    <dgm:cxn modelId="{EED56433-6F46-47CD-B25A-4169E8A3ADE2}" type="presParOf" srcId="{173B930B-2C02-4B7B-9867-850EFBD1CCC1}" destId="{41310625-F86F-46E6-8BAA-CE5241E3F626}" srcOrd="0" destOrd="0" presId="urn:microsoft.com/office/officeart/2005/8/layout/vList5"/>
    <dgm:cxn modelId="{7C4A17AD-300A-4B89-AB3B-4EFF4843912B}" type="presParOf" srcId="{173B930B-2C02-4B7B-9867-850EFBD1CCC1}" destId="{3E4A0684-26AD-4142-8E14-E0E105F71C06}" srcOrd="1" destOrd="0" presId="urn:microsoft.com/office/officeart/2005/8/layout/vList5"/>
    <dgm:cxn modelId="{36CDAD5E-84F4-4769-B1F1-D0E8BF12D1F2}" type="presParOf" srcId="{A2495299-CECB-4003-B5B1-72E9A2DE5FAF}" destId="{DF6034F5-5ECC-4CE4-B3F1-A1D2FD17E06A}" srcOrd="3" destOrd="0" presId="urn:microsoft.com/office/officeart/2005/8/layout/vList5"/>
    <dgm:cxn modelId="{A5092422-98FD-4A42-8429-AD90DF0852F6}" type="presParOf" srcId="{A2495299-CECB-4003-B5B1-72E9A2DE5FAF}" destId="{2B0FDBBE-EDE5-4B34-B592-F6FCAF34E838}" srcOrd="4" destOrd="0" presId="urn:microsoft.com/office/officeart/2005/8/layout/vList5"/>
    <dgm:cxn modelId="{B82F80B4-42A5-4A0F-90B3-4E2B8488BC36}" type="presParOf" srcId="{2B0FDBBE-EDE5-4B34-B592-F6FCAF34E838}" destId="{D961FA06-FBED-416F-8ABE-4DF9573AB859}" srcOrd="0" destOrd="0" presId="urn:microsoft.com/office/officeart/2005/8/layout/vList5"/>
    <dgm:cxn modelId="{592661A9-ADEC-4E2C-9BA1-43FD2F238191}" type="presParOf" srcId="{2B0FDBBE-EDE5-4B34-B592-F6FCAF34E838}" destId="{2E817C86-FA2C-4A6C-8BD6-F0DA4D3DA6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D6A27-1940-4BDA-82B6-2AFFD0118C20}">
      <dsp:nvSpPr>
        <dsp:cNvPr id="0" name=""/>
        <dsp:cNvSpPr/>
      </dsp:nvSpPr>
      <dsp:spPr>
        <a:xfrm rot="10800000">
          <a:off x="0" y="185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cs typeface="AL-Mohanad Bold" pitchFamily="2" charset="-78"/>
            </a:rPr>
            <a:t>تحديد مهمة المنظمة ونوع الأعمال التي تقوم </a:t>
          </a:r>
          <a:r>
            <a:rPr lang="ar-SA" sz="2400" kern="1200" dirty="0" err="1" smtClean="0">
              <a:cs typeface="AL-Mohanad Bold" pitchFamily="2" charset="-78"/>
            </a:rPr>
            <a:t>بها</a:t>
          </a:r>
          <a:endParaRPr lang="en-US" sz="2400" kern="1200" dirty="0">
            <a:cs typeface="AL-Mohanad Bold" pitchFamily="2" charset="-78"/>
          </a:endParaRPr>
        </a:p>
      </dsp:txBody>
      <dsp:txXfrm rot="10800000">
        <a:off x="376776" y="127447"/>
        <a:ext cx="4895348" cy="753552"/>
      </dsp:txXfrm>
    </dsp:sp>
    <dsp:sp modelId="{B5A22834-4AE2-41B0-BC44-2CF4D5FCDBCC}">
      <dsp:nvSpPr>
        <dsp:cNvPr id="0" name=""/>
        <dsp:cNvSpPr/>
      </dsp:nvSpPr>
      <dsp:spPr>
        <a:xfrm>
          <a:off x="5272124" y="185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>
              <a:cs typeface="AL-Mohanad Bold" pitchFamily="2" charset="-78"/>
            </a:rPr>
            <a:t>رسالة المنظمة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50902"/>
        <a:ext cx="3416655" cy="906642"/>
      </dsp:txXfrm>
    </dsp:sp>
    <dsp:sp modelId="{ECB439FA-CB5A-4C2A-99CF-1600D3AD7893}">
      <dsp:nvSpPr>
        <dsp:cNvPr id="0" name=""/>
        <dsp:cNvSpPr/>
      </dsp:nvSpPr>
      <dsp:spPr>
        <a:xfrm rot="10800000">
          <a:off x="0" y="110706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>
              <a:cs typeface="AL-Mohanad Bold" pitchFamily="2" charset="-78"/>
            </a:rPr>
            <a:t>يتم وضع الأهداف والغايات</a:t>
          </a:r>
          <a:endParaRPr lang="en-US" sz="3000" kern="1200" dirty="0">
            <a:cs typeface="AL-Mohanad Bold" pitchFamily="2" charset="-78"/>
          </a:endParaRPr>
        </a:p>
      </dsp:txBody>
      <dsp:txXfrm rot="10800000">
        <a:off x="376776" y="1232657"/>
        <a:ext cx="4895348" cy="753552"/>
      </dsp:txXfrm>
    </dsp:sp>
    <dsp:sp modelId="{9A90591E-C42F-47BD-87E5-7E8E31B94ED7}">
      <dsp:nvSpPr>
        <dsp:cNvPr id="0" name=""/>
        <dsp:cNvSpPr/>
      </dsp:nvSpPr>
      <dsp:spPr>
        <a:xfrm>
          <a:off x="5272124" y="110706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>
              <a:cs typeface="AL-Mohanad Bold" pitchFamily="2" charset="-78"/>
            </a:rPr>
            <a:t>الأهداف والغابات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1156112"/>
        <a:ext cx="3416655" cy="906642"/>
      </dsp:txXfrm>
    </dsp:sp>
    <dsp:sp modelId="{0679AE25-8358-423C-A71D-9827BBE1BBE2}">
      <dsp:nvSpPr>
        <dsp:cNvPr id="0" name=""/>
        <dsp:cNvSpPr/>
      </dsp:nvSpPr>
      <dsp:spPr>
        <a:xfrm rot="10800000">
          <a:off x="0" y="221227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cs typeface="AL-Mohanad Bold" pitchFamily="2" charset="-78"/>
            </a:rPr>
            <a:t>يتم تحديد كيفية تحقيق الأهداف والغايات على المدى البعيد</a:t>
          </a:r>
          <a:endParaRPr lang="en-US" sz="2400" kern="1200" dirty="0">
            <a:cs typeface="AL-Mohanad Bold" pitchFamily="2" charset="-78"/>
          </a:endParaRPr>
        </a:p>
      </dsp:txBody>
      <dsp:txXfrm rot="10800000">
        <a:off x="376776" y="2337867"/>
        <a:ext cx="4895348" cy="753552"/>
      </dsp:txXfrm>
    </dsp:sp>
    <dsp:sp modelId="{2C676DE1-FC2E-4284-ACAF-17681F77A83D}">
      <dsp:nvSpPr>
        <dsp:cNvPr id="0" name=""/>
        <dsp:cNvSpPr/>
      </dsp:nvSpPr>
      <dsp:spPr>
        <a:xfrm>
          <a:off x="5272124" y="221227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>
              <a:cs typeface="AL-Mohanad Bold" pitchFamily="2" charset="-78"/>
            </a:rPr>
            <a:t>الإستراتيجية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2261322"/>
        <a:ext cx="3416655" cy="906642"/>
      </dsp:txXfrm>
    </dsp:sp>
    <dsp:sp modelId="{3668C8F3-52E5-4BED-8DE0-B786ED6AABC1}">
      <dsp:nvSpPr>
        <dsp:cNvPr id="0" name=""/>
        <dsp:cNvSpPr/>
      </dsp:nvSpPr>
      <dsp:spPr>
        <a:xfrm rot="10800000">
          <a:off x="0" y="331748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cs typeface="AL-Mohanad Bold" pitchFamily="2" charset="-78"/>
            </a:rPr>
            <a:t>يتم تحديد نوع الوظائف ومن سينجزها</a:t>
          </a:r>
          <a:endParaRPr lang="en-US" sz="2400" kern="1200" dirty="0">
            <a:cs typeface="AL-Mohanad Bold" pitchFamily="2" charset="-78"/>
          </a:endParaRPr>
        </a:p>
      </dsp:txBody>
      <dsp:txXfrm rot="10800000">
        <a:off x="376776" y="3443077"/>
        <a:ext cx="4895348" cy="753552"/>
      </dsp:txXfrm>
    </dsp:sp>
    <dsp:sp modelId="{90CDA424-1531-42D3-BF63-8BD2A50E5E21}">
      <dsp:nvSpPr>
        <dsp:cNvPr id="0" name=""/>
        <dsp:cNvSpPr/>
      </dsp:nvSpPr>
      <dsp:spPr>
        <a:xfrm>
          <a:off x="5272124" y="331748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>
              <a:cs typeface="AL-Mohanad Bold" pitchFamily="2" charset="-78"/>
            </a:rPr>
            <a:t>الهيكل التنظيمي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3366532"/>
        <a:ext cx="3416655" cy="906642"/>
      </dsp:txXfrm>
    </dsp:sp>
    <dsp:sp modelId="{16F784F5-6CCA-4CE5-8E2D-11E140BB9F5A}">
      <dsp:nvSpPr>
        <dsp:cNvPr id="0" name=""/>
        <dsp:cNvSpPr/>
      </dsp:nvSpPr>
      <dsp:spPr>
        <a:xfrm rot="10800000">
          <a:off x="0" y="442269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cs typeface="AL-Mohanad Bold" pitchFamily="2" charset="-78"/>
            </a:rPr>
            <a:t>موائمة القدرات والمهارات والمعارف مع الوظائف المطلوبة </a:t>
          </a:r>
          <a:endParaRPr lang="en-US" sz="2400" kern="1200" dirty="0">
            <a:cs typeface="AL-Mohanad Bold" pitchFamily="2" charset="-78"/>
          </a:endParaRPr>
        </a:p>
      </dsp:txBody>
      <dsp:txXfrm rot="10800000">
        <a:off x="376776" y="4548287"/>
        <a:ext cx="4895348" cy="753552"/>
      </dsp:txXfrm>
    </dsp:sp>
    <dsp:sp modelId="{8F5FABFC-ADA7-4A2E-A840-95FA8B34141E}">
      <dsp:nvSpPr>
        <dsp:cNvPr id="0" name=""/>
        <dsp:cNvSpPr/>
      </dsp:nvSpPr>
      <dsp:spPr>
        <a:xfrm>
          <a:off x="5272124" y="442269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>
              <a:cs typeface="AL-Mohanad Bold" pitchFamily="2" charset="-78"/>
            </a:rPr>
            <a:t>الموارد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4471742"/>
        <a:ext cx="3416655" cy="906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B30FA-7627-43D9-93F2-98E9C63D2BE7}">
      <dsp:nvSpPr>
        <dsp:cNvPr id="0" name=""/>
        <dsp:cNvSpPr/>
      </dsp:nvSpPr>
      <dsp:spPr>
        <a:xfrm rot="5400000">
          <a:off x="5309506" y="-2015365"/>
          <a:ext cx="1233979" cy="5577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>
              <a:cs typeface="AL-Mohanad Bold" pitchFamily="2" charset="-78"/>
            </a:rPr>
            <a:t>التخطيط</a:t>
          </a:r>
          <a:endParaRPr lang="ar-SA" sz="3000" kern="1200" dirty="0">
            <a:cs typeface="AL-Mohanad Bold" pitchFamily="2" charset="-78"/>
          </a:endParaRPr>
        </a:p>
      </dsp:txBody>
      <dsp:txXfrm rot="-5400000">
        <a:off x="3137556" y="216823"/>
        <a:ext cx="5517641" cy="1113503"/>
      </dsp:txXfrm>
    </dsp:sp>
    <dsp:sp modelId="{716E0831-F95A-49C2-82A5-58F05955C46C}">
      <dsp:nvSpPr>
        <dsp:cNvPr id="0" name=""/>
        <dsp:cNvSpPr/>
      </dsp:nvSpPr>
      <dsp:spPr>
        <a:xfrm>
          <a:off x="0" y="2337"/>
          <a:ext cx="3137556" cy="1542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cs typeface="AL-Mohanad Bold" pitchFamily="2" charset="-78"/>
            </a:rPr>
            <a:t>Planning</a:t>
          </a:r>
          <a:endParaRPr lang="ar-SA" sz="3000" kern="1200" dirty="0">
            <a:cs typeface="AL-Mohanad Bold" pitchFamily="2" charset="-78"/>
          </a:endParaRPr>
        </a:p>
      </dsp:txBody>
      <dsp:txXfrm>
        <a:off x="75297" y="77634"/>
        <a:ext cx="2986962" cy="1391880"/>
      </dsp:txXfrm>
    </dsp:sp>
    <dsp:sp modelId="{3E4A0684-26AD-4142-8E14-E0E105F71C06}">
      <dsp:nvSpPr>
        <dsp:cNvPr id="0" name=""/>
        <dsp:cNvSpPr/>
      </dsp:nvSpPr>
      <dsp:spPr>
        <a:xfrm rot="5400000">
          <a:off x="5309506" y="-395766"/>
          <a:ext cx="1233979" cy="5577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>
              <a:cs typeface="AL-Mohanad Bold" pitchFamily="2" charset="-78"/>
            </a:rPr>
            <a:t>التخطيط الاستراتيجي</a:t>
          </a:r>
          <a:endParaRPr lang="ar-SA" sz="3000" kern="1200" dirty="0">
            <a:cs typeface="AL-Mohanad Bold" pitchFamily="2" charset="-78"/>
          </a:endParaRPr>
        </a:p>
      </dsp:txBody>
      <dsp:txXfrm rot="-5400000">
        <a:off x="3137556" y="1836422"/>
        <a:ext cx="5517641" cy="1113503"/>
      </dsp:txXfrm>
    </dsp:sp>
    <dsp:sp modelId="{41310625-F86F-46E6-8BAA-CE5241E3F626}">
      <dsp:nvSpPr>
        <dsp:cNvPr id="0" name=""/>
        <dsp:cNvSpPr/>
      </dsp:nvSpPr>
      <dsp:spPr>
        <a:xfrm>
          <a:off x="0" y="1598582"/>
          <a:ext cx="3137556" cy="1542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cs typeface="AL-Mohanad Bold" pitchFamily="2" charset="-78"/>
            </a:rPr>
            <a:t>Strategic Planning</a:t>
          </a:r>
          <a:endParaRPr lang="ar-SA" sz="3000" kern="1200" dirty="0">
            <a:cs typeface="AL-Mohanad Bold" pitchFamily="2" charset="-78"/>
          </a:endParaRPr>
        </a:p>
      </dsp:txBody>
      <dsp:txXfrm>
        <a:off x="75297" y="1673879"/>
        <a:ext cx="2986962" cy="1391880"/>
      </dsp:txXfrm>
    </dsp:sp>
    <dsp:sp modelId="{2E817C86-FA2C-4A6C-8BD6-F0DA4D3DA625}">
      <dsp:nvSpPr>
        <dsp:cNvPr id="0" name=""/>
        <dsp:cNvSpPr/>
      </dsp:nvSpPr>
      <dsp:spPr>
        <a:xfrm rot="5400000">
          <a:off x="5309506" y="1223832"/>
          <a:ext cx="1233979" cy="5577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>
              <a:cs typeface="AL-Mohanad Bold" pitchFamily="2" charset="-78"/>
            </a:rPr>
            <a:t>تخطيط الموارد البشرية</a:t>
          </a: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3000" kern="1200" dirty="0">
            <a:cs typeface="AL-Mohanad Bold" pitchFamily="2" charset="-78"/>
          </a:endParaRPr>
        </a:p>
      </dsp:txBody>
      <dsp:txXfrm rot="-5400000">
        <a:off x="3137556" y="3456020"/>
        <a:ext cx="5517641" cy="1113503"/>
      </dsp:txXfrm>
    </dsp:sp>
    <dsp:sp modelId="{D961FA06-FBED-416F-8ABE-4DF9573AB859}">
      <dsp:nvSpPr>
        <dsp:cNvPr id="0" name=""/>
        <dsp:cNvSpPr/>
      </dsp:nvSpPr>
      <dsp:spPr>
        <a:xfrm>
          <a:off x="0" y="3241534"/>
          <a:ext cx="3137556" cy="1542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cs typeface="AL-Mohanad Bold" pitchFamily="2" charset="-78"/>
            </a:rPr>
            <a:t>Human Resources Planning</a:t>
          </a:r>
          <a:endParaRPr lang="ar-SA" sz="3000" kern="1200" dirty="0">
            <a:cs typeface="AL-Mohanad Bold" pitchFamily="2" charset="-78"/>
          </a:endParaRPr>
        </a:p>
      </dsp:txBody>
      <dsp:txXfrm>
        <a:off x="75297" y="3316831"/>
        <a:ext cx="2986962" cy="1391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43B54-7BA6-4BCF-98D7-F06FFEF42D3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2DB84-B7D0-4521-99AE-CA724B093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D8011D-0BE1-4D9A-977E-A2DE87905FED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a/s/ref=dp_byline_sr_book_2?ie=UTF8&amp;field-author=Kenneth+McBey+Kenneth+McBey&amp;search-alias=books-ca" TargetMode="External"/><Relationship Id="rId2" Type="http://schemas.openxmlformats.org/officeDocument/2006/relationships/hyperlink" Target="http://www.amazon.ca/s/ref=dp_byline_sr_book_1?ie=UTF8&amp;field-author=Monica+Belcourt&amp;search-alias=books-c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amazon.ca/s/ref=dp_byline_sr_book_3?ie=UTF8&amp;field-author=Ying+Hong&amp;search-alias=books-ca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8072494" cy="1981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ar-SA" sz="7000" b="1" kern="0" dirty="0" smtClean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تخطيط وتوظيف الموارد البشرية</a:t>
            </a:r>
            <a:endParaRPr lang="ar-SA" sz="7000" b="1" kern="0" dirty="0">
              <a:ln w="11430"/>
              <a:solidFill>
                <a:srgbClr val="00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4419600" y="152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altLang="en-US" dirty="0" smtClean="0">
                <a:solidFill>
                  <a:srgbClr val="000099"/>
                </a:solidFill>
                <a:latin typeface="Traditional Arabic" pitchFamily="18" charset="-78"/>
                <a:cs typeface="Traditional Arabic" pitchFamily="18" charset="-78"/>
              </a:rPr>
              <a:t>المملكة العربية السعودية</a:t>
            </a:r>
            <a:endParaRPr lang="en-US" altLang="en-US" dirty="0" smtClean="0">
              <a:solidFill>
                <a:srgbClr val="000099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altLang="en-US" dirty="0" smtClean="0">
                <a:solidFill>
                  <a:srgbClr val="000099"/>
                </a:solidFill>
                <a:latin typeface="Traditional Arabic" pitchFamily="18" charset="-78"/>
                <a:cs typeface="Traditional Arabic" pitchFamily="18" charset="-78"/>
              </a:rPr>
              <a:t>وزارة التعليم</a:t>
            </a:r>
            <a:endParaRPr lang="en-US" altLang="en-US" dirty="0" smtClean="0">
              <a:solidFill>
                <a:srgbClr val="000099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altLang="en-US" dirty="0" smtClean="0">
                <a:solidFill>
                  <a:srgbClr val="000099"/>
                </a:solidFill>
                <a:latin typeface="Traditional Arabic" pitchFamily="18" charset="-78"/>
                <a:cs typeface="Traditional Arabic" pitchFamily="18" charset="-78"/>
              </a:rPr>
              <a:t>جامعة الملك سعود</a:t>
            </a:r>
            <a:endParaRPr lang="en-US" altLang="en-US" dirty="0">
              <a:solidFill>
                <a:srgbClr val="000099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40639" y="3962400"/>
            <a:ext cx="333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1436هــــــ</a:t>
            </a: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عناصر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428736"/>
            <a:ext cx="8763000" cy="4850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الأهداف: </a:t>
            </a:r>
            <a:r>
              <a:rPr lang="ar-SA" sz="3000" dirty="0" smtClean="0">
                <a:cs typeface="AL-Mohanad Bold" pitchFamily="2" charset="-78"/>
              </a:rPr>
              <a:t>نتائج مستقبلية مرغوب تحقيقها</a:t>
            </a: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.</a:t>
            </a:r>
            <a:endParaRPr lang="en-US" sz="3000" dirty="0" smtClean="0">
              <a:latin typeface="Sakkal Majalla" pitchFamily="2" charset="-78"/>
              <a:cs typeface="AL-Mohanad Bold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cs typeface="AL-Mohanad Bold" pitchFamily="2" charset="-78"/>
              </a:rPr>
              <a:t>السياسات: هي الإطار الذي يرشد سلوك الإدارة والعاملين نحو تحقيق الأهداف</a:t>
            </a: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 smtClean="0">
                <a:cs typeface="AL-Mohanad Bold" pitchFamily="2" charset="-78"/>
              </a:rPr>
              <a:t>القواعد</a:t>
            </a:r>
            <a:r>
              <a:rPr lang="ar-SA" sz="3000" dirty="0" smtClean="0">
                <a:cs typeface="AL-Mohanad Bold" pitchFamily="2" charset="-78"/>
              </a:rPr>
              <a:t>: تمثل نظاماً للأوامر والنواهي ضمن الإطار التنظيمي، مثال: ممنوع الدخول</a:t>
            </a: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 smtClean="0">
                <a:cs typeface="AL-Mohanad Bold" pitchFamily="2" charset="-78"/>
              </a:rPr>
              <a:t>الإجراءات</a:t>
            </a:r>
            <a:r>
              <a:rPr lang="ar-SA" sz="3000" dirty="0" smtClean="0">
                <a:cs typeface="AL-Mohanad Bold" pitchFamily="2" charset="-78"/>
              </a:rPr>
              <a:t>: عبارة عن الخطوات اللازمة لإنجاز هدف معين</a:t>
            </a: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تتمة / عناصر </a:t>
            </a:r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428736"/>
            <a:ext cx="8763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dirty="0" smtClean="0">
                <a:cs typeface="AL-Mohanad Bold" pitchFamily="2" charset="-78"/>
              </a:rPr>
              <a:t>البرامج: هي خليط من الأهداف والسياسات والقواعد والإجراءات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dirty="0" smtClean="0">
                <a:cs typeface="AL-Mohanad Bold" pitchFamily="2" charset="-78"/>
              </a:rPr>
              <a:t>الموازنة: هي بيان رقمي لإيرادات ومصروفات المنشأة خلال فترة زمنية معينة.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التخطيط الاستراتيجي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52400" y="1428736"/>
            <a:ext cx="8763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dirty="0" smtClean="0">
                <a:cs typeface="AL-Mohanad Bold" pitchFamily="2" charset="-78"/>
              </a:rPr>
              <a:t>التخطيط الاستراتيجي هو: عملية نظامية يتم من خلالها صياغة رؤية مستقبلية مرغوب تحقيقها وترجمة تلك الرؤية إلى أهداف وغايات عريضة ووضع خطوات متتابعة لتحقيق تلك الأهداف.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dirty="0" smtClean="0">
                <a:cs typeface="AL-Mohanad Bold" pitchFamily="2" charset="-78"/>
              </a:rPr>
              <a:t>التخطيط الاستراتيجي يبدأ من الرؤية في حين أن التخطيط طويل المدى يبدأ من الوضع الراهن.</a:t>
            </a:r>
            <a:r>
              <a:rPr lang="en-US" sz="1600" dirty="0" smtClean="0">
                <a:cs typeface="AL-Mohanad Bold" pitchFamily="2" charset="-78"/>
              </a:rPr>
              <a:t>(Business Dictionary)</a:t>
            </a:r>
            <a:endParaRPr lang="ar-SA" sz="1600" dirty="0" smtClean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2057400" y="2413337"/>
            <a:ext cx="50291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الوحدة الثانية: تخطيط الموارد البشرية، المفاهيم والأهمية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1472" y="1357299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يُتوقع من الطالب بعد انتهاء هذا الدرس أن يتعرف على: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مفهوم وأهمية تخطيط الموارد البشرية.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العلاقة بين تخطيط الموارد البشرية والتخطيط على مستوى المنظمة.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التخطيط الاستراتيجي للموارد البشرية.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العوامل المؤثرة في تخطيط الموارد البشرية.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دور نظم المعلومات في التخطيط للموارد البشرية.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3286116" y="571480"/>
            <a:ext cx="16578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أهداف الدرس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مفهوم تخطيط الموارد البشرية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428736"/>
            <a:ext cx="8763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عملية التأكد من توافر الكمية والنوعية المناسبة من القوى البشرية في المكان والزمان الملائمين والقيام بما هو مطلوب منها من أعمال وواجبات</a:t>
            </a:r>
            <a:r>
              <a:rPr lang="ar-SA" sz="3200" dirty="0" smtClean="0">
                <a:cs typeface="AL-Mohanad Bold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التأكد من توافر العدد والنوعية الملائمة من القوى البشرية للقيام بأعمال تتناسب مع احتياجات المنظمة وتؤدي إلى رضا العاملين.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تحديد أعداد ونوعيات العمالة المطلوبة خلال فترة الخطة</a:t>
            </a:r>
            <a:r>
              <a:rPr lang="ar-SA" sz="32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.</a:t>
            </a:r>
            <a:endParaRPr lang="ar-SA" sz="32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مفهوم تخطيط الموارد البشرية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285860"/>
            <a:ext cx="8763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رغم الاختلاف في صياغة تلك </a:t>
            </a:r>
            <a:r>
              <a:rPr lang="ar-SA" sz="3000" b="1" dirty="0" err="1" smtClean="0">
                <a:latin typeface="Traditional Arabic" pitchFamily="18" charset="-78"/>
                <a:cs typeface="Traditional Arabic" pitchFamily="18" charset="-78"/>
              </a:rPr>
              <a:t>التعاريف</a:t>
            </a: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 إلاّ أن هناك نقاطاً مشتركة فيما بينها هي :-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en-US" sz="3000" b="1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وجود خطة واضحة المعالم بأهداف محددة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en-US" sz="3000" b="1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اشتمال خطة الموارد البشرية على أنشطة إدارية أخرى منها التوظيف والترقية والتدريب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en-US" sz="3000" b="1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توافر قاعدة معلوماتية تمد المنظمة بالمعلومات المتعلقة بخصائص الموارد البشرية داخل المنظمة وخارجها .  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1472" y="1357299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ويمكن النظر إلى تخطيط الموارد البشرية على أنه مقابلة بين العرض والطلب ، العرض يمثل المتاح من الموارد البشرية حالياً ، أما الطلب فيمثل احتياجات المنظمة من القوى العاملة خلال فترة التخطيط ، ويعتمد هذا على ظروف معينة منها : -</a:t>
            </a:r>
            <a:endParaRPr lang="en-US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-تغير أو ثبات كمية الإنتاج . </a:t>
            </a:r>
            <a:endParaRPr lang="en-US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-التغير في عبء العمل . </a:t>
            </a:r>
            <a:endParaRPr lang="en-US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-التغير في تكنولوجيا الإنتاج . </a:t>
            </a:r>
            <a:endParaRPr lang="en-US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-التغير في الهيكل التنظيمي . </a:t>
            </a:r>
            <a:endParaRPr lang="en-US" sz="35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9" name="مستطيل 8"/>
          <p:cNvSpPr/>
          <p:nvPr/>
        </p:nvSpPr>
        <p:spPr>
          <a:xfrm>
            <a:off x="3286116" y="571480"/>
            <a:ext cx="3842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 /مفهوم تخطيط الموارد البشرية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154275"/>
            <a:ext cx="86439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000" b="1" u="sng" dirty="0" smtClean="0">
                <a:latin typeface="Traditional Arabic" pitchFamily="18" charset="-78"/>
                <a:cs typeface="Traditional Arabic" pitchFamily="18" charset="-78"/>
              </a:rPr>
              <a:t>أهمية تخطيط الموارد البشرية  </a:t>
            </a: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:-</a:t>
            </a:r>
            <a:r>
              <a:rPr lang="ar-SA" sz="3000" b="1" u="sng" dirty="0" smtClean="0">
                <a:latin typeface="Traditional Arabic" pitchFamily="18" charset="-78"/>
                <a:cs typeface="Traditional Arabic" pitchFamily="18" charset="-78"/>
              </a:rPr>
              <a:t> 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1. منع التوقف في عجلة الإنتاج وذلك لمعرفة الإدارة بالعدد المطلوب من العاملين خلال فترة معينة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2. التخلص من الفائض وسد العجز وبالتالي ترشيد استخدام الموارد البشرية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3. يساعد في إنجاز الوظائف الأخرى مثل التوظيف وتحليل الوظائف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4. يساعد تحديد الاحتياجات المستقبلية من الموارد البشرية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5. يساعد في إظهار نقاط الضعف في نوعية القوى البشرية ويكشف عن احتياجاتها التدريبية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6. يساعد في زيادة الكفاءة الإنتاجية بتجنب وضع أجور إضافية دون الحصول على عمل يعكس هذه الأجور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3286116" y="571480"/>
            <a:ext cx="32031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أهمية تخطيط الموارد البشرية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044436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sz="3200" b="1" dirty="0" smtClean="0"/>
              <a:t> </a:t>
            </a:r>
            <a:endParaRPr lang="en-US" sz="3200" dirty="0" smtClean="0"/>
          </a:p>
          <a:p>
            <a:pPr rtl="1"/>
            <a:r>
              <a:rPr lang="ar-SA" sz="3200" b="1" dirty="0" smtClean="0"/>
              <a:t>	</a:t>
            </a:r>
            <a:endParaRPr lang="en-US" sz="3200" dirty="0" smtClean="0"/>
          </a:p>
          <a:p>
            <a:pPr rtl="1"/>
            <a:r>
              <a:rPr lang="ar-SA" sz="3200" b="1" dirty="0" smtClean="0"/>
              <a:t> </a:t>
            </a:r>
            <a:endParaRPr lang="en-US" sz="3200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00236" y="347361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1696580" y="461641"/>
            <a:ext cx="609013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25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العلاقة بين تخطيط الموارد البشرية وبين الخطة </a:t>
            </a:r>
            <a:r>
              <a:rPr lang="ar-SA" altLang="zh-CN" sz="2500" b="1" dirty="0" err="1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الاستراتيجية</a:t>
            </a:r>
            <a:r>
              <a:rPr lang="ar-SA" altLang="zh-CN" sz="25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 للمنظمة</a:t>
            </a:r>
            <a:endParaRPr lang="zh-CN" altLang="en-US" sz="25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142844" y="1214422"/>
          <a:ext cx="878687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162800" y="2057400"/>
            <a:ext cx="762000" cy="665163"/>
            <a:chOff x="0" y="0"/>
            <a:chExt cx="1549" cy="1351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13" y="23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 cmpd="sng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90" y="80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524000" y="2667000"/>
            <a:ext cx="5638800" cy="0"/>
          </a:xfrm>
          <a:prstGeom prst="line">
            <a:avLst/>
          </a:prstGeom>
          <a:noFill/>
          <a:ln w="25400" cmpd="sng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19200" y="2057400"/>
            <a:ext cx="56798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نبذة عن المقرر</a:t>
            </a:r>
            <a:endParaRPr lang="en-US" sz="3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359650" y="2155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7162800" y="2971800"/>
            <a:ext cx="762000" cy="665163"/>
            <a:chOff x="0" y="0"/>
            <a:chExt cx="1549" cy="1351"/>
          </a:xfrm>
        </p:grpSpPr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13" y="23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0" y="0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 cmpd="sng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90" y="80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524000" y="3581400"/>
            <a:ext cx="5638800" cy="0"/>
          </a:xfrm>
          <a:prstGeom prst="line">
            <a:avLst/>
          </a:prstGeom>
          <a:noFill/>
          <a:ln w="25400" cmpd="sng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057400" y="3048000"/>
            <a:ext cx="480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الخطة الدراسية</a:t>
            </a:r>
            <a:endParaRPr lang="en-US" sz="3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359650" y="30702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2</a:t>
            </a:r>
          </a:p>
        </p:txBody>
      </p: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7162800" y="3863975"/>
            <a:ext cx="762000" cy="665163"/>
            <a:chOff x="0" y="0"/>
            <a:chExt cx="1549" cy="1351"/>
          </a:xfrm>
        </p:grpSpPr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13" y="23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0" y="0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 cmpd="sng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90" y="80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1524000" y="4473574"/>
            <a:ext cx="5638800" cy="22225"/>
          </a:xfrm>
          <a:prstGeom prst="line">
            <a:avLst/>
          </a:prstGeom>
          <a:noFill/>
          <a:ln w="25400" cmpd="sng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447800" y="3886200"/>
            <a:ext cx="541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الكتب المقررة</a:t>
            </a:r>
            <a:endParaRPr lang="en-US" sz="3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359650" y="3962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3</a:t>
            </a:r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7162800" y="4778375"/>
            <a:ext cx="762000" cy="665163"/>
            <a:chOff x="0" y="0"/>
            <a:chExt cx="1549" cy="1351"/>
          </a:xfrm>
        </p:grpSpPr>
        <p:sp>
          <p:nvSpPr>
            <p:cNvPr id="24" name="AutoShape 25"/>
            <p:cNvSpPr>
              <a:spLocks noChangeArrowheads="1"/>
            </p:cNvSpPr>
            <p:nvPr/>
          </p:nvSpPr>
          <p:spPr bwMode="auto">
            <a:xfrm>
              <a:off x="13" y="23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AutoShape 26"/>
            <p:cNvSpPr>
              <a:spLocks noChangeArrowheads="1"/>
            </p:cNvSpPr>
            <p:nvPr/>
          </p:nvSpPr>
          <p:spPr bwMode="auto">
            <a:xfrm>
              <a:off x="0" y="0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 cmpd="sng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AutoShape 27"/>
            <p:cNvSpPr>
              <a:spLocks noChangeArrowheads="1"/>
            </p:cNvSpPr>
            <p:nvPr/>
          </p:nvSpPr>
          <p:spPr bwMode="auto">
            <a:xfrm>
              <a:off x="90" y="80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1524000" y="5334000"/>
            <a:ext cx="5638800" cy="53975"/>
          </a:xfrm>
          <a:prstGeom prst="line">
            <a:avLst/>
          </a:prstGeom>
          <a:noFill/>
          <a:ln w="25400" cmpd="sng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447800" y="4854575"/>
            <a:ext cx="541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الوحدة الأولى: التخطيط: المفهوم والأهمية</a:t>
            </a:r>
            <a:endParaRPr lang="en-US" sz="3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7359650" y="4876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514600" y="533400"/>
            <a:ext cx="378172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spcBef>
                <a:spcPts val="0"/>
              </a:spcBef>
            </a:pPr>
            <a:r>
              <a:rPr lang="ar-SA" sz="40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الموضوعات الرئيسة</a:t>
            </a:r>
            <a:endParaRPr lang="en-US" sz="4000" b="1" dirty="0" smtClean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>
              <a:spcBef>
                <a:spcPts val="0"/>
              </a:spcBef>
            </a:pPr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785926"/>
            <a:ext cx="864399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يشير الشكل السابق إلى أن تخطيط الموارد البشرية يتم جنباً إلى جنب مع التخطيط الاستراتيجي في المنظمة ، إذ أن نوع الأهداف التي تحددها المنظمة وأسلوب تحقيقها يحدد نوع الوظائف المطلوبة وعددها وهي بدورها تُحدد نوع وكم الموارد البشرية التي يجب على المنظمة الحصول عليها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1785918" y="571480"/>
            <a:ext cx="6088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24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العلاقة بين تخطيط الموارد البشرية وبين التخطيط على مستوى المنظمة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2313600" y="571480"/>
            <a:ext cx="4830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ar-SA" altLang="zh-CN" sz="24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كيف يمكن أن يكون تخطيط الموارد البشرية استراتيجياً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905272" y="1357298"/>
            <a:ext cx="1828800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 smtClean="0">
                <a:latin typeface="Traditional Arabic" pitchFamily="18" charset="-78"/>
                <a:cs typeface="Traditional Arabic" pitchFamily="18" charset="-78"/>
              </a:rPr>
              <a:t>تحديد رسالة المنظمة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905272" y="2157398"/>
            <a:ext cx="1828800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وضع الغايات والأهداف</a:t>
            </a:r>
            <a:endParaRPr lang="en-US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562372" y="3025761"/>
            <a:ext cx="2400300" cy="731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849710" y="4137011"/>
            <a:ext cx="1884362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 smtClean="0">
                <a:latin typeface="Traditional Arabic" pitchFamily="18" charset="-78"/>
                <a:cs typeface="Traditional Arabic" pitchFamily="18" charset="-78"/>
              </a:rPr>
              <a:t>المقارنة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6392885" y="4141773"/>
            <a:ext cx="1393825" cy="465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 smtClean="0">
                <a:latin typeface="Traditional Arabic" pitchFamily="18" charset="-78"/>
                <a:cs typeface="Traditional Arabic" pitchFamily="18" charset="-78"/>
              </a:rPr>
              <a:t>تحديد الطلب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892322" y="4160823"/>
            <a:ext cx="1393825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 smtClean="0">
                <a:latin typeface="Traditional Arabic" pitchFamily="18" charset="-78"/>
                <a:cs typeface="Traditional Arabic" pitchFamily="18" charset="-78"/>
              </a:rPr>
              <a:t>تحديد العرض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992710" y="4941873"/>
            <a:ext cx="1884362" cy="465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زيادة الطلب عن العرض</a:t>
            </a:r>
            <a:endParaRPr lang="en-US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730522" y="4941873"/>
            <a:ext cx="1884363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زيادة العرض عن الطلب</a:t>
            </a:r>
            <a:endParaRPr lang="en-US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276872" y="5700698"/>
            <a:ext cx="1392238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 smtClean="0">
                <a:latin typeface="Traditional Arabic" pitchFamily="18" charset="-78"/>
                <a:cs typeface="Traditional Arabic" pitchFamily="18" charset="-78"/>
              </a:rPr>
              <a:t>التوظيف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990872" y="5700698"/>
            <a:ext cx="1392238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 smtClean="0">
                <a:latin typeface="Traditional Arabic" pitchFamily="18" charset="-78"/>
                <a:cs typeface="Traditional Arabic" pitchFamily="18" charset="-78"/>
              </a:rPr>
              <a:t>التقليص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5813447" y="4243373"/>
            <a:ext cx="512763" cy="349250"/>
          </a:xfrm>
          <a:prstGeom prst="leftArrow">
            <a:avLst>
              <a:gd name="adj1" fmla="val 50000"/>
              <a:gd name="adj2" fmla="val 36705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3311547" y="4251311"/>
            <a:ext cx="512763" cy="296862"/>
          </a:xfrm>
          <a:prstGeom prst="rightArrow">
            <a:avLst>
              <a:gd name="adj1" fmla="val 50000"/>
              <a:gd name="adj2" fmla="val 43182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2647972" y="3300398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962672" y="3300398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6991372" y="3300398"/>
            <a:ext cx="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2647972" y="3300398"/>
            <a:ext cx="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4819672" y="192879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H="1">
            <a:off x="4814910" y="2728898"/>
            <a:ext cx="4762" cy="298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4129110" y="4600561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5419747" y="4606911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H="1">
            <a:off x="5962672" y="5413361"/>
            <a:ext cx="7938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H="1">
            <a:off x="3659210" y="5419711"/>
            <a:ext cx="793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رابط مستقيم 32"/>
          <p:cNvCxnSpPr>
            <a:stCxn id="36868" idx="0"/>
            <a:endCxn id="36868" idx="2"/>
          </p:cNvCxnSpPr>
          <p:nvPr/>
        </p:nvCxnSpPr>
        <p:spPr>
          <a:xfrm rot="16200000" flipH="1">
            <a:off x="4396603" y="3391679"/>
            <a:ext cx="7318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مربع نص 33"/>
          <p:cNvSpPr txBox="1"/>
          <p:nvPr/>
        </p:nvSpPr>
        <p:spPr>
          <a:xfrm>
            <a:off x="4786314" y="307181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تقييم المتاح من الموارد البشرية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3500430" y="314324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تحليل العمل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2313600" y="571480"/>
            <a:ext cx="4830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ar-SA" altLang="zh-CN" sz="24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كيف يمكن أن يكون تخطيط الموارد البشرية استراتيجياً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214282" y="1285860"/>
            <a:ext cx="864399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buFontTx/>
              <a:buChar char="-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يبدأ التخطيط الاستراتيجي للموارد البشرية بتحديد الفرص والتهديدات بوفرة أو ندرة الموارد البشرية في المستقبل ونقاط ضعف وقوة الموارد البشرية في المستقبل ، ونقاط قوة وضعف الموارد البشرية المتاحة للمنظمة ، ويتم تحديد الفرص والتهديدات في ضوء تحليل البيئة الخارجية والبيئة الداخلية.</a:t>
            </a:r>
          </a:p>
          <a:p>
            <a:pPr algn="justLow" rtl="1">
              <a:lnSpc>
                <a:spcPct val="150000"/>
              </a:lnSpc>
              <a:buFontTx/>
              <a:buChar char="-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 عند قيام المشروع بإعداد الخطة للعام الجديد ( وخصوصاً الموازنة التقديرية ) هناك بنود خاصة بتكلفة العمالة ( أجور وتدريب وحوافز وبدلات ) يجب إدراجها في الموازنة.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285860"/>
            <a:ext cx="864399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أولاً:عوامل متعلقة بالبيئة الداخلية :-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1.الوضع المالي للمنظمة : تؤثر القدرة المالية للمنظمة في جوانب عديدة تؤثر بدورها في محتوى خطة الموارد البشرية ومن هذه الجوانب :-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- تأثير القدرة المالية على استخدام المنشأة للتكنولوجيا الحديثة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- قدرة المنشأة على الإنفاق في أوجه التدريب والتنمية للموارد البشرية .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- قدرة المنشأة على دفع أجور ورواتب مجزئه لاستقطاب موظفين مؤهلين.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     - قدرة المنشأة على إعطاء حوافز مادية جيدة ترتقي بالأداء الوظيفي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2641868" y="571480"/>
            <a:ext cx="3716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24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العوامل المؤثرة في تخطيط الموارد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4282" y="1285860"/>
            <a:ext cx="864399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2- التغيرات التنظيمية : تتعرض أي منشأة لمجموعة تغيرات تنظيمية تؤثر في خطة الموارد البشرية ومن هذه التغيرات :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2"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- إعادة توزيع وتفويض الصلاحيات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2"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- إحداث تغيير في أساليب العمل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2" algn="r" rtl="1">
              <a:lnSpc>
                <a:spcPct val="150000"/>
              </a:lnSpc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- إحداث تغيير في الوظائف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8" name="مستطيل 7"/>
          <p:cNvSpPr/>
          <p:nvPr/>
        </p:nvSpPr>
        <p:spPr>
          <a:xfrm>
            <a:off x="2285984" y="57148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24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يتبع/ العوامل المؤثرة في تخطيط الموارد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7" name="مستطيل 6"/>
          <p:cNvSpPr/>
          <p:nvPr/>
        </p:nvSpPr>
        <p:spPr>
          <a:xfrm>
            <a:off x="2285984" y="57148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24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يتبع/ العوامل المؤثرة في تخطيط الموارد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714348" y="1285860"/>
            <a:ext cx="785818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3- أهداف المنشأة : تؤثر أهداف المنشأة في خطة الموارد البشرية ، ومن هذه الأهداف :-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914400" marR="0" lvl="2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زيادة الحصة السوقية للمنشأة . 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914400" marR="0" lvl="2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إنتاج سلع جديدة . 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914400" marR="0" lvl="2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زيادة الأرباح . </a:t>
            </a:r>
            <a:endParaRPr kumimoji="0" lang="ar-SA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مستطيل 4"/>
          <p:cNvSpPr/>
          <p:nvPr/>
        </p:nvSpPr>
        <p:spPr>
          <a:xfrm>
            <a:off x="2285984" y="57148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24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يتبع/ العوامل المؤثرة في تخطيط الموارد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20" y="1285860"/>
            <a:ext cx="857256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ثانياً: عوامل متعلقة</a:t>
            </a:r>
            <a:r>
              <a:rPr kumimoji="0" lang="ar-SA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بالبيئة الخارجية:</a:t>
            </a:r>
          </a:p>
          <a:p>
            <a:pPr lvl="0" algn="just" rtl="1"/>
            <a:r>
              <a:rPr kumimoji="0" lang="ar-SA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1. </a:t>
            </a: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سياسة العمالة في الدولة : تتأثر خطة الموارد البشرية بالتشريعات العمالية الصادرة عن الدولة مثل القواعد التي تُحدد عدد ساعات العمل والحد الأدنى للأجور . . الخ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2. أوضاع سوق العمالة : ينعكس الفائض أو العجز في سوق العمالة على القرار النهائي في خطة الموارد البشرية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3. سياسة الهجرة : تؤدي هجرة العمالة إلى الخارج إلى حدوث عجز في الكثير من الوظائف داخل الدولة مما يدفعها إلى السماح باستيراد العمالة من الخارج الأمر الذي يؤثر على خطة الموارد البشرية .  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marR="0" lvl="1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endParaRPr kumimoji="0" lang="ar-SA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مستطيل 4"/>
          <p:cNvSpPr/>
          <p:nvPr/>
        </p:nvSpPr>
        <p:spPr>
          <a:xfrm>
            <a:off x="2285984" y="57148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24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دور نظم المعلومات في التخطيط للموارد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20" y="1285860"/>
            <a:ext cx="8572560" cy="479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التخطيط الناجح للموارد البشرية يعتمد على المعلومات ، لذا فإن تأسيس نظام فعال للمعلومات يُمكن الإدارة من اتخاذ قرارات ملائمة ، فهذا النظام يسمح بالحصول على كافة المعلومات التي يُريدها المدير في الوقت المناسب وبشكل منظم ودقيق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Low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  وتختلف أساليب تنظيم جهاز نظم المعلومات حسب حجم المنشأة كالآتي :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Low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- المنشأة الصغيرة : يتم إيجاد جهاز مركزي للمعلومات يرتبط مباشرة بالمدير العام وذلك لتقليل التكلفة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Low" rtl="1"/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- المنشأة الكبيرة : يتم إيجاد جهاز لا مركزي يُمكن مدراء الفروع من استخدامه حسب احتياجاتهم الخاصة وإجراء التعديلات عليه دون الرجوع إلى المركز . </a:t>
            </a:r>
            <a:endParaRPr lang="en-US" sz="3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marR="0" lvl="1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endParaRPr kumimoji="0" lang="ar-SA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47838" y="600076"/>
            <a:ext cx="6229350" cy="719138"/>
            <a:chOff x="0" y="0"/>
            <a:chExt cx="6228000" cy="71913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endParaRPr lang="zh-CN" altLang="en-US"/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2128838" y="676276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مصطلحات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214282" y="1428736"/>
          <a:ext cx="871543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1285860"/>
            <a:ext cx="8572560" cy="315471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/>
            <a:r>
              <a:rPr lang="ar-SA" sz="8000" b="1" dirty="0" smtClean="0">
                <a:latin typeface="Traditional Arabic" pitchFamily="18" charset="-78"/>
                <a:cs typeface="Traditional Arabic" pitchFamily="18" charset="-78"/>
              </a:rPr>
              <a:t>واجب (1)</a:t>
            </a:r>
          </a:p>
          <a:p>
            <a:pPr algn="ctr" rtl="1"/>
            <a:r>
              <a:rPr lang="ar-SA" sz="8000" b="1" dirty="0" smtClean="0">
                <a:latin typeface="Traditional Arabic" pitchFamily="18" charset="-78"/>
                <a:cs typeface="Traditional Arabic" pitchFamily="18" charset="-78"/>
              </a:rPr>
              <a:t>متوفر على نظام إدارة التعلم</a:t>
            </a:r>
            <a:endParaRPr lang="en-US" sz="8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marR="0" lvl="1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endParaRPr kumimoji="0" lang="ar-SA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52400"/>
            <a:ext cx="5867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نبذة عن المقرر</a:t>
            </a:r>
            <a:endParaRPr lang="en-US" sz="4000" b="1" dirty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3400" y="838200"/>
            <a:ext cx="8001000" cy="54784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مسمى المقرر: تخطيط وتوظيف الموارد البشرية.</a:t>
            </a: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رمز المقرر: 2401 بشر.</a:t>
            </a: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الشعبة: 1521</a:t>
            </a: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عدد الطلاب هو (.......) طالب.</a:t>
            </a: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المرجع الرئيس:</a:t>
            </a:r>
            <a:r>
              <a:rPr lang="ar-SA" sz="3000" dirty="0" smtClean="0">
                <a:latin typeface="Traditional Arabic" pitchFamily="18" charset="-78"/>
                <a:cs typeface="Traditional Arabic" pitchFamily="18" charset="-78"/>
              </a:rPr>
              <a:t>ماهر، أحمد (2011م)، تخطيط القوى العاملة: دليلك في تخطيط الاحتياجات من الموارد البشرية، (الدار الجامعية، مصر)</a:t>
            </a:r>
            <a:endParaRPr lang="ar-SA" sz="3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مرجع أجنبي:</a:t>
            </a:r>
          </a:p>
          <a:p>
            <a:pPr rt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u="sng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Monica </a:t>
            </a:r>
            <a:r>
              <a:rPr lang="en-US" sz="2000" u="sng" dirty="0" err="1" smtClean="0">
                <a:latin typeface="Traditional Arabic" pitchFamily="18" charset="-78"/>
                <a:cs typeface="Traditional Arabic" pitchFamily="18" charset="-78"/>
                <a:hlinkClick r:id="rId2"/>
              </a:rPr>
              <a:t>Belcourt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 , </a:t>
            </a:r>
            <a:r>
              <a:rPr lang="en-US" sz="2000" u="sng" dirty="0" smtClean="0">
                <a:latin typeface="Traditional Arabic" pitchFamily="18" charset="-78"/>
                <a:cs typeface="Traditional Arabic" pitchFamily="18" charset="-78"/>
                <a:hlinkClick r:id="rId3"/>
              </a:rPr>
              <a:t>Kenneth </a:t>
            </a:r>
            <a:r>
              <a:rPr lang="en-US" sz="2000" u="sng" dirty="0" err="1" smtClean="0">
                <a:latin typeface="Traditional Arabic" pitchFamily="18" charset="-78"/>
                <a:cs typeface="Traditional Arabic" pitchFamily="18" charset="-78"/>
                <a:hlinkClick r:id="rId3"/>
              </a:rPr>
              <a:t>McBey</a:t>
            </a:r>
            <a:r>
              <a:rPr lang="en-US" sz="2000" u="sng" dirty="0" smtClean="0">
                <a:latin typeface="Traditional Arabic" pitchFamily="18" charset="-78"/>
                <a:cs typeface="Traditional Arabic" pitchFamily="18" charset="-78"/>
                <a:hlinkClick r:id="rId3"/>
              </a:rPr>
              <a:t> Kenneth </a:t>
            </a:r>
            <a:r>
              <a:rPr lang="en-US" sz="2000" u="sng" dirty="0" err="1" smtClean="0">
                <a:latin typeface="Traditional Arabic" pitchFamily="18" charset="-78"/>
                <a:cs typeface="Traditional Arabic" pitchFamily="18" charset="-78"/>
                <a:hlinkClick r:id="rId3"/>
              </a:rPr>
              <a:t>McBey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 , </a:t>
            </a:r>
            <a:r>
              <a:rPr lang="en-US" sz="2000" u="sng" dirty="0" smtClean="0">
                <a:latin typeface="Traditional Arabic" pitchFamily="18" charset="-78"/>
                <a:cs typeface="Traditional Arabic" pitchFamily="18" charset="-78"/>
                <a:hlinkClick r:id="rId4"/>
              </a:rPr>
              <a:t>Ying </a:t>
            </a:r>
            <a:r>
              <a:rPr lang="en-US" sz="2000" u="sng" dirty="0" err="1" smtClean="0">
                <a:latin typeface="Traditional Arabic" pitchFamily="18" charset="-78"/>
                <a:cs typeface="Traditional Arabic" pitchFamily="18" charset="-78"/>
                <a:hlinkClick r:id="rId4"/>
              </a:rPr>
              <a:t>Hong</a:t>
            </a:r>
            <a:r>
              <a:rPr lang="en-US" sz="2000" dirty="0" err="1" smtClean="0">
                <a:latin typeface="Traditional Arabic" pitchFamily="18" charset="-78"/>
                <a:cs typeface="Traditional Arabic" pitchFamily="18" charset="-78"/>
              </a:rPr>
              <a:t>,Strategic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 Human Resources Planning Paperback –2012</a:t>
            </a:r>
            <a:endParaRPr lang="ar-SA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rtl="1">
              <a:spcBef>
                <a:spcPts val="1200"/>
              </a:spcBef>
              <a:buBlip>
                <a:blip r:embed="rId5"/>
              </a:buBlip>
            </a:pPr>
            <a:endParaRPr lang="ar-SA" sz="30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1285860"/>
            <a:ext cx="8572560" cy="315471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/>
            <a:r>
              <a:rPr lang="ar-SA" sz="8000" b="1" dirty="0" smtClean="0">
                <a:latin typeface="Traditional Arabic" pitchFamily="18" charset="-78"/>
                <a:cs typeface="Traditional Arabic" pitchFamily="18" charset="-78"/>
              </a:rPr>
              <a:t>واجب (</a:t>
            </a:r>
            <a:r>
              <a:rPr lang="en-US" sz="8000" b="1" dirty="0" smtClean="0">
                <a:latin typeface="Traditional Arabic" pitchFamily="18" charset="-78"/>
                <a:cs typeface="Traditional Arabic" pitchFamily="18" charset="-78"/>
              </a:rPr>
              <a:t>2</a:t>
            </a:r>
            <a:r>
              <a:rPr lang="ar-SA" sz="80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ctr" rtl="1"/>
            <a:r>
              <a:rPr lang="ar-SA" sz="8000" b="1" dirty="0" smtClean="0">
                <a:latin typeface="Traditional Arabic" pitchFamily="18" charset="-78"/>
                <a:cs typeface="Traditional Arabic" pitchFamily="18" charset="-78"/>
              </a:rPr>
              <a:t>متوفر على نظام إدارة التعلم</a:t>
            </a:r>
            <a:endParaRPr lang="en-US" sz="8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marR="0" lvl="1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endParaRPr kumimoji="0" lang="ar-SA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04956" y="476240"/>
            <a:ext cx="5867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الخطة الدراسية</a:t>
            </a:r>
            <a:endParaRPr lang="en-US" sz="4000" b="1" dirty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857356" y="2000240"/>
            <a:ext cx="54102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متوفرة للطالب على الموقع الإلكتروني وعلى (</a:t>
            </a:r>
            <a:r>
              <a:rPr lang="en-US" sz="6000" b="1" dirty="0" err="1" smtClean="0">
                <a:latin typeface="Traditional Arabic" pitchFamily="18" charset="-78"/>
                <a:cs typeface="Traditional Arabic" pitchFamily="18" charset="-78"/>
              </a:rPr>
              <a:t>lms</a:t>
            </a: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47862" y="19032"/>
            <a:ext cx="5867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الوحدة الأولى: التخطيط: المفهوم والأهمية</a:t>
            </a:r>
            <a:endParaRPr lang="en-US" sz="4000" b="1" dirty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290662" y="785794"/>
            <a:ext cx="67818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SA" sz="3000" b="1" dirty="0" smtClean="0">
                <a:latin typeface="Traditional Arabic" pitchFamily="18" charset="-78"/>
                <a:cs typeface="Traditional Arabic" pitchFamily="18" charset="-78"/>
              </a:rPr>
              <a:t>أهداف الدرس: يتوقع من الطالب بعد نهاية هذا الدرس أن يتعرف على:</a:t>
            </a:r>
            <a:endParaRPr lang="ar-SA" sz="60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81187" y="1857364"/>
            <a:ext cx="6229350" cy="719138"/>
            <a:chOff x="0" y="0"/>
            <a:chExt cx="6228000" cy="719137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285984" y="1946308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مفهوم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681187" y="2714620"/>
            <a:ext cx="6229350" cy="719137"/>
            <a:chOff x="0" y="0"/>
            <a:chExt cx="6228000" cy="719138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6228000" cy="71913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1E4FF"/>
                </a:gs>
                <a:gs pos="100000">
                  <a:srgbClr val="009FC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10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682775" y="3567119"/>
            <a:ext cx="6226175" cy="719137"/>
            <a:chOff x="0" y="0"/>
            <a:chExt cx="6226850" cy="719138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338" y="0"/>
              <a:ext cx="6226175" cy="71913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13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6850" cy="54133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976462" y="2803564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أهداف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928794" y="3643314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فوائد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1643042" y="4429132"/>
            <a:ext cx="6229350" cy="719137"/>
            <a:chOff x="0" y="0"/>
            <a:chExt cx="6228000" cy="719138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6228000" cy="71913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1E4FF"/>
                </a:gs>
                <a:gs pos="100000">
                  <a:srgbClr val="009FC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19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38317" y="4500570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عناصر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1643042" y="5281630"/>
            <a:ext cx="6229350" cy="719138"/>
            <a:chOff x="0" y="0"/>
            <a:chExt cx="6228000" cy="719137"/>
          </a:xfrm>
        </p:grpSpPr>
        <p:sp>
          <p:nvSpPr>
            <p:cNvPr id="22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23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2143108" y="5357826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التخطيط الاستراتيجي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مفهوم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928662" y="1500174"/>
            <a:ext cx="7543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(التخطيط): </a:t>
            </a:r>
            <a:r>
              <a:rPr lang="ar-SA" sz="3000" dirty="0" smtClean="0">
                <a:cs typeface="AL-Mohanad Bold" pitchFamily="2" charset="-78"/>
              </a:rPr>
              <a:t>عملية استشرافٍ للمستقبل استناداً إلى معطيات الماضي والحاضر؛ بهدف تحديد أهداف مستقبلية قابلة للقياس، وتصميم الخطة والوسائل والزمن اللازم لتحقيق تلك الأهداف.</a:t>
            </a:r>
            <a:endParaRPr lang="en-US" sz="3000" dirty="0" smtClean="0">
              <a:latin typeface="Sakkal Majalla" pitchFamily="2" charset="-78"/>
              <a:cs typeface="AL-Mohanad Bold" pitchFamily="2" charset="-78"/>
            </a:endParaRPr>
          </a:p>
          <a:p>
            <a:pPr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(التخطيط): </a:t>
            </a:r>
            <a:r>
              <a:rPr lang="ar-SA" sz="3000" dirty="0" smtClean="0">
                <a:cs typeface="AL-Mohanad Bold" pitchFamily="2" charset="-78"/>
              </a:rPr>
              <a:t>عملية تنبؤ علمي بالمستقبل الغاية منها تحديد الأهداف ووسائل تحقيقها</a:t>
            </a: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.</a:t>
            </a:r>
          </a:p>
          <a:p>
            <a:pPr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(التخطيط):</a:t>
            </a:r>
            <a:r>
              <a:rPr lang="en-US" sz="3000" dirty="0" smtClean="0">
                <a:cs typeface="AL-Mohanad Bold" pitchFamily="2" charset="-78"/>
              </a:rPr>
              <a:t> </a:t>
            </a:r>
            <a:r>
              <a:rPr lang="ar-SA" sz="3000" dirty="0" smtClean="0">
                <a:cs typeface="AL-Mohanad Bold" pitchFamily="2" charset="-78"/>
              </a:rPr>
              <a:t>وظيفة إدارية رئيسة تتضمن وضع وصياغة خطة أو أكثر لتحقيق التوازن الأمثل بين الاحتياجات والموارد. </a:t>
            </a:r>
          </a:p>
          <a:p>
            <a:pPr rt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600" dirty="0" smtClean="0">
                <a:cs typeface="AL-Mohanad Bold" pitchFamily="2" charset="-78"/>
              </a:rPr>
              <a:t>(Business Dictionary)</a:t>
            </a:r>
            <a:endParaRPr lang="ar-SA" sz="1600" dirty="0" smtClean="0">
              <a:cs typeface="AL-Mohanad Bold" pitchFamily="2" charset="-78"/>
            </a:endParaRPr>
          </a:p>
          <a:p>
            <a:pPr algn="just" rtl="1">
              <a:spcBef>
                <a:spcPts val="1200"/>
              </a:spcBef>
              <a:buFont typeface="Arial" pitchFamily="34" charset="0"/>
              <a:buChar char="•"/>
            </a:pPr>
            <a:endParaRPr lang="ar-SA" sz="3000" dirty="0" smtClean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أهداف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914400" y="1524000"/>
            <a:ext cx="75438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تكوين صورة ذهنية واضحة عما يتوجب فعله.</a:t>
            </a:r>
            <a:endParaRPr lang="en-US" sz="3000" dirty="0" smtClean="0">
              <a:latin typeface="Sakkal Majalla" pitchFamily="2" charset="-78"/>
              <a:cs typeface="AL-Mohanad Bold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تحديد أهداف يراد منها تحقيق نتائج مستقبلية.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تحديد وسائل ملائمة لتحقيق الأهداف.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تحديد المدة الزمنية الملائمة لتحقيق الأهداف.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كتابة خطة واضحة.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فوائد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524000"/>
            <a:ext cx="87630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err="1" smtClean="0">
                <a:latin typeface="Sakkal Majalla" pitchFamily="2" charset="-78"/>
                <a:cs typeface="AL-Mohanad Bold" pitchFamily="2" charset="-78"/>
              </a:rPr>
              <a:t>التحوط</a:t>
            </a: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 للتقلبات البيئية من خلال تقليل حالات عدم التأكد.</a:t>
            </a:r>
            <a:endParaRPr lang="en-US" sz="3000" dirty="0" smtClean="0">
              <a:latin typeface="Sakkal Majalla" pitchFamily="2" charset="-78"/>
              <a:cs typeface="AL-Mohanad Bold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توفير المعلومات اللازمة لاتخاذ القرارات.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توجيه موارد المنشأة نحو أهداف محددة.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توفير الوقت والجهد والمال.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دعم الوظائف الإدارية الأخرى (التنظيم، التوجيه، الرقابة).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 smtClean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 فوائد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52400" y="1524000"/>
            <a:ext cx="8763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وضع مؤشرات لتحديد مدى التقدم في تحقيق الأهداف.</a:t>
            </a:r>
            <a:endParaRPr lang="en-US" sz="3000" dirty="0" smtClean="0">
              <a:latin typeface="Sakkal Majalla" pitchFamily="2" charset="-78"/>
              <a:cs typeface="AL-Mohanad Bold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الموائمة بين الاحتياجات والموارد.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تحديد الموارد التي يتعين استخدامها على ضوء الخطة (الكم والكيف).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smtClean="0">
                <a:latin typeface="Sakkal Majalla" pitchFamily="2" charset="-78"/>
                <a:cs typeface="AL-Mohanad Bold" pitchFamily="2" charset="-78"/>
              </a:rPr>
              <a:t>زيادة الكفاءة والفعالية الإدارية.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1389</Words>
  <Application>Microsoft Office PowerPoint</Application>
  <PresentationFormat>On-screen Show (4:3)</PresentationFormat>
  <Paragraphs>164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Microsoft YaHei</vt:lpstr>
      <vt:lpstr>AL-Mohanad Bold</vt:lpstr>
      <vt:lpstr>Arial</vt:lpstr>
      <vt:lpstr>Calibri</vt:lpstr>
      <vt:lpstr>Lucida Sans Unicode</vt:lpstr>
      <vt:lpstr>Sakkal Majalla</vt:lpstr>
      <vt:lpstr>黑体</vt:lpstr>
      <vt:lpstr>Times New Roman</vt:lpstr>
      <vt:lpstr>Traditional Arabic</vt:lpstr>
      <vt:lpstr>Verdana</vt:lpstr>
      <vt:lpstr>Wingdings 2</vt:lpstr>
      <vt:lpstr>Wingdings 3</vt:lpstr>
      <vt:lpstr>ملتقى</vt:lpstr>
      <vt:lpstr>تخطيط وتوظيف الموارد البشرية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التنظيم وأساليب العمل</dc:title>
  <dc:creator>admin</dc:creator>
  <cp:lastModifiedBy>user</cp:lastModifiedBy>
  <cp:revision>61</cp:revision>
  <dcterms:created xsi:type="dcterms:W3CDTF">2015-02-04T09:12:13Z</dcterms:created>
  <dcterms:modified xsi:type="dcterms:W3CDTF">2018-08-28T07:58:32Z</dcterms:modified>
</cp:coreProperties>
</file>