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sldIdLst>
    <p:sldId id="256" r:id="rId5"/>
    <p:sldId id="257" r:id="rId6"/>
    <p:sldId id="258" r:id="rId7"/>
    <p:sldId id="259" r:id="rId8"/>
    <p:sldId id="333" r:id="rId9"/>
    <p:sldId id="260" r:id="rId10"/>
    <p:sldId id="261" r:id="rId11"/>
    <p:sldId id="262" r:id="rId12"/>
    <p:sldId id="263" r:id="rId13"/>
    <p:sldId id="335" r:id="rId14"/>
    <p:sldId id="264" r:id="rId15"/>
    <p:sldId id="308" r:id="rId16"/>
    <p:sldId id="265" r:id="rId17"/>
    <p:sldId id="309" r:id="rId18"/>
    <p:sldId id="267" r:id="rId19"/>
    <p:sldId id="268" r:id="rId20"/>
    <p:sldId id="270" r:id="rId21"/>
    <p:sldId id="271" r:id="rId22"/>
    <p:sldId id="348" r:id="rId23"/>
    <p:sldId id="273" r:id="rId24"/>
    <p:sldId id="274" r:id="rId25"/>
    <p:sldId id="275" r:id="rId26"/>
    <p:sldId id="277" r:id="rId27"/>
    <p:sldId id="276" r:id="rId28"/>
    <p:sldId id="312" r:id="rId29"/>
    <p:sldId id="278" r:id="rId30"/>
    <p:sldId id="313" r:id="rId31"/>
    <p:sldId id="280" r:id="rId32"/>
    <p:sldId id="282" r:id="rId33"/>
    <p:sldId id="286" r:id="rId34"/>
    <p:sldId id="287" r:id="rId35"/>
    <p:sldId id="288" r:id="rId36"/>
    <p:sldId id="289" r:id="rId37"/>
    <p:sldId id="320" r:id="rId38"/>
    <p:sldId id="296" r:id="rId39"/>
    <p:sldId id="292" r:id="rId40"/>
    <p:sldId id="349" r:id="rId41"/>
    <p:sldId id="350" r:id="rId42"/>
    <p:sldId id="352" r:id="rId43"/>
    <p:sldId id="356" r:id="rId44"/>
    <p:sldId id="357" r:id="rId45"/>
    <p:sldId id="363" r:id="rId46"/>
    <p:sldId id="365" r:id="rId47"/>
    <p:sldId id="367" r:id="rId48"/>
    <p:sldId id="369" r:id="rId49"/>
    <p:sldId id="37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FAD8D-7823-4D5F-9F1D-E87DDF3F6D43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D3D65-0D63-41AD-9D81-8E50CE9C3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428B-33F4-45E1-A791-71457EFE2A6B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8A7-CB3E-4146-9423-0E390A4EF5A3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222-D1AF-4A80-B93C-C968DEF0BB9F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F272-F86D-43F0-A46E-401C844A87E2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7A25-5AB4-4122-A8F7-F7088493453F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261C-798F-48E2-BF1D-856C53F221A3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517C-4352-4C69-971F-C6B90FD1DE38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245A-6F54-4DBD-A560-F35C6FA2542A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E72B-825E-4BF0-B036-32F1BD4F03E5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5647-B3B1-4C13-A688-DB578E5DEE02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FF1-F2F4-4D46-B27C-AC4C2057B967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7D1C-E585-4084-927B-A5355FAFCCAF}" type="datetime1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6FCD9-80CE-4C71-8DAC-356A047D5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Chapter18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Contract Construction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105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other </a:t>
            </a:r>
            <a:r>
              <a:rPr lang="en-US" dirty="0"/>
              <a:t>reasons why a contractor may choose to bid on a </a:t>
            </a:r>
            <a:r>
              <a:rPr lang="en-US" dirty="0" smtClean="0"/>
              <a:t>project could be: 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keep </a:t>
            </a:r>
            <a:r>
              <a:rPr lang="en-US" dirty="0" smtClean="0"/>
              <a:t>equipment </a:t>
            </a:r>
            <a:r>
              <a:rPr lang="en-US" dirty="0"/>
              <a:t>in operation and prevent </a:t>
            </a:r>
            <a:r>
              <a:rPr lang="en-US" dirty="0" smtClean="0"/>
              <a:t>loss </a:t>
            </a:r>
            <a:r>
              <a:rPr lang="en-US" dirty="0"/>
              <a:t>of skilled workers and </a:t>
            </a:r>
            <a:r>
              <a:rPr lang="en-US" dirty="0" smtClean="0"/>
              <a:t>managers during the low construction activity time. (not for long run)</a:t>
            </a:r>
          </a:p>
          <a:p>
            <a:pPr lvl="1"/>
            <a:r>
              <a:rPr lang="en-US" dirty="0" smtClean="0"/>
              <a:t>desire for prestige and the maintenance of goodwill with regular clients.</a:t>
            </a:r>
          </a:p>
          <a:p>
            <a:pPr lvl="1"/>
            <a:r>
              <a:rPr lang="en-US" dirty="0" smtClean="0"/>
              <a:t>Projects that receive wide publicity because of their national importance. (gain public recognition)</a:t>
            </a:r>
          </a:p>
          <a:p>
            <a:r>
              <a:rPr lang="en-US" dirty="0" smtClean="0"/>
              <a:t>Contractor may bid in undesirable project to maintain good relation with the owner, with normally high profit.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 417, King Saud University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Once </a:t>
            </a:r>
            <a:r>
              <a:rPr lang="en-US" dirty="0"/>
              <a:t>a contractor has decided to bid on a project, he must prepare a detailed cost estimate for the execution of the project.</a:t>
            </a:r>
          </a:p>
          <a:p>
            <a:r>
              <a:rPr lang="en-US" dirty="0"/>
              <a:t>The first step in preparation of a cost estimate is to take off (or extract) the quantities of material required by the plans and specifications.</a:t>
            </a:r>
          </a:p>
          <a:p>
            <a:pPr lvl="0"/>
            <a:r>
              <a:rPr lang="en-US" dirty="0"/>
              <a:t>These quantities are then extended (or multiplied by unit cost estimates) to provide a total estimated material cost for the project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Similar </a:t>
            </a:r>
            <a:r>
              <a:rPr lang="en-US" dirty="0"/>
              <a:t>estimates are made for labor, equipment, and subcontract costs. </a:t>
            </a:r>
          </a:p>
          <a:p>
            <a:pPr lvl="1"/>
            <a:r>
              <a:rPr lang="en-US" dirty="0"/>
              <a:t>The costs of equipment, labor, and material are often referred to as </a:t>
            </a:r>
            <a:r>
              <a:rPr lang="en-US" i="1" dirty="0"/>
              <a:t>direct costs. </a:t>
            </a:r>
            <a:endParaRPr lang="en-US" dirty="0"/>
          </a:p>
          <a:p>
            <a:pPr lvl="0"/>
            <a:r>
              <a:rPr lang="en-US" dirty="0"/>
              <a:t>Next, estimates are made of the administrative and management expenses that will be incurred at the project site. </a:t>
            </a:r>
          </a:p>
          <a:p>
            <a:pPr lvl="1"/>
            <a:r>
              <a:rPr lang="en-US" dirty="0"/>
              <a:t>These costs are often referred to as job overhead or </a:t>
            </a:r>
            <a:r>
              <a:rPr lang="en-US" i="1" dirty="0"/>
              <a:t>indirect costs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After </a:t>
            </a:r>
            <a:r>
              <a:rPr lang="en-US" dirty="0"/>
              <a:t>all project costs have been estimated, it is necessary to add an additional amount (or markup) for general overhead and profit. </a:t>
            </a:r>
          </a:p>
          <a:p>
            <a:pPr lvl="0"/>
            <a:r>
              <a:rPr lang="en-US" i="1" dirty="0"/>
              <a:t>General overhead </a:t>
            </a:r>
            <a:r>
              <a:rPr lang="en-US" dirty="0"/>
              <a:t>must cover the cost of all company activities not directly associated with individual construction projects. </a:t>
            </a:r>
          </a:p>
          <a:p>
            <a:pPr lvl="0"/>
            <a:r>
              <a:rPr lang="en-US" dirty="0"/>
              <a:t>Major items of general overhead </a:t>
            </a:r>
            <a:r>
              <a:rPr lang="en-US" dirty="0" smtClean="0"/>
              <a:t>include: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538008"/>
            <a:ext cx="8686800" cy="193899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salaries of headquarters personnel (company officials, estimators, clerks, accountants, etc.),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rent and utilities,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advertising,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insurance,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office supplies, and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interest on borrowed capital.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usual procedure for prorating general overhead expenses to projects </a:t>
            </a:r>
            <a:r>
              <a:rPr lang="en-US" dirty="0" smtClean="0"/>
              <a:t>is:</a:t>
            </a:r>
          </a:p>
          <a:p>
            <a:pPr lvl="1">
              <a:buNone/>
            </a:pPr>
            <a:r>
              <a:rPr lang="en-US" dirty="0" smtClean="0"/>
              <a:t> = (estimate </a:t>
            </a:r>
            <a:r>
              <a:rPr lang="en-US" dirty="0"/>
              <a:t>total annual overhead </a:t>
            </a:r>
            <a:r>
              <a:rPr lang="en-US" dirty="0" smtClean="0"/>
              <a:t>expense) / (expected </a:t>
            </a:r>
            <a:r>
              <a:rPr lang="en-US" dirty="0"/>
              <a:t>dollar volume of construction work for the </a:t>
            </a:r>
            <a:r>
              <a:rPr lang="en-US" dirty="0" smtClean="0"/>
              <a:t>year) x the </a:t>
            </a:r>
            <a:r>
              <a:rPr lang="en-US" dirty="0"/>
              <a:t>project bid price. </a:t>
            </a:r>
          </a:p>
          <a:p>
            <a:pPr lvl="0"/>
            <a:r>
              <a:rPr lang="en-US" dirty="0"/>
              <a:t>The amount to be added for </a:t>
            </a:r>
            <a:r>
              <a:rPr lang="en-US" i="1" dirty="0"/>
              <a:t>profits </a:t>
            </a:r>
            <a:r>
              <a:rPr lang="en-US" dirty="0" smtClean="0"/>
              <a:t>is a </a:t>
            </a:r>
            <a:r>
              <a:rPr lang="en-US" dirty="0"/>
              <a:t>management </a:t>
            </a:r>
            <a:r>
              <a:rPr lang="en-US" dirty="0" smtClean="0"/>
              <a:t>decision that could be calculated by using bidding strategy.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Bidding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principal steps in the bidding procedure for a fixed-price construction contract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solicitation, </a:t>
            </a:r>
            <a:endParaRPr lang="en-US" dirty="0" smtClean="0"/>
          </a:p>
          <a:p>
            <a:pPr lvl="1"/>
            <a:r>
              <a:rPr lang="en-US" dirty="0" smtClean="0"/>
              <a:t>bid </a:t>
            </a:r>
            <a:r>
              <a:rPr lang="en-US" dirty="0"/>
              <a:t>preparation, </a:t>
            </a:r>
            <a:endParaRPr lang="en-US" dirty="0" smtClean="0"/>
          </a:p>
          <a:p>
            <a:pPr lvl="1"/>
            <a:r>
              <a:rPr lang="en-US" dirty="0" smtClean="0"/>
              <a:t>bid </a:t>
            </a:r>
            <a:r>
              <a:rPr lang="en-US" dirty="0"/>
              <a:t>submission, </a:t>
            </a:r>
            <a:endParaRPr lang="en-US" dirty="0" smtClean="0"/>
          </a:p>
          <a:p>
            <a:pPr lvl="1"/>
            <a:r>
              <a:rPr lang="en-US" dirty="0" smtClean="0"/>
              <a:t>bid </a:t>
            </a:r>
            <a:r>
              <a:rPr lang="en-US" dirty="0"/>
              <a:t>opening, </a:t>
            </a:r>
            <a:endParaRPr lang="en-US" dirty="0" smtClean="0"/>
          </a:p>
          <a:p>
            <a:pPr lvl="1"/>
            <a:r>
              <a:rPr lang="en-US" dirty="0" smtClean="0"/>
              <a:t>selection </a:t>
            </a:r>
            <a:r>
              <a:rPr lang="en-US" dirty="0"/>
              <a:t>of the lowest qualified bid, and </a:t>
            </a:r>
            <a:endParaRPr lang="en-US" dirty="0" smtClean="0"/>
          </a:p>
          <a:p>
            <a:pPr lvl="1"/>
            <a:r>
              <a:rPr lang="en-US" dirty="0" smtClean="0"/>
              <a:t>contract </a:t>
            </a:r>
            <a:r>
              <a:rPr lang="en-US" dirty="0"/>
              <a:t>award. </a:t>
            </a:r>
          </a:p>
          <a:p>
            <a:pPr lvl="0"/>
            <a:r>
              <a:rPr lang="en-US" dirty="0" smtClean="0"/>
              <a:t>To </a:t>
            </a:r>
            <a:r>
              <a:rPr lang="en-US" dirty="0"/>
              <a:t>ensure adequate competition, at least three bids should be obtained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Bidding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deposit may be required to ensure the return of project plans and specifications furnished to unsuccessful bidders. </a:t>
            </a:r>
          </a:p>
          <a:p>
            <a:pPr lvl="0"/>
            <a:r>
              <a:rPr lang="en-US" dirty="0"/>
              <a:t>The time allowed for bid preparation should be based on the size and complexity of the project. </a:t>
            </a:r>
            <a:endParaRPr lang="en-US" dirty="0" smtClean="0"/>
          </a:p>
          <a:p>
            <a:pPr lvl="1"/>
            <a:r>
              <a:rPr lang="en-US" dirty="0" smtClean="0"/>
              <a:t>Three </a:t>
            </a:r>
            <a:r>
              <a:rPr lang="en-US" dirty="0"/>
              <a:t>weeks has been suggested as a reasonable minimum 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Bidding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Bid </a:t>
            </a:r>
            <a:r>
              <a:rPr lang="en-US" dirty="0"/>
              <a:t>openings are frequently open to the </a:t>
            </a:r>
            <a:r>
              <a:rPr lang="en-US" dirty="0" smtClean="0"/>
              <a:t>public.</a:t>
            </a:r>
          </a:p>
          <a:p>
            <a:r>
              <a:rPr lang="en-US" dirty="0" smtClean="0"/>
              <a:t>After the bids are opened, they are evaluated by the owner to determine the lowest qualified bid. </a:t>
            </a:r>
          </a:p>
          <a:p>
            <a:pPr lvl="0"/>
            <a:r>
              <a:rPr lang="en-US" dirty="0" smtClean="0"/>
              <a:t>The </a:t>
            </a:r>
            <a:r>
              <a:rPr lang="en-US" i="1" dirty="0" smtClean="0"/>
              <a:t>qualification </a:t>
            </a:r>
            <a:r>
              <a:rPr lang="en-US" dirty="0" smtClean="0"/>
              <a:t>of a contractor is the determination that the contractor possesses both the technical and financial ability to perform the work required by the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Another </a:t>
            </a:r>
            <a:r>
              <a:rPr lang="en-US" dirty="0"/>
              <a:t>method of bidder qualification is called </a:t>
            </a:r>
            <a:r>
              <a:rPr lang="en-US" i="1" dirty="0"/>
              <a:t>prequalification.</a:t>
            </a:r>
            <a:endParaRPr lang="en-US" dirty="0"/>
          </a:p>
          <a:p>
            <a:pPr lvl="0"/>
            <a:r>
              <a:rPr lang="en-US" dirty="0"/>
              <a:t>Under this procedure only those contractors determined to be capable of performing are invited to submit bids for the project. </a:t>
            </a:r>
          </a:p>
          <a:p>
            <a:pPr lvl="0"/>
            <a:r>
              <a:rPr lang="en-US" dirty="0"/>
              <a:t>A more common, although indirect, method of prequalification is to require bonding of the </a:t>
            </a:r>
            <a:r>
              <a:rPr lang="en-US" dirty="0" smtClean="0"/>
              <a:t>contractor.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Bonds </a:t>
            </a:r>
            <a:r>
              <a:rPr lang="en-US" dirty="0"/>
              <a:t>used in construction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bid </a:t>
            </a:r>
            <a:r>
              <a:rPr lang="en-US" dirty="0" smtClean="0"/>
              <a:t>bonds: guarantees that a contractor will provide the required performance and payment bonds if awarded the contract</a:t>
            </a:r>
          </a:p>
          <a:p>
            <a:pPr lvl="1"/>
            <a:r>
              <a:rPr lang="en-US" dirty="0" smtClean="0"/>
              <a:t>performance bonds: guarantees completion of the project as described in the contract documents,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payment bonds: guarantees the payment of subcontractors, laborers, and suppliers by the contractor.</a:t>
            </a:r>
          </a:p>
          <a:p>
            <a:r>
              <a:rPr lang="en-US" dirty="0" smtClean="0"/>
              <a:t>the winning bidder is notified by a letter of acceptance or notice of award.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18-1 INTRODUCTION</a:t>
            </a:r>
            <a:endParaRPr lang="en-US" dirty="0" smtClean="0"/>
          </a:p>
          <a:p>
            <a:r>
              <a:rPr lang="en-US" b="1" dirty="0" smtClean="0"/>
              <a:t>18-2 </a:t>
            </a:r>
            <a:r>
              <a:rPr lang="en-US" b="1" dirty="0"/>
              <a:t>BIDDING AND CONTRACT AWARD</a:t>
            </a:r>
            <a:endParaRPr lang="en-US" dirty="0"/>
          </a:p>
          <a:p>
            <a:r>
              <a:rPr lang="en-US" b="1" dirty="0" smtClean="0"/>
              <a:t>18-3 </a:t>
            </a:r>
            <a:r>
              <a:rPr lang="en-US" b="1" dirty="0"/>
              <a:t>CONSTRUCTION CONTRACTS</a:t>
            </a:r>
            <a:endParaRPr lang="en-US" dirty="0"/>
          </a:p>
          <a:p>
            <a:r>
              <a:rPr lang="en-US" b="1" dirty="0"/>
              <a:t>18-4 PLANS AND SPECIFICATIONS</a:t>
            </a:r>
            <a:endParaRPr lang="en-US" dirty="0"/>
          </a:p>
          <a:p>
            <a:r>
              <a:rPr lang="en-US" b="1" dirty="0"/>
              <a:t>18-5 CONTRACT </a:t>
            </a:r>
            <a:r>
              <a:rPr lang="en-US" b="1" dirty="0" smtClean="0"/>
              <a:t>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 smtClean="0"/>
              <a:t>Subcontracts </a:t>
            </a:r>
            <a:r>
              <a:rPr lang="en-US" dirty="0"/>
              <a:t>are contracts between a prime contractor and secondary contractors or suppliers. </a:t>
            </a:r>
          </a:p>
          <a:p>
            <a:pPr lvl="0"/>
            <a:r>
              <a:rPr lang="en-US" dirty="0"/>
              <a:t>Subcontracts are widely used in building construction for the installation of electrical, plumbing, and heating and ventilating systems.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pPr lvl="0"/>
            <a:r>
              <a:rPr lang="en-US" i="1" dirty="0" smtClean="0"/>
              <a:t>bid shopping: </a:t>
            </a:r>
            <a:r>
              <a:rPr lang="en-US" dirty="0" smtClean="0"/>
              <a:t>is a practice of attempting some contractors to </a:t>
            </a:r>
            <a:r>
              <a:rPr lang="en-US" dirty="0"/>
              <a:t>obtain lower subcontract prices by negotiating with other </a:t>
            </a:r>
            <a:r>
              <a:rPr lang="en-US" dirty="0" smtClean="0"/>
              <a:t>subcontractors and that happened after receiving the contract award.</a:t>
            </a:r>
          </a:p>
          <a:p>
            <a:pPr lvl="0"/>
            <a:r>
              <a:rPr lang="en-US" dirty="0" smtClean="0"/>
              <a:t>It is widely considered an unethical practice which leads to poor subcontractor performance. </a:t>
            </a:r>
          </a:p>
          <a:p>
            <a:pPr lvl="0"/>
            <a:r>
              <a:rPr lang="en-US" dirty="0" smtClean="0"/>
              <a:t>As a result, It is require by the bidder to identify subcontractors at the time of bidding and to use only these subcontractors on the project.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18-3 CONSTRUCTION </a:t>
            </a:r>
            <a:r>
              <a:rPr lang="en-US" b="1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Contract Elements</a:t>
            </a:r>
            <a:endParaRPr lang="en-US" dirty="0"/>
          </a:p>
          <a:p>
            <a:r>
              <a:rPr lang="en-US" b="1" dirty="0"/>
              <a:t>Contract Types</a:t>
            </a:r>
            <a:endParaRPr lang="en-US" dirty="0"/>
          </a:p>
          <a:p>
            <a:r>
              <a:rPr lang="en-US" b="1" dirty="0"/>
              <a:t>Contract Documents</a:t>
            </a:r>
            <a:endParaRPr lang="en-US" dirty="0"/>
          </a:p>
          <a:p>
            <a:r>
              <a:rPr lang="en-US" b="1" dirty="0"/>
              <a:t>Contract </a:t>
            </a:r>
            <a:r>
              <a:rPr lang="en-US" b="1" dirty="0" smtClean="0"/>
              <a:t>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legally essential elements of a construction contract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an offer,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acceptance, and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consideration (payment for services to be provided). </a:t>
            </a:r>
          </a:p>
          <a:p>
            <a:pPr lvl="0"/>
            <a:r>
              <a:rPr lang="en-US" dirty="0"/>
              <a:t>The </a:t>
            </a:r>
            <a:r>
              <a:rPr lang="en-US" dirty="0" smtClean="0"/>
              <a:t>offer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bid or proposal submitted by a contractor to build a certain facility according to the plans, specifications, and conditions set forth by the owner. </a:t>
            </a:r>
          </a:p>
          <a:p>
            <a:pPr lvl="0"/>
            <a:r>
              <a:rPr lang="en-US" dirty="0"/>
              <a:t>Acceptance takes the form of a notice of award, as stated earlier. </a:t>
            </a:r>
          </a:p>
          <a:p>
            <a:pPr lvl="0"/>
            <a:r>
              <a:rPr lang="en-US" dirty="0"/>
              <a:t>Consideration usually takes the form of cash payment, but it may legally be anything of value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Contracts </a:t>
            </a:r>
            <a:r>
              <a:rPr lang="en-US" dirty="0"/>
              <a:t>may be classified in several ways. </a:t>
            </a:r>
          </a:p>
          <a:p>
            <a:pPr lvl="0"/>
            <a:r>
              <a:rPr lang="en-US" dirty="0"/>
              <a:t>Two principal methods of classification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by method of award and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method of pricing.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types of contract by </a:t>
            </a:r>
            <a:r>
              <a:rPr lang="en-US" i="1" dirty="0" smtClean="0"/>
              <a:t>method of award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 formally advertised contracts and </a:t>
            </a:r>
          </a:p>
          <a:p>
            <a:pPr lvl="1"/>
            <a:r>
              <a:rPr lang="en-US" dirty="0" smtClean="0"/>
              <a:t>negotiated contracts. </a:t>
            </a:r>
          </a:p>
          <a:p>
            <a:r>
              <a:rPr lang="en-US" dirty="0" smtClean="0"/>
              <a:t>All terms and conditions of the final contract are those mutually agreed to by the two parties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two types of contract by method of pricing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 </a:t>
            </a:r>
            <a:r>
              <a:rPr lang="en-US" i="1" dirty="0"/>
              <a:t>fixed-price contracts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i="1" dirty="0" smtClean="0"/>
              <a:t>cost-type </a:t>
            </a:r>
            <a:r>
              <a:rPr lang="en-US" i="1" dirty="0"/>
              <a:t>contracts.</a:t>
            </a:r>
            <a:endParaRPr lang="en-US" dirty="0"/>
          </a:p>
          <a:p>
            <a:pPr lvl="0"/>
            <a:r>
              <a:rPr lang="en-US" dirty="0" smtClean="0"/>
              <a:t>There </a:t>
            </a:r>
            <a:r>
              <a:rPr lang="en-US" dirty="0"/>
              <a:t>are two principal forms of fixed-price contracts: </a:t>
            </a:r>
          </a:p>
          <a:p>
            <a:pPr lvl="1"/>
            <a:r>
              <a:rPr lang="en-US" dirty="0"/>
              <a:t>firm fixed-price contracts and </a:t>
            </a:r>
          </a:p>
          <a:p>
            <a:pPr lvl="1"/>
            <a:r>
              <a:rPr lang="en-US" dirty="0"/>
              <a:t>fixed price with escalation contracts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contain a provision whereby the contract value is adjusted according to a specified price index.</a:t>
            </a:r>
          </a:p>
          <a:p>
            <a:pPr lvl="2"/>
            <a:r>
              <a:rPr lang="en-US" dirty="0" smtClean="0"/>
              <a:t>reduce the risk to the contractor (inflation time)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classifications of fixed-price contracts include:</a:t>
            </a:r>
          </a:p>
          <a:p>
            <a:pPr lvl="1"/>
            <a:r>
              <a:rPr lang="en-US" dirty="0" smtClean="0"/>
              <a:t> </a:t>
            </a:r>
            <a:r>
              <a:rPr lang="en-US" i="1" u="sng" dirty="0" smtClean="0"/>
              <a:t>lump-sum contracts</a:t>
            </a:r>
            <a:r>
              <a:rPr lang="en-US" i="1" dirty="0" smtClean="0"/>
              <a:t>: </a:t>
            </a:r>
            <a:r>
              <a:rPr lang="en-US" dirty="0" smtClean="0"/>
              <a:t>provides a specified payment for completion of the work described in the contract documents.</a:t>
            </a:r>
          </a:p>
          <a:p>
            <a:pPr lvl="1"/>
            <a:r>
              <a:rPr lang="en-US" i="1" u="sng" dirty="0" smtClean="0"/>
              <a:t>unit-price contracts</a:t>
            </a:r>
            <a:r>
              <a:rPr lang="en-US" i="1" dirty="0" smtClean="0"/>
              <a:t>: </a:t>
            </a:r>
            <a:r>
              <a:rPr lang="en-US" dirty="0" smtClean="0"/>
              <a:t>specify the amount to be paid for each unit of work but not the total contract amount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combination of lump-sum and unit-price provisions may be used in a single contract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Cost-type </a:t>
            </a:r>
            <a:r>
              <a:rPr lang="en-US" dirty="0"/>
              <a:t>(or cost-plus) contracts are available in a number of forms. Some of these include:</a:t>
            </a:r>
          </a:p>
          <a:p>
            <a:pPr lvl="1"/>
            <a:r>
              <a:rPr lang="en-US" dirty="0"/>
              <a:t>Cost plus percentage of cost. </a:t>
            </a:r>
          </a:p>
          <a:p>
            <a:pPr lvl="1"/>
            <a:r>
              <a:rPr lang="en-US" dirty="0"/>
              <a:t>Cost plus fixed fee. </a:t>
            </a:r>
            <a:endParaRPr lang="en-US" sz="3600" dirty="0"/>
          </a:p>
          <a:p>
            <a:pPr lvl="1"/>
            <a:r>
              <a:rPr lang="en-US" dirty="0"/>
              <a:t>Cost plus fixed fee with guaranteed maximum cost. </a:t>
            </a:r>
          </a:p>
          <a:p>
            <a:pPr lvl="1"/>
            <a:r>
              <a:rPr lang="en-US" dirty="0"/>
              <a:t>Cost plus incentive </a:t>
            </a:r>
            <a:r>
              <a:rPr lang="en-US" dirty="0" smtClean="0"/>
              <a:t>fee (</a:t>
            </a:r>
            <a:r>
              <a:rPr lang="en-US" sz="2000" dirty="0" smtClean="0"/>
              <a:t>for reducing project cost &amp; time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construction contract consists of the following documents: </a:t>
            </a:r>
          </a:p>
          <a:p>
            <a:pPr lvl="1"/>
            <a:r>
              <a:rPr lang="en-US" dirty="0"/>
              <a:t>Agreement.</a:t>
            </a:r>
          </a:p>
          <a:p>
            <a:pPr lvl="1"/>
            <a:r>
              <a:rPr lang="en-US" dirty="0"/>
              <a:t>Conditions of the </a:t>
            </a:r>
            <a:r>
              <a:rPr lang="en-US" dirty="0" smtClean="0"/>
              <a:t>Contract, usually: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General Conditions </a:t>
            </a:r>
            <a:r>
              <a:rPr lang="en-US" dirty="0" smtClean="0"/>
              <a:t>(for all project) and </a:t>
            </a:r>
          </a:p>
          <a:p>
            <a:pPr lvl="2"/>
            <a:r>
              <a:rPr lang="en-US" dirty="0" smtClean="0"/>
              <a:t>Special Conditions (for certain project).</a:t>
            </a:r>
            <a:endParaRPr lang="en-US" dirty="0"/>
          </a:p>
          <a:p>
            <a:pPr lvl="1"/>
            <a:r>
              <a:rPr lang="en-US" dirty="0" smtClean="0"/>
              <a:t>Plans and Specifications.</a:t>
            </a:r>
          </a:p>
          <a:p>
            <a:pPr lvl="2"/>
            <a:r>
              <a:rPr lang="en-US" dirty="0" smtClean="0"/>
              <a:t>Use standard contract.</a:t>
            </a:r>
          </a:p>
          <a:p>
            <a:pPr lvl="2"/>
            <a:r>
              <a:rPr lang="en-US" dirty="0" smtClean="0"/>
              <a:t>May include value engineering (VE) clause and split savings.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18-1 </a:t>
            </a:r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Construction Process</a:t>
            </a:r>
            <a:endParaRPr lang="en-US" dirty="0"/>
          </a:p>
          <a:p>
            <a:r>
              <a:rPr lang="en-US" b="1" dirty="0"/>
              <a:t>Construction Contract </a:t>
            </a:r>
            <a:r>
              <a:rPr lang="en-US" b="1" dirty="0" smtClean="0"/>
              <a:t>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time allowed (expressed as either days allowed or as a required completion date) for completion of a construction project is normally specified in the contract along with the phrase "time is of the essence." </a:t>
            </a:r>
          </a:p>
          <a:p>
            <a:pPr lvl="0"/>
            <a:r>
              <a:rPr lang="en-US" dirty="0" smtClean="0"/>
              <a:t>Delay Penalty (</a:t>
            </a:r>
            <a:r>
              <a:rPr lang="en-US" i="1" dirty="0" smtClean="0"/>
              <a:t>liquidated damages clause) </a:t>
            </a:r>
          </a:p>
          <a:p>
            <a:pPr lvl="1"/>
            <a:r>
              <a:rPr lang="en-US" dirty="0" smtClean="0"/>
              <a:t>damages resulting from late completion.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Construction </a:t>
            </a:r>
            <a:r>
              <a:rPr lang="en-US" dirty="0"/>
              <a:t>contracts normally contain provisions for time extensions to the contract due to circumstances beyond the control of the contractor, such as:</a:t>
            </a:r>
          </a:p>
          <a:p>
            <a:pPr lvl="1"/>
            <a:r>
              <a:rPr lang="en-US" dirty="0"/>
              <a:t>owner-directed changes, </a:t>
            </a:r>
          </a:p>
          <a:p>
            <a:pPr lvl="1"/>
            <a:r>
              <a:rPr lang="en-US" dirty="0"/>
              <a:t>acts of God (fire, flood, etc.), and </a:t>
            </a:r>
          </a:p>
          <a:p>
            <a:pPr lvl="1"/>
            <a:r>
              <a:rPr lang="en-US" dirty="0"/>
              <a:t>strikes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18-4 PLANS AND </a:t>
            </a:r>
            <a:r>
              <a:rPr lang="en-US" b="1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Plans</a:t>
            </a:r>
            <a:endParaRPr lang="en-US" dirty="0"/>
          </a:p>
          <a:p>
            <a:r>
              <a:rPr lang="en-US" b="1" dirty="0"/>
              <a:t>Specifications</a:t>
            </a:r>
            <a:endParaRPr lang="en-US" dirty="0"/>
          </a:p>
          <a:p>
            <a:r>
              <a:rPr lang="en-US" b="1" dirty="0"/>
              <a:t>Shop Drawings and </a:t>
            </a:r>
            <a:r>
              <a:rPr lang="en-US" b="1" dirty="0" smtClean="0"/>
              <a:t>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Plans &amp;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u="sng" dirty="0" smtClean="0"/>
              <a:t>Plane</a:t>
            </a:r>
            <a:r>
              <a:rPr lang="en-US" i="1" dirty="0" smtClean="0"/>
              <a:t> : Construction </a:t>
            </a:r>
            <a:r>
              <a:rPr lang="en-US" i="1" dirty="0"/>
              <a:t>plans </a:t>
            </a:r>
            <a:r>
              <a:rPr lang="en-US" dirty="0"/>
              <a:t>are drawings that show the location, dimensions, and details of the work to be performed. </a:t>
            </a:r>
          </a:p>
          <a:p>
            <a:r>
              <a:rPr lang="en-US" i="1" u="sng" dirty="0" smtClean="0"/>
              <a:t>Specifications</a:t>
            </a:r>
            <a:r>
              <a:rPr lang="en-US" i="1" dirty="0" smtClean="0"/>
              <a:t>: Construction technical specifications </a:t>
            </a:r>
            <a:r>
              <a:rPr lang="en-US" dirty="0" smtClean="0"/>
              <a:t>provide the detailed requirements for the materials, equipment, and workmanship to be incorporated into the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two basic ways in which the requirements for a particular operation may be specified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/>
              <a:t>by method </a:t>
            </a:r>
            <a:r>
              <a:rPr lang="en-US" u="sng" dirty="0" smtClean="0"/>
              <a:t>specification</a:t>
            </a:r>
            <a:r>
              <a:rPr lang="en-US" dirty="0" smtClean="0"/>
              <a:t>: states the precise equipment and procedure to be used in performing a construction operation, or </a:t>
            </a:r>
          </a:p>
          <a:p>
            <a:pPr lvl="1"/>
            <a:r>
              <a:rPr lang="en-US" u="sng" dirty="0" smtClean="0"/>
              <a:t>by </a:t>
            </a:r>
            <a:r>
              <a:rPr lang="en-US" u="sng" dirty="0"/>
              <a:t>performance </a:t>
            </a:r>
            <a:r>
              <a:rPr lang="en-US" u="sng" dirty="0" smtClean="0"/>
              <a:t>specification</a:t>
            </a:r>
            <a:r>
              <a:rPr lang="en-US" dirty="0" smtClean="0"/>
              <a:t>: specifies only the result to be achieved and leaves to the contractor the choice of equipment and 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TABLE 18-1</a:t>
            </a:r>
            <a:r>
              <a:rPr lang="en-US" sz="3600" dirty="0"/>
              <a:t>: Organization of the uniform system for building specifications 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t="14671"/>
          <a:stretch>
            <a:fillRect/>
          </a:stretch>
        </p:blipFill>
        <p:spPr bwMode="auto">
          <a:xfrm>
            <a:off x="1828800" y="1447800"/>
            <a:ext cx="518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Shop Drawings and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i="1" dirty="0" smtClean="0"/>
              <a:t>Shop </a:t>
            </a:r>
            <a:r>
              <a:rPr lang="en-US" i="1" dirty="0"/>
              <a:t>drawings </a:t>
            </a:r>
            <a:r>
              <a:rPr lang="en-US" dirty="0"/>
              <a:t>are drawings, charts, and other data prepared by a contractor or supplier which describe the detailed characteristics of equipment or show how specific structural elements or items of equipment are to be fabricated and installed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Contract documents should contain the specific requirements for submission of shop drawings and samples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Shop Drawings and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Some </a:t>
            </a:r>
            <a:r>
              <a:rPr lang="en-US" dirty="0"/>
              <a:t>suggested provisions include: </a:t>
            </a:r>
          </a:p>
          <a:p>
            <a:pPr lvl="1"/>
            <a:r>
              <a:rPr lang="en-US" dirty="0"/>
              <a:t>Identification of items requiring samples or shop drawings. </a:t>
            </a:r>
          </a:p>
          <a:p>
            <a:pPr lvl="1"/>
            <a:r>
              <a:rPr lang="en-US" dirty="0"/>
              <a:t>Procedure for submission of shop drawings, including format, marking, and number and distribution of copies.</a:t>
            </a:r>
          </a:p>
          <a:p>
            <a:pPr lvl="1"/>
            <a:r>
              <a:rPr lang="en-US" dirty="0"/>
              <a:t>Procedure for submission of samples, including size and number required. </a:t>
            </a:r>
          </a:p>
          <a:p>
            <a:pPr lvl="1"/>
            <a:r>
              <a:rPr lang="en-US" dirty="0"/>
              <a:t>Eliminating the requirement for shop drawings and samples when standard catalog items are to be 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18-5 CONTRACT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Progress Reports and Payment</a:t>
            </a:r>
            <a:endParaRPr lang="en-US" dirty="0"/>
          </a:p>
          <a:p>
            <a:r>
              <a:rPr lang="en-US" b="1" dirty="0"/>
              <a:t>Changes and Delays</a:t>
            </a:r>
            <a:endParaRPr lang="en-US" dirty="0"/>
          </a:p>
          <a:p>
            <a:r>
              <a:rPr lang="en-US" b="1" dirty="0"/>
              <a:t>Acceptance and Final Payment</a:t>
            </a:r>
            <a:endParaRPr lang="en-US" dirty="0"/>
          </a:p>
          <a:p>
            <a:r>
              <a:rPr lang="en-US" b="1" dirty="0" smtClean="0"/>
              <a:t>Claims </a:t>
            </a:r>
            <a:r>
              <a:rPr lang="en-US" b="1" dirty="0"/>
              <a:t>and Disputes</a:t>
            </a:r>
            <a:endParaRPr lang="en-US" dirty="0"/>
          </a:p>
          <a:p>
            <a:r>
              <a:rPr lang="en-US" b="1" dirty="0"/>
              <a:t>Contract </a:t>
            </a:r>
            <a:r>
              <a:rPr lang="en-US" b="1" dirty="0" smtClean="0"/>
              <a:t>Termination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Progress Reports and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contract may require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contractor to submit his plan and schedule in the CPM format (Chapter 16) and </a:t>
            </a:r>
            <a:endParaRPr lang="en-US" dirty="0" smtClean="0"/>
          </a:p>
          <a:p>
            <a:pPr lvl="1"/>
            <a:r>
              <a:rPr lang="en-US" dirty="0" smtClean="0"/>
              <a:t>may </a:t>
            </a:r>
            <a:r>
              <a:rPr lang="en-US" dirty="0"/>
              <a:t>also require periodic updating of the schedule as work progresses. 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smtClean="0"/>
              <a:t>payments </a:t>
            </a:r>
            <a:r>
              <a:rPr lang="en-US" dirty="0" smtClean="0"/>
              <a:t>are made at the interval specified in the contract, </a:t>
            </a:r>
            <a:endParaRPr lang="en-US" dirty="0" smtClean="0"/>
          </a:p>
          <a:p>
            <a:pPr lvl="1"/>
            <a:r>
              <a:rPr lang="en-US" dirty="0" smtClean="0"/>
              <a:t>usually </a:t>
            </a:r>
            <a:r>
              <a:rPr lang="en-US" dirty="0" smtClean="0"/>
              <a:t>monthly or upon completion of certain milestones.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Construction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Several </a:t>
            </a:r>
            <a:r>
              <a:rPr lang="en-US" dirty="0"/>
              <a:t>organizational and </a:t>
            </a:r>
            <a:r>
              <a:rPr lang="en-US" dirty="0" smtClean="0"/>
              <a:t>management </a:t>
            </a:r>
            <a:r>
              <a:rPr lang="en-US" dirty="0"/>
              <a:t>methods by which construction may be accomplished were described in Chapter 1. </a:t>
            </a:r>
          </a:p>
          <a:p>
            <a:pPr lvl="0"/>
            <a:r>
              <a:rPr lang="en-US" dirty="0"/>
              <a:t>Construction by a general contractor employed under a prime construction contract is only one of these methods.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Changes and Delays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majority of changes are due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design modifications initiated by the owner or designer. </a:t>
            </a:r>
          </a:p>
          <a:p>
            <a:pPr lvl="1"/>
            <a:r>
              <a:rPr lang="en-US" dirty="0" smtClean="0"/>
              <a:t>adjustments </a:t>
            </a:r>
            <a:r>
              <a:rPr lang="en-US" dirty="0"/>
              <a:t>to the contract required by site conditions differing </a:t>
            </a:r>
            <a:r>
              <a:rPr lang="en-US" dirty="0" smtClean="0"/>
              <a:t>("</a:t>
            </a:r>
            <a:r>
              <a:rPr lang="en-US" dirty="0"/>
              <a:t>changed conditions</a:t>
            </a:r>
            <a:r>
              <a:rPr lang="en-US" dirty="0" smtClean="0"/>
              <a:t>").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Changes and Delays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all </a:t>
            </a:r>
            <a:r>
              <a:rPr lang="en-US" dirty="0"/>
              <a:t>change orders issued should contain an adjustment in contract time and price which is mutually acceptable to the contractor and owner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minimize </a:t>
            </a:r>
            <a:r>
              <a:rPr lang="en-US" dirty="0" smtClean="0"/>
              <a:t>disputes</a:t>
            </a:r>
          </a:p>
          <a:p>
            <a:pPr lvl="0"/>
            <a:r>
              <a:rPr lang="en-US" dirty="0" smtClean="0"/>
              <a:t>The three general categories of delay include:</a:t>
            </a:r>
          </a:p>
          <a:p>
            <a:pPr lvl="1"/>
            <a:r>
              <a:rPr lang="en-US" dirty="0" smtClean="0"/>
              <a:t> those beyond the control of either the contractor or owner ("acts of God"), </a:t>
            </a:r>
          </a:p>
          <a:p>
            <a:pPr lvl="1"/>
            <a:r>
              <a:rPr lang="en-US" dirty="0" smtClean="0"/>
              <a:t>those under the control of the owner, and </a:t>
            </a:r>
          </a:p>
          <a:p>
            <a:pPr lvl="1"/>
            <a:r>
              <a:rPr lang="en-US" dirty="0" smtClean="0"/>
              <a:t>those under the control of the contractor.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Acceptance and Final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based </a:t>
            </a:r>
            <a:r>
              <a:rPr lang="en-US" dirty="0"/>
              <a:t>on a final inspection </a:t>
            </a:r>
            <a:endParaRPr lang="en-US" dirty="0" smtClean="0"/>
          </a:p>
          <a:p>
            <a:pPr lvl="1"/>
            <a:r>
              <a:rPr lang="en-US" dirty="0" smtClean="0"/>
              <a:t>performed </a:t>
            </a:r>
            <a:r>
              <a:rPr lang="en-US" dirty="0"/>
              <a:t>by the owner's </a:t>
            </a:r>
            <a:r>
              <a:rPr lang="en-US" dirty="0" smtClean="0"/>
              <a:t>representative.</a:t>
            </a:r>
            <a:endParaRPr lang="en-US" dirty="0"/>
          </a:p>
          <a:p>
            <a:pPr lvl="0"/>
            <a:r>
              <a:rPr lang="en-US" dirty="0"/>
              <a:t>The list of deficiencies to be corrected </a:t>
            </a:r>
            <a:endParaRPr lang="en-US" dirty="0" smtClean="0"/>
          </a:p>
          <a:p>
            <a:pPr lvl="1"/>
            <a:r>
              <a:rPr lang="en-US" dirty="0" smtClean="0"/>
              <a:t>prepared </a:t>
            </a:r>
            <a:r>
              <a:rPr lang="en-US" dirty="0"/>
              <a:t>at the final inspection </a:t>
            </a:r>
            <a:endParaRPr lang="en-US" dirty="0" smtClean="0"/>
          </a:p>
          <a:p>
            <a:pPr lvl="1"/>
            <a:r>
              <a:rPr lang="en-US" dirty="0" smtClean="0"/>
              <a:t>sometimes </a:t>
            </a:r>
            <a:r>
              <a:rPr lang="en-US" dirty="0"/>
              <a:t>referred to </a:t>
            </a:r>
            <a:r>
              <a:rPr lang="en-US" i="1" dirty="0" smtClean="0"/>
              <a:t>punch </a:t>
            </a:r>
            <a:r>
              <a:rPr lang="en-US" i="1" dirty="0"/>
              <a:t>list of record. </a:t>
            </a:r>
            <a:endParaRPr lang="en-US" dirty="0"/>
          </a:p>
          <a:p>
            <a:pPr lvl="0"/>
            <a:r>
              <a:rPr lang="en-US" i="1" dirty="0" smtClean="0"/>
              <a:t>certificate </a:t>
            </a:r>
            <a:r>
              <a:rPr lang="en-US" i="1" dirty="0"/>
              <a:t>of substantial </a:t>
            </a:r>
            <a:r>
              <a:rPr lang="en-US" i="1" dirty="0" smtClean="0"/>
              <a:t>completion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request and receive a final progress payment </a:t>
            </a:r>
          </a:p>
          <a:p>
            <a:pPr lvl="1"/>
            <a:r>
              <a:rPr lang="en-US" dirty="0" smtClean="0"/>
              <a:t>for the completed portion of the project.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Acceptance and Final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submit </a:t>
            </a:r>
            <a:r>
              <a:rPr lang="en-US" dirty="0"/>
              <a:t>a </a:t>
            </a:r>
            <a:r>
              <a:rPr lang="en-US" i="1" dirty="0"/>
              <a:t>request for final payment, </a:t>
            </a:r>
            <a:endParaRPr lang="en-US" dirty="0"/>
          </a:p>
          <a:p>
            <a:pPr lvl="0"/>
            <a:r>
              <a:rPr lang="en-US" dirty="0" smtClean="0"/>
              <a:t>issue a final </a:t>
            </a:r>
            <a:r>
              <a:rPr lang="en-US" i="1" dirty="0" smtClean="0"/>
              <a:t>certificate of </a:t>
            </a:r>
            <a:r>
              <a:rPr lang="en-US" i="1" dirty="0" smtClean="0"/>
              <a:t>payment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inspection confirms the correction of all </a:t>
            </a:r>
            <a:r>
              <a:rPr lang="en-US" dirty="0" smtClean="0"/>
              <a:t>deficiencies</a:t>
            </a:r>
            <a:r>
              <a:rPr lang="en-US" i="1" dirty="0" smtClean="0"/>
              <a:t>.</a:t>
            </a:r>
          </a:p>
          <a:p>
            <a:pPr lvl="0"/>
            <a:r>
              <a:rPr lang="en-US" dirty="0" smtClean="0"/>
              <a:t>provides a warranty against defective work for some period</a:t>
            </a:r>
          </a:p>
          <a:p>
            <a:pPr lvl="1"/>
            <a:r>
              <a:rPr lang="en-US" dirty="0" smtClean="0"/>
              <a:t>usually 1 year. 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Claims and Disputes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 </a:t>
            </a:r>
            <a:r>
              <a:rPr lang="en-US" i="1" dirty="0"/>
              <a:t>claim </a:t>
            </a:r>
            <a:r>
              <a:rPr lang="en-US" i="1" dirty="0" smtClean="0"/>
              <a:t>: </a:t>
            </a:r>
            <a:r>
              <a:rPr lang="en-US" dirty="0" smtClean="0"/>
              <a:t>is </a:t>
            </a:r>
            <a:r>
              <a:rPr lang="en-US" dirty="0"/>
              <a:t>a request by the contractor for a time extension or for additional payment based on the occurrence of an event beyond the contractor's control that has not been covered by a change order. </a:t>
            </a:r>
          </a:p>
          <a:p>
            <a:pPr lvl="0"/>
            <a:r>
              <a:rPr lang="en-US" dirty="0"/>
              <a:t>Examples of such events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unexpected site conditions, </a:t>
            </a:r>
            <a:endParaRPr lang="en-US" dirty="0" smtClean="0"/>
          </a:p>
          <a:p>
            <a:pPr lvl="1"/>
            <a:r>
              <a:rPr lang="en-US" dirty="0" smtClean="0"/>
              <a:t>delays </a:t>
            </a:r>
            <a:r>
              <a:rPr lang="en-US" dirty="0"/>
              <a:t>in delivery of owner-provided property,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changes </a:t>
            </a:r>
            <a:r>
              <a:rPr lang="en-US" dirty="0"/>
              <a:t>directed by the owner.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Claims and Disputes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i="1" dirty="0" smtClean="0"/>
              <a:t>Disputes: </a:t>
            </a:r>
            <a:r>
              <a:rPr lang="en-US" dirty="0"/>
              <a:t>are disagreements between the contractor and owner over some aspect of contract performance</a:t>
            </a:r>
            <a:r>
              <a:rPr lang="en-US" dirty="0" smtClean="0"/>
              <a:t>. </a:t>
            </a:r>
            <a:endParaRPr lang="en-US" dirty="0"/>
          </a:p>
          <a:p>
            <a:pPr lvl="0"/>
            <a:r>
              <a:rPr lang="en-US" dirty="0" smtClean="0"/>
              <a:t>Disputes may </a:t>
            </a:r>
            <a:r>
              <a:rPr lang="en-US" dirty="0" smtClean="0"/>
              <a:t>involve:</a:t>
            </a:r>
          </a:p>
          <a:p>
            <a:pPr lvl="1"/>
            <a:r>
              <a:rPr lang="en-US" dirty="0" smtClean="0"/>
              <a:t>unsettled </a:t>
            </a:r>
            <a:r>
              <a:rPr lang="en-US" dirty="0"/>
              <a:t>claims, </a:t>
            </a:r>
            <a:endParaRPr lang="en-US" dirty="0" smtClean="0"/>
          </a:p>
          <a:p>
            <a:pPr lvl="1"/>
            <a:r>
              <a:rPr lang="en-US" dirty="0" smtClean="0"/>
              <a:t>substitution </a:t>
            </a:r>
            <a:r>
              <a:rPr lang="en-US" dirty="0"/>
              <a:t>for specified materials,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responsibility for delays in project completion,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effect of changes ordered by the owner.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contract may be </a:t>
            </a:r>
            <a:r>
              <a:rPr lang="en-US" dirty="0" smtClean="0"/>
              <a:t>terminated</a:t>
            </a:r>
            <a:r>
              <a:rPr lang="en-US" dirty="0" smtClean="0"/>
              <a:t> by:</a:t>
            </a:r>
          </a:p>
          <a:p>
            <a:pPr lvl="1"/>
            <a:r>
              <a:rPr lang="en-US" dirty="0" smtClean="0"/>
              <a:t>adversary process: </a:t>
            </a:r>
            <a:endParaRPr lang="en-US" dirty="0" smtClean="0"/>
          </a:p>
          <a:p>
            <a:pPr lvl="2"/>
            <a:r>
              <a:rPr lang="en-US" dirty="0" smtClean="0"/>
              <a:t>terminated </a:t>
            </a:r>
            <a:r>
              <a:rPr lang="en-US" dirty="0" smtClean="0"/>
              <a:t>by satisfactory </a:t>
            </a:r>
            <a:r>
              <a:rPr lang="en-US" dirty="0" smtClean="0"/>
              <a:t>performance. </a:t>
            </a:r>
          </a:p>
          <a:p>
            <a:pPr lvl="2"/>
            <a:r>
              <a:rPr lang="en-US" dirty="0" smtClean="0"/>
              <a:t>breach of </a:t>
            </a:r>
            <a:r>
              <a:rPr lang="en-US" dirty="0" smtClean="0"/>
              <a:t>contract.</a:t>
            </a:r>
            <a:endParaRPr lang="en-US" dirty="0" smtClean="0"/>
          </a:p>
          <a:p>
            <a:pPr lvl="1"/>
            <a:r>
              <a:rPr lang="en-US" dirty="0" err="1" smtClean="0"/>
              <a:t>nonadversary</a:t>
            </a:r>
            <a:r>
              <a:rPr lang="en-US" dirty="0" smtClean="0"/>
              <a:t> methods. </a:t>
            </a:r>
          </a:p>
          <a:p>
            <a:pPr lvl="2"/>
            <a:r>
              <a:rPr lang="en-US" dirty="0" smtClean="0"/>
              <a:t>mutual agreement and </a:t>
            </a:r>
            <a:endParaRPr lang="en-US" dirty="0" smtClean="0"/>
          </a:p>
          <a:p>
            <a:pPr lvl="2"/>
            <a:r>
              <a:rPr lang="en-US" dirty="0" smtClean="0"/>
              <a:t>impossibility </a:t>
            </a:r>
            <a:r>
              <a:rPr lang="en-US" dirty="0" smtClean="0"/>
              <a:t>of </a:t>
            </a:r>
            <a:r>
              <a:rPr lang="en-US" dirty="0" smtClean="0"/>
              <a:t>performance.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Construction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It is widely used, </a:t>
            </a:r>
          </a:p>
          <a:p>
            <a:pPr lvl="0"/>
            <a:r>
              <a:rPr lang="en-US" dirty="0" smtClean="0"/>
              <a:t>it will form the basis for this chapter's discussion of contract construction, including:</a:t>
            </a:r>
          </a:p>
          <a:p>
            <a:pPr lvl="1"/>
            <a:r>
              <a:rPr lang="en-US" dirty="0" smtClean="0"/>
              <a:t>bidding </a:t>
            </a:r>
            <a:r>
              <a:rPr lang="en-US" dirty="0"/>
              <a:t>and contract award, </a:t>
            </a:r>
          </a:p>
          <a:p>
            <a:pPr lvl="1"/>
            <a:r>
              <a:rPr lang="en-US" dirty="0"/>
              <a:t>construction contracts, </a:t>
            </a:r>
          </a:p>
          <a:p>
            <a:pPr lvl="1"/>
            <a:r>
              <a:rPr lang="en-US" dirty="0"/>
              <a:t>plans and specifications, and </a:t>
            </a:r>
          </a:p>
          <a:p>
            <a:pPr lvl="1"/>
            <a:r>
              <a:rPr lang="en-US" dirty="0"/>
              <a:t>contract administration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Construction Contract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Construction </a:t>
            </a:r>
            <a:r>
              <a:rPr lang="en-US" dirty="0"/>
              <a:t>professionals are not usually lawyers and therefore should not attempt to act as their own lawyers. </a:t>
            </a:r>
          </a:p>
          <a:p>
            <a:pPr lvl="0"/>
            <a:r>
              <a:rPr lang="en-US" dirty="0" smtClean="0"/>
              <a:t>construction </a:t>
            </a:r>
            <a:r>
              <a:rPr lang="en-US" dirty="0"/>
              <a:t>professionals must have a </a:t>
            </a:r>
            <a:r>
              <a:rPr lang="en-US" dirty="0" smtClean="0"/>
              <a:t>thorough: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/>
              <a:t>of the customary practices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underlying </a:t>
            </a:r>
            <a:r>
              <a:rPr lang="en-US" dirty="0"/>
              <a:t>legal principles involving contract construction.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Construction Contract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Virtually every action taken by a contractor, construction manager, or architect/engineer at a construction site has legal implications. </a:t>
            </a:r>
          </a:p>
          <a:p>
            <a:pPr lvl="0"/>
            <a:r>
              <a:rPr lang="en-US" dirty="0" smtClean="0"/>
              <a:t>construction </a:t>
            </a:r>
            <a:r>
              <a:rPr lang="en-US" dirty="0"/>
              <a:t>professionals </a:t>
            </a:r>
            <a:r>
              <a:rPr lang="en-US" dirty="0" smtClean="0"/>
              <a:t>must: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the contractual consequences of their activities and </a:t>
            </a:r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able to recognize when legal advice should be secured.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18-2 BIDDING AND CONTRACT </a:t>
            </a:r>
            <a:r>
              <a:rPr lang="en-US" b="1" dirty="0" smtClean="0"/>
              <a:t>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Bid Preparation</a:t>
            </a:r>
            <a:endParaRPr lang="en-US" dirty="0"/>
          </a:p>
          <a:p>
            <a:r>
              <a:rPr lang="en-US" b="1" dirty="0"/>
              <a:t>Bidding Procedure</a:t>
            </a:r>
            <a:endParaRPr lang="en-US" dirty="0"/>
          </a:p>
          <a:p>
            <a:r>
              <a:rPr lang="en-US" b="1" dirty="0" smtClean="0"/>
              <a:t>Contract </a:t>
            </a:r>
            <a:r>
              <a:rPr lang="en-US" b="1" dirty="0"/>
              <a:t>Award</a:t>
            </a:r>
            <a:endParaRPr lang="en-US" dirty="0"/>
          </a:p>
          <a:p>
            <a:r>
              <a:rPr lang="en-US" b="1" dirty="0"/>
              <a:t>Subcontracts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construction company </a:t>
            </a:r>
            <a:r>
              <a:rPr lang="en-US" dirty="0" smtClean="0"/>
              <a:t>in order to grow, it must </a:t>
            </a:r>
            <a:r>
              <a:rPr lang="en-US" dirty="0"/>
              <a:t>achieve a reputation for </a:t>
            </a:r>
            <a:r>
              <a:rPr lang="en-US" dirty="0" smtClean="0"/>
              <a:t>good quality and </a:t>
            </a:r>
            <a:r>
              <a:rPr lang="en-US" dirty="0"/>
              <a:t>timely completion while achieving a reasonable </a:t>
            </a:r>
            <a:r>
              <a:rPr lang="en-US" dirty="0" smtClean="0"/>
              <a:t>profit.</a:t>
            </a:r>
          </a:p>
          <a:p>
            <a:r>
              <a:rPr lang="en-US" dirty="0" smtClean="0"/>
              <a:t>profit is an obvious and principal motive for bidding on a construction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FCD9-80CE-4C71-8DAC-356A047D5ED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417, King Saud University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1C742A1CB18B43BA911248B3D1DA20" ma:contentTypeVersion="0" ma:contentTypeDescription="Create a new document." ma:contentTypeScope="" ma:versionID="317518d1fe4f9fc5e37dfb98adf3c06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BF7442D-3B6D-46CE-8B4B-D687717242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B5929E-35C9-4317-92BB-B6219DA90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8DC826E-1913-4CAF-AD7A-B2ABA123E345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2524</Words>
  <Application>Microsoft Office PowerPoint</Application>
  <PresentationFormat>On-screen Show (4:3)</PresentationFormat>
  <Paragraphs>335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Chapter18</vt:lpstr>
      <vt:lpstr>Chapter 18</vt:lpstr>
      <vt:lpstr>18-1 INTRODUCTION</vt:lpstr>
      <vt:lpstr>The Construction Process</vt:lpstr>
      <vt:lpstr>The Construction Process</vt:lpstr>
      <vt:lpstr>Construction Contract Law</vt:lpstr>
      <vt:lpstr>Construction Contract Law</vt:lpstr>
      <vt:lpstr>18-2 BIDDING AND CONTRACT AWARD</vt:lpstr>
      <vt:lpstr>Bid Preparation</vt:lpstr>
      <vt:lpstr>Bid Preparation</vt:lpstr>
      <vt:lpstr>Bid Preparation</vt:lpstr>
      <vt:lpstr>Bid Preparation</vt:lpstr>
      <vt:lpstr>Bid Preparation</vt:lpstr>
      <vt:lpstr>Bid Preparation</vt:lpstr>
      <vt:lpstr>Bidding Procedure</vt:lpstr>
      <vt:lpstr>Bidding Procedure</vt:lpstr>
      <vt:lpstr>Bidding Procedure</vt:lpstr>
      <vt:lpstr>Contract Award</vt:lpstr>
      <vt:lpstr>Contract Award</vt:lpstr>
      <vt:lpstr>Subcontracts</vt:lpstr>
      <vt:lpstr>Subcontracts</vt:lpstr>
      <vt:lpstr>18-3 CONSTRUCTION CONTRACTS</vt:lpstr>
      <vt:lpstr>Contract Elements</vt:lpstr>
      <vt:lpstr>Contract Types</vt:lpstr>
      <vt:lpstr>Contract Types</vt:lpstr>
      <vt:lpstr>Contract Types</vt:lpstr>
      <vt:lpstr>Contract Types</vt:lpstr>
      <vt:lpstr>Contract Types</vt:lpstr>
      <vt:lpstr>Contract Documents</vt:lpstr>
      <vt:lpstr>Contract Time</vt:lpstr>
      <vt:lpstr>Contract Time</vt:lpstr>
      <vt:lpstr>18-4 PLANS AND SPECIFICATIONS</vt:lpstr>
      <vt:lpstr>Plans &amp; Specifications</vt:lpstr>
      <vt:lpstr>Specifications</vt:lpstr>
      <vt:lpstr>TABLE 18-1: Organization of the uniform system for building specifications </vt:lpstr>
      <vt:lpstr>Shop Drawings and Samples</vt:lpstr>
      <vt:lpstr>Shop Drawings and Samples</vt:lpstr>
      <vt:lpstr>18-5 CONTRACT ADMINISTRATION</vt:lpstr>
      <vt:lpstr>Progress Reports and Payment</vt:lpstr>
      <vt:lpstr>Changes and Delays</vt:lpstr>
      <vt:lpstr>Changes and Delays</vt:lpstr>
      <vt:lpstr>Acceptance and Final Payment</vt:lpstr>
      <vt:lpstr>Acceptance and Final Payment</vt:lpstr>
      <vt:lpstr>Claims and Disputes</vt:lpstr>
      <vt:lpstr>Claims and Disputes</vt:lpstr>
      <vt:lpstr>Contract Termination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Chapter18 Contract Construction</dc:title>
  <dc:creator>Windows User</dc:creator>
  <cp:lastModifiedBy>k</cp:lastModifiedBy>
  <cp:revision>42</cp:revision>
  <dcterms:created xsi:type="dcterms:W3CDTF">2009-11-22T11:48:03Z</dcterms:created>
  <dcterms:modified xsi:type="dcterms:W3CDTF">2011-04-10T23:03:56Z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0x010100611C742A1CB18B43BA911248B3D1DA20</vt:lpwstr>
  </property>
</Properties>
</file>