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2"/>
  </p:notesMasterIdLst>
  <p:sldIdLst>
    <p:sldId id="256" r:id="rId5"/>
    <p:sldId id="257" r:id="rId6"/>
    <p:sldId id="258" r:id="rId7"/>
    <p:sldId id="259" r:id="rId8"/>
    <p:sldId id="260" r:id="rId9"/>
    <p:sldId id="261" r:id="rId10"/>
    <p:sldId id="262" r:id="rId11"/>
    <p:sldId id="263" r:id="rId12"/>
    <p:sldId id="264" r:id="rId13"/>
    <p:sldId id="265" r:id="rId14"/>
    <p:sldId id="267" r:id="rId15"/>
    <p:sldId id="266" r:id="rId16"/>
    <p:sldId id="268" r:id="rId17"/>
    <p:sldId id="269" r:id="rId18"/>
    <p:sldId id="270" r:id="rId19"/>
    <p:sldId id="271" r:id="rId20"/>
    <p:sldId id="272" r:id="rId21"/>
    <p:sldId id="273" r:id="rId22"/>
    <p:sldId id="274" r:id="rId23"/>
    <p:sldId id="275" r:id="rId24"/>
    <p:sldId id="276" r:id="rId25"/>
    <p:sldId id="278" r:id="rId26"/>
    <p:sldId id="277" r:id="rId27"/>
    <p:sldId id="279" r:id="rId28"/>
    <p:sldId id="280" r:id="rId29"/>
    <p:sldId id="281" r:id="rId30"/>
    <p:sldId id="282" r:id="rId31"/>
    <p:sldId id="283" r:id="rId32"/>
    <p:sldId id="284" r:id="rId33"/>
    <p:sldId id="285" r:id="rId34"/>
    <p:sldId id="288" r:id="rId35"/>
    <p:sldId id="287" r:id="rId36"/>
    <p:sldId id="286" r:id="rId37"/>
    <p:sldId id="289" r:id="rId38"/>
    <p:sldId id="290" r:id="rId39"/>
    <p:sldId id="291" r:id="rId40"/>
    <p:sldId id="292" r:id="rId41"/>
    <p:sldId id="293" r:id="rId42"/>
    <p:sldId id="294" r:id="rId43"/>
    <p:sldId id="295" r:id="rId44"/>
    <p:sldId id="296" r:id="rId45"/>
    <p:sldId id="297" r:id="rId46"/>
    <p:sldId id="298" r:id="rId47"/>
    <p:sldId id="300" r:id="rId48"/>
    <p:sldId id="299" r:id="rId49"/>
    <p:sldId id="301" r:id="rId50"/>
    <p:sldId id="302" r:id="rId51"/>
    <p:sldId id="303" r:id="rId52"/>
    <p:sldId id="304" r:id="rId53"/>
    <p:sldId id="306" r:id="rId54"/>
    <p:sldId id="305" r:id="rId55"/>
    <p:sldId id="308" r:id="rId56"/>
    <p:sldId id="307" r:id="rId57"/>
    <p:sldId id="309" r:id="rId58"/>
    <p:sldId id="310" r:id="rId59"/>
    <p:sldId id="311" r:id="rId60"/>
    <p:sldId id="312" r:id="rId6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9E33643-DF50-4594-B914-B6F9B5D31379}" type="datetimeFigureOut">
              <a:rPr lang="ar-SA" smtClean="0"/>
              <a:pPr/>
              <a:t>11/01/1433</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928812C-4CEC-4789-BD42-E4A6F96D46FE}" type="slidenum">
              <a:rPr lang="ar-SA" smtClean="0"/>
              <a:pPr/>
              <a:t>‹#›</a:t>
            </a:fld>
            <a:endParaRPr lang="ar-SA"/>
          </a:p>
        </p:txBody>
      </p:sp>
    </p:spTree>
    <p:extLst>
      <p:ext uri="{BB962C8B-B14F-4D97-AF65-F5344CB8AC3E}">
        <p14:creationId xmlns:p14="http://schemas.microsoft.com/office/powerpoint/2010/main" val="375419234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rtl="0">
              <a:defRPr/>
            </a:lvl1p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rtl="0">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9C3532DC-24AE-4595-954E-C1CF8ECEC641}" type="datetime1">
              <a:rPr lang="ar-SA" smtClean="0"/>
              <a:pPr/>
              <a:t>11/01/1433</a:t>
            </a:fld>
            <a:endParaRPr lang="ar-SA"/>
          </a:p>
        </p:txBody>
      </p:sp>
      <p:sp>
        <p:nvSpPr>
          <p:cNvPr id="5" name="Footer Placeholder 4"/>
          <p:cNvSpPr>
            <a:spLocks noGrp="1"/>
          </p:cNvSpPr>
          <p:nvPr>
            <p:ph type="ftr" sz="quarter" idx="11"/>
          </p:nvPr>
        </p:nvSpPr>
        <p:spPr>
          <a:xfrm>
            <a:off x="2895600" y="6324600"/>
            <a:ext cx="3505200" cy="396875"/>
          </a:xfrm>
        </p:spPr>
        <p:txBody>
          <a:bodyPr/>
          <a:lstStyle/>
          <a:p>
            <a:r>
              <a:rPr lang="en-US" dirty="0" smtClean="0"/>
              <a:t>CE417; </a:t>
            </a:r>
            <a:r>
              <a:rPr lang="en-GB" dirty="0" smtClean="0"/>
              <a:t>CONSTRUCTION EQUIPMENT AND METHODS</a:t>
            </a:r>
          </a:p>
          <a:p>
            <a:r>
              <a:rPr lang="en-GB" dirty="0" smtClean="0"/>
              <a:t>King Saud University</a:t>
            </a:r>
            <a:endParaRPr lang="en-GB" dirty="0"/>
          </a:p>
        </p:txBody>
      </p:sp>
      <p:sp>
        <p:nvSpPr>
          <p:cNvPr id="6" name="Slide Number Placeholder 5"/>
          <p:cNvSpPr>
            <a:spLocks noGrp="1"/>
          </p:cNvSpPr>
          <p:nvPr>
            <p:ph type="sldNum" sz="quarter" idx="12"/>
          </p:nvPr>
        </p:nvSpPr>
        <p:spPr/>
        <p:txBody>
          <a:bodyPr/>
          <a:lstStyle>
            <a:lvl1pPr algn="l">
              <a:defRPr/>
            </a:lvl1pPr>
          </a:lstStyle>
          <a:p>
            <a:fld id="{514F0C54-8CBF-4D85-A8AA-582647EFEDA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7A7186AB-F9A1-4462-9A24-0195C7037287}" type="datetime1">
              <a:rPr lang="ar-SA" smtClean="0"/>
              <a:pPr/>
              <a:t>11/01/1433</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ar-SA"/>
          </a:p>
        </p:txBody>
      </p:sp>
      <p:sp>
        <p:nvSpPr>
          <p:cNvPr id="6" name="Slide Number Placeholder 5"/>
          <p:cNvSpPr>
            <a:spLocks noGrp="1"/>
          </p:cNvSpPr>
          <p:nvPr>
            <p:ph type="sldNum" sz="quarter" idx="12"/>
          </p:nvPr>
        </p:nvSpPr>
        <p:spPr/>
        <p:txBody>
          <a:bodyPr/>
          <a:lstStyle/>
          <a:p>
            <a:fld id="{514F0C54-8CBF-4D85-A8AA-582647EFEDA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0E3C8E3-C985-470A-9020-90566FFAD35E}" type="datetime1">
              <a:rPr lang="ar-SA" smtClean="0"/>
              <a:pPr/>
              <a:t>11/01/1433</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ar-SA"/>
          </a:p>
        </p:txBody>
      </p:sp>
      <p:sp>
        <p:nvSpPr>
          <p:cNvPr id="6" name="Slide Number Placeholder 5"/>
          <p:cNvSpPr>
            <a:spLocks noGrp="1"/>
          </p:cNvSpPr>
          <p:nvPr>
            <p:ph type="sldNum" sz="quarter" idx="12"/>
          </p:nvPr>
        </p:nvSpPr>
        <p:spPr/>
        <p:txBody>
          <a:bodyPr/>
          <a:lstStyle/>
          <a:p>
            <a:fld id="{514F0C54-8CBF-4D85-A8AA-582647EFEDA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rtl="0">
              <a:defRPr/>
            </a:lvl1pPr>
          </a:lstStyle>
          <a:p>
            <a:r>
              <a:rPr lang="en-US" smtClean="0"/>
              <a:t>Click to edit Master title style</a:t>
            </a:r>
            <a:endParaRPr lang="ar-SA"/>
          </a:p>
        </p:txBody>
      </p:sp>
      <p:sp>
        <p:nvSpPr>
          <p:cNvPr id="3" name="Content Placeholder 2"/>
          <p:cNvSpPr>
            <a:spLocks noGrp="1"/>
          </p:cNvSpPr>
          <p:nvPr>
            <p:ph idx="1"/>
          </p:nvPr>
        </p:nvSpPr>
        <p:spPr/>
        <p:txBody>
          <a:bodyPr/>
          <a:lstStyle>
            <a:lvl1pPr algn="l" rtl="0">
              <a:defRPr/>
            </a:lvl1pPr>
            <a:lvl2pPr algn="l" rtl="0">
              <a:defRPr/>
            </a:lvl2pPr>
            <a:lvl3pPr algn="l" rtl="0">
              <a:defRPr/>
            </a:lvl3pPr>
            <a:lvl4pPr algn="l" rtl="0">
              <a:defRPr/>
            </a:lvl4pPr>
            <a:lvl5pPr algn="l" rtl="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E9A36E7C-E1F5-4D6A-9B55-B616AD0C72F6}" type="datetime1">
              <a:rPr lang="ar-SA" smtClean="0"/>
              <a:pPr/>
              <a:t>11/01/1433</a:t>
            </a:fld>
            <a:endParaRPr lang="ar-SA"/>
          </a:p>
        </p:txBody>
      </p:sp>
      <p:sp>
        <p:nvSpPr>
          <p:cNvPr id="5" name="Footer Placeholder 4"/>
          <p:cNvSpPr>
            <a:spLocks noGrp="1"/>
          </p:cNvSpPr>
          <p:nvPr>
            <p:ph type="ftr" sz="quarter" idx="11"/>
          </p:nvPr>
        </p:nvSpPr>
        <p:spPr>
          <a:xfrm>
            <a:off x="2819400" y="6400800"/>
            <a:ext cx="3505200" cy="320675"/>
          </a:xfrm>
        </p:spPr>
        <p:txBody>
          <a:bodyPr/>
          <a:lstStyle/>
          <a:p>
            <a:r>
              <a:rPr lang="en-US" dirty="0" smtClean="0"/>
              <a:t>CE417; </a:t>
            </a:r>
            <a:r>
              <a:rPr lang="en-GB" dirty="0" smtClean="0"/>
              <a:t>CONSTRUCTION EQUIPMENT AND METHODS</a:t>
            </a:r>
          </a:p>
          <a:p>
            <a:r>
              <a:rPr lang="en-GB" dirty="0" smtClean="0"/>
              <a:t>King Saud University</a:t>
            </a:r>
            <a:endParaRPr lang="en-GB" dirty="0"/>
          </a:p>
        </p:txBody>
      </p:sp>
      <p:sp>
        <p:nvSpPr>
          <p:cNvPr id="6" name="Slide Number Placeholder 5"/>
          <p:cNvSpPr>
            <a:spLocks noGrp="1"/>
          </p:cNvSpPr>
          <p:nvPr>
            <p:ph type="sldNum" sz="quarter" idx="12"/>
          </p:nvPr>
        </p:nvSpPr>
        <p:spPr/>
        <p:txBody>
          <a:bodyPr/>
          <a:lstStyle/>
          <a:p>
            <a:fld id="{514F0C54-8CBF-4D85-A8AA-582647EFEDA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rtl="0">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lgn="l" rtl="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lgn="l" rtl="0">
              <a:defRPr/>
            </a:lvl1pPr>
          </a:lstStyle>
          <a:p>
            <a:fld id="{6A96DBB0-AEA2-421E-9937-A7DE48923075}" type="datetime1">
              <a:rPr lang="ar-SA" smtClean="0"/>
              <a:pPr/>
              <a:t>11/01/1433</a:t>
            </a:fld>
            <a:endParaRPr lang="ar-SA"/>
          </a:p>
        </p:txBody>
      </p:sp>
      <p:sp>
        <p:nvSpPr>
          <p:cNvPr id="5" name="Footer Placeholder 4"/>
          <p:cNvSpPr>
            <a:spLocks noGrp="1"/>
          </p:cNvSpPr>
          <p:nvPr>
            <p:ph type="ftr" sz="quarter" idx="11"/>
          </p:nvPr>
        </p:nvSpPr>
        <p:spPr>
          <a:xfrm>
            <a:off x="2895600" y="6324600"/>
            <a:ext cx="3505200" cy="396875"/>
          </a:xfrm>
        </p:spPr>
        <p:txBody>
          <a:bodyPr/>
          <a:lstStyle>
            <a:lvl1pPr rtl="0">
              <a:defRPr/>
            </a:lvl1pPr>
          </a:lstStyle>
          <a:p>
            <a:r>
              <a:rPr lang="en-US" dirty="0" smtClean="0"/>
              <a:t>CE417; CONSTRUCTION EQUIPMENT AND METHODS</a:t>
            </a:r>
          </a:p>
          <a:p>
            <a:r>
              <a:rPr lang="en-US" dirty="0" smtClean="0"/>
              <a:t>King Saud University</a:t>
            </a:r>
            <a:endParaRPr lang="ar-SA" dirty="0"/>
          </a:p>
        </p:txBody>
      </p:sp>
      <p:sp>
        <p:nvSpPr>
          <p:cNvPr id="6" name="Slide Number Placeholder 5"/>
          <p:cNvSpPr>
            <a:spLocks noGrp="1"/>
          </p:cNvSpPr>
          <p:nvPr>
            <p:ph type="sldNum" sz="quarter" idx="12"/>
          </p:nvPr>
        </p:nvSpPr>
        <p:spPr/>
        <p:txBody>
          <a:bodyPr/>
          <a:lstStyle>
            <a:lvl1pPr algn="l" rtl="0">
              <a:defRPr/>
            </a:lvl1pPr>
          </a:lstStyle>
          <a:p>
            <a:fld id="{514F0C54-8CBF-4D85-A8AA-582647EFEDA6}"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rtl="0">
              <a:defRPr/>
            </a:lvl1p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lgn="l" rtl="0">
              <a:defRPr sz="2800"/>
            </a:lvl1pPr>
            <a:lvl2pPr algn="l" rtl="0">
              <a:defRPr sz="2400"/>
            </a:lvl2pPr>
            <a:lvl3pPr algn="l" rtl="0">
              <a:defRPr sz="2000"/>
            </a:lvl3pPr>
            <a:lvl4pPr algn="l" rtl="0">
              <a:defRPr sz="1800"/>
            </a:lvl4pPr>
            <a:lvl5pPr algn="l" rtl="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lgn="l" rtl="0">
              <a:defRPr sz="2800"/>
            </a:lvl1pPr>
            <a:lvl2pPr algn="l" rtl="0">
              <a:defRPr sz="2400"/>
            </a:lvl2pPr>
            <a:lvl3pPr algn="l" rtl="0">
              <a:defRPr sz="2000"/>
            </a:lvl3pPr>
            <a:lvl4pPr algn="l" rtl="0">
              <a:defRPr sz="1800"/>
            </a:lvl4pPr>
            <a:lvl5pPr algn="l" rtl="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99706257-BFC2-4630-8CCB-14F2EF56304A}" type="datetime1">
              <a:rPr lang="ar-SA" smtClean="0"/>
              <a:pPr/>
              <a:t>11/01/1433</a:t>
            </a:fld>
            <a:endParaRPr lang="ar-SA"/>
          </a:p>
        </p:txBody>
      </p:sp>
      <p:sp>
        <p:nvSpPr>
          <p:cNvPr id="6" name="Footer Placeholder 5"/>
          <p:cNvSpPr>
            <a:spLocks noGrp="1"/>
          </p:cNvSpPr>
          <p:nvPr>
            <p:ph type="ftr" sz="quarter" idx="11"/>
          </p:nvPr>
        </p:nvSpPr>
        <p:spPr/>
        <p:txBody>
          <a:bodyPr/>
          <a:lstStyle/>
          <a:p>
            <a:r>
              <a:rPr lang="en-US" smtClean="0"/>
              <a:t>CE417; CONSTRUCTION EQUIPMENT AND METHODS King Saud University</a:t>
            </a:r>
            <a:endParaRPr lang="ar-SA"/>
          </a:p>
        </p:txBody>
      </p:sp>
      <p:sp>
        <p:nvSpPr>
          <p:cNvPr id="7" name="Slide Number Placeholder 6"/>
          <p:cNvSpPr>
            <a:spLocks noGrp="1"/>
          </p:cNvSpPr>
          <p:nvPr>
            <p:ph type="sldNum" sz="quarter" idx="12"/>
          </p:nvPr>
        </p:nvSpPr>
        <p:spPr/>
        <p:txBody>
          <a:bodyPr/>
          <a:lstStyle/>
          <a:p>
            <a:fld id="{514F0C54-8CBF-4D85-A8AA-582647EFEDA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rtl="0">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lgn="l" rtl="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lgn="l" rtl="0">
              <a:defRPr sz="2400"/>
            </a:lvl1pPr>
            <a:lvl2pPr algn="l" rtl="0">
              <a:defRPr sz="2000"/>
            </a:lvl2pPr>
            <a:lvl3pPr algn="l" rtl="0">
              <a:defRPr sz="1800"/>
            </a:lvl3pPr>
            <a:lvl4pPr algn="l" rtl="0">
              <a:defRPr sz="1600"/>
            </a:lvl4pPr>
            <a:lvl5pPr algn="l" rtl="0">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lgn="l" rtl="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lgn="l" rtl="0">
              <a:defRPr sz="2400"/>
            </a:lvl1pPr>
            <a:lvl2pPr algn="l" rtl="0">
              <a:defRPr sz="2000"/>
            </a:lvl2pPr>
            <a:lvl3pPr algn="l" rtl="0">
              <a:defRPr sz="1800"/>
            </a:lvl3pPr>
            <a:lvl4pPr algn="l" rtl="0">
              <a:defRPr sz="1600"/>
            </a:lvl4pPr>
            <a:lvl5pPr algn="l" rtl="0">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lvl1pPr algn="l" rtl="0">
              <a:defRPr/>
            </a:lvl1pPr>
          </a:lstStyle>
          <a:p>
            <a:fld id="{A65859C4-CB5C-4ABC-BE3E-5A3C44AFD2BA}" type="datetime1">
              <a:rPr lang="ar-SA" smtClean="0"/>
              <a:pPr/>
              <a:t>11/01/1433</a:t>
            </a:fld>
            <a:endParaRPr lang="ar-SA"/>
          </a:p>
        </p:txBody>
      </p:sp>
      <p:sp>
        <p:nvSpPr>
          <p:cNvPr id="8" name="Footer Placeholder 7"/>
          <p:cNvSpPr>
            <a:spLocks noGrp="1"/>
          </p:cNvSpPr>
          <p:nvPr>
            <p:ph type="ftr" sz="quarter" idx="11"/>
          </p:nvPr>
        </p:nvSpPr>
        <p:spPr/>
        <p:txBody>
          <a:bodyPr/>
          <a:lstStyle>
            <a:lvl1pPr rtl="0">
              <a:defRPr/>
            </a:lvl1pPr>
          </a:lstStyle>
          <a:p>
            <a:r>
              <a:rPr lang="en-US" smtClean="0"/>
              <a:t>CE417; CONSTRUCTION EQUIPMENT AND METHODS King Saud University</a:t>
            </a:r>
            <a:endParaRPr lang="ar-SA"/>
          </a:p>
        </p:txBody>
      </p:sp>
      <p:sp>
        <p:nvSpPr>
          <p:cNvPr id="9" name="Slide Number Placeholder 8"/>
          <p:cNvSpPr>
            <a:spLocks noGrp="1"/>
          </p:cNvSpPr>
          <p:nvPr>
            <p:ph type="sldNum" sz="quarter" idx="12"/>
          </p:nvPr>
        </p:nvSpPr>
        <p:spPr/>
        <p:txBody>
          <a:bodyPr/>
          <a:lstStyle>
            <a:lvl1pPr algn="r" rtl="0">
              <a:defRPr/>
            </a:lvl1pPr>
          </a:lstStyle>
          <a:p>
            <a:fld id="{514F0C54-8CBF-4D85-A8AA-582647EFEDA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rtl="0">
              <a:defRPr/>
            </a:lvl1pPr>
          </a:lstStyle>
          <a:p>
            <a:r>
              <a:rPr lang="en-US" smtClean="0"/>
              <a:t>Click to edit Master title style</a:t>
            </a:r>
            <a:endParaRPr lang="ar-SA"/>
          </a:p>
        </p:txBody>
      </p:sp>
      <p:sp>
        <p:nvSpPr>
          <p:cNvPr id="3" name="Date Placeholder 2"/>
          <p:cNvSpPr>
            <a:spLocks noGrp="1"/>
          </p:cNvSpPr>
          <p:nvPr>
            <p:ph type="dt" sz="half" idx="10"/>
          </p:nvPr>
        </p:nvSpPr>
        <p:spPr/>
        <p:txBody>
          <a:bodyPr/>
          <a:lstStyle>
            <a:lvl1pPr algn="l" rtl="0">
              <a:defRPr/>
            </a:lvl1pPr>
          </a:lstStyle>
          <a:p>
            <a:fld id="{FC3D20F0-7ADC-4E1A-8641-45A39832D5E9}" type="datetime1">
              <a:rPr lang="ar-SA" smtClean="0"/>
              <a:pPr/>
              <a:t>11/01/1433</a:t>
            </a:fld>
            <a:endParaRPr lang="ar-SA"/>
          </a:p>
        </p:txBody>
      </p:sp>
      <p:sp>
        <p:nvSpPr>
          <p:cNvPr id="4" name="Footer Placeholder 3"/>
          <p:cNvSpPr>
            <a:spLocks noGrp="1"/>
          </p:cNvSpPr>
          <p:nvPr>
            <p:ph type="ftr" sz="quarter" idx="11"/>
          </p:nvPr>
        </p:nvSpPr>
        <p:spPr/>
        <p:txBody>
          <a:bodyPr/>
          <a:lstStyle>
            <a:lvl1pPr rtl="0">
              <a:defRPr/>
            </a:lvl1pPr>
          </a:lstStyle>
          <a:p>
            <a:r>
              <a:rPr lang="en-US" smtClean="0"/>
              <a:t>CE417; CONSTRUCTION EQUIPMENT AND METHODS King Saud University</a:t>
            </a:r>
            <a:endParaRPr lang="en-GB" dirty="0" smtClean="0"/>
          </a:p>
        </p:txBody>
      </p:sp>
      <p:sp>
        <p:nvSpPr>
          <p:cNvPr id="5" name="Slide Number Placeholder 4"/>
          <p:cNvSpPr>
            <a:spLocks noGrp="1"/>
          </p:cNvSpPr>
          <p:nvPr>
            <p:ph type="sldNum" sz="quarter" idx="12"/>
          </p:nvPr>
        </p:nvSpPr>
        <p:spPr/>
        <p:txBody>
          <a:bodyPr/>
          <a:lstStyle>
            <a:lvl1pPr algn="r" rtl="0">
              <a:defRPr/>
            </a:lvl1pPr>
          </a:lstStyle>
          <a:p>
            <a:fld id="{514F0C54-8CBF-4D85-A8AA-582647EFEDA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725843-0FBD-4B6A-A5AE-363B89FCE658}" type="datetime1">
              <a:rPr lang="ar-SA" smtClean="0"/>
              <a:pPr/>
              <a:t>11/01/1433</a:t>
            </a:fld>
            <a:endParaRPr lang="ar-SA"/>
          </a:p>
        </p:txBody>
      </p:sp>
      <p:sp>
        <p:nvSpPr>
          <p:cNvPr id="3" name="Footer Placeholder 2"/>
          <p:cNvSpPr>
            <a:spLocks noGrp="1"/>
          </p:cNvSpPr>
          <p:nvPr>
            <p:ph type="ftr" sz="quarter" idx="11"/>
          </p:nvPr>
        </p:nvSpPr>
        <p:spPr/>
        <p:txBody>
          <a:bodyPr/>
          <a:lstStyle/>
          <a:p>
            <a:r>
              <a:rPr lang="en-US" smtClean="0"/>
              <a:t>CE417; CONSTRUCTION EQUIPMENT AND METHODS King Saud University</a:t>
            </a:r>
            <a:endParaRPr lang="ar-SA"/>
          </a:p>
        </p:txBody>
      </p:sp>
      <p:sp>
        <p:nvSpPr>
          <p:cNvPr id="4" name="Slide Number Placeholder 3"/>
          <p:cNvSpPr>
            <a:spLocks noGrp="1"/>
          </p:cNvSpPr>
          <p:nvPr>
            <p:ph type="sldNum" sz="quarter" idx="12"/>
          </p:nvPr>
        </p:nvSpPr>
        <p:spPr/>
        <p:txBody>
          <a:bodyPr/>
          <a:lstStyle/>
          <a:p>
            <a:fld id="{514F0C54-8CBF-4D85-A8AA-582647EFEDA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982389-2765-4E95-9246-44110C381897}" type="datetime1">
              <a:rPr lang="ar-SA" smtClean="0"/>
              <a:pPr/>
              <a:t>11/01/1433</a:t>
            </a:fld>
            <a:endParaRPr lang="ar-SA"/>
          </a:p>
        </p:txBody>
      </p:sp>
      <p:sp>
        <p:nvSpPr>
          <p:cNvPr id="6" name="Footer Placeholder 5"/>
          <p:cNvSpPr>
            <a:spLocks noGrp="1"/>
          </p:cNvSpPr>
          <p:nvPr>
            <p:ph type="ftr" sz="quarter" idx="11"/>
          </p:nvPr>
        </p:nvSpPr>
        <p:spPr/>
        <p:txBody>
          <a:bodyPr/>
          <a:lstStyle/>
          <a:p>
            <a:r>
              <a:rPr lang="en-US" smtClean="0"/>
              <a:t>CE417; CONSTRUCTION EQUIPMENT AND METHODS King Saud University</a:t>
            </a:r>
            <a:endParaRPr lang="ar-SA"/>
          </a:p>
        </p:txBody>
      </p:sp>
      <p:sp>
        <p:nvSpPr>
          <p:cNvPr id="7" name="Slide Number Placeholder 6"/>
          <p:cNvSpPr>
            <a:spLocks noGrp="1"/>
          </p:cNvSpPr>
          <p:nvPr>
            <p:ph type="sldNum" sz="quarter" idx="12"/>
          </p:nvPr>
        </p:nvSpPr>
        <p:spPr/>
        <p:txBody>
          <a:bodyPr/>
          <a:lstStyle/>
          <a:p>
            <a:fld id="{514F0C54-8CBF-4D85-A8AA-582647EFEDA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BC3260-85E7-4302-976B-6B85E95B1840}" type="datetime1">
              <a:rPr lang="ar-SA" smtClean="0"/>
              <a:pPr/>
              <a:t>11/01/1433</a:t>
            </a:fld>
            <a:endParaRPr lang="ar-SA"/>
          </a:p>
        </p:txBody>
      </p:sp>
      <p:sp>
        <p:nvSpPr>
          <p:cNvPr id="6" name="Footer Placeholder 5"/>
          <p:cNvSpPr>
            <a:spLocks noGrp="1"/>
          </p:cNvSpPr>
          <p:nvPr>
            <p:ph type="ftr" sz="quarter" idx="11"/>
          </p:nvPr>
        </p:nvSpPr>
        <p:spPr/>
        <p:txBody>
          <a:bodyPr/>
          <a:lstStyle/>
          <a:p>
            <a:r>
              <a:rPr lang="en-US" smtClean="0"/>
              <a:t>CE417; CONSTRUCTION EQUIPMENT AND METHODS King Saud University</a:t>
            </a:r>
            <a:endParaRPr lang="ar-SA"/>
          </a:p>
        </p:txBody>
      </p:sp>
      <p:sp>
        <p:nvSpPr>
          <p:cNvPr id="7" name="Slide Number Placeholder 6"/>
          <p:cNvSpPr>
            <a:spLocks noGrp="1"/>
          </p:cNvSpPr>
          <p:nvPr>
            <p:ph type="sldNum" sz="quarter" idx="12"/>
          </p:nvPr>
        </p:nvSpPr>
        <p:spPr/>
        <p:txBody>
          <a:bodyPr/>
          <a:lstStyle/>
          <a:p>
            <a:fld id="{514F0C54-8CBF-4D85-A8AA-582647EFEDA6}"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l" rtl="0">
              <a:defRPr sz="1200">
                <a:solidFill>
                  <a:schemeClr val="tx1">
                    <a:tint val="75000"/>
                  </a:schemeClr>
                </a:solidFill>
              </a:defRPr>
            </a:lvl1pPr>
          </a:lstStyle>
          <a:p>
            <a:fld id="{DFE1C8B2-2E68-4A4B-90D9-24DCEE0F5F98}" type="datetime1">
              <a:rPr lang="ar-SA" smtClean="0"/>
              <a:pPr/>
              <a:t>11/01/1433</a:t>
            </a:fld>
            <a:endParaRPr lang="ar-SA"/>
          </a:p>
        </p:txBody>
      </p:sp>
      <p:sp>
        <p:nvSpPr>
          <p:cNvPr id="5" name="Footer Placeholder 4"/>
          <p:cNvSpPr>
            <a:spLocks noGrp="1"/>
          </p:cNvSpPr>
          <p:nvPr>
            <p:ph type="ftr" sz="quarter" idx="3"/>
          </p:nvPr>
        </p:nvSpPr>
        <p:spPr>
          <a:xfrm>
            <a:off x="2895600" y="6400800"/>
            <a:ext cx="3505200" cy="320675"/>
          </a:xfrm>
          <a:prstGeom prst="rect">
            <a:avLst/>
          </a:prstGeom>
        </p:spPr>
        <p:txBody>
          <a:bodyPr vert="horz" lIns="91440" tIns="45720" rIns="91440" bIns="45720" rtlCol="1" anchor="ctr"/>
          <a:lstStyle>
            <a:lvl1pPr algn="ctr" rtl="0">
              <a:defRPr sz="1200">
                <a:solidFill>
                  <a:schemeClr val="tx1">
                    <a:tint val="75000"/>
                  </a:schemeClr>
                </a:solidFill>
              </a:defRPr>
            </a:lvl1pPr>
          </a:lstStyle>
          <a:p>
            <a:r>
              <a:rPr lang="en-US" dirty="0" smtClean="0"/>
              <a:t>CE417; </a:t>
            </a:r>
            <a:r>
              <a:rPr lang="en-GB" dirty="0" smtClean="0"/>
              <a:t>CONSTRUCTION EQUIPMENT AND METHODS</a:t>
            </a:r>
          </a:p>
          <a:p>
            <a:r>
              <a:rPr lang="en-GB" dirty="0" smtClean="0"/>
              <a:t>King Saud University</a:t>
            </a:r>
            <a:endParaRPr lang="en-GB" dirty="0"/>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rtl="0">
              <a:defRPr sz="1200">
                <a:solidFill>
                  <a:schemeClr val="tx1">
                    <a:tint val="75000"/>
                  </a:schemeClr>
                </a:solidFill>
              </a:defRPr>
            </a:lvl1pPr>
          </a:lstStyle>
          <a:p>
            <a:fld id="{514F0C54-8CBF-4D85-A8AA-582647EFEDA6}"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b="1" dirty="0"/>
              <a:t>Chapter </a:t>
            </a:r>
            <a:r>
              <a:rPr lang="en-US" sz="6600" b="1" dirty="0" smtClean="0"/>
              <a:t>17</a:t>
            </a:r>
            <a:endParaRPr lang="ar-SA" sz="6600" dirty="0"/>
          </a:p>
        </p:txBody>
      </p:sp>
      <p:sp>
        <p:nvSpPr>
          <p:cNvPr id="3" name="Subtitle 2"/>
          <p:cNvSpPr>
            <a:spLocks noGrp="1"/>
          </p:cNvSpPr>
          <p:nvPr>
            <p:ph type="subTitle" idx="1"/>
          </p:nvPr>
        </p:nvSpPr>
        <p:spPr/>
        <p:txBody>
          <a:bodyPr>
            <a:normAutofit/>
          </a:bodyPr>
          <a:lstStyle/>
          <a:p>
            <a:r>
              <a:rPr lang="en-US" sz="5400" b="1" dirty="0" smtClean="0"/>
              <a:t>Construction Economics</a:t>
            </a:r>
            <a:endParaRPr lang="ar-SA" sz="5400"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1</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Depreciation</a:t>
            </a:r>
            <a:endParaRPr lang="ar-SA" dirty="0"/>
          </a:p>
        </p:txBody>
      </p:sp>
      <p:sp>
        <p:nvSpPr>
          <p:cNvPr id="3" name="Content Placeholder 2"/>
          <p:cNvSpPr>
            <a:spLocks noGrp="1"/>
          </p:cNvSpPr>
          <p:nvPr>
            <p:ph idx="1"/>
          </p:nvPr>
        </p:nvSpPr>
        <p:spPr>
          <a:xfrm>
            <a:off x="457200" y="1600200"/>
            <a:ext cx="8229600" cy="5029200"/>
          </a:xfrm>
        </p:spPr>
        <p:txBody>
          <a:bodyPr>
            <a:normAutofit/>
          </a:bodyPr>
          <a:lstStyle/>
          <a:p>
            <a:pPr lvl="0"/>
            <a:r>
              <a:rPr lang="en-US" i="1" dirty="0" smtClean="0"/>
              <a:t>Depreciation </a:t>
            </a:r>
            <a:r>
              <a:rPr lang="en-US" dirty="0"/>
              <a:t>represents the decline in market value of an item of equipment due to age, wear, deterioration, and obsolescence. </a:t>
            </a:r>
            <a:endParaRPr lang="en-US" sz="2800" dirty="0"/>
          </a:p>
          <a:p>
            <a:pPr lvl="0"/>
            <a:r>
              <a:rPr lang="en-US" dirty="0"/>
              <a:t>Depreciation is used for two separate purposes: </a:t>
            </a:r>
            <a:endParaRPr lang="en-US" sz="2800" dirty="0"/>
          </a:p>
          <a:p>
            <a:pPr marL="971550" lvl="1" indent="-514350">
              <a:buFont typeface="+mj-lt"/>
              <a:buAutoNum type="arabicPeriod"/>
            </a:pPr>
            <a:r>
              <a:rPr lang="en-US" dirty="0"/>
              <a:t>evaluating tax liability, </a:t>
            </a:r>
            <a:r>
              <a:rPr lang="en-US" dirty="0" smtClean="0"/>
              <a:t>and</a:t>
            </a:r>
          </a:p>
          <a:p>
            <a:pPr marL="971550" lvl="1" indent="-514350">
              <a:buFont typeface="+mj-lt"/>
              <a:buAutoNum type="arabicPeriod"/>
            </a:pPr>
            <a:r>
              <a:rPr lang="en-US" dirty="0" smtClean="0"/>
              <a:t>determining the depreciation component of the hourly equipment cost. </a:t>
            </a:r>
            <a:endParaRPr lang="en-US" sz="2400"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10</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Depreciation</a:t>
            </a:r>
            <a:endParaRPr lang="ar-SA" dirty="0"/>
          </a:p>
        </p:txBody>
      </p:sp>
      <p:sp>
        <p:nvSpPr>
          <p:cNvPr id="3" name="Content Placeholder 2"/>
          <p:cNvSpPr>
            <a:spLocks noGrp="1"/>
          </p:cNvSpPr>
          <p:nvPr>
            <p:ph idx="1"/>
          </p:nvPr>
        </p:nvSpPr>
        <p:spPr>
          <a:xfrm>
            <a:off x="457200" y="1600200"/>
            <a:ext cx="8229600" cy="5029200"/>
          </a:xfrm>
        </p:spPr>
        <p:txBody>
          <a:bodyPr>
            <a:normAutofit fontScale="92500"/>
          </a:bodyPr>
          <a:lstStyle/>
          <a:p>
            <a:pPr lvl="0"/>
            <a:r>
              <a:rPr lang="en-US" dirty="0" smtClean="0"/>
              <a:t>In </a:t>
            </a:r>
            <a:r>
              <a:rPr lang="en-US" dirty="0"/>
              <a:t>calculating depreciation, the initial cost of an item of equipment should be the full delivered price, </a:t>
            </a:r>
            <a:r>
              <a:rPr lang="en-US" dirty="0" smtClean="0"/>
              <a:t>including:</a:t>
            </a:r>
          </a:p>
          <a:p>
            <a:pPr lvl="1"/>
            <a:r>
              <a:rPr lang="en-US" dirty="0" smtClean="0"/>
              <a:t> </a:t>
            </a:r>
            <a:r>
              <a:rPr lang="en-US" dirty="0"/>
              <a:t>transportation, </a:t>
            </a:r>
            <a:endParaRPr lang="en-US" dirty="0" smtClean="0"/>
          </a:p>
          <a:p>
            <a:pPr lvl="1"/>
            <a:r>
              <a:rPr lang="en-US" dirty="0" smtClean="0"/>
              <a:t>taxes</a:t>
            </a:r>
            <a:r>
              <a:rPr lang="en-US" dirty="0"/>
              <a:t>, and </a:t>
            </a:r>
            <a:endParaRPr lang="en-US" dirty="0" smtClean="0"/>
          </a:p>
          <a:p>
            <a:pPr lvl="1"/>
            <a:r>
              <a:rPr lang="en-US" dirty="0" smtClean="0"/>
              <a:t>initial </a:t>
            </a:r>
            <a:r>
              <a:rPr lang="en-US" dirty="0"/>
              <a:t>assembly and servicing. </a:t>
            </a:r>
            <a:endParaRPr lang="en-US" sz="2400" dirty="0"/>
          </a:p>
          <a:p>
            <a:pPr lvl="0"/>
            <a:r>
              <a:rPr lang="en-US" dirty="0"/>
              <a:t>For rubber-tired equipment, the value of tires should be subtracted from the amount to be depreciated because tire cost will be computed separately as an element of operating cost. </a:t>
            </a:r>
            <a:endParaRPr lang="en-US" sz="2800"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11</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Depreciation</a:t>
            </a:r>
            <a:endParaRPr lang="ar-SA" dirty="0"/>
          </a:p>
        </p:txBody>
      </p:sp>
      <p:sp>
        <p:nvSpPr>
          <p:cNvPr id="3" name="Content Placeholder 2"/>
          <p:cNvSpPr>
            <a:spLocks noGrp="1"/>
          </p:cNvSpPr>
          <p:nvPr>
            <p:ph idx="1"/>
          </p:nvPr>
        </p:nvSpPr>
        <p:spPr>
          <a:xfrm>
            <a:off x="457200" y="1600200"/>
            <a:ext cx="8229600" cy="5029200"/>
          </a:xfrm>
        </p:spPr>
        <p:txBody>
          <a:bodyPr>
            <a:normAutofit fontScale="92500"/>
          </a:bodyPr>
          <a:lstStyle/>
          <a:p>
            <a:pPr lvl="0"/>
            <a:r>
              <a:rPr lang="en-US" dirty="0" smtClean="0"/>
              <a:t>Equipment </a:t>
            </a:r>
            <a:r>
              <a:rPr lang="en-US" dirty="0"/>
              <a:t>salvage value should be estimated as realistically as possible based on historical data.</a:t>
            </a:r>
            <a:endParaRPr lang="en-US" sz="2800" dirty="0"/>
          </a:p>
          <a:p>
            <a:pPr lvl="0"/>
            <a:r>
              <a:rPr lang="en-US" dirty="0"/>
              <a:t>The most commonly used depreciation methods are:</a:t>
            </a:r>
            <a:endParaRPr lang="en-US" sz="2800" dirty="0"/>
          </a:p>
          <a:p>
            <a:pPr lvl="1"/>
            <a:r>
              <a:rPr lang="en-US" dirty="0"/>
              <a:t>the straight-line method, the sum-of-the-years'-digits method, </a:t>
            </a:r>
            <a:endParaRPr lang="en-US" sz="2400" dirty="0"/>
          </a:p>
          <a:p>
            <a:pPr lvl="1"/>
            <a:r>
              <a:rPr lang="en-US" dirty="0"/>
              <a:t>the double-declining balance method, and </a:t>
            </a:r>
            <a:endParaRPr lang="en-US" sz="2400" dirty="0"/>
          </a:p>
          <a:p>
            <a:pPr lvl="1"/>
            <a:r>
              <a:rPr lang="en-US" dirty="0"/>
              <a:t>IRS-prescribed methods. </a:t>
            </a:r>
            <a:endParaRPr lang="en-US" sz="2400" dirty="0"/>
          </a:p>
          <a:p>
            <a:pPr lvl="0"/>
            <a:r>
              <a:rPr lang="en-US" dirty="0"/>
              <a:t>Procedures for applying each of these methods are explained below.</a:t>
            </a:r>
            <a:endParaRPr lang="en-US" sz="2800" dirty="0"/>
          </a:p>
          <a:p>
            <a:endParaRPr lang="ar-SA"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12</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Straight-Line Method</a:t>
            </a:r>
            <a:endParaRPr lang="ar-SA" dirty="0"/>
          </a:p>
        </p:txBody>
      </p:sp>
      <p:sp>
        <p:nvSpPr>
          <p:cNvPr id="3" name="Content Placeholder 2"/>
          <p:cNvSpPr>
            <a:spLocks noGrp="1"/>
          </p:cNvSpPr>
          <p:nvPr>
            <p:ph idx="1"/>
          </p:nvPr>
        </p:nvSpPr>
        <p:spPr/>
        <p:txBody>
          <a:bodyPr>
            <a:normAutofit fontScale="85000" lnSpcReduction="10000"/>
          </a:bodyPr>
          <a:lstStyle/>
          <a:p>
            <a:pPr lvl="0"/>
            <a:r>
              <a:rPr lang="en-US" dirty="0" smtClean="0"/>
              <a:t>The </a:t>
            </a:r>
            <a:r>
              <a:rPr lang="en-US" i="1" dirty="0"/>
              <a:t>straight-line method </a:t>
            </a:r>
            <a:r>
              <a:rPr lang="en-US" dirty="0"/>
              <a:t>of depreciation produces a uniform depreciation for each year of equipment life. </a:t>
            </a:r>
          </a:p>
          <a:p>
            <a:pPr lvl="0"/>
            <a:r>
              <a:rPr lang="en-US" dirty="0"/>
              <a:t>Annual depreciation is thus calculated as the amount to be depreciated divided by the equipment life in years (Equation 17-3).</a:t>
            </a:r>
          </a:p>
          <a:p>
            <a:pPr>
              <a:buNone/>
            </a:pPr>
            <a:r>
              <a:rPr lang="en-US" dirty="0"/>
              <a:t> </a:t>
            </a:r>
          </a:p>
          <a:p>
            <a:pPr algn="ctr">
              <a:buNone/>
            </a:pPr>
            <a:r>
              <a:rPr lang="en-US" i="1" dirty="0"/>
              <a:t>D </a:t>
            </a:r>
            <a:r>
              <a:rPr lang="en-US" dirty="0"/>
              <a:t>= Cost - Salvage (- tires)/</a:t>
            </a:r>
            <a:r>
              <a:rPr lang="en-US" i="1" dirty="0"/>
              <a:t> N		</a:t>
            </a:r>
            <a:r>
              <a:rPr lang="en-US" dirty="0"/>
              <a:t>(17-3)</a:t>
            </a:r>
          </a:p>
          <a:p>
            <a:r>
              <a:rPr lang="en-US" dirty="0"/>
              <a:t>where </a:t>
            </a:r>
          </a:p>
          <a:p>
            <a:pPr lvl="1"/>
            <a:r>
              <a:rPr lang="en-US" i="1" dirty="0"/>
              <a:t>N </a:t>
            </a:r>
            <a:r>
              <a:rPr lang="en-US" dirty="0"/>
              <a:t>=equipment life (years)</a:t>
            </a:r>
          </a:p>
          <a:p>
            <a:pPr lvl="1"/>
            <a:r>
              <a:rPr lang="en-US" i="1" dirty="0"/>
              <a:t>n </a:t>
            </a:r>
            <a:r>
              <a:rPr lang="en-US" dirty="0"/>
              <a:t>=year of life (1, 2, 3, etc</a:t>
            </a:r>
            <a:r>
              <a:rPr lang="en-US" dirty="0" smtClean="0"/>
              <a:t>.)</a:t>
            </a:r>
            <a:endParaRPr lang="en-US"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13</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EXAMPLE 17-1</a:t>
            </a:r>
            <a:endParaRPr lang="ar-SA" dirty="0"/>
          </a:p>
        </p:txBody>
      </p:sp>
      <p:sp>
        <p:nvSpPr>
          <p:cNvPr id="3" name="Content Placeholder 2"/>
          <p:cNvSpPr>
            <a:spLocks noGrp="1"/>
          </p:cNvSpPr>
          <p:nvPr>
            <p:ph idx="1"/>
          </p:nvPr>
        </p:nvSpPr>
        <p:spPr/>
        <p:txBody>
          <a:bodyPr/>
          <a:lstStyle/>
          <a:p>
            <a:pPr>
              <a:buNone/>
            </a:pPr>
            <a:r>
              <a:rPr lang="en-US" dirty="0" smtClean="0"/>
              <a:t>Using </a:t>
            </a:r>
            <a:r>
              <a:rPr lang="en-US" dirty="0"/>
              <a:t>the straight-line method of depreciation, find the annual depreciation and book value at the end of each year for a track loader having an initial cost of $50,000, a salvage value of $5000, and an expected life of 5 years.</a:t>
            </a:r>
          </a:p>
          <a:p>
            <a:endParaRPr lang="ar-SA"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14</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EXAMPLE 17-1</a:t>
            </a:r>
            <a:endParaRPr lang="ar-SA" dirty="0"/>
          </a:p>
        </p:txBody>
      </p:sp>
      <p:sp>
        <p:nvSpPr>
          <p:cNvPr id="3" name="Content Placeholder 2"/>
          <p:cNvSpPr>
            <a:spLocks noGrp="1"/>
          </p:cNvSpPr>
          <p:nvPr>
            <p:ph idx="1"/>
          </p:nvPr>
        </p:nvSpPr>
        <p:spPr>
          <a:xfrm>
            <a:off x="457200" y="1600201"/>
            <a:ext cx="8229600" cy="1143000"/>
          </a:xfrm>
        </p:spPr>
        <p:txBody>
          <a:bodyPr/>
          <a:lstStyle/>
          <a:p>
            <a:r>
              <a:rPr lang="en-US" b="1" dirty="0"/>
              <a:t>Solution</a:t>
            </a:r>
            <a:endParaRPr lang="en-US" dirty="0"/>
          </a:p>
          <a:p>
            <a:pPr lvl="1">
              <a:buNone/>
            </a:pPr>
            <a:r>
              <a:rPr lang="en-US" dirty="0"/>
              <a:t>D</a:t>
            </a:r>
            <a:r>
              <a:rPr lang="en-US" baseline="-25000" dirty="0"/>
              <a:t>l, 2, 3, 4, 5</a:t>
            </a:r>
            <a:r>
              <a:rPr lang="en-US" dirty="0"/>
              <a:t> = (50,000- 5000)/5 = $9000</a:t>
            </a:r>
          </a:p>
          <a:p>
            <a:endParaRPr lang="ar-SA" dirty="0"/>
          </a:p>
        </p:txBody>
      </p:sp>
      <p:graphicFrame>
        <p:nvGraphicFramePr>
          <p:cNvPr id="4" name="Table 3"/>
          <p:cNvGraphicFramePr>
            <a:graphicFrameLocks noGrp="1"/>
          </p:cNvGraphicFramePr>
          <p:nvPr/>
        </p:nvGraphicFramePr>
        <p:xfrm>
          <a:off x="1524000" y="2819400"/>
          <a:ext cx="5410201" cy="3657600"/>
        </p:xfrm>
        <a:graphic>
          <a:graphicData uri="http://schemas.openxmlformats.org/drawingml/2006/table">
            <a:tbl>
              <a:tblPr/>
              <a:tblGrid>
                <a:gridCol w="1138990"/>
                <a:gridCol w="1830519"/>
                <a:gridCol w="2440692"/>
              </a:tblGrid>
              <a:tr h="914400">
                <a:tc>
                  <a:txBody>
                    <a:bodyPr/>
                    <a:lstStyle/>
                    <a:p>
                      <a:pPr marL="0" marR="0" algn="ctr" rtl="0">
                        <a:lnSpc>
                          <a:spcPct val="115000"/>
                        </a:lnSpc>
                        <a:spcBef>
                          <a:spcPts val="0"/>
                        </a:spcBef>
                        <a:spcAft>
                          <a:spcPts val="0"/>
                        </a:spcAft>
                      </a:pPr>
                      <a:r>
                        <a:rPr lang="en-US" sz="2400" dirty="0">
                          <a:latin typeface="Times New Roman"/>
                          <a:ea typeface="Calibri"/>
                          <a:cs typeface="Arial"/>
                        </a:rPr>
                        <a:t>Year</a:t>
                      </a:r>
                      <a:endParaRPr lang="en-US" sz="2000" dirty="0">
                        <a:latin typeface="Calibri"/>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2400" dirty="0">
                          <a:latin typeface="Times New Roman"/>
                          <a:ea typeface="Calibri"/>
                          <a:cs typeface="Arial"/>
                        </a:rPr>
                        <a:t>Depreciation</a:t>
                      </a:r>
                      <a:endParaRPr lang="en-US" sz="2000" dirty="0">
                        <a:latin typeface="Calibri"/>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2400" dirty="0">
                          <a:latin typeface="Times New Roman"/>
                          <a:ea typeface="Calibri"/>
                          <a:cs typeface="Arial"/>
                        </a:rPr>
                        <a:t>Book Value </a:t>
                      </a:r>
                      <a:endParaRPr lang="en-US" sz="2000" dirty="0">
                        <a:latin typeface="Calibri"/>
                        <a:ea typeface="Calibri"/>
                        <a:cs typeface="Arial"/>
                      </a:endParaRPr>
                    </a:p>
                    <a:p>
                      <a:pPr marL="0" marR="0" algn="ctr" rtl="0">
                        <a:lnSpc>
                          <a:spcPct val="115000"/>
                        </a:lnSpc>
                        <a:spcBef>
                          <a:spcPts val="0"/>
                        </a:spcBef>
                        <a:spcAft>
                          <a:spcPts val="0"/>
                        </a:spcAft>
                      </a:pPr>
                      <a:r>
                        <a:rPr lang="en-US" sz="2400" dirty="0">
                          <a:latin typeface="Times New Roman"/>
                          <a:ea typeface="Calibri"/>
                          <a:cs typeface="Arial"/>
                        </a:rPr>
                        <a:t>(End of  Period)</a:t>
                      </a:r>
                      <a:endParaRPr lang="en-US" sz="2000" dirty="0">
                        <a:latin typeface="Calibri"/>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ctr" rtl="0">
                        <a:lnSpc>
                          <a:spcPct val="115000"/>
                        </a:lnSpc>
                        <a:spcBef>
                          <a:spcPts val="0"/>
                        </a:spcBef>
                        <a:spcAft>
                          <a:spcPts val="0"/>
                        </a:spcAft>
                      </a:pPr>
                      <a:r>
                        <a:rPr lang="en-US" sz="2400">
                          <a:latin typeface="Times New Roman"/>
                          <a:ea typeface="Calibri"/>
                          <a:cs typeface="Arial"/>
                        </a:rPr>
                        <a:t>0</a:t>
                      </a:r>
                      <a:endParaRPr lang="en-US" sz="20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rtl="0">
                        <a:lnSpc>
                          <a:spcPct val="115000"/>
                        </a:lnSpc>
                        <a:spcBef>
                          <a:spcPts val="0"/>
                        </a:spcBef>
                        <a:spcAft>
                          <a:spcPts val="0"/>
                        </a:spcAft>
                      </a:pPr>
                      <a:r>
                        <a:rPr lang="en-US" sz="2400" dirty="0">
                          <a:latin typeface="Times New Roman"/>
                          <a:ea typeface="Calibri"/>
                          <a:cs typeface="Arial"/>
                        </a:rPr>
                        <a:t>0</a:t>
                      </a:r>
                      <a:endParaRPr lang="en-US" sz="2000" dirty="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rtl="0">
                        <a:lnSpc>
                          <a:spcPct val="115000"/>
                        </a:lnSpc>
                        <a:spcBef>
                          <a:spcPts val="0"/>
                        </a:spcBef>
                        <a:spcAft>
                          <a:spcPts val="0"/>
                        </a:spcAft>
                      </a:pPr>
                      <a:r>
                        <a:rPr lang="en-US" sz="2400">
                          <a:latin typeface="Times New Roman"/>
                          <a:ea typeface="Calibri"/>
                          <a:cs typeface="Arial"/>
                        </a:rPr>
                        <a:t>$50,000</a:t>
                      </a:r>
                      <a:endParaRPr lang="en-US" sz="20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457200">
                <a:tc>
                  <a:txBody>
                    <a:bodyPr/>
                    <a:lstStyle/>
                    <a:p>
                      <a:pPr marL="0" marR="0" algn="ctr" rtl="0">
                        <a:lnSpc>
                          <a:spcPct val="115000"/>
                        </a:lnSpc>
                        <a:spcBef>
                          <a:spcPts val="0"/>
                        </a:spcBef>
                        <a:spcAft>
                          <a:spcPts val="0"/>
                        </a:spcAft>
                      </a:pPr>
                      <a:r>
                        <a:rPr lang="en-US" sz="2400">
                          <a:latin typeface="Times New Roman"/>
                          <a:ea typeface="Calibri"/>
                          <a:cs typeface="Arial"/>
                        </a:rPr>
                        <a:t>1</a:t>
                      </a:r>
                      <a:endParaRPr lang="en-US" sz="20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2400">
                          <a:latin typeface="Times New Roman"/>
                          <a:ea typeface="Calibri"/>
                          <a:cs typeface="Arial"/>
                        </a:rPr>
                        <a:t>$9,000</a:t>
                      </a:r>
                      <a:endParaRPr lang="en-US" sz="20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2400" dirty="0">
                          <a:latin typeface="Times New Roman"/>
                          <a:ea typeface="Calibri"/>
                          <a:cs typeface="Arial"/>
                        </a:rPr>
                        <a:t>41,000</a:t>
                      </a:r>
                      <a:endParaRPr lang="en-US" sz="2000" dirty="0">
                        <a:latin typeface="Calibri"/>
                        <a:ea typeface="Calibri"/>
                        <a:cs typeface="Arial"/>
                      </a:endParaRPr>
                    </a:p>
                  </a:txBody>
                  <a:tcPr marL="68580" marR="68580" marT="0" marB="0">
                    <a:lnL>
                      <a:noFill/>
                    </a:lnL>
                    <a:lnR>
                      <a:noFill/>
                    </a:lnR>
                    <a:lnT>
                      <a:noFill/>
                    </a:lnT>
                    <a:lnB>
                      <a:noFill/>
                    </a:lnB>
                  </a:tcPr>
                </a:tc>
              </a:tr>
              <a:tr h="457200">
                <a:tc>
                  <a:txBody>
                    <a:bodyPr/>
                    <a:lstStyle/>
                    <a:p>
                      <a:pPr marL="0" marR="0" algn="ctr" rtl="0">
                        <a:lnSpc>
                          <a:spcPct val="115000"/>
                        </a:lnSpc>
                        <a:spcBef>
                          <a:spcPts val="0"/>
                        </a:spcBef>
                        <a:spcAft>
                          <a:spcPts val="0"/>
                        </a:spcAft>
                      </a:pPr>
                      <a:r>
                        <a:rPr lang="en-US" sz="2400">
                          <a:latin typeface="Times New Roman"/>
                          <a:ea typeface="Calibri"/>
                          <a:cs typeface="Arial"/>
                        </a:rPr>
                        <a:t>2</a:t>
                      </a:r>
                      <a:endParaRPr lang="en-US" sz="20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2400">
                          <a:latin typeface="Times New Roman"/>
                          <a:ea typeface="Calibri"/>
                          <a:cs typeface="Arial"/>
                        </a:rPr>
                        <a:t>9,000</a:t>
                      </a:r>
                      <a:endParaRPr lang="en-US" sz="20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2400" dirty="0">
                          <a:latin typeface="Times New Roman"/>
                          <a:ea typeface="Calibri"/>
                          <a:cs typeface="Arial"/>
                        </a:rPr>
                        <a:t>32,000</a:t>
                      </a:r>
                      <a:endParaRPr lang="en-US" sz="2000" dirty="0">
                        <a:latin typeface="Calibri"/>
                        <a:ea typeface="Calibri"/>
                        <a:cs typeface="Arial"/>
                      </a:endParaRPr>
                    </a:p>
                  </a:txBody>
                  <a:tcPr marL="68580" marR="68580" marT="0" marB="0">
                    <a:lnL>
                      <a:noFill/>
                    </a:lnL>
                    <a:lnR>
                      <a:noFill/>
                    </a:lnR>
                    <a:lnT>
                      <a:noFill/>
                    </a:lnT>
                    <a:lnB>
                      <a:noFill/>
                    </a:lnB>
                  </a:tcPr>
                </a:tc>
              </a:tr>
              <a:tr h="457200">
                <a:tc>
                  <a:txBody>
                    <a:bodyPr/>
                    <a:lstStyle/>
                    <a:p>
                      <a:pPr marL="0" marR="0" algn="ctr" rtl="0">
                        <a:lnSpc>
                          <a:spcPct val="115000"/>
                        </a:lnSpc>
                        <a:spcBef>
                          <a:spcPts val="0"/>
                        </a:spcBef>
                        <a:spcAft>
                          <a:spcPts val="0"/>
                        </a:spcAft>
                      </a:pPr>
                      <a:r>
                        <a:rPr lang="en-US" sz="2400">
                          <a:latin typeface="Times New Roman"/>
                          <a:ea typeface="Calibri"/>
                          <a:cs typeface="Arial"/>
                        </a:rPr>
                        <a:t>3</a:t>
                      </a:r>
                      <a:endParaRPr lang="en-US" sz="20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2400">
                          <a:latin typeface="Times New Roman"/>
                          <a:ea typeface="Calibri"/>
                          <a:cs typeface="Arial"/>
                        </a:rPr>
                        <a:t>9,000</a:t>
                      </a:r>
                      <a:endParaRPr lang="en-US" sz="20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2400" dirty="0">
                          <a:latin typeface="Times New Roman"/>
                          <a:ea typeface="Calibri"/>
                          <a:cs typeface="Arial"/>
                        </a:rPr>
                        <a:t>23,000</a:t>
                      </a:r>
                      <a:endParaRPr lang="en-US" sz="2000" dirty="0">
                        <a:latin typeface="Calibri"/>
                        <a:ea typeface="Calibri"/>
                        <a:cs typeface="Arial"/>
                      </a:endParaRPr>
                    </a:p>
                  </a:txBody>
                  <a:tcPr marL="68580" marR="68580" marT="0" marB="0">
                    <a:lnL>
                      <a:noFill/>
                    </a:lnL>
                    <a:lnR>
                      <a:noFill/>
                    </a:lnR>
                    <a:lnT>
                      <a:noFill/>
                    </a:lnT>
                    <a:lnB>
                      <a:noFill/>
                    </a:lnB>
                  </a:tcPr>
                </a:tc>
              </a:tr>
              <a:tr h="457200">
                <a:tc>
                  <a:txBody>
                    <a:bodyPr/>
                    <a:lstStyle/>
                    <a:p>
                      <a:pPr marL="0" marR="0" algn="ctr" rtl="0">
                        <a:lnSpc>
                          <a:spcPct val="115000"/>
                        </a:lnSpc>
                        <a:spcBef>
                          <a:spcPts val="0"/>
                        </a:spcBef>
                        <a:spcAft>
                          <a:spcPts val="0"/>
                        </a:spcAft>
                      </a:pPr>
                      <a:r>
                        <a:rPr lang="en-US" sz="2400">
                          <a:latin typeface="Times New Roman"/>
                          <a:ea typeface="Calibri"/>
                          <a:cs typeface="Arial"/>
                        </a:rPr>
                        <a:t>4</a:t>
                      </a:r>
                      <a:endParaRPr lang="en-US" sz="20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2400">
                          <a:latin typeface="Times New Roman"/>
                          <a:ea typeface="Calibri"/>
                          <a:cs typeface="Arial"/>
                        </a:rPr>
                        <a:t>9,000</a:t>
                      </a:r>
                      <a:endParaRPr lang="en-US" sz="20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2400" dirty="0">
                          <a:latin typeface="Times New Roman"/>
                          <a:ea typeface="Calibri"/>
                          <a:cs typeface="Arial"/>
                        </a:rPr>
                        <a:t>14,000</a:t>
                      </a:r>
                      <a:endParaRPr lang="en-US" sz="2000" dirty="0">
                        <a:latin typeface="Calibri"/>
                        <a:ea typeface="Calibri"/>
                        <a:cs typeface="Arial"/>
                      </a:endParaRPr>
                    </a:p>
                  </a:txBody>
                  <a:tcPr marL="68580" marR="68580" marT="0" marB="0">
                    <a:lnL>
                      <a:noFill/>
                    </a:lnL>
                    <a:lnR>
                      <a:noFill/>
                    </a:lnR>
                    <a:lnT>
                      <a:noFill/>
                    </a:lnT>
                    <a:lnB>
                      <a:noFill/>
                    </a:lnB>
                  </a:tcPr>
                </a:tc>
              </a:tr>
              <a:tr h="457200">
                <a:tc>
                  <a:txBody>
                    <a:bodyPr/>
                    <a:lstStyle/>
                    <a:p>
                      <a:pPr marL="0" marR="0" algn="ctr" rtl="0">
                        <a:lnSpc>
                          <a:spcPct val="115000"/>
                        </a:lnSpc>
                        <a:spcBef>
                          <a:spcPts val="0"/>
                        </a:spcBef>
                        <a:spcAft>
                          <a:spcPts val="0"/>
                        </a:spcAft>
                      </a:pPr>
                      <a:r>
                        <a:rPr lang="en-US" sz="2400">
                          <a:latin typeface="Times New Roman"/>
                          <a:ea typeface="Calibri"/>
                          <a:cs typeface="Arial"/>
                        </a:rPr>
                        <a:t>5</a:t>
                      </a:r>
                      <a:endParaRPr lang="en-US" sz="200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2400">
                          <a:latin typeface="Times New Roman"/>
                          <a:ea typeface="Calibri"/>
                          <a:cs typeface="Arial"/>
                        </a:rPr>
                        <a:t>9,000</a:t>
                      </a:r>
                      <a:endParaRPr lang="en-US" sz="200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2400" dirty="0">
                          <a:latin typeface="Times New Roman"/>
                          <a:ea typeface="Calibri"/>
                          <a:cs typeface="Arial"/>
                        </a:rPr>
                        <a:t>5,000</a:t>
                      </a:r>
                      <a:endParaRPr lang="en-US" sz="2000" dirty="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514F0C54-8CBF-4D85-A8AA-582647EFEDA6}" type="slidenum">
              <a:rPr lang="ar-SA" smtClean="0"/>
              <a:pPr/>
              <a:t>15</a:t>
            </a:fld>
            <a:endParaRPr lang="ar-SA"/>
          </a:p>
        </p:txBody>
      </p:sp>
      <p:sp>
        <p:nvSpPr>
          <p:cNvPr id="6" name="Footer Placeholder 5"/>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Sum-of-the-Years'-Digits Method</a:t>
            </a:r>
            <a:endParaRPr lang="ar-SA" dirty="0"/>
          </a:p>
        </p:txBody>
      </p:sp>
      <p:sp>
        <p:nvSpPr>
          <p:cNvPr id="3" name="Content Placeholder 2"/>
          <p:cNvSpPr>
            <a:spLocks noGrp="1"/>
          </p:cNvSpPr>
          <p:nvPr>
            <p:ph idx="1"/>
          </p:nvPr>
        </p:nvSpPr>
        <p:spPr>
          <a:xfrm>
            <a:off x="457200" y="1600200"/>
            <a:ext cx="8229600" cy="4724400"/>
          </a:xfrm>
        </p:spPr>
        <p:txBody>
          <a:bodyPr>
            <a:normAutofit fontScale="92500"/>
          </a:bodyPr>
          <a:lstStyle/>
          <a:p>
            <a:pPr lvl="0"/>
            <a:r>
              <a:rPr lang="en-US" dirty="0" smtClean="0"/>
              <a:t>The </a:t>
            </a:r>
            <a:r>
              <a:rPr lang="en-US" i="1" dirty="0"/>
              <a:t>sum-of-the-years'-digits method </a:t>
            </a:r>
            <a:r>
              <a:rPr lang="en-US" dirty="0"/>
              <a:t>of depreciation produces a </a:t>
            </a:r>
            <a:r>
              <a:rPr lang="en-US" dirty="0" err="1"/>
              <a:t>nonuniform</a:t>
            </a:r>
            <a:r>
              <a:rPr lang="en-US" dirty="0"/>
              <a:t> depreciation which is the highest in the first year of life and gradually decreases thereafter. </a:t>
            </a:r>
          </a:p>
          <a:p>
            <a:pPr lvl="0"/>
            <a:r>
              <a:rPr lang="en-US" dirty="0"/>
              <a:t>The amount to be depreciated is the same as that used in the straight-line method. (Equation 17-4)</a:t>
            </a:r>
          </a:p>
          <a:p>
            <a:pPr>
              <a:buNone/>
            </a:pPr>
            <a:r>
              <a:rPr lang="en-US" dirty="0"/>
              <a:t> </a:t>
            </a:r>
          </a:p>
          <a:p>
            <a:r>
              <a:rPr lang="en-US" i="1" dirty="0" err="1"/>
              <a:t>D</a:t>
            </a:r>
            <a:r>
              <a:rPr lang="en-US" i="1" baseline="-25000" dirty="0" err="1"/>
              <a:t>n</a:t>
            </a:r>
            <a:r>
              <a:rPr lang="en-US" i="1" baseline="-25000" dirty="0"/>
              <a:t> </a:t>
            </a:r>
            <a:r>
              <a:rPr lang="en-US" dirty="0"/>
              <a:t>= (Year digit)/(Sum of years ' digit) × </a:t>
            </a:r>
            <a:endParaRPr lang="en-US" dirty="0" smtClean="0"/>
          </a:p>
          <a:p>
            <a:pPr>
              <a:buNone/>
            </a:pPr>
            <a:r>
              <a:rPr lang="en-US" dirty="0"/>
              <a:t> </a:t>
            </a:r>
            <a:r>
              <a:rPr lang="en-US" dirty="0" smtClean="0"/>
              <a:t>           Amount </a:t>
            </a:r>
            <a:r>
              <a:rPr lang="en-US" dirty="0"/>
              <a:t>to be depreciated </a:t>
            </a:r>
            <a:r>
              <a:rPr lang="en-US" dirty="0" smtClean="0"/>
              <a:t>		(</a:t>
            </a:r>
            <a:r>
              <a:rPr lang="en-US" dirty="0"/>
              <a:t>17-4)</a:t>
            </a:r>
          </a:p>
          <a:p>
            <a:endParaRPr lang="ar-SA"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16</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EXAMPLE 17-2</a:t>
            </a:r>
            <a:endParaRPr lang="ar-SA"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smtClean="0"/>
              <a:t>For </a:t>
            </a:r>
            <a:r>
              <a:rPr lang="en-US" dirty="0"/>
              <a:t>the loader of Example 17-1, find the annual depreciation and book value at the end of each year using the sum-of-the-years'-digits method.</a:t>
            </a:r>
          </a:p>
          <a:p>
            <a:pPr>
              <a:buNone/>
            </a:pPr>
            <a:r>
              <a:rPr lang="en-US" dirty="0"/>
              <a:t> </a:t>
            </a:r>
          </a:p>
          <a:p>
            <a:pPr algn="ctr">
              <a:buNone/>
            </a:pPr>
            <a:r>
              <a:rPr lang="en-US" b="1" dirty="0"/>
              <a:t>Solution</a:t>
            </a:r>
            <a:endParaRPr lang="en-US" dirty="0"/>
          </a:p>
          <a:p>
            <a:r>
              <a:rPr lang="en-US" dirty="0"/>
              <a:t>Using Equation 17-4:</a:t>
            </a:r>
          </a:p>
          <a:p>
            <a:pPr lvl="1"/>
            <a:r>
              <a:rPr lang="en-US" i="1" dirty="0"/>
              <a:t>D</a:t>
            </a:r>
            <a:r>
              <a:rPr lang="en-US" i="1" baseline="-25000" dirty="0"/>
              <a:t>1</a:t>
            </a:r>
            <a:r>
              <a:rPr lang="en-US" dirty="0"/>
              <a:t> = 5/15 × (50,000 - 5000) = 15,000</a:t>
            </a:r>
          </a:p>
          <a:p>
            <a:pPr lvl="1"/>
            <a:r>
              <a:rPr lang="en-US" i="1" dirty="0"/>
              <a:t>D</a:t>
            </a:r>
            <a:r>
              <a:rPr lang="en-US" i="1" baseline="-25000" dirty="0"/>
              <a:t>2</a:t>
            </a:r>
            <a:r>
              <a:rPr lang="en-US" i="1" dirty="0"/>
              <a:t> </a:t>
            </a:r>
            <a:r>
              <a:rPr lang="en-US" dirty="0"/>
              <a:t>= 4/15 × (50,000 - 5000) = 12,000</a:t>
            </a:r>
          </a:p>
          <a:p>
            <a:pPr lvl="1"/>
            <a:r>
              <a:rPr lang="en-US" i="1" dirty="0"/>
              <a:t>D</a:t>
            </a:r>
            <a:r>
              <a:rPr lang="en-US" i="1" baseline="-25000" dirty="0"/>
              <a:t>3</a:t>
            </a:r>
            <a:r>
              <a:rPr lang="en-US" i="1" dirty="0"/>
              <a:t> </a:t>
            </a:r>
            <a:r>
              <a:rPr lang="en-US" dirty="0"/>
              <a:t>= 3/15 × (50,000 - 5000) = 9,000</a:t>
            </a:r>
          </a:p>
          <a:p>
            <a:pPr lvl="1"/>
            <a:r>
              <a:rPr lang="en-US" i="1" dirty="0"/>
              <a:t>D</a:t>
            </a:r>
            <a:r>
              <a:rPr lang="en-US" i="1" baseline="-25000" dirty="0"/>
              <a:t>4</a:t>
            </a:r>
            <a:r>
              <a:rPr lang="en-US" i="1" dirty="0"/>
              <a:t> </a:t>
            </a:r>
            <a:r>
              <a:rPr lang="en-US" dirty="0"/>
              <a:t>= 2/15 × (50,000 - 5000) = 6,000</a:t>
            </a:r>
          </a:p>
          <a:p>
            <a:pPr lvl="1"/>
            <a:r>
              <a:rPr lang="en-US" i="1" dirty="0"/>
              <a:t>D</a:t>
            </a:r>
            <a:r>
              <a:rPr lang="en-US" i="1" baseline="-25000" dirty="0"/>
              <a:t>5</a:t>
            </a:r>
            <a:r>
              <a:rPr lang="en-US" i="1" dirty="0"/>
              <a:t> </a:t>
            </a:r>
            <a:r>
              <a:rPr lang="en-US" dirty="0"/>
              <a:t>= 1/15 × (50,000 - 5000) = 3,000</a:t>
            </a:r>
          </a:p>
          <a:p>
            <a:endParaRPr lang="ar-SA"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17</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 17-2</a:t>
            </a:r>
            <a:endParaRPr lang="ar-SA" dirty="0"/>
          </a:p>
        </p:txBody>
      </p:sp>
      <p:graphicFrame>
        <p:nvGraphicFramePr>
          <p:cNvPr id="4" name="Table 3"/>
          <p:cNvGraphicFramePr>
            <a:graphicFrameLocks noGrp="1"/>
          </p:cNvGraphicFramePr>
          <p:nvPr/>
        </p:nvGraphicFramePr>
        <p:xfrm>
          <a:off x="1143000" y="1905000"/>
          <a:ext cx="6857999" cy="4267201"/>
        </p:xfrm>
        <a:graphic>
          <a:graphicData uri="http://schemas.openxmlformats.org/drawingml/2006/table">
            <a:tbl>
              <a:tblPr/>
              <a:tblGrid>
                <a:gridCol w="1295399"/>
                <a:gridCol w="2667000"/>
                <a:gridCol w="2895600"/>
              </a:tblGrid>
              <a:tr h="1093519">
                <a:tc>
                  <a:txBody>
                    <a:bodyPr/>
                    <a:lstStyle/>
                    <a:p>
                      <a:pPr marL="0" marR="0" algn="ctr">
                        <a:lnSpc>
                          <a:spcPct val="115000"/>
                        </a:lnSpc>
                        <a:spcBef>
                          <a:spcPts val="0"/>
                        </a:spcBef>
                        <a:spcAft>
                          <a:spcPts val="0"/>
                        </a:spcAft>
                      </a:pPr>
                      <a:r>
                        <a:rPr lang="en-US" sz="2800">
                          <a:latin typeface="Times New Roman"/>
                          <a:ea typeface="Calibri"/>
                          <a:cs typeface="Arial"/>
                        </a:rPr>
                        <a:t>Year</a:t>
                      </a:r>
                      <a:endParaRPr lang="en-US" sz="2400">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Arial"/>
                        </a:rPr>
                        <a:t>Depreciation</a:t>
                      </a:r>
                      <a:endParaRPr lang="en-US" sz="2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Arial"/>
                        </a:rPr>
                        <a:t>Book Value</a:t>
                      </a:r>
                      <a:endParaRPr lang="en-US" sz="2400">
                        <a:latin typeface="Calibri"/>
                        <a:ea typeface="Calibri"/>
                        <a:cs typeface="Arial"/>
                      </a:endParaRPr>
                    </a:p>
                    <a:p>
                      <a:pPr marL="0" marR="0" algn="ctr">
                        <a:lnSpc>
                          <a:spcPct val="115000"/>
                        </a:lnSpc>
                        <a:spcBef>
                          <a:spcPts val="0"/>
                        </a:spcBef>
                        <a:spcAft>
                          <a:spcPts val="0"/>
                        </a:spcAft>
                      </a:pPr>
                      <a:r>
                        <a:rPr lang="en-US" sz="2800">
                          <a:latin typeface="Times New Roman"/>
                          <a:ea typeface="Calibri"/>
                          <a:cs typeface="Arial"/>
                        </a:rPr>
                        <a:t> (End of Period)</a:t>
                      </a:r>
                      <a:endParaRPr lang="en-US" sz="2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947">
                <a:tc>
                  <a:txBody>
                    <a:bodyPr/>
                    <a:lstStyle/>
                    <a:p>
                      <a:pPr marL="0" marR="0" algn="ctr">
                        <a:lnSpc>
                          <a:spcPct val="115000"/>
                        </a:lnSpc>
                        <a:spcBef>
                          <a:spcPts val="0"/>
                        </a:spcBef>
                        <a:spcAft>
                          <a:spcPts val="0"/>
                        </a:spcAft>
                      </a:pPr>
                      <a:r>
                        <a:rPr lang="en-US" sz="2800">
                          <a:latin typeface="Times New Roman"/>
                          <a:ea typeface="Calibri"/>
                          <a:cs typeface="Arial"/>
                        </a:rPr>
                        <a:t>0</a:t>
                      </a:r>
                      <a:endParaRPr lang="en-US" sz="2400">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800">
                          <a:latin typeface="Times New Roman"/>
                          <a:ea typeface="Calibri"/>
                          <a:cs typeface="Arial"/>
                        </a:rPr>
                        <a:t>0</a:t>
                      </a:r>
                      <a:endParaRPr lang="en-US" sz="2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800">
                          <a:latin typeface="Times New Roman"/>
                          <a:ea typeface="Calibri"/>
                          <a:cs typeface="Arial"/>
                        </a:rPr>
                        <a:t>$50,000</a:t>
                      </a:r>
                      <a:endParaRPr lang="en-US" sz="2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528947">
                <a:tc>
                  <a:txBody>
                    <a:bodyPr/>
                    <a:lstStyle/>
                    <a:p>
                      <a:pPr marL="0" marR="0" algn="ctr">
                        <a:lnSpc>
                          <a:spcPct val="115000"/>
                        </a:lnSpc>
                        <a:spcBef>
                          <a:spcPts val="0"/>
                        </a:spcBef>
                        <a:spcAft>
                          <a:spcPts val="0"/>
                        </a:spcAft>
                      </a:pPr>
                      <a:r>
                        <a:rPr lang="en-US" sz="2800">
                          <a:latin typeface="Times New Roman"/>
                          <a:ea typeface="Calibri"/>
                          <a:cs typeface="Arial"/>
                        </a:rPr>
                        <a:t>1</a:t>
                      </a:r>
                      <a:endParaRPr lang="en-US" sz="2400">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2800">
                          <a:latin typeface="Times New Roman"/>
                          <a:ea typeface="Calibri"/>
                          <a:cs typeface="Arial"/>
                        </a:rPr>
                        <a:t>$15,000</a:t>
                      </a:r>
                      <a:endParaRPr lang="en-US" sz="2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2800">
                          <a:latin typeface="Times New Roman"/>
                          <a:ea typeface="Calibri"/>
                          <a:cs typeface="Arial"/>
                        </a:rPr>
                        <a:t>35,000</a:t>
                      </a:r>
                      <a:endParaRPr lang="en-US" sz="2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528947">
                <a:tc>
                  <a:txBody>
                    <a:bodyPr/>
                    <a:lstStyle/>
                    <a:p>
                      <a:pPr marL="0" marR="0" algn="ctr">
                        <a:lnSpc>
                          <a:spcPct val="115000"/>
                        </a:lnSpc>
                        <a:spcBef>
                          <a:spcPts val="0"/>
                        </a:spcBef>
                        <a:spcAft>
                          <a:spcPts val="0"/>
                        </a:spcAft>
                      </a:pPr>
                      <a:r>
                        <a:rPr lang="en-US" sz="2800">
                          <a:latin typeface="Times New Roman"/>
                          <a:ea typeface="Calibri"/>
                          <a:cs typeface="Arial"/>
                        </a:rPr>
                        <a:t>2</a:t>
                      </a:r>
                      <a:endParaRPr lang="en-US" sz="2400">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2800">
                          <a:latin typeface="Times New Roman"/>
                          <a:ea typeface="Calibri"/>
                          <a:cs typeface="Arial"/>
                        </a:rPr>
                        <a:t>12,000</a:t>
                      </a:r>
                      <a:endParaRPr lang="en-US" sz="2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2800">
                          <a:latin typeface="Times New Roman"/>
                          <a:ea typeface="Calibri"/>
                          <a:cs typeface="Arial"/>
                        </a:rPr>
                        <a:t>23,000</a:t>
                      </a:r>
                      <a:endParaRPr lang="en-US" sz="2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528947">
                <a:tc>
                  <a:txBody>
                    <a:bodyPr/>
                    <a:lstStyle/>
                    <a:p>
                      <a:pPr marL="0" marR="0" algn="ctr">
                        <a:lnSpc>
                          <a:spcPct val="115000"/>
                        </a:lnSpc>
                        <a:spcBef>
                          <a:spcPts val="0"/>
                        </a:spcBef>
                        <a:spcAft>
                          <a:spcPts val="0"/>
                        </a:spcAft>
                      </a:pPr>
                      <a:r>
                        <a:rPr lang="en-US" sz="2800">
                          <a:latin typeface="Times New Roman"/>
                          <a:ea typeface="Calibri"/>
                          <a:cs typeface="Arial"/>
                        </a:rPr>
                        <a:t>3</a:t>
                      </a:r>
                      <a:endParaRPr lang="en-US" sz="2400">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2800">
                          <a:latin typeface="Times New Roman"/>
                          <a:ea typeface="Calibri"/>
                          <a:cs typeface="Arial"/>
                        </a:rPr>
                        <a:t>9,000</a:t>
                      </a:r>
                      <a:endParaRPr lang="en-US" sz="2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2800">
                          <a:latin typeface="Times New Roman"/>
                          <a:ea typeface="Calibri"/>
                          <a:cs typeface="Arial"/>
                        </a:rPr>
                        <a:t>14,000</a:t>
                      </a:r>
                      <a:endParaRPr lang="en-US" sz="2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528947">
                <a:tc>
                  <a:txBody>
                    <a:bodyPr/>
                    <a:lstStyle/>
                    <a:p>
                      <a:pPr marL="0" marR="0" algn="ctr">
                        <a:lnSpc>
                          <a:spcPct val="115000"/>
                        </a:lnSpc>
                        <a:spcBef>
                          <a:spcPts val="0"/>
                        </a:spcBef>
                        <a:spcAft>
                          <a:spcPts val="0"/>
                        </a:spcAft>
                      </a:pPr>
                      <a:r>
                        <a:rPr lang="en-US" sz="2800">
                          <a:latin typeface="Times New Roman"/>
                          <a:ea typeface="Calibri"/>
                          <a:cs typeface="Arial"/>
                        </a:rPr>
                        <a:t>4</a:t>
                      </a:r>
                      <a:endParaRPr lang="en-US" sz="2400">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2800">
                          <a:latin typeface="Times New Roman"/>
                          <a:ea typeface="Calibri"/>
                          <a:cs typeface="Arial"/>
                        </a:rPr>
                        <a:t>6,000</a:t>
                      </a:r>
                      <a:endParaRPr lang="en-US" sz="2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2800">
                          <a:latin typeface="Times New Roman"/>
                          <a:ea typeface="Calibri"/>
                          <a:cs typeface="Arial"/>
                        </a:rPr>
                        <a:t>8,000</a:t>
                      </a:r>
                      <a:endParaRPr lang="en-US" sz="2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528947">
                <a:tc>
                  <a:txBody>
                    <a:bodyPr/>
                    <a:lstStyle/>
                    <a:p>
                      <a:pPr marL="0" marR="0" algn="ctr">
                        <a:lnSpc>
                          <a:spcPct val="115000"/>
                        </a:lnSpc>
                        <a:spcBef>
                          <a:spcPts val="0"/>
                        </a:spcBef>
                        <a:spcAft>
                          <a:spcPts val="0"/>
                        </a:spcAft>
                      </a:pPr>
                      <a:r>
                        <a:rPr lang="en-US" sz="2800">
                          <a:latin typeface="Times New Roman"/>
                          <a:ea typeface="Calibri"/>
                          <a:cs typeface="Arial"/>
                        </a:rPr>
                        <a:t>5</a:t>
                      </a:r>
                      <a:endParaRPr lang="en-US" sz="2400">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Arial"/>
                        </a:rPr>
                        <a:t>3,000</a:t>
                      </a:r>
                      <a:endParaRPr lang="en-US" sz="24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Arial"/>
                        </a:rPr>
                        <a:t>5,000</a:t>
                      </a:r>
                      <a:endParaRPr lang="en-US" sz="24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514F0C54-8CBF-4D85-A8AA-582647EFEDA6}" type="slidenum">
              <a:rPr lang="ar-SA" smtClean="0"/>
              <a:pPr/>
              <a:t>18</a:t>
            </a:fld>
            <a:endParaRPr lang="ar-SA"/>
          </a:p>
        </p:txBody>
      </p:sp>
      <p:sp>
        <p:nvSpPr>
          <p:cNvPr id="6" name="Footer Placeholder 5"/>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Double-Declining-Balance Method</a:t>
            </a:r>
            <a:endParaRPr lang="ar-SA" dirty="0"/>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pPr lvl="0"/>
            <a:r>
              <a:rPr lang="en-US" dirty="0" smtClean="0"/>
              <a:t>The </a:t>
            </a:r>
            <a:r>
              <a:rPr lang="en-US" i="1" dirty="0"/>
              <a:t>double-declining-balance method </a:t>
            </a:r>
            <a:r>
              <a:rPr lang="en-US" dirty="0"/>
              <a:t>of depreciation, like the sum-of-the-years' -digits method, produces its maximum depreciation in the first year of life, </a:t>
            </a:r>
            <a:endParaRPr lang="en-US" sz="2800" dirty="0"/>
          </a:p>
          <a:p>
            <a:pPr lvl="0"/>
            <a:r>
              <a:rPr lang="en-US" dirty="0"/>
              <a:t>The annual depreciation factor is found by dividing 2 (or 200%) by the equipment life in years. </a:t>
            </a:r>
            <a:endParaRPr lang="en-US" sz="2800" dirty="0"/>
          </a:p>
          <a:p>
            <a:pPr lvl="1"/>
            <a:r>
              <a:rPr lang="en-US" dirty="0"/>
              <a:t>Thus for a 5-year life, the annual depreciation factor is 0.40 (or 40%). </a:t>
            </a:r>
            <a:endParaRPr lang="en-US" sz="2400" dirty="0"/>
          </a:p>
          <a:p>
            <a:pPr lvl="0"/>
            <a:r>
              <a:rPr lang="en-US" dirty="0"/>
              <a:t>Unlike the other two depreciation methods, the double-declining-balance method does not automatically reduce the equipment's book value to its salvage value at the end of the depreciation period. </a:t>
            </a:r>
            <a:endParaRPr lang="en-US" sz="2800"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19</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17-1 </a:t>
            </a:r>
            <a:r>
              <a:rPr lang="en-US" b="1" dirty="0" smtClean="0"/>
              <a:t>INTRODUCTION</a:t>
            </a:r>
            <a:endParaRPr lang="ar-SA" dirty="0"/>
          </a:p>
        </p:txBody>
      </p:sp>
      <p:sp>
        <p:nvSpPr>
          <p:cNvPr id="3" name="Content Placeholder 2"/>
          <p:cNvSpPr>
            <a:spLocks noGrp="1"/>
          </p:cNvSpPr>
          <p:nvPr>
            <p:ph idx="1"/>
          </p:nvPr>
        </p:nvSpPr>
        <p:spPr/>
        <p:txBody>
          <a:bodyPr>
            <a:normAutofit fontScale="92500" lnSpcReduction="20000"/>
          </a:bodyPr>
          <a:lstStyle/>
          <a:p>
            <a:pPr lvl="0"/>
            <a:r>
              <a:rPr lang="en-US" dirty="0"/>
              <a:t>the financial management of a construction company is equally as important to company success as is its technical management. </a:t>
            </a:r>
            <a:endParaRPr lang="en-US" sz="2800" dirty="0"/>
          </a:p>
          <a:p>
            <a:pPr lvl="0"/>
            <a:r>
              <a:rPr lang="en-US" dirty="0"/>
              <a:t>the purpose of this chapter is to introduce the reader to:</a:t>
            </a:r>
            <a:endParaRPr lang="en-US" sz="2800" dirty="0"/>
          </a:p>
          <a:p>
            <a:pPr lvl="1"/>
            <a:r>
              <a:rPr lang="en-US" dirty="0"/>
              <a:t> the terminology and basic principles involved in determining the owning and operating costs of construction plant and equipment, </a:t>
            </a:r>
            <a:endParaRPr lang="en-US" sz="2400" dirty="0"/>
          </a:p>
          <a:p>
            <a:pPr lvl="1"/>
            <a:r>
              <a:rPr lang="en-US" dirty="0"/>
              <a:t>analyzing the feasibility of renting or leasing rather than purchasing equipment, and </a:t>
            </a:r>
            <a:endParaRPr lang="en-US" sz="2400" dirty="0"/>
          </a:p>
          <a:p>
            <a:pPr lvl="1"/>
            <a:r>
              <a:rPr lang="en-US" dirty="0"/>
              <a:t>the financial management of construction projects</a:t>
            </a:r>
            <a:r>
              <a:rPr lang="en-US" dirty="0" smtClean="0"/>
              <a:t>.</a:t>
            </a:r>
            <a:endParaRPr lang="en-US" sz="2400"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2</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Double-Declining-Balance Method</a:t>
            </a:r>
            <a:endParaRPr lang="ar-SA" dirty="0"/>
          </a:p>
        </p:txBody>
      </p:sp>
      <p:sp>
        <p:nvSpPr>
          <p:cNvPr id="3" name="Content Placeholder 2"/>
          <p:cNvSpPr>
            <a:spLocks noGrp="1"/>
          </p:cNvSpPr>
          <p:nvPr>
            <p:ph idx="1"/>
          </p:nvPr>
        </p:nvSpPr>
        <p:spPr>
          <a:xfrm>
            <a:off x="457200" y="1600200"/>
            <a:ext cx="8229600" cy="4800600"/>
          </a:xfrm>
        </p:spPr>
        <p:txBody>
          <a:bodyPr>
            <a:normAutofit/>
          </a:bodyPr>
          <a:lstStyle/>
          <a:p>
            <a:pPr lvl="0"/>
            <a:r>
              <a:rPr lang="en-US" dirty="0" smtClean="0"/>
              <a:t>Since </a:t>
            </a:r>
            <a:r>
              <a:rPr lang="en-US" dirty="0"/>
              <a:t>the book value of equipment is not permitted to go below the equipment's salvage value, care must be taken when performing the depreciation calculations to stop depreciation when the salvage value is reached. (Equation 17-5)</a:t>
            </a:r>
            <a:endParaRPr lang="en-US" sz="2800" dirty="0"/>
          </a:p>
          <a:p>
            <a:pPr>
              <a:buNone/>
            </a:pPr>
            <a:r>
              <a:rPr lang="en-US" i="1" dirty="0"/>
              <a:t> </a:t>
            </a:r>
            <a:endParaRPr lang="en-US" sz="2800" dirty="0"/>
          </a:p>
          <a:p>
            <a:pPr algn="ctr">
              <a:buNone/>
            </a:pPr>
            <a:r>
              <a:rPr lang="en-US" i="1" dirty="0" err="1"/>
              <a:t>D</a:t>
            </a:r>
            <a:r>
              <a:rPr lang="en-US" i="1" baseline="-25000" dirty="0" err="1"/>
              <a:t>n</a:t>
            </a:r>
            <a:r>
              <a:rPr lang="en-US" i="1" dirty="0"/>
              <a:t> </a:t>
            </a:r>
            <a:r>
              <a:rPr lang="en-US" dirty="0"/>
              <a:t>=2/</a:t>
            </a:r>
            <a:r>
              <a:rPr lang="en-US" i="1" dirty="0"/>
              <a:t>N</a:t>
            </a:r>
            <a:r>
              <a:rPr lang="en-US" dirty="0"/>
              <a:t> × Book value at beginning of year 		(17-5)</a:t>
            </a:r>
          </a:p>
          <a:p>
            <a:endParaRPr lang="ar-SA"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20</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EXAMPLE 17-3</a:t>
            </a:r>
            <a:endParaRPr lang="ar-SA" dirty="0"/>
          </a:p>
        </p:txBody>
      </p:sp>
      <p:sp>
        <p:nvSpPr>
          <p:cNvPr id="3" name="Content Placeholder 2"/>
          <p:cNvSpPr>
            <a:spLocks noGrp="1"/>
          </p:cNvSpPr>
          <p:nvPr>
            <p:ph idx="1"/>
          </p:nvPr>
        </p:nvSpPr>
        <p:spPr>
          <a:xfrm>
            <a:off x="457200" y="1600201"/>
            <a:ext cx="8229600" cy="4267200"/>
          </a:xfrm>
        </p:spPr>
        <p:txBody>
          <a:bodyPr>
            <a:normAutofit fontScale="77500" lnSpcReduction="20000"/>
          </a:bodyPr>
          <a:lstStyle/>
          <a:p>
            <a:r>
              <a:rPr lang="en-US" dirty="0" smtClean="0"/>
              <a:t>For </a:t>
            </a:r>
            <a:r>
              <a:rPr lang="en-US" dirty="0"/>
              <a:t>the loader of Example 17-1, find the annual depreciation and book value at the end of each year using the double-declining-balance method.</a:t>
            </a:r>
          </a:p>
          <a:p>
            <a:pPr>
              <a:buNone/>
            </a:pPr>
            <a:r>
              <a:rPr lang="en-US" dirty="0"/>
              <a:t> </a:t>
            </a:r>
          </a:p>
          <a:p>
            <a:pPr algn="ctr">
              <a:buNone/>
            </a:pPr>
            <a:r>
              <a:rPr lang="en-US" b="1" dirty="0"/>
              <a:t>Solution</a:t>
            </a:r>
            <a:endParaRPr lang="en-US" dirty="0"/>
          </a:p>
          <a:p>
            <a:r>
              <a:rPr lang="en-US" dirty="0"/>
              <a:t> </a:t>
            </a:r>
            <a:r>
              <a:rPr lang="en-US" dirty="0" smtClean="0"/>
              <a:t>Using </a:t>
            </a:r>
            <a:r>
              <a:rPr lang="en-US" dirty="0"/>
              <a:t>Equation 17-5:</a:t>
            </a:r>
          </a:p>
          <a:p>
            <a:r>
              <a:rPr lang="en-US" dirty="0"/>
              <a:t>Annual depreciation factor = 2.00/5 = 0.40</a:t>
            </a:r>
          </a:p>
          <a:p>
            <a:pPr lvl="1"/>
            <a:r>
              <a:rPr lang="en-US" i="1" dirty="0" smtClean="0"/>
              <a:t>D</a:t>
            </a:r>
            <a:r>
              <a:rPr lang="en-US" i="1" baseline="-25000" dirty="0" smtClean="0"/>
              <a:t>1</a:t>
            </a:r>
            <a:r>
              <a:rPr lang="en-US" i="1" dirty="0" smtClean="0"/>
              <a:t> </a:t>
            </a:r>
            <a:r>
              <a:rPr lang="en-US" dirty="0"/>
              <a:t>=0.40 × 50,000= 20,000</a:t>
            </a:r>
          </a:p>
          <a:p>
            <a:pPr lvl="1"/>
            <a:r>
              <a:rPr lang="en-US" i="1" dirty="0"/>
              <a:t>D</a:t>
            </a:r>
            <a:r>
              <a:rPr lang="en-US" i="1" baseline="-25000" dirty="0"/>
              <a:t>2</a:t>
            </a:r>
            <a:r>
              <a:rPr lang="en-US" i="1" dirty="0"/>
              <a:t> </a:t>
            </a:r>
            <a:r>
              <a:rPr lang="en-US" dirty="0"/>
              <a:t>= 0.40 × 30,000 = 12,000</a:t>
            </a:r>
          </a:p>
          <a:p>
            <a:pPr lvl="1"/>
            <a:r>
              <a:rPr lang="en-US" i="1" dirty="0"/>
              <a:t>D</a:t>
            </a:r>
            <a:r>
              <a:rPr lang="en-US" i="1" baseline="-25000" dirty="0"/>
              <a:t>3</a:t>
            </a:r>
            <a:r>
              <a:rPr lang="en-US" i="1" dirty="0"/>
              <a:t> </a:t>
            </a:r>
            <a:r>
              <a:rPr lang="en-US" dirty="0"/>
              <a:t>= 0.40 × 18,000 = 7,200</a:t>
            </a:r>
          </a:p>
          <a:p>
            <a:pPr lvl="1"/>
            <a:r>
              <a:rPr lang="en-US" i="1" dirty="0"/>
              <a:t>D</a:t>
            </a:r>
            <a:r>
              <a:rPr lang="en-US" i="1" baseline="-25000" dirty="0"/>
              <a:t>4</a:t>
            </a:r>
            <a:r>
              <a:rPr lang="en-US" i="1" dirty="0"/>
              <a:t> </a:t>
            </a:r>
            <a:r>
              <a:rPr lang="en-US" dirty="0"/>
              <a:t>= 0.40 × 10,800 = 4,320</a:t>
            </a:r>
          </a:p>
          <a:p>
            <a:pPr lvl="1"/>
            <a:r>
              <a:rPr lang="en-US" dirty="0"/>
              <a:t>D</a:t>
            </a:r>
            <a:r>
              <a:rPr lang="en-US" baseline="-25000" dirty="0"/>
              <a:t>5</a:t>
            </a:r>
            <a:r>
              <a:rPr lang="en-US" dirty="0"/>
              <a:t> = 0.40 × 6,480 = 2,592 use $1,480</a:t>
            </a:r>
            <a:r>
              <a:rPr lang="en-US" dirty="0" smtClean="0"/>
              <a:t>*</a:t>
            </a:r>
            <a:endParaRPr lang="en-US" dirty="0"/>
          </a:p>
          <a:p>
            <a:endParaRPr lang="ar-SA" dirty="0"/>
          </a:p>
        </p:txBody>
      </p:sp>
      <p:sp>
        <p:nvSpPr>
          <p:cNvPr id="31745" name="Rectangle 1"/>
          <p:cNvSpPr>
            <a:spLocks noChangeArrowheads="1"/>
          </p:cNvSpPr>
          <p:nvPr/>
        </p:nvSpPr>
        <p:spPr bwMode="auto">
          <a:xfrm>
            <a:off x="381000" y="6096000"/>
            <a:ext cx="8305801"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*Because a depreciation of $2592 in the fifth year would reduce the book value to less than $5000, only $1480 ($6480 - $5000) may be taken as depreciation.</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514F0C54-8CBF-4D85-A8AA-582647EFEDA6}" type="slidenum">
              <a:rPr lang="ar-SA" smtClean="0"/>
              <a:pPr/>
              <a:t>21</a:t>
            </a:fld>
            <a:endParaRPr lang="ar-SA"/>
          </a:p>
        </p:txBody>
      </p:sp>
      <p:sp>
        <p:nvSpPr>
          <p:cNvPr id="6" name="Footer Placeholder 5"/>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EXAMPLE 17-3</a:t>
            </a:r>
            <a:endParaRPr lang="ar-SA" dirty="0"/>
          </a:p>
        </p:txBody>
      </p:sp>
      <p:sp>
        <p:nvSpPr>
          <p:cNvPr id="31745" name="Rectangle 1"/>
          <p:cNvSpPr>
            <a:spLocks noChangeArrowheads="1"/>
          </p:cNvSpPr>
          <p:nvPr/>
        </p:nvSpPr>
        <p:spPr bwMode="auto">
          <a:xfrm>
            <a:off x="381000" y="6096000"/>
            <a:ext cx="8305801"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*Because a depreciation of $2592 in the fifth year would reduce the book value to less than $5000, only $1480 ($6480 - $5000) may be taken as depreciation.</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 5"/>
          <p:cNvGraphicFramePr>
            <a:graphicFrameLocks noGrp="1"/>
          </p:cNvGraphicFramePr>
          <p:nvPr/>
        </p:nvGraphicFramePr>
        <p:xfrm>
          <a:off x="990600" y="1676400"/>
          <a:ext cx="7010400" cy="4114801"/>
        </p:xfrm>
        <a:graphic>
          <a:graphicData uri="http://schemas.openxmlformats.org/drawingml/2006/table">
            <a:tbl>
              <a:tblPr/>
              <a:tblGrid>
                <a:gridCol w="1752600"/>
                <a:gridCol w="2514600"/>
                <a:gridCol w="2743200"/>
              </a:tblGrid>
              <a:tr h="1054465">
                <a:tc>
                  <a:txBody>
                    <a:bodyPr/>
                    <a:lstStyle/>
                    <a:p>
                      <a:pPr marL="0" marR="0" algn="ctr">
                        <a:lnSpc>
                          <a:spcPct val="115000"/>
                        </a:lnSpc>
                        <a:spcBef>
                          <a:spcPts val="0"/>
                        </a:spcBef>
                        <a:spcAft>
                          <a:spcPts val="0"/>
                        </a:spcAft>
                      </a:pPr>
                      <a:r>
                        <a:rPr lang="en-US" sz="2800">
                          <a:latin typeface="Times New Roman"/>
                          <a:ea typeface="Calibri"/>
                          <a:cs typeface="Arial"/>
                        </a:rPr>
                        <a:t>Year</a:t>
                      </a:r>
                      <a:endParaRPr lang="en-US" sz="2400">
                        <a:latin typeface="Calibri"/>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Arial"/>
                        </a:rPr>
                        <a:t>Depreciation</a:t>
                      </a:r>
                      <a:endParaRPr lang="en-US" sz="2400" dirty="0">
                        <a:latin typeface="Calibri"/>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Arial"/>
                        </a:rPr>
                        <a:t>Book Value</a:t>
                      </a:r>
                      <a:endParaRPr lang="en-US" sz="2400">
                        <a:latin typeface="Calibri"/>
                        <a:ea typeface="Calibri"/>
                        <a:cs typeface="Arial"/>
                      </a:endParaRPr>
                    </a:p>
                    <a:p>
                      <a:pPr marL="0" marR="0" algn="ctr">
                        <a:lnSpc>
                          <a:spcPct val="115000"/>
                        </a:lnSpc>
                        <a:spcBef>
                          <a:spcPts val="0"/>
                        </a:spcBef>
                        <a:spcAft>
                          <a:spcPts val="0"/>
                        </a:spcAft>
                      </a:pPr>
                      <a:r>
                        <a:rPr lang="en-US" sz="2800">
                          <a:latin typeface="Times New Roman"/>
                          <a:ea typeface="Calibri"/>
                          <a:cs typeface="Arial"/>
                        </a:rPr>
                        <a:t> (End of Period)</a:t>
                      </a:r>
                      <a:endParaRPr lang="en-US" sz="2400">
                        <a:latin typeface="Calibri"/>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0056">
                <a:tc>
                  <a:txBody>
                    <a:bodyPr/>
                    <a:lstStyle/>
                    <a:p>
                      <a:pPr marL="0" marR="0" algn="ctr">
                        <a:lnSpc>
                          <a:spcPct val="115000"/>
                        </a:lnSpc>
                        <a:spcBef>
                          <a:spcPts val="0"/>
                        </a:spcBef>
                        <a:spcAft>
                          <a:spcPts val="0"/>
                        </a:spcAft>
                      </a:pPr>
                      <a:r>
                        <a:rPr lang="en-US" sz="2800">
                          <a:latin typeface="Times New Roman"/>
                          <a:ea typeface="Calibri"/>
                          <a:cs typeface="Arial"/>
                        </a:rPr>
                        <a:t>0</a:t>
                      </a:r>
                      <a:endParaRPr lang="en-US" sz="24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800">
                          <a:latin typeface="Times New Roman"/>
                          <a:ea typeface="Calibri"/>
                          <a:cs typeface="Arial"/>
                        </a:rPr>
                        <a:t>0</a:t>
                      </a:r>
                      <a:endParaRPr lang="en-US" sz="24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800">
                          <a:latin typeface="Times New Roman"/>
                          <a:ea typeface="Calibri"/>
                          <a:cs typeface="Arial"/>
                        </a:rPr>
                        <a:t>$50,000</a:t>
                      </a:r>
                      <a:endParaRPr lang="en-US" sz="24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510056">
                <a:tc>
                  <a:txBody>
                    <a:bodyPr/>
                    <a:lstStyle/>
                    <a:p>
                      <a:pPr marL="0" marR="0" algn="ctr">
                        <a:lnSpc>
                          <a:spcPct val="115000"/>
                        </a:lnSpc>
                        <a:spcBef>
                          <a:spcPts val="0"/>
                        </a:spcBef>
                        <a:spcAft>
                          <a:spcPts val="0"/>
                        </a:spcAft>
                      </a:pPr>
                      <a:r>
                        <a:rPr lang="en-US" sz="2800">
                          <a:latin typeface="Times New Roman"/>
                          <a:ea typeface="Calibri"/>
                          <a:cs typeface="Arial"/>
                        </a:rPr>
                        <a:t>1</a:t>
                      </a:r>
                      <a:endParaRPr lang="en-US" sz="2400">
                        <a:latin typeface="Calibri"/>
                        <a:ea typeface="Calibri"/>
                        <a:cs typeface="Arial"/>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800">
                          <a:latin typeface="Times New Roman"/>
                          <a:ea typeface="Calibri"/>
                          <a:cs typeface="Arial"/>
                        </a:rPr>
                        <a:t>$20,000</a:t>
                      </a:r>
                      <a:endParaRPr lang="en-US" sz="2400">
                        <a:latin typeface="Calibri"/>
                        <a:ea typeface="Calibri"/>
                        <a:cs typeface="Arial"/>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800">
                          <a:latin typeface="Times New Roman"/>
                          <a:ea typeface="Calibri"/>
                          <a:cs typeface="Arial"/>
                        </a:rPr>
                        <a:t>30,000</a:t>
                      </a:r>
                      <a:endParaRPr lang="en-US" sz="2400">
                        <a:latin typeface="Calibri"/>
                        <a:ea typeface="Calibri"/>
                        <a:cs typeface="Arial"/>
                      </a:endParaRPr>
                    </a:p>
                  </a:txBody>
                  <a:tcPr marL="68580" marR="68580" marT="0" marB="0">
                    <a:lnL>
                      <a:noFill/>
                    </a:lnL>
                    <a:lnR>
                      <a:noFill/>
                    </a:lnR>
                    <a:lnT>
                      <a:noFill/>
                    </a:lnT>
                    <a:lnB>
                      <a:noFill/>
                    </a:lnB>
                  </a:tcPr>
                </a:tc>
              </a:tr>
              <a:tr h="510056">
                <a:tc>
                  <a:txBody>
                    <a:bodyPr/>
                    <a:lstStyle/>
                    <a:p>
                      <a:pPr marL="0" marR="0" algn="ctr">
                        <a:lnSpc>
                          <a:spcPct val="115000"/>
                        </a:lnSpc>
                        <a:spcBef>
                          <a:spcPts val="0"/>
                        </a:spcBef>
                        <a:spcAft>
                          <a:spcPts val="0"/>
                        </a:spcAft>
                      </a:pPr>
                      <a:r>
                        <a:rPr lang="en-US" sz="2800">
                          <a:latin typeface="Times New Roman"/>
                          <a:ea typeface="Calibri"/>
                          <a:cs typeface="Arial"/>
                        </a:rPr>
                        <a:t>2</a:t>
                      </a:r>
                      <a:endParaRPr lang="en-US" sz="2400">
                        <a:latin typeface="Calibri"/>
                        <a:ea typeface="Calibri"/>
                        <a:cs typeface="Arial"/>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800">
                          <a:latin typeface="Times New Roman"/>
                          <a:ea typeface="Calibri"/>
                          <a:cs typeface="Arial"/>
                        </a:rPr>
                        <a:t>12,000</a:t>
                      </a:r>
                      <a:endParaRPr lang="en-US" sz="2400">
                        <a:latin typeface="Calibri"/>
                        <a:ea typeface="Calibri"/>
                        <a:cs typeface="Arial"/>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800">
                          <a:latin typeface="Times New Roman"/>
                          <a:ea typeface="Calibri"/>
                          <a:cs typeface="Arial"/>
                        </a:rPr>
                        <a:t>18,000</a:t>
                      </a:r>
                      <a:endParaRPr lang="en-US" sz="2400">
                        <a:latin typeface="Calibri"/>
                        <a:ea typeface="Calibri"/>
                        <a:cs typeface="Arial"/>
                      </a:endParaRPr>
                    </a:p>
                  </a:txBody>
                  <a:tcPr marL="68580" marR="68580" marT="0" marB="0">
                    <a:lnL>
                      <a:noFill/>
                    </a:lnL>
                    <a:lnR>
                      <a:noFill/>
                    </a:lnR>
                    <a:lnT>
                      <a:noFill/>
                    </a:lnT>
                    <a:lnB>
                      <a:noFill/>
                    </a:lnB>
                  </a:tcPr>
                </a:tc>
              </a:tr>
              <a:tr h="510056">
                <a:tc>
                  <a:txBody>
                    <a:bodyPr/>
                    <a:lstStyle/>
                    <a:p>
                      <a:pPr marL="0" marR="0" algn="ctr">
                        <a:lnSpc>
                          <a:spcPct val="115000"/>
                        </a:lnSpc>
                        <a:spcBef>
                          <a:spcPts val="0"/>
                        </a:spcBef>
                        <a:spcAft>
                          <a:spcPts val="0"/>
                        </a:spcAft>
                      </a:pPr>
                      <a:r>
                        <a:rPr lang="en-US" sz="2800">
                          <a:latin typeface="Times New Roman"/>
                          <a:ea typeface="Calibri"/>
                          <a:cs typeface="Arial"/>
                        </a:rPr>
                        <a:t>3</a:t>
                      </a:r>
                      <a:endParaRPr lang="en-US" sz="2400">
                        <a:latin typeface="Calibri"/>
                        <a:ea typeface="Calibri"/>
                        <a:cs typeface="Arial"/>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800">
                          <a:latin typeface="Times New Roman"/>
                          <a:ea typeface="Calibri"/>
                          <a:cs typeface="Arial"/>
                        </a:rPr>
                        <a:t>7,200</a:t>
                      </a:r>
                      <a:endParaRPr lang="en-US" sz="2400">
                        <a:latin typeface="Calibri"/>
                        <a:ea typeface="Calibri"/>
                        <a:cs typeface="Arial"/>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800">
                          <a:latin typeface="Times New Roman"/>
                          <a:ea typeface="Calibri"/>
                          <a:cs typeface="Arial"/>
                        </a:rPr>
                        <a:t>10,800</a:t>
                      </a:r>
                      <a:endParaRPr lang="en-US" sz="2400">
                        <a:latin typeface="Calibri"/>
                        <a:ea typeface="Calibri"/>
                        <a:cs typeface="Arial"/>
                      </a:endParaRPr>
                    </a:p>
                  </a:txBody>
                  <a:tcPr marL="68580" marR="68580" marT="0" marB="0">
                    <a:lnL>
                      <a:noFill/>
                    </a:lnL>
                    <a:lnR>
                      <a:noFill/>
                    </a:lnR>
                    <a:lnT>
                      <a:noFill/>
                    </a:lnT>
                    <a:lnB>
                      <a:noFill/>
                    </a:lnB>
                  </a:tcPr>
                </a:tc>
              </a:tr>
              <a:tr h="510056">
                <a:tc>
                  <a:txBody>
                    <a:bodyPr/>
                    <a:lstStyle/>
                    <a:p>
                      <a:pPr marL="0" marR="0" algn="ctr">
                        <a:lnSpc>
                          <a:spcPct val="115000"/>
                        </a:lnSpc>
                        <a:spcBef>
                          <a:spcPts val="0"/>
                        </a:spcBef>
                        <a:spcAft>
                          <a:spcPts val="0"/>
                        </a:spcAft>
                      </a:pPr>
                      <a:r>
                        <a:rPr lang="en-US" sz="2800">
                          <a:latin typeface="Times New Roman"/>
                          <a:ea typeface="Calibri"/>
                          <a:cs typeface="Arial"/>
                        </a:rPr>
                        <a:t>4</a:t>
                      </a:r>
                      <a:endParaRPr lang="en-US" sz="2400">
                        <a:latin typeface="Calibri"/>
                        <a:ea typeface="Calibri"/>
                        <a:cs typeface="Arial"/>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800">
                          <a:latin typeface="Times New Roman"/>
                          <a:ea typeface="Calibri"/>
                          <a:cs typeface="Arial"/>
                        </a:rPr>
                        <a:t>4,320</a:t>
                      </a:r>
                      <a:endParaRPr lang="en-US" sz="2400">
                        <a:latin typeface="Calibri"/>
                        <a:ea typeface="Calibri"/>
                        <a:cs typeface="Arial"/>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2800">
                          <a:latin typeface="Times New Roman"/>
                          <a:ea typeface="Calibri"/>
                          <a:cs typeface="Arial"/>
                        </a:rPr>
                        <a:t>6,480</a:t>
                      </a:r>
                      <a:endParaRPr lang="en-US" sz="2400">
                        <a:latin typeface="Calibri"/>
                        <a:ea typeface="Calibri"/>
                        <a:cs typeface="Arial"/>
                      </a:endParaRPr>
                    </a:p>
                  </a:txBody>
                  <a:tcPr marL="68580" marR="68580" marT="0" marB="0">
                    <a:lnL>
                      <a:noFill/>
                    </a:lnL>
                    <a:lnR>
                      <a:noFill/>
                    </a:lnR>
                    <a:lnT>
                      <a:noFill/>
                    </a:lnT>
                    <a:lnB>
                      <a:noFill/>
                    </a:lnB>
                  </a:tcPr>
                </a:tc>
              </a:tr>
              <a:tr h="510056">
                <a:tc>
                  <a:txBody>
                    <a:bodyPr/>
                    <a:lstStyle/>
                    <a:p>
                      <a:pPr marL="0" marR="0" algn="ctr">
                        <a:lnSpc>
                          <a:spcPct val="115000"/>
                        </a:lnSpc>
                        <a:spcBef>
                          <a:spcPts val="0"/>
                        </a:spcBef>
                        <a:spcAft>
                          <a:spcPts val="0"/>
                        </a:spcAft>
                      </a:pPr>
                      <a:r>
                        <a:rPr lang="en-US" sz="2800">
                          <a:latin typeface="Times New Roman"/>
                          <a:ea typeface="Calibri"/>
                          <a:cs typeface="Arial"/>
                        </a:rPr>
                        <a:t>5</a:t>
                      </a:r>
                      <a:endParaRPr lang="en-US" sz="240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Arial"/>
                        </a:rPr>
                        <a:t>1,480*</a:t>
                      </a:r>
                      <a:endParaRPr lang="en-US" sz="240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Arial"/>
                        </a:rPr>
                        <a:t>5,000</a:t>
                      </a:r>
                      <a:endParaRPr lang="en-US" sz="2400" dirty="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
        <p:nvSpPr>
          <p:cNvPr id="7" name="Slide Number Placeholder 6"/>
          <p:cNvSpPr>
            <a:spLocks noGrp="1"/>
          </p:cNvSpPr>
          <p:nvPr>
            <p:ph type="sldNum" sz="quarter" idx="12"/>
          </p:nvPr>
        </p:nvSpPr>
        <p:spPr/>
        <p:txBody>
          <a:bodyPr/>
          <a:lstStyle/>
          <a:p>
            <a:fld id="{514F0C54-8CBF-4D85-A8AA-582647EFEDA6}" type="slidenum">
              <a:rPr lang="ar-SA" smtClean="0"/>
              <a:pPr/>
              <a:t>22</a:t>
            </a:fld>
            <a:endParaRPr lang="ar-SA"/>
          </a:p>
        </p:txBody>
      </p:sp>
      <p:sp>
        <p:nvSpPr>
          <p:cNvPr id="8" name="Footer Placeholder 7"/>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Investment Cost</a:t>
            </a:r>
            <a:endParaRPr lang="ar-SA"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pPr lvl="0"/>
            <a:r>
              <a:rPr lang="en-US" i="1" dirty="0" smtClean="0"/>
              <a:t>Investment </a:t>
            </a:r>
            <a:r>
              <a:rPr lang="en-US" i="1" dirty="0"/>
              <a:t>cost </a:t>
            </a:r>
            <a:r>
              <a:rPr lang="en-US" dirty="0"/>
              <a:t>(or interest) represents the annual cost (converted to an hourly cost) of the capital invested in a machine. </a:t>
            </a:r>
          </a:p>
          <a:p>
            <a:pPr lvl="0"/>
            <a:r>
              <a:rPr lang="en-US" dirty="0"/>
              <a:t>Investment cost is computed as the product of an interest rate multiplied by the value of the equipment, then converted to cost per hour. </a:t>
            </a:r>
          </a:p>
          <a:p>
            <a:pPr lvl="0"/>
            <a:r>
              <a:rPr lang="en-US" dirty="0"/>
              <a:t>The average hourly investment cost may be more easily calculated by Equation 17-6</a:t>
            </a:r>
            <a:r>
              <a:rPr lang="en-US" dirty="0" smtClean="0"/>
              <a:t>.</a:t>
            </a:r>
          </a:p>
          <a:p>
            <a:pPr lvl="0">
              <a:buNone/>
            </a:pPr>
            <a:endParaRPr lang="en-US" dirty="0"/>
          </a:p>
          <a:p>
            <a:pPr algn="ctr">
              <a:buNone/>
            </a:pPr>
            <a:r>
              <a:rPr lang="en-US" dirty="0"/>
              <a:t>Average investment = (Initial cost + Salvage)/2		 (17-6</a:t>
            </a:r>
            <a:r>
              <a:rPr lang="en-US" dirty="0" smtClean="0"/>
              <a:t>)</a:t>
            </a:r>
            <a:endParaRPr lang="en-US"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23</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Insurance, Tax, and Storage</a:t>
            </a:r>
            <a:endParaRPr lang="ar-SA" dirty="0"/>
          </a:p>
        </p:txBody>
      </p:sp>
      <p:sp>
        <p:nvSpPr>
          <p:cNvPr id="3" name="Content Placeholder 2"/>
          <p:cNvSpPr>
            <a:spLocks noGrp="1"/>
          </p:cNvSpPr>
          <p:nvPr>
            <p:ph idx="1"/>
          </p:nvPr>
        </p:nvSpPr>
        <p:spPr/>
        <p:txBody>
          <a:bodyPr>
            <a:normAutofit/>
          </a:bodyPr>
          <a:lstStyle/>
          <a:p>
            <a:pPr lvl="0"/>
            <a:r>
              <a:rPr lang="en-US" i="1" dirty="0" smtClean="0"/>
              <a:t>Insurance </a:t>
            </a:r>
            <a:r>
              <a:rPr lang="en-US" i="1" dirty="0"/>
              <a:t>cost </a:t>
            </a:r>
            <a:r>
              <a:rPr lang="en-US" dirty="0"/>
              <a:t>represents the cost of fire, theft, accident, and liability insurance for the equipment. </a:t>
            </a:r>
          </a:p>
          <a:p>
            <a:pPr lvl="0"/>
            <a:r>
              <a:rPr lang="en-US" i="1" dirty="0"/>
              <a:t>Tax cost </a:t>
            </a:r>
            <a:r>
              <a:rPr lang="en-US" dirty="0"/>
              <a:t>represents the cost of property tax and licenses for the equipment. </a:t>
            </a:r>
          </a:p>
          <a:p>
            <a:pPr lvl="0"/>
            <a:r>
              <a:rPr lang="en-US" i="1" dirty="0"/>
              <a:t>Storage cost </a:t>
            </a:r>
            <a:r>
              <a:rPr lang="en-US" dirty="0"/>
              <a:t>represents the cost of rent and maintenance for equipment storage yards and facilities</a:t>
            </a:r>
            <a:r>
              <a:rPr lang="en-US" dirty="0" smtClean="0"/>
              <a:t>.</a:t>
            </a:r>
            <a:endParaRPr lang="en-US"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24</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Total Owning Cost</a:t>
            </a:r>
            <a:endParaRPr lang="ar-SA" dirty="0"/>
          </a:p>
        </p:txBody>
      </p:sp>
      <p:sp>
        <p:nvSpPr>
          <p:cNvPr id="3" name="Content Placeholder 2"/>
          <p:cNvSpPr>
            <a:spLocks noGrp="1"/>
          </p:cNvSpPr>
          <p:nvPr>
            <p:ph idx="1"/>
          </p:nvPr>
        </p:nvSpPr>
        <p:spPr/>
        <p:txBody>
          <a:bodyPr>
            <a:normAutofit/>
          </a:bodyPr>
          <a:lstStyle/>
          <a:p>
            <a:r>
              <a:rPr lang="en-US" dirty="0" smtClean="0"/>
              <a:t>Total </a:t>
            </a:r>
            <a:r>
              <a:rPr lang="en-US" dirty="0"/>
              <a:t>equipment owning cost is found as the sum </a:t>
            </a:r>
            <a:r>
              <a:rPr lang="en-US" dirty="0" smtClean="0"/>
              <a:t>of:</a:t>
            </a:r>
          </a:p>
          <a:p>
            <a:pPr lvl="1"/>
            <a:r>
              <a:rPr lang="en-US" dirty="0" smtClean="0"/>
              <a:t> </a:t>
            </a:r>
            <a:r>
              <a:rPr lang="en-US" dirty="0"/>
              <a:t>depreciation, </a:t>
            </a:r>
            <a:endParaRPr lang="en-US" dirty="0" smtClean="0"/>
          </a:p>
          <a:p>
            <a:pPr lvl="1"/>
            <a:r>
              <a:rPr lang="en-US" dirty="0" smtClean="0"/>
              <a:t>investment</a:t>
            </a:r>
            <a:r>
              <a:rPr lang="en-US" dirty="0"/>
              <a:t>, </a:t>
            </a:r>
            <a:endParaRPr lang="en-US" dirty="0" smtClean="0"/>
          </a:p>
          <a:p>
            <a:pPr lvl="1"/>
            <a:r>
              <a:rPr lang="en-US" dirty="0" smtClean="0"/>
              <a:t>insurance</a:t>
            </a:r>
            <a:r>
              <a:rPr lang="en-US" dirty="0"/>
              <a:t>, </a:t>
            </a:r>
            <a:endParaRPr lang="en-US" dirty="0" smtClean="0"/>
          </a:p>
          <a:p>
            <a:pPr lvl="1"/>
            <a:r>
              <a:rPr lang="en-US" dirty="0" smtClean="0"/>
              <a:t>tax</a:t>
            </a:r>
            <a:r>
              <a:rPr lang="en-US" dirty="0"/>
              <a:t>, and </a:t>
            </a:r>
            <a:endParaRPr lang="en-US" dirty="0" smtClean="0"/>
          </a:p>
          <a:p>
            <a:pPr lvl="1"/>
            <a:r>
              <a:rPr lang="en-US" dirty="0" smtClean="0"/>
              <a:t>storage</a:t>
            </a:r>
            <a:r>
              <a:rPr lang="en-US" dirty="0"/>
              <a:t>. </a:t>
            </a:r>
          </a:p>
        </p:txBody>
      </p:sp>
      <p:sp>
        <p:nvSpPr>
          <p:cNvPr id="4" name="Slide Number Placeholder 3"/>
          <p:cNvSpPr>
            <a:spLocks noGrp="1"/>
          </p:cNvSpPr>
          <p:nvPr>
            <p:ph type="sldNum" sz="quarter" idx="12"/>
          </p:nvPr>
        </p:nvSpPr>
        <p:spPr/>
        <p:txBody>
          <a:bodyPr/>
          <a:lstStyle/>
          <a:p>
            <a:fld id="{514F0C54-8CBF-4D85-A8AA-582647EFEDA6}" type="slidenum">
              <a:rPr lang="ar-SA" smtClean="0"/>
              <a:pPr/>
              <a:t>25</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Operating Costs</a:t>
            </a:r>
            <a:endParaRPr lang="ar-SA" dirty="0"/>
          </a:p>
        </p:txBody>
      </p:sp>
      <p:sp>
        <p:nvSpPr>
          <p:cNvPr id="3" name="Content Placeholder 2"/>
          <p:cNvSpPr>
            <a:spLocks noGrp="1"/>
          </p:cNvSpPr>
          <p:nvPr>
            <p:ph idx="1"/>
          </p:nvPr>
        </p:nvSpPr>
        <p:spPr/>
        <p:txBody>
          <a:bodyPr/>
          <a:lstStyle/>
          <a:p>
            <a:r>
              <a:rPr lang="en-US" i="1" dirty="0" smtClean="0"/>
              <a:t>Fuel </a:t>
            </a:r>
            <a:r>
              <a:rPr lang="en-US" i="1" dirty="0"/>
              <a:t>Cost. </a:t>
            </a:r>
            <a:endParaRPr lang="en-US" dirty="0"/>
          </a:p>
          <a:p>
            <a:r>
              <a:rPr lang="en-US" i="1" dirty="0"/>
              <a:t>Service Cost. </a:t>
            </a:r>
            <a:endParaRPr lang="en-US" dirty="0"/>
          </a:p>
          <a:p>
            <a:r>
              <a:rPr lang="en-US" i="1" dirty="0"/>
              <a:t>Repair Cost. </a:t>
            </a:r>
            <a:endParaRPr lang="en-US" dirty="0"/>
          </a:p>
          <a:p>
            <a:r>
              <a:rPr lang="en-US" i="1" dirty="0"/>
              <a:t>Tire Cost. </a:t>
            </a:r>
            <a:endParaRPr lang="en-US" dirty="0"/>
          </a:p>
          <a:p>
            <a:r>
              <a:rPr lang="en-US" i="1" dirty="0"/>
              <a:t>Special Items</a:t>
            </a:r>
            <a:endParaRPr lang="en-US" dirty="0"/>
          </a:p>
          <a:p>
            <a:r>
              <a:rPr lang="en-US" i="1" dirty="0"/>
              <a:t>Operator</a:t>
            </a:r>
            <a:endParaRPr lang="en-US"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26</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Operating Costs</a:t>
            </a:r>
            <a:endParaRPr lang="ar-SA" dirty="0"/>
          </a:p>
        </p:txBody>
      </p:sp>
      <p:sp>
        <p:nvSpPr>
          <p:cNvPr id="3" name="Content Placeholder 2"/>
          <p:cNvSpPr>
            <a:spLocks noGrp="1"/>
          </p:cNvSpPr>
          <p:nvPr>
            <p:ph idx="1"/>
          </p:nvPr>
        </p:nvSpPr>
        <p:spPr/>
        <p:txBody>
          <a:bodyPr>
            <a:normAutofit fontScale="92500" lnSpcReduction="20000"/>
          </a:bodyPr>
          <a:lstStyle/>
          <a:p>
            <a:pPr lvl="0"/>
            <a:r>
              <a:rPr lang="en-US" i="1" dirty="0" smtClean="0"/>
              <a:t>Operating </a:t>
            </a:r>
            <a:r>
              <a:rPr lang="en-US" i="1" dirty="0"/>
              <a:t>costs </a:t>
            </a:r>
            <a:r>
              <a:rPr lang="en-US" dirty="0"/>
              <a:t>are incurred only when equipment is operated. </a:t>
            </a:r>
            <a:endParaRPr lang="en-US" sz="2800" dirty="0"/>
          </a:p>
          <a:p>
            <a:pPr lvl="0"/>
            <a:r>
              <a:rPr lang="en-US" dirty="0"/>
              <a:t>Therefore, costs vary with the amount of equipment use and job operating conditions.</a:t>
            </a:r>
            <a:endParaRPr lang="en-US" sz="2800" dirty="0"/>
          </a:p>
          <a:p>
            <a:pPr lvl="0"/>
            <a:r>
              <a:rPr lang="en-US" dirty="0"/>
              <a:t>The major elements of operating cost include: </a:t>
            </a:r>
            <a:endParaRPr lang="en-US" sz="2800" dirty="0"/>
          </a:p>
          <a:p>
            <a:pPr lvl="1"/>
            <a:r>
              <a:rPr lang="en-US" dirty="0"/>
              <a:t>Fuel cost. </a:t>
            </a:r>
            <a:endParaRPr lang="en-US" sz="2400" dirty="0"/>
          </a:p>
          <a:p>
            <a:pPr lvl="1"/>
            <a:r>
              <a:rPr lang="en-US" dirty="0"/>
              <a:t>Service cost. </a:t>
            </a:r>
            <a:endParaRPr lang="en-US" sz="2400" dirty="0"/>
          </a:p>
          <a:p>
            <a:pPr lvl="1"/>
            <a:r>
              <a:rPr lang="en-US" dirty="0"/>
              <a:t>Repair cost. </a:t>
            </a:r>
            <a:endParaRPr lang="en-US" sz="2400" dirty="0"/>
          </a:p>
          <a:p>
            <a:pPr lvl="1"/>
            <a:r>
              <a:rPr lang="en-US" dirty="0"/>
              <a:t>Tire cost. </a:t>
            </a:r>
            <a:endParaRPr lang="en-US" sz="2400" dirty="0"/>
          </a:p>
          <a:p>
            <a:pPr lvl="1"/>
            <a:r>
              <a:rPr lang="en-US" dirty="0"/>
              <a:t>Cost of special items. </a:t>
            </a:r>
            <a:endParaRPr lang="en-US" sz="2400" dirty="0"/>
          </a:p>
          <a:p>
            <a:pPr lvl="1"/>
            <a:r>
              <a:rPr lang="en-US" dirty="0"/>
              <a:t>Operators' wages.</a:t>
            </a:r>
            <a:endParaRPr lang="en-US" sz="2400" dirty="0"/>
          </a:p>
          <a:p>
            <a:endParaRPr lang="ar-SA"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27</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Fuel Cost</a:t>
            </a:r>
            <a:endParaRPr lang="ar-SA" dirty="0"/>
          </a:p>
        </p:txBody>
      </p:sp>
      <p:sp>
        <p:nvSpPr>
          <p:cNvPr id="3" name="Content Placeholder 2"/>
          <p:cNvSpPr>
            <a:spLocks noGrp="1"/>
          </p:cNvSpPr>
          <p:nvPr>
            <p:ph idx="1"/>
          </p:nvPr>
        </p:nvSpPr>
        <p:spPr>
          <a:xfrm>
            <a:off x="457200" y="1600201"/>
            <a:ext cx="8229600" cy="685799"/>
          </a:xfrm>
        </p:spPr>
        <p:txBody>
          <a:bodyPr>
            <a:normAutofit fontScale="70000" lnSpcReduction="20000"/>
          </a:bodyPr>
          <a:lstStyle/>
          <a:p>
            <a:pPr lvl="0"/>
            <a:r>
              <a:rPr lang="en-US" dirty="0" smtClean="0"/>
              <a:t>The </a:t>
            </a:r>
            <a:r>
              <a:rPr lang="en-US" i="1" dirty="0"/>
              <a:t>hourly cost of fuel</a:t>
            </a:r>
            <a:r>
              <a:rPr lang="en-US" dirty="0"/>
              <a:t> is simply fuel consumption per hour multiplied by the cost per unit of fuel (gallon or liter). Table </a:t>
            </a:r>
            <a:r>
              <a:rPr lang="en-US" dirty="0" smtClean="0"/>
              <a:t>17-l.</a:t>
            </a:r>
            <a:endParaRPr lang="en-US" dirty="0"/>
          </a:p>
          <a:p>
            <a:endParaRPr lang="ar-SA" dirty="0"/>
          </a:p>
        </p:txBody>
      </p:sp>
      <p:graphicFrame>
        <p:nvGraphicFramePr>
          <p:cNvPr id="4" name="Table 3"/>
          <p:cNvGraphicFramePr>
            <a:graphicFrameLocks noGrp="1"/>
          </p:cNvGraphicFramePr>
          <p:nvPr/>
        </p:nvGraphicFramePr>
        <p:xfrm>
          <a:off x="1447800" y="2590800"/>
          <a:ext cx="5516881" cy="3746000"/>
        </p:xfrm>
        <a:graphic>
          <a:graphicData uri="http://schemas.openxmlformats.org/drawingml/2006/table">
            <a:tbl>
              <a:tblPr/>
              <a:tblGrid>
                <a:gridCol w="1866004"/>
                <a:gridCol w="1216959"/>
                <a:gridCol w="1332860"/>
                <a:gridCol w="1101058"/>
              </a:tblGrid>
              <a:tr h="234125">
                <a:tc>
                  <a:txBody>
                    <a:bodyPr/>
                    <a:lstStyle/>
                    <a:p>
                      <a:pPr marL="0" marR="0" algn="l" rtl="0">
                        <a:lnSpc>
                          <a:spcPct val="115000"/>
                        </a:lnSpc>
                        <a:spcBef>
                          <a:spcPts val="0"/>
                        </a:spcBef>
                        <a:spcAft>
                          <a:spcPts val="0"/>
                        </a:spcAft>
                      </a:pPr>
                      <a:endParaRPr lang="en-US" sz="1200" dirty="0">
                        <a:latin typeface="Times New Roman"/>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l" rtl="0">
                        <a:lnSpc>
                          <a:spcPct val="115000"/>
                        </a:lnSpc>
                        <a:spcBef>
                          <a:spcPts val="0"/>
                        </a:spcBef>
                        <a:spcAft>
                          <a:spcPts val="0"/>
                        </a:spcAft>
                      </a:pPr>
                      <a:endParaRPr lang="en-US" sz="1200">
                        <a:latin typeface="Times New Roman"/>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r>
                        <a:rPr lang="en-US" sz="1200">
                          <a:latin typeface="Times New Roman"/>
                          <a:ea typeface="Calibri"/>
                          <a:cs typeface="Arial"/>
                        </a:rPr>
                        <a:t>Load Conditions*</a:t>
                      </a:r>
                      <a:endParaRPr lang="en-US" sz="1100">
                        <a:latin typeface="Calibri"/>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endParaRPr lang="en-US" sz="1200">
                        <a:latin typeface="Times New Roman"/>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125">
                <a:tc>
                  <a:txBody>
                    <a:bodyPr/>
                    <a:lstStyle/>
                    <a:p>
                      <a:pPr marL="0" marR="0" algn="l" rtl="0">
                        <a:lnSpc>
                          <a:spcPct val="115000"/>
                        </a:lnSpc>
                        <a:spcBef>
                          <a:spcPts val="0"/>
                        </a:spcBef>
                        <a:spcAft>
                          <a:spcPts val="0"/>
                        </a:spcAft>
                      </a:pPr>
                      <a:r>
                        <a:rPr lang="en-US" sz="1200" dirty="0">
                          <a:latin typeface="Times New Roman"/>
                          <a:ea typeface="Calibri"/>
                          <a:cs typeface="Arial"/>
                        </a:rPr>
                        <a:t>Type of Equipment </a:t>
                      </a:r>
                      <a:endParaRPr lang="en-US" sz="1100" dirty="0">
                        <a:latin typeface="Calibri"/>
                        <a:ea typeface="Calibri"/>
                        <a:cs typeface="Arial"/>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a:latin typeface="Times New Roman"/>
                          <a:ea typeface="Calibri"/>
                          <a:cs typeface="Arial"/>
                        </a:rPr>
                        <a:t>Low</a:t>
                      </a:r>
                      <a:endParaRPr lang="en-US" sz="11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a:latin typeface="Times New Roman"/>
                          <a:ea typeface="Calibri"/>
                          <a:cs typeface="Arial"/>
                        </a:rPr>
                        <a:t>Average</a:t>
                      </a:r>
                      <a:endParaRPr lang="en-US" sz="11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a:latin typeface="Times New Roman"/>
                          <a:ea typeface="Calibri"/>
                          <a:cs typeface="Arial"/>
                        </a:rPr>
                        <a:t>Severe</a:t>
                      </a:r>
                      <a:endParaRPr lang="en-US" sz="11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125">
                <a:tc>
                  <a:txBody>
                    <a:bodyPr/>
                    <a:lstStyle/>
                    <a:p>
                      <a:pPr marL="0" marR="0" algn="l" rtl="0">
                        <a:lnSpc>
                          <a:spcPct val="115000"/>
                        </a:lnSpc>
                        <a:spcBef>
                          <a:spcPts val="0"/>
                        </a:spcBef>
                        <a:spcAft>
                          <a:spcPts val="0"/>
                        </a:spcAft>
                      </a:pPr>
                      <a:r>
                        <a:rPr lang="en-US" sz="1200" dirty="0">
                          <a:latin typeface="Times New Roman"/>
                          <a:ea typeface="Calibri"/>
                          <a:cs typeface="Arial"/>
                        </a:rPr>
                        <a:t>Clamshell and dragline </a:t>
                      </a:r>
                      <a:endParaRPr lang="en-US" sz="1100" dirty="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0.024</a:t>
                      </a:r>
                      <a:endParaRPr lang="en-US" sz="11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0.030</a:t>
                      </a:r>
                      <a:endParaRPr lang="en-US" sz="11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0.036</a:t>
                      </a:r>
                      <a:endParaRPr lang="en-US" sz="11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234125">
                <a:tc>
                  <a:txBody>
                    <a:bodyPr/>
                    <a:lstStyle/>
                    <a:p>
                      <a:pPr marL="0" marR="0" algn="l" rtl="0">
                        <a:lnSpc>
                          <a:spcPct val="115000"/>
                        </a:lnSpc>
                        <a:spcBef>
                          <a:spcPts val="0"/>
                        </a:spcBef>
                        <a:spcAft>
                          <a:spcPts val="0"/>
                        </a:spcAft>
                      </a:pPr>
                      <a:r>
                        <a:rPr lang="en-US" sz="1200" dirty="0">
                          <a:latin typeface="Times New Roman"/>
                          <a:ea typeface="Calibri"/>
                          <a:cs typeface="Arial"/>
                        </a:rPr>
                        <a:t>Compactor, self-propelled </a:t>
                      </a:r>
                      <a:endParaRPr lang="en-US" sz="1100" dirty="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0.038</a:t>
                      </a:r>
                      <a:endParaRPr lang="en-US" sz="11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0.052</a:t>
                      </a:r>
                      <a:endParaRPr lang="en-US" sz="11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0.060</a:t>
                      </a:r>
                      <a:endParaRPr lang="en-US" sz="1100">
                        <a:latin typeface="Calibri"/>
                        <a:ea typeface="Calibri"/>
                        <a:cs typeface="Arial"/>
                      </a:endParaRPr>
                    </a:p>
                  </a:txBody>
                  <a:tcPr marL="68580" marR="68580" marT="0" marB="0">
                    <a:lnL>
                      <a:noFill/>
                    </a:lnL>
                    <a:lnR>
                      <a:noFill/>
                    </a:lnR>
                    <a:lnT>
                      <a:noFill/>
                    </a:lnT>
                    <a:lnB>
                      <a:noFill/>
                    </a:lnB>
                  </a:tcPr>
                </a:tc>
              </a:tr>
              <a:tr h="234125">
                <a:tc>
                  <a:txBody>
                    <a:bodyPr/>
                    <a:lstStyle/>
                    <a:p>
                      <a:pPr marL="0" marR="0" algn="l" rtl="0">
                        <a:lnSpc>
                          <a:spcPct val="115000"/>
                        </a:lnSpc>
                        <a:spcBef>
                          <a:spcPts val="0"/>
                        </a:spcBef>
                        <a:spcAft>
                          <a:spcPts val="0"/>
                        </a:spcAft>
                      </a:pPr>
                      <a:r>
                        <a:rPr lang="en-US" sz="1200" dirty="0">
                          <a:latin typeface="Times New Roman"/>
                          <a:ea typeface="Calibri"/>
                          <a:cs typeface="Arial"/>
                        </a:rPr>
                        <a:t>Crane </a:t>
                      </a:r>
                      <a:endParaRPr lang="en-US" sz="1100" dirty="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0.018</a:t>
                      </a:r>
                      <a:endParaRPr lang="en-US" sz="11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0.024</a:t>
                      </a:r>
                      <a:endParaRPr lang="en-US" sz="11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0.030</a:t>
                      </a:r>
                      <a:endParaRPr lang="en-US" sz="1100">
                        <a:latin typeface="Calibri"/>
                        <a:ea typeface="Calibri"/>
                        <a:cs typeface="Arial"/>
                      </a:endParaRPr>
                    </a:p>
                  </a:txBody>
                  <a:tcPr marL="68580" marR="68580" marT="0" marB="0">
                    <a:lnL>
                      <a:noFill/>
                    </a:lnL>
                    <a:lnR>
                      <a:noFill/>
                    </a:lnR>
                    <a:lnT>
                      <a:noFill/>
                    </a:lnT>
                    <a:lnB>
                      <a:noFill/>
                    </a:lnB>
                  </a:tcPr>
                </a:tc>
              </a:tr>
              <a:tr h="234125">
                <a:tc>
                  <a:txBody>
                    <a:bodyPr/>
                    <a:lstStyle/>
                    <a:p>
                      <a:pPr marL="0" marR="0" algn="l" rtl="0">
                        <a:lnSpc>
                          <a:spcPct val="115000"/>
                        </a:lnSpc>
                        <a:spcBef>
                          <a:spcPts val="0"/>
                        </a:spcBef>
                        <a:spcAft>
                          <a:spcPts val="0"/>
                        </a:spcAft>
                      </a:pPr>
                      <a:r>
                        <a:rPr lang="en-US" sz="1200" dirty="0">
                          <a:latin typeface="Times New Roman"/>
                          <a:ea typeface="Calibri"/>
                          <a:cs typeface="Arial"/>
                        </a:rPr>
                        <a:t>Excavator, hoe, or shovel </a:t>
                      </a:r>
                      <a:endParaRPr lang="en-US" sz="1100" dirty="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dirty="0">
                          <a:latin typeface="Times New Roman"/>
                          <a:ea typeface="Calibri"/>
                          <a:cs typeface="Arial"/>
                        </a:rPr>
                        <a:t>0.035</a:t>
                      </a:r>
                      <a:endParaRPr lang="en-US" sz="1100" dirty="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0.040</a:t>
                      </a:r>
                      <a:endParaRPr lang="en-US" sz="11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0.048</a:t>
                      </a:r>
                      <a:endParaRPr lang="en-US" sz="1100">
                        <a:latin typeface="Calibri"/>
                        <a:ea typeface="Calibri"/>
                        <a:cs typeface="Arial"/>
                      </a:endParaRPr>
                    </a:p>
                  </a:txBody>
                  <a:tcPr marL="68580" marR="68580" marT="0" marB="0">
                    <a:lnL>
                      <a:noFill/>
                    </a:lnL>
                    <a:lnR>
                      <a:noFill/>
                    </a:lnR>
                    <a:lnT>
                      <a:noFill/>
                    </a:lnT>
                    <a:lnB>
                      <a:noFill/>
                    </a:lnB>
                  </a:tcPr>
                </a:tc>
              </a:tr>
              <a:tr h="234125">
                <a:tc>
                  <a:txBody>
                    <a:bodyPr/>
                    <a:lstStyle/>
                    <a:p>
                      <a:pPr marL="0" marR="0" algn="l" rtl="0">
                        <a:lnSpc>
                          <a:spcPct val="115000"/>
                        </a:lnSpc>
                        <a:spcBef>
                          <a:spcPts val="0"/>
                        </a:spcBef>
                        <a:spcAft>
                          <a:spcPts val="0"/>
                        </a:spcAft>
                      </a:pPr>
                      <a:r>
                        <a:rPr lang="en-US" sz="1200" dirty="0">
                          <a:latin typeface="Times New Roman"/>
                          <a:ea typeface="Calibri"/>
                          <a:cs typeface="Arial"/>
                        </a:rPr>
                        <a:t>Loader</a:t>
                      </a:r>
                      <a:endParaRPr lang="en-US" sz="1100" dirty="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endParaRPr lang="en-US" sz="1200">
                        <a:latin typeface="Times New Roman"/>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endParaRPr lang="en-US" sz="1200">
                        <a:latin typeface="Times New Roman"/>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endParaRPr lang="en-US" sz="1200" dirty="0">
                        <a:latin typeface="Times New Roman"/>
                        <a:ea typeface="Calibri"/>
                        <a:cs typeface="Arial"/>
                      </a:endParaRPr>
                    </a:p>
                  </a:txBody>
                  <a:tcPr marL="68580" marR="68580" marT="0" marB="0">
                    <a:lnL>
                      <a:noFill/>
                    </a:lnL>
                    <a:lnR>
                      <a:noFill/>
                    </a:lnR>
                    <a:lnT>
                      <a:noFill/>
                    </a:lnT>
                    <a:lnB>
                      <a:noFill/>
                    </a:lnB>
                  </a:tcPr>
                </a:tc>
              </a:tr>
              <a:tr h="234125">
                <a:tc>
                  <a:txBody>
                    <a:bodyPr/>
                    <a:lstStyle/>
                    <a:p>
                      <a:pPr marL="0" marR="0" algn="l" rtl="0">
                        <a:lnSpc>
                          <a:spcPct val="115000"/>
                        </a:lnSpc>
                        <a:spcBef>
                          <a:spcPts val="0"/>
                        </a:spcBef>
                        <a:spcAft>
                          <a:spcPts val="0"/>
                        </a:spcAft>
                      </a:pPr>
                      <a:r>
                        <a:rPr lang="en-US" sz="1200" dirty="0">
                          <a:latin typeface="Times New Roman"/>
                          <a:ea typeface="Calibri"/>
                          <a:cs typeface="Arial"/>
                        </a:rPr>
                        <a:t>   Track </a:t>
                      </a:r>
                      <a:endParaRPr lang="en-US" sz="1100" dirty="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0.030</a:t>
                      </a:r>
                      <a:endParaRPr lang="en-US" sz="11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0.042</a:t>
                      </a:r>
                      <a:endParaRPr lang="en-US" sz="11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0.051</a:t>
                      </a:r>
                      <a:endParaRPr lang="en-US" sz="1100">
                        <a:latin typeface="Calibri"/>
                        <a:ea typeface="Calibri"/>
                        <a:cs typeface="Arial"/>
                      </a:endParaRPr>
                    </a:p>
                  </a:txBody>
                  <a:tcPr marL="68580" marR="68580" marT="0" marB="0">
                    <a:lnL>
                      <a:noFill/>
                    </a:lnL>
                    <a:lnR>
                      <a:noFill/>
                    </a:lnR>
                    <a:lnT>
                      <a:noFill/>
                    </a:lnT>
                    <a:lnB>
                      <a:noFill/>
                    </a:lnB>
                  </a:tcPr>
                </a:tc>
              </a:tr>
              <a:tr h="234125">
                <a:tc>
                  <a:txBody>
                    <a:bodyPr/>
                    <a:lstStyle/>
                    <a:p>
                      <a:pPr marL="0" marR="0" algn="l" rtl="0">
                        <a:lnSpc>
                          <a:spcPct val="115000"/>
                        </a:lnSpc>
                        <a:spcBef>
                          <a:spcPts val="0"/>
                        </a:spcBef>
                        <a:spcAft>
                          <a:spcPts val="0"/>
                        </a:spcAft>
                      </a:pPr>
                      <a:r>
                        <a:rPr lang="en-US" sz="1200" dirty="0">
                          <a:latin typeface="Times New Roman"/>
                          <a:ea typeface="Calibri"/>
                          <a:cs typeface="Arial"/>
                        </a:rPr>
                        <a:t>   Wheel </a:t>
                      </a:r>
                      <a:endParaRPr lang="en-US" sz="1100" dirty="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0.024</a:t>
                      </a:r>
                      <a:endParaRPr lang="en-US" sz="11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0.036</a:t>
                      </a:r>
                      <a:endParaRPr lang="en-US" sz="11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0.047</a:t>
                      </a:r>
                      <a:endParaRPr lang="en-US" sz="1100">
                        <a:latin typeface="Calibri"/>
                        <a:ea typeface="Calibri"/>
                        <a:cs typeface="Arial"/>
                      </a:endParaRPr>
                    </a:p>
                  </a:txBody>
                  <a:tcPr marL="68580" marR="68580" marT="0" marB="0">
                    <a:lnL>
                      <a:noFill/>
                    </a:lnL>
                    <a:lnR>
                      <a:noFill/>
                    </a:lnR>
                    <a:lnT>
                      <a:noFill/>
                    </a:lnT>
                    <a:lnB>
                      <a:noFill/>
                    </a:lnB>
                  </a:tcPr>
                </a:tc>
              </a:tr>
              <a:tr h="234125">
                <a:tc>
                  <a:txBody>
                    <a:bodyPr/>
                    <a:lstStyle/>
                    <a:p>
                      <a:pPr marL="0" marR="0" algn="l" rtl="0">
                        <a:lnSpc>
                          <a:spcPct val="115000"/>
                        </a:lnSpc>
                        <a:spcBef>
                          <a:spcPts val="0"/>
                        </a:spcBef>
                        <a:spcAft>
                          <a:spcPts val="0"/>
                        </a:spcAft>
                      </a:pPr>
                      <a:r>
                        <a:rPr lang="en-US" sz="1200" dirty="0">
                          <a:latin typeface="Times New Roman"/>
                          <a:ea typeface="Calibri"/>
                          <a:cs typeface="Arial"/>
                        </a:rPr>
                        <a:t>   Motor grader </a:t>
                      </a:r>
                      <a:endParaRPr lang="en-US" sz="1100" dirty="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0.025</a:t>
                      </a:r>
                      <a:endParaRPr lang="en-US" sz="11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0.035</a:t>
                      </a:r>
                      <a:endParaRPr lang="en-US" sz="11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0.047</a:t>
                      </a:r>
                      <a:endParaRPr lang="en-US" sz="1100">
                        <a:latin typeface="Calibri"/>
                        <a:ea typeface="Calibri"/>
                        <a:cs typeface="Arial"/>
                      </a:endParaRPr>
                    </a:p>
                  </a:txBody>
                  <a:tcPr marL="68580" marR="68580" marT="0" marB="0">
                    <a:lnL>
                      <a:noFill/>
                    </a:lnL>
                    <a:lnR>
                      <a:noFill/>
                    </a:lnR>
                    <a:lnT>
                      <a:noFill/>
                    </a:lnT>
                    <a:lnB>
                      <a:noFill/>
                    </a:lnB>
                  </a:tcPr>
                </a:tc>
              </a:tr>
              <a:tr h="234125">
                <a:tc>
                  <a:txBody>
                    <a:bodyPr/>
                    <a:lstStyle/>
                    <a:p>
                      <a:pPr marL="0" marR="0" algn="l" rtl="0">
                        <a:lnSpc>
                          <a:spcPct val="115000"/>
                        </a:lnSpc>
                        <a:spcBef>
                          <a:spcPts val="0"/>
                        </a:spcBef>
                        <a:spcAft>
                          <a:spcPts val="0"/>
                        </a:spcAft>
                      </a:pPr>
                      <a:r>
                        <a:rPr lang="en-US" sz="1200" dirty="0">
                          <a:latin typeface="Times New Roman"/>
                          <a:ea typeface="Calibri"/>
                          <a:cs typeface="Arial"/>
                        </a:rPr>
                        <a:t>   Scraper </a:t>
                      </a:r>
                      <a:endParaRPr lang="en-US" sz="1100" dirty="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0.026</a:t>
                      </a:r>
                      <a:endParaRPr lang="en-US" sz="11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0.035</a:t>
                      </a:r>
                      <a:endParaRPr lang="en-US" sz="11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0.044</a:t>
                      </a:r>
                      <a:endParaRPr lang="en-US" sz="1100">
                        <a:latin typeface="Calibri"/>
                        <a:ea typeface="Calibri"/>
                        <a:cs typeface="Arial"/>
                      </a:endParaRPr>
                    </a:p>
                  </a:txBody>
                  <a:tcPr marL="68580" marR="68580" marT="0" marB="0">
                    <a:lnL>
                      <a:noFill/>
                    </a:lnL>
                    <a:lnR>
                      <a:noFill/>
                    </a:lnR>
                    <a:lnT>
                      <a:noFill/>
                    </a:lnT>
                    <a:lnB>
                      <a:noFill/>
                    </a:lnB>
                  </a:tcPr>
                </a:tc>
              </a:tr>
              <a:tr h="234125">
                <a:tc>
                  <a:txBody>
                    <a:bodyPr/>
                    <a:lstStyle/>
                    <a:p>
                      <a:pPr marL="0" marR="0" algn="l" rtl="0">
                        <a:lnSpc>
                          <a:spcPct val="115000"/>
                        </a:lnSpc>
                        <a:spcBef>
                          <a:spcPts val="0"/>
                        </a:spcBef>
                        <a:spcAft>
                          <a:spcPts val="0"/>
                        </a:spcAft>
                      </a:pPr>
                      <a:r>
                        <a:rPr lang="en-US" sz="1200" dirty="0">
                          <a:latin typeface="Times New Roman"/>
                          <a:ea typeface="Calibri"/>
                          <a:cs typeface="Arial"/>
                        </a:rPr>
                        <a:t>Tractor</a:t>
                      </a:r>
                      <a:endParaRPr lang="en-US" sz="1100" dirty="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endParaRPr lang="en-US" sz="1200">
                        <a:latin typeface="Times New Roman"/>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endParaRPr lang="en-US" sz="1200">
                        <a:latin typeface="Times New Roman"/>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endParaRPr lang="en-US" sz="1200">
                        <a:latin typeface="Times New Roman"/>
                        <a:ea typeface="Calibri"/>
                        <a:cs typeface="Arial"/>
                      </a:endParaRPr>
                    </a:p>
                  </a:txBody>
                  <a:tcPr marL="68580" marR="68580" marT="0" marB="0">
                    <a:lnL>
                      <a:noFill/>
                    </a:lnL>
                    <a:lnR>
                      <a:noFill/>
                    </a:lnR>
                    <a:lnT>
                      <a:noFill/>
                    </a:lnT>
                    <a:lnB>
                      <a:noFill/>
                    </a:lnB>
                  </a:tcPr>
                </a:tc>
              </a:tr>
              <a:tr h="234125">
                <a:tc>
                  <a:txBody>
                    <a:bodyPr/>
                    <a:lstStyle/>
                    <a:p>
                      <a:pPr marL="0" marR="0" algn="l" rtl="0">
                        <a:lnSpc>
                          <a:spcPct val="115000"/>
                        </a:lnSpc>
                        <a:spcBef>
                          <a:spcPts val="0"/>
                        </a:spcBef>
                        <a:spcAft>
                          <a:spcPts val="0"/>
                        </a:spcAft>
                      </a:pPr>
                      <a:r>
                        <a:rPr lang="en-US" sz="1200" dirty="0">
                          <a:latin typeface="Times New Roman"/>
                          <a:ea typeface="Calibri"/>
                          <a:cs typeface="Arial"/>
                        </a:rPr>
                        <a:t>   Crawler </a:t>
                      </a:r>
                      <a:endParaRPr lang="en-US" sz="1100" dirty="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0.028</a:t>
                      </a:r>
                      <a:endParaRPr lang="en-US" sz="11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0.037</a:t>
                      </a:r>
                      <a:endParaRPr lang="en-US" sz="11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0.046</a:t>
                      </a:r>
                      <a:endParaRPr lang="en-US" sz="1100">
                        <a:latin typeface="Calibri"/>
                        <a:ea typeface="Calibri"/>
                        <a:cs typeface="Arial"/>
                      </a:endParaRPr>
                    </a:p>
                  </a:txBody>
                  <a:tcPr marL="68580" marR="68580" marT="0" marB="0">
                    <a:lnL>
                      <a:noFill/>
                    </a:lnL>
                    <a:lnR>
                      <a:noFill/>
                    </a:lnR>
                    <a:lnT>
                      <a:noFill/>
                    </a:lnT>
                    <a:lnB>
                      <a:noFill/>
                    </a:lnB>
                  </a:tcPr>
                </a:tc>
              </a:tr>
              <a:tr h="234125">
                <a:tc>
                  <a:txBody>
                    <a:bodyPr/>
                    <a:lstStyle/>
                    <a:p>
                      <a:pPr marL="0" marR="0" algn="l" rtl="0">
                        <a:lnSpc>
                          <a:spcPct val="115000"/>
                        </a:lnSpc>
                        <a:spcBef>
                          <a:spcPts val="0"/>
                        </a:spcBef>
                        <a:spcAft>
                          <a:spcPts val="0"/>
                        </a:spcAft>
                      </a:pPr>
                      <a:r>
                        <a:rPr lang="en-US" sz="1200" dirty="0">
                          <a:latin typeface="Times New Roman"/>
                          <a:ea typeface="Calibri"/>
                          <a:cs typeface="Arial"/>
                        </a:rPr>
                        <a:t>   Wheel </a:t>
                      </a:r>
                      <a:endParaRPr lang="en-US" sz="1100" dirty="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0.028</a:t>
                      </a:r>
                      <a:endParaRPr lang="en-US" sz="11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0.038</a:t>
                      </a:r>
                      <a:endParaRPr lang="en-US" sz="11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0.052</a:t>
                      </a:r>
                      <a:endParaRPr lang="en-US" sz="1100">
                        <a:latin typeface="Calibri"/>
                        <a:ea typeface="Calibri"/>
                        <a:cs typeface="Arial"/>
                      </a:endParaRPr>
                    </a:p>
                  </a:txBody>
                  <a:tcPr marL="68580" marR="68580" marT="0" marB="0">
                    <a:lnL>
                      <a:noFill/>
                    </a:lnL>
                    <a:lnR>
                      <a:noFill/>
                    </a:lnR>
                    <a:lnT>
                      <a:noFill/>
                    </a:lnT>
                    <a:lnB>
                      <a:noFill/>
                    </a:lnB>
                  </a:tcPr>
                </a:tc>
              </a:tr>
              <a:tr h="234125">
                <a:tc>
                  <a:txBody>
                    <a:bodyPr/>
                    <a:lstStyle/>
                    <a:p>
                      <a:pPr marL="0" marR="0" algn="l" rtl="0">
                        <a:lnSpc>
                          <a:spcPct val="115000"/>
                        </a:lnSpc>
                        <a:spcBef>
                          <a:spcPts val="0"/>
                        </a:spcBef>
                        <a:spcAft>
                          <a:spcPts val="0"/>
                        </a:spcAft>
                      </a:pPr>
                      <a:r>
                        <a:rPr lang="en-US" sz="1200" dirty="0">
                          <a:latin typeface="Times New Roman"/>
                          <a:ea typeface="Calibri"/>
                          <a:cs typeface="Arial"/>
                        </a:rPr>
                        <a:t>   Truck, off-highway </a:t>
                      </a:r>
                      <a:endParaRPr lang="en-US" sz="1100" dirty="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0.014</a:t>
                      </a:r>
                      <a:endParaRPr lang="en-US" sz="11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0.020</a:t>
                      </a:r>
                      <a:endParaRPr lang="en-US" sz="11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200">
                          <a:latin typeface="Times New Roman"/>
                          <a:ea typeface="Calibri"/>
                          <a:cs typeface="Arial"/>
                        </a:rPr>
                        <a:t>0.029</a:t>
                      </a:r>
                      <a:endParaRPr lang="en-US" sz="1100">
                        <a:latin typeface="Calibri"/>
                        <a:ea typeface="Calibri"/>
                        <a:cs typeface="Arial"/>
                      </a:endParaRPr>
                    </a:p>
                  </a:txBody>
                  <a:tcPr marL="68580" marR="68580" marT="0" marB="0">
                    <a:lnL>
                      <a:noFill/>
                    </a:lnL>
                    <a:lnR>
                      <a:noFill/>
                    </a:lnR>
                    <a:lnT>
                      <a:noFill/>
                    </a:lnT>
                    <a:lnB>
                      <a:noFill/>
                    </a:lnB>
                  </a:tcPr>
                </a:tc>
              </a:tr>
              <a:tr h="234125">
                <a:tc>
                  <a:txBody>
                    <a:bodyPr/>
                    <a:lstStyle/>
                    <a:p>
                      <a:pPr marL="0" marR="0" algn="l" rtl="0">
                        <a:lnSpc>
                          <a:spcPct val="115000"/>
                        </a:lnSpc>
                        <a:spcBef>
                          <a:spcPts val="0"/>
                        </a:spcBef>
                        <a:spcAft>
                          <a:spcPts val="0"/>
                        </a:spcAft>
                      </a:pPr>
                      <a:r>
                        <a:rPr lang="en-US" sz="1200" dirty="0">
                          <a:latin typeface="Times New Roman"/>
                          <a:ea typeface="Calibri"/>
                          <a:cs typeface="Arial"/>
                        </a:rPr>
                        <a:t>   Wagon </a:t>
                      </a:r>
                      <a:endParaRPr lang="en-US" sz="1100" dirty="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a:latin typeface="Times New Roman"/>
                          <a:ea typeface="Calibri"/>
                          <a:cs typeface="Arial"/>
                        </a:rPr>
                        <a:t>0.029</a:t>
                      </a:r>
                      <a:endParaRPr lang="en-US" sz="110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a:latin typeface="Times New Roman"/>
                          <a:ea typeface="Calibri"/>
                          <a:cs typeface="Arial"/>
                        </a:rPr>
                        <a:t>0.037</a:t>
                      </a:r>
                      <a:endParaRPr lang="en-US" sz="110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200" dirty="0">
                          <a:latin typeface="Times New Roman"/>
                          <a:ea typeface="Calibri"/>
                          <a:cs typeface="Arial"/>
                        </a:rPr>
                        <a:t>0.046</a:t>
                      </a:r>
                      <a:endParaRPr lang="en-US" sz="1100" dirty="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
        <p:nvSpPr>
          <p:cNvPr id="36865" name="Rectangle 1"/>
          <p:cNvSpPr>
            <a:spLocks noChangeArrowheads="1"/>
          </p:cNvSpPr>
          <p:nvPr/>
        </p:nvSpPr>
        <p:spPr bwMode="auto">
          <a:xfrm>
            <a:off x="685800" y="2286000"/>
            <a:ext cx="48006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TABLE 17-1</a:t>
            </a:r>
            <a:r>
              <a:rPr kumimoji="0" lang="en-US" sz="9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r>
              <a:rPr kumimoji="0" lang="en-US" sz="900" b="0"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Fuel consumption factors (</a:t>
            </a:r>
            <a:r>
              <a:rPr kumimoji="0" lang="en-US"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gallh</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/hp)</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152400" y="6477000"/>
            <a:ext cx="8458200" cy="276999"/>
          </a:xfrm>
          <a:prstGeom prst="rect">
            <a:avLst/>
          </a:prstGeom>
        </p:spPr>
        <p:txBody>
          <a:bodyPr wrap="square">
            <a:spAutoFit/>
          </a:bodyPr>
          <a:lstStyle/>
          <a:p>
            <a:pPr algn="l" rtl="0"/>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*Low, light work or considerable idling; average, </a:t>
            </a:r>
            <a:r>
              <a:rPr kumimoji="0" lang="en-US"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nonnalload</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operating conditions; severe, heavy work, little idling</a:t>
            </a:r>
            <a:endParaRPr lang="ar-SA" sz="1200" dirty="0"/>
          </a:p>
        </p:txBody>
      </p:sp>
      <p:sp>
        <p:nvSpPr>
          <p:cNvPr id="7" name="Slide Number Placeholder 6"/>
          <p:cNvSpPr>
            <a:spLocks noGrp="1"/>
          </p:cNvSpPr>
          <p:nvPr>
            <p:ph type="sldNum" sz="quarter" idx="12"/>
          </p:nvPr>
        </p:nvSpPr>
        <p:spPr/>
        <p:txBody>
          <a:bodyPr/>
          <a:lstStyle/>
          <a:p>
            <a:fld id="{514F0C54-8CBF-4D85-A8AA-582647EFEDA6}" type="slidenum">
              <a:rPr lang="ar-SA" smtClean="0"/>
              <a:pPr/>
              <a:t>28</a:t>
            </a:fld>
            <a:endParaRPr lang="ar-SA"/>
          </a:p>
        </p:txBody>
      </p:sp>
      <p:sp>
        <p:nvSpPr>
          <p:cNvPr id="8" name="Footer Placeholder 7"/>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Service Cost</a:t>
            </a:r>
            <a:endParaRPr lang="ar-SA" dirty="0"/>
          </a:p>
        </p:txBody>
      </p:sp>
      <p:sp>
        <p:nvSpPr>
          <p:cNvPr id="3" name="Content Placeholder 2"/>
          <p:cNvSpPr>
            <a:spLocks noGrp="1"/>
          </p:cNvSpPr>
          <p:nvPr>
            <p:ph idx="1"/>
          </p:nvPr>
        </p:nvSpPr>
        <p:spPr>
          <a:xfrm>
            <a:off x="457200" y="1600201"/>
            <a:ext cx="8229600" cy="1219199"/>
          </a:xfrm>
        </p:spPr>
        <p:txBody>
          <a:bodyPr>
            <a:normAutofit fontScale="85000" lnSpcReduction="10000"/>
          </a:bodyPr>
          <a:lstStyle/>
          <a:p>
            <a:pPr lvl="0"/>
            <a:r>
              <a:rPr lang="en-US" i="1" dirty="0" smtClean="0"/>
              <a:t>Service </a:t>
            </a:r>
            <a:r>
              <a:rPr lang="en-US" i="1" dirty="0"/>
              <a:t>cost </a:t>
            </a:r>
            <a:r>
              <a:rPr lang="en-US" dirty="0"/>
              <a:t>represents the cost of oil, hydraulic fluids, grease, and filters as well as the labor required to perform routine maintenance service. Table.17-2</a:t>
            </a:r>
          </a:p>
          <a:p>
            <a:endParaRPr lang="ar-SA" dirty="0"/>
          </a:p>
        </p:txBody>
      </p:sp>
      <p:graphicFrame>
        <p:nvGraphicFramePr>
          <p:cNvPr id="4" name="Table 3"/>
          <p:cNvGraphicFramePr>
            <a:graphicFrameLocks noGrp="1"/>
          </p:cNvGraphicFramePr>
          <p:nvPr/>
        </p:nvGraphicFramePr>
        <p:xfrm>
          <a:off x="2133600" y="3429000"/>
          <a:ext cx="5410200" cy="2667001"/>
        </p:xfrm>
        <a:graphic>
          <a:graphicData uri="http://schemas.openxmlformats.org/drawingml/2006/table">
            <a:tbl>
              <a:tblPr/>
              <a:tblGrid>
                <a:gridCol w="2572062"/>
                <a:gridCol w="2838138"/>
              </a:tblGrid>
              <a:tr h="1088068">
                <a:tc>
                  <a:txBody>
                    <a:bodyPr/>
                    <a:lstStyle/>
                    <a:p>
                      <a:pPr marL="0" marR="0" algn="ctr" rtl="0">
                        <a:lnSpc>
                          <a:spcPct val="115000"/>
                        </a:lnSpc>
                        <a:spcBef>
                          <a:spcPts val="0"/>
                        </a:spcBef>
                        <a:spcAft>
                          <a:spcPts val="0"/>
                        </a:spcAft>
                      </a:pPr>
                      <a:r>
                        <a:rPr lang="en-US" sz="2400" dirty="0">
                          <a:latin typeface="Times New Roman"/>
                          <a:ea typeface="Calibri"/>
                          <a:cs typeface="Arial"/>
                        </a:rPr>
                        <a:t>Operating Conditions </a:t>
                      </a:r>
                      <a:endParaRPr lang="en-US" sz="20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2400">
                          <a:latin typeface="Times New Roman"/>
                          <a:ea typeface="Calibri"/>
                          <a:cs typeface="Arial"/>
                        </a:rPr>
                        <a:t>Service Cost Factor</a:t>
                      </a:r>
                      <a:endParaRPr lang="en-US" sz="20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6311">
                <a:tc>
                  <a:txBody>
                    <a:bodyPr/>
                    <a:lstStyle/>
                    <a:p>
                      <a:pPr marL="0" marR="0" algn="ctr" rtl="0">
                        <a:lnSpc>
                          <a:spcPct val="115000"/>
                        </a:lnSpc>
                        <a:spcBef>
                          <a:spcPts val="0"/>
                        </a:spcBef>
                        <a:spcAft>
                          <a:spcPts val="0"/>
                        </a:spcAft>
                      </a:pPr>
                      <a:r>
                        <a:rPr lang="en-US" sz="2400">
                          <a:latin typeface="Times New Roman"/>
                          <a:ea typeface="Calibri"/>
                          <a:cs typeface="Arial"/>
                        </a:rPr>
                        <a:t>Favorable</a:t>
                      </a:r>
                      <a:endParaRPr lang="en-US" sz="20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2400">
                          <a:latin typeface="Times New Roman"/>
                          <a:ea typeface="Calibri"/>
                          <a:cs typeface="Arial"/>
                        </a:rPr>
                        <a:t>20</a:t>
                      </a:r>
                      <a:endParaRPr lang="en-US" sz="20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6311">
                <a:tc>
                  <a:txBody>
                    <a:bodyPr/>
                    <a:lstStyle/>
                    <a:p>
                      <a:pPr marL="0" marR="0" algn="ctr" rtl="0">
                        <a:lnSpc>
                          <a:spcPct val="115000"/>
                        </a:lnSpc>
                        <a:spcBef>
                          <a:spcPts val="0"/>
                        </a:spcBef>
                        <a:spcAft>
                          <a:spcPts val="0"/>
                        </a:spcAft>
                      </a:pPr>
                      <a:r>
                        <a:rPr lang="en-US" sz="2400">
                          <a:latin typeface="Times New Roman"/>
                          <a:ea typeface="Calibri"/>
                          <a:cs typeface="Arial"/>
                        </a:rPr>
                        <a:t>Average</a:t>
                      </a:r>
                      <a:endParaRPr lang="en-US" sz="20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2400">
                          <a:latin typeface="Times New Roman"/>
                          <a:ea typeface="Calibri"/>
                          <a:cs typeface="Arial"/>
                        </a:rPr>
                        <a:t>33</a:t>
                      </a:r>
                      <a:endParaRPr lang="en-US" sz="20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6311">
                <a:tc>
                  <a:txBody>
                    <a:bodyPr/>
                    <a:lstStyle/>
                    <a:p>
                      <a:pPr marL="0" marR="0" algn="ctr" rtl="0">
                        <a:lnSpc>
                          <a:spcPct val="115000"/>
                        </a:lnSpc>
                        <a:spcBef>
                          <a:spcPts val="0"/>
                        </a:spcBef>
                        <a:spcAft>
                          <a:spcPts val="0"/>
                        </a:spcAft>
                      </a:pPr>
                      <a:r>
                        <a:rPr lang="en-US" sz="2400">
                          <a:latin typeface="Times New Roman"/>
                          <a:ea typeface="Calibri"/>
                          <a:cs typeface="Arial"/>
                        </a:rPr>
                        <a:t>Severe</a:t>
                      </a:r>
                      <a:endParaRPr lang="en-US" sz="20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2400" dirty="0">
                          <a:latin typeface="Times New Roman"/>
                          <a:ea typeface="Calibri"/>
                          <a:cs typeface="Arial"/>
                        </a:rPr>
                        <a:t>50</a:t>
                      </a:r>
                      <a:endParaRPr lang="en-US" sz="20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1985" name="Rectangle 1"/>
          <p:cNvSpPr>
            <a:spLocks noChangeArrowheads="1"/>
          </p:cNvSpPr>
          <p:nvPr/>
        </p:nvSpPr>
        <p:spPr bwMode="auto">
          <a:xfrm>
            <a:off x="2057400" y="2971800"/>
            <a:ext cx="55626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TABLE 17-2</a:t>
            </a:r>
            <a:r>
              <a:rPr lang="en-US" sz="1100" dirty="0" smtClean="0">
                <a:latin typeface="Arial" pitchFamily="34" charset="0"/>
                <a:ea typeface="Calibri" pitchFamily="34" charset="0"/>
                <a:cs typeface="Arial" pitchFamily="34" charset="0"/>
              </a:rPr>
              <a:t>: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Service cost factors (% of hourly fuel cost)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514F0C54-8CBF-4D85-A8AA-582647EFEDA6}" type="slidenum">
              <a:rPr lang="ar-SA" smtClean="0"/>
              <a:pPr/>
              <a:t>29</a:t>
            </a:fld>
            <a:endParaRPr lang="ar-SA"/>
          </a:p>
        </p:txBody>
      </p:sp>
      <p:sp>
        <p:nvSpPr>
          <p:cNvPr id="7" name="Footer Placeholder 6"/>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17-2 TIME VALUE OF MONEY</a:t>
            </a:r>
            <a:endParaRPr lang="ar-SA" dirty="0"/>
          </a:p>
        </p:txBody>
      </p:sp>
      <p:sp>
        <p:nvSpPr>
          <p:cNvPr id="3" name="Content Placeholder 2"/>
          <p:cNvSpPr>
            <a:spLocks noGrp="1"/>
          </p:cNvSpPr>
          <p:nvPr>
            <p:ph idx="1"/>
          </p:nvPr>
        </p:nvSpPr>
        <p:spPr/>
        <p:txBody>
          <a:bodyPr>
            <a:normAutofit fontScale="85000" lnSpcReduction="20000"/>
          </a:bodyPr>
          <a:lstStyle/>
          <a:p>
            <a:pPr lvl="0"/>
            <a:r>
              <a:rPr lang="en-US" dirty="0" smtClean="0"/>
              <a:t>The </a:t>
            </a:r>
            <a:r>
              <a:rPr lang="en-US" dirty="0"/>
              <a:t>amount of money held in a savings account will increase with time if interest payments are allowed to remain on deposit (compound) in the account. </a:t>
            </a:r>
          </a:p>
          <a:p>
            <a:pPr lvl="0"/>
            <a:r>
              <a:rPr lang="en-US" dirty="0"/>
              <a:t>The value of a sum of money left on deposit after any period of time may be calculated using Equation 17-1.</a:t>
            </a:r>
          </a:p>
          <a:p>
            <a:pPr>
              <a:buNone/>
            </a:pPr>
            <a:r>
              <a:rPr lang="en-US" dirty="0"/>
              <a:t> </a:t>
            </a:r>
          </a:p>
          <a:p>
            <a:pPr algn="ctr">
              <a:buNone/>
            </a:pPr>
            <a:r>
              <a:rPr lang="en-US" i="1" dirty="0"/>
              <a:t>F = P (1+i)</a:t>
            </a:r>
            <a:r>
              <a:rPr lang="en-US" i="1" baseline="30000" dirty="0"/>
              <a:t>n</a:t>
            </a:r>
            <a:r>
              <a:rPr lang="en-US" i="1" dirty="0"/>
              <a:t> 	</a:t>
            </a:r>
            <a:r>
              <a:rPr lang="en-US" dirty="0"/>
              <a:t>(17-1)</a:t>
            </a:r>
          </a:p>
          <a:p>
            <a:r>
              <a:rPr lang="en-US" dirty="0"/>
              <a:t>where </a:t>
            </a:r>
          </a:p>
          <a:p>
            <a:pPr lvl="1"/>
            <a:r>
              <a:rPr lang="en-US" i="1" dirty="0"/>
              <a:t>F </a:t>
            </a:r>
            <a:r>
              <a:rPr lang="en-US" dirty="0"/>
              <a:t>=value at end of </a:t>
            </a:r>
            <a:r>
              <a:rPr lang="en-US" i="1" dirty="0"/>
              <a:t>n </a:t>
            </a:r>
            <a:r>
              <a:rPr lang="en-US" dirty="0"/>
              <a:t>periods (future value)</a:t>
            </a:r>
          </a:p>
          <a:p>
            <a:pPr lvl="1"/>
            <a:r>
              <a:rPr lang="en-US" i="1" dirty="0"/>
              <a:t>P </a:t>
            </a:r>
            <a:r>
              <a:rPr lang="en-US" dirty="0"/>
              <a:t>=present value</a:t>
            </a:r>
          </a:p>
          <a:p>
            <a:pPr lvl="1"/>
            <a:r>
              <a:rPr lang="en-US" i="1" dirty="0" err="1"/>
              <a:t>i</a:t>
            </a:r>
            <a:r>
              <a:rPr lang="en-US" i="1" dirty="0"/>
              <a:t> </a:t>
            </a:r>
            <a:r>
              <a:rPr lang="en-US" dirty="0"/>
              <a:t>=interest rate per period</a:t>
            </a:r>
          </a:p>
          <a:p>
            <a:pPr lvl="1"/>
            <a:r>
              <a:rPr lang="en-US" i="1" dirty="0"/>
              <a:t>n </a:t>
            </a:r>
            <a:r>
              <a:rPr lang="en-US" dirty="0"/>
              <a:t>=number of periods</a:t>
            </a:r>
          </a:p>
          <a:p>
            <a:endParaRPr lang="ar-SA"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3</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Repair Cost</a:t>
            </a:r>
            <a:endParaRPr lang="ar-SA" dirty="0"/>
          </a:p>
        </p:txBody>
      </p:sp>
      <p:sp>
        <p:nvSpPr>
          <p:cNvPr id="3" name="Content Placeholder 2"/>
          <p:cNvSpPr>
            <a:spLocks noGrp="1"/>
          </p:cNvSpPr>
          <p:nvPr>
            <p:ph idx="1"/>
          </p:nvPr>
        </p:nvSpPr>
        <p:spPr>
          <a:xfrm>
            <a:off x="304800" y="1600200"/>
            <a:ext cx="8534400" cy="5029200"/>
          </a:xfrm>
        </p:spPr>
        <p:txBody>
          <a:bodyPr>
            <a:normAutofit fontScale="92500"/>
          </a:bodyPr>
          <a:lstStyle/>
          <a:p>
            <a:pPr lvl="0"/>
            <a:r>
              <a:rPr lang="en-US" i="1" dirty="0" smtClean="0"/>
              <a:t>Repair </a:t>
            </a:r>
            <a:r>
              <a:rPr lang="en-US" i="1" dirty="0"/>
              <a:t>cost </a:t>
            </a:r>
            <a:r>
              <a:rPr lang="en-US" dirty="0"/>
              <a:t>represents the cost of all equipment repair and maintenance except for tire repair and replacement, routine service, and the replacement of high-wear items, such as ripper teeth. </a:t>
            </a:r>
          </a:p>
          <a:p>
            <a:pPr lvl="0"/>
            <a:r>
              <a:rPr lang="en-US" dirty="0"/>
              <a:t>It should be noted that repair cost usually constitutes the largest item of operating expense for construction equipment</a:t>
            </a:r>
            <a:r>
              <a:rPr lang="en-US" dirty="0" smtClean="0"/>
              <a:t>.</a:t>
            </a:r>
            <a:endParaRPr lang="en-US" dirty="0"/>
          </a:p>
          <a:p>
            <a:pPr lvl="0"/>
            <a:r>
              <a:rPr lang="en-US" i="1" dirty="0"/>
              <a:t>Lifetime repair cost </a:t>
            </a:r>
            <a:r>
              <a:rPr lang="en-US" dirty="0"/>
              <a:t>is usually estimated as a percentage of the equipment's initial cost less tires (Table 17-3</a:t>
            </a:r>
            <a:r>
              <a:rPr lang="en-US" dirty="0" smtClean="0"/>
              <a:t>).</a:t>
            </a:r>
            <a:endParaRPr lang="en-US"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30</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Repair Cost</a:t>
            </a:r>
            <a:endParaRPr lang="ar-SA" dirty="0"/>
          </a:p>
        </p:txBody>
      </p:sp>
      <p:sp>
        <p:nvSpPr>
          <p:cNvPr id="3" name="Content Placeholder 2"/>
          <p:cNvSpPr>
            <a:spLocks noGrp="1"/>
          </p:cNvSpPr>
          <p:nvPr>
            <p:ph idx="1"/>
          </p:nvPr>
        </p:nvSpPr>
        <p:spPr>
          <a:xfrm>
            <a:off x="304800" y="1600200"/>
            <a:ext cx="8534400" cy="5029200"/>
          </a:xfrm>
        </p:spPr>
        <p:txBody>
          <a:bodyPr>
            <a:normAutofit/>
          </a:bodyPr>
          <a:lstStyle/>
          <a:p>
            <a:r>
              <a:rPr lang="en-US" dirty="0" smtClean="0"/>
              <a:t>it is suggested that Equation 17-7 be used to obtain a more accurate estimate of repair cost during a particular year of equipment life. </a:t>
            </a:r>
          </a:p>
          <a:p>
            <a:pPr algn="ctr">
              <a:buNone/>
            </a:pPr>
            <a:endParaRPr lang="en-US" dirty="0" smtClean="0"/>
          </a:p>
          <a:p>
            <a:pPr algn="ctr">
              <a:buNone/>
            </a:pPr>
            <a:r>
              <a:rPr lang="en-US" dirty="0" smtClean="0"/>
              <a:t>Hour </a:t>
            </a:r>
            <a:r>
              <a:rPr lang="en-US" dirty="0"/>
              <a:t>Repair Cost = [Year </a:t>
            </a:r>
            <a:r>
              <a:rPr lang="en-US" dirty="0" smtClean="0"/>
              <a:t>digit/Sum </a:t>
            </a:r>
            <a:r>
              <a:rPr lang="en-US" dirty="0"/>
              <a:t>of years' digits] × </a:t>
            </a:r>
            <a:r>
              <a:rPr lang="en-US" dirty="0" smtClean="0"/>
              <a:t>[</a:t>
            </a:r>
            <a:r>
              <a:rPr lang="en-US" dirty="0"/>
              <a:t>Lifetime repair cost/ Hours operated</a:t>
            </a:r>
            <a:r>
              <a:rPr lang="en-US" dirty="0" smtClean="0"/>
              <a:t>]    (</a:t>
            </a:r>
            <a:r>
              <a:rPr lang="en-US" dirty="0"/>
              <a:t>17-7)</a:t>
            </a:r>
          </a:p>
          <a:p>
            <a:endParaRPr lang="ar-SA"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31</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l" fontAlgn="base">
              <a:spcAft>
                <a:spcPct val="0"/>
              </a:spcAf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TABLE 17-3</a:t>
            </a:r>
            <a:r>
              <a:rPr lang="en-US" sz="2000" dirty="0" smtClean="0">
                <a:latin typeface="Arial" pitchFamily="34" charset="0"/>
                <a:ea typeface="Calibri" pitchFamily="34" charset="0"/>
                <a:cs typeface="Arial" pitchFamily="34" charset="0"/>
              </a:rPr>
              <a:t>: </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Typical lifetime repair cost </a:t>
            </a:r>
            <a:b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initial cost less tires)</a:t>
            </a:r>
            <a:endParaRPr lang="ar-SA" sz="3200" dirty="0"/>
          </a:p>
        </p:txBody>
      </p:sp>
      <p:graphicFrame>
        <p:nvGraphicFramePr>
          <p:cNvPr id="4" name="Table 3"/>
          <p:cNvGraphicFramePr>
            <a:graphicFrameLocks noGrp="1"/>
          </p:cNvGraphicFramePr>
          <p:nvPr/>
        </p:nvGraphicFramePr>
        <p:xfrm>
          <a:off x="1371600" y="1524000"/>
          <a:ext cx="6934201" cy="5047488"/>
        </p:xfrm>
        <a:graphic>
          <a:graphicData uri="http://schemas.openxmlformats.org/drawingml/2006/table">
            <a:tbl>
              <a:tblPr/>
              <a:tblGrid>
                <a:gridCol w="2590800"/>
                <a:gridCol w="1066800"/>
                <a:gridCol w="2057400"/>
                <a:gridCol w="1219201"/>
              </a:tblGrid>
              <a:tr h="300038">
                <a:tc>
                  <a:txBody>
                    <a:bodyPr/>
                    <a:lstStyle/>
                    <a:p>
                      <a:pPr marL="0" marR="0" algn="l" rtl="0">
                        <a:lnSpc>
                          <a:spcPct val="115000"/>
                        </a:lnSpc>
                        <a:spcBef>
                          <a:spcPts val="0"/>
                        </a:spcBef>
                        <a:spcAft>
                          <a:spcPts val="0"/>
                        </a:spcAft>
                      </a:pPr>
                      <a:endParaRPr lang="en-US" sz="1800">
                        <a:latin typeface="Times New Roman"/>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l" rtl="0">
                        <a:lnSpc>
                          <a:spcPct val="115000"/>
                        </a:lnSpc>
                        <a:spcBef>
                          <a:spcPts val="0"/>
                        </a:spcBef>
                        <a:spcAft>
                          <a:spcPts val="0"/>
                        </a:spcAft>
                      </a:pPr>
                      <a:endParaRPr lang="en-US" sz="1800">
                        <a:latin typeface="Times New Roman"/>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600" dirty="0">
                          <a:latin typeface="Times New Roman"/>
                          <a:ea typeface="Calibri"/>
                          <a:cs typeface="Arial"/>
                        </a:rPr>
                        <a:t>Operating Conditions</a:t>
                      </a:r>
                      <a:endParaRPr lang="en-US" sz="1400" dirty="0">
                        <a:latin typeface="Calibri"/>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lnSpc>
                          <a:spcPct val="115000"/>
                        </a:lnSpc>
                        <a:spcBef>
                          <a:spcPts val="0"/>
                        </a:spcBef>
                        <a:spcAft>
                          <a:spcPts val="0"/>
                        </a:spcAft>
                      </a:pPr>
                      <a:endParaRPr lang="en-US" sz="1800">
                        <a:latin typeface="Times New Roman"/>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8">
                <a:tc>
                  <a:txBody>
                    <a:bodyPr/>
                    <a:lstStyle/>
                    <a:p>
                      <a:pPr marL="0" marR="0" algn="l" rtl="0">
                        <a:lnSpc>
                          <a:spcPct val="115000"/>
                        </a:lnSpc>
                        <a:spcBef>
                          <a:spcPts val="0"/>
                        </a:spcBef>
                        <a:spcAft>
                          <a:spcPts val="0"/>
                        </a:spcAft>
                      </a:pPr>
                      <a:r>
                        <a:rPr lang="en-US" sz="1800">
                          <a:latin typeface="Times New Roman"/>
                          <a:ea typeface="Calibri"/>
                          <a:cs typeface="Arial"/>
                        </a:rPr>
                        <a:t>Type of Equipment </a:t>
                      </a:r>
                      <a:endParaRPr lang="en-US" sz="1600">
                        <a:latin typeface="Calibri"/>
                        <a:ea typeface="Calibri"/>
                        <a:cs typeface="Arial"/>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800">
                          <a:latin typeface="Times New Roman"/>
                          <a:ea typeface="Calibri"/>
                          <a:cs typeface="Arial"/>
                        </a:rPr>
                        <a:t>Favorable</a:t>
                      </a:r>
                      <a:endParaRPr lang="en-US" sz="16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800">
                          <a:latin typeface="Times New Roman"/>
                          <a:ea typeface="Calibri"/>
                          <a:cs typeface="Arial"/>
                        </a:rPr>
                        <a:t>Average</a:t>
                      </a:r>
                      <a:endParaRPr lang="en-US" sz="16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800">
                          <a:latin typeface="Times New Roman"/>
                          <a:ea typeface="Calibri"/>
                          <a:cs typeface="Arial"/>
                        </a:rPr>
                        <a:t>Severe</a:t>
                      </a:r>
                      <a:endParaRPr lang="en-US" sz="16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8">
                <a:tc>
                  <a:txBody>
                    <a:bodyPr/>
                    <a:lstStyle/>
                    <a:p>
                      <a:pPr marL="0" marR="0" algn="l" rtl="0">
                        <a:lnSpc>
                          <a:spcPct val="115000"/>
                        </a:lnSpc>
                        <a:spcBef>
                          <a:spcPts val="0"/>
                        </a:spcBef>
                        <a:spcAft>
                          <a:spcPts val="0"/>
                        </a:spcAft>
                      </a:pPr>
                      <a:r>
                        <a:rPr lang="en-US" sz="1800">
                          <a:latin typeface="Times New Roman"/>
                          <a:ea typeface="Calibri"/>
                          <a:cs typeface="Arial"/>
                        </a:rPr>
                        <a:t>Clamshell and dragline </a:t>
                      </a:r>
                      <a:endParaRPr lang="en-US" sz="16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40</a:t>
                      </a:r>
                      <a:endParaRPr lang="en-US" sz="16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60</a:t>
                      </a:r>
                      <a:endParaRPr lang="en-US" sz="16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80</a:t>
                      </a:r>
                      <a:endParaRPr lang="en-US" sz="16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300038">
                <a:tc>
                  <a:txBody>
                    <a:bodyPr/>
                    <a:lstStyle/>
                    <a:p>
                      <a:pPr marL="0" marR="0" algn="l" rtl="0">
                        <a:lnSpc>
                          <a:spcPct val="115000"/>
                        </a:lnSpc>
                        <a:spcBef>
                          <a:spcPts val="0"/>
                        </a:spcBef>
                        <a:spcAft>
                          <a:spcPts val="0"/>
                        </a:spcAft>
                      </a:pPr>
                      <a:r>
                        <a:rPr lang="en-US" sz="1800">
                          <a:latin typeface="Times New Roman"/>
                          <a:ea typeface="Calibri"/>
                          <a:cs typeface="Arial"/>
                        </a:rPr>
                        <a:t>Compactor, self-propelled </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60</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70</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90</a:t>
                      </a:r>
                      <a:endParaRPr lang="en-US" sz="1600">
                        <a:latin typeface="Calibri"/>
                        <a:ea typeface="Calibri"/>
                        <a:cs typeface="Arial"/>
                      </a:endParaRPr>
                    </a:p>
                  </a:txBody>
                  <a:tcPr marL="68580" marR="68580" marT="0" marB="0">
                    <a:lnL>
                      <a:noFill/>
                    </a:lnL>
                    <a:lnR>
                      <a:noFill/>
                    </a:lnR>
                    <a:lnT>
                      <a:noFill/>
                    </a:lnT>
                    <a:lnB>
                      <a:noFill/>
                    </a:lnB>
                  </a:tcPr>
                </a:tc>
              </a:tr>
              <a:tr h="300038">
                <a:tc>
                  <a:txBody>
                    <a:bodyPr/>
                    <a:lstStyle/>
                    <a:p>
                      <a:pPr marL="0" marR="0" algn="l" rtl="0">
                        <a:lnSpc>
                          <a:spcPct val="115000"/>
                        </a:lnSpc>
                        <a:spcBef>
                          <a:spcPts val="0"/>
                        </a:spcBef>
                        <a:spcAft>
                          <a:spcPts val="0"/>
                        </a:spcAft>
                      </a:pPr>
                      <a:r>
                        <a:rPr lang="en-US" sz="1800">
                          <a:latin typeface="Times New Roman"/>
                          <a:ea typeface="Calibri"/>
                          <a:cs typeface="Arial"/>
                        </a:rPr>
                        <a:t>Crane </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40</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50</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60</a:t>
                      </a:r>
                      <a:endParaRPr lang="en-US" sz="1600">
                        <a:latin typeface="Calibri"/>
                        <a:ea typeface="Calibri"/>
                        <a:cs typeface="Arial"/>
                      </a:endParaRPr>
                    </a:p>
                  </a:txBody>
                  <a:tcPr marL="68580" marR="68580" marT="0" marB="0">
                    <a:lnL>
                      <a:noFill/>
                    </a:lnL>
                    <a:lnR>
                      <a:noFill/>
                    </a:lnR>
                    <a:lnT>
                      <a:noFill/>
                    </a:lnT>
                    <a:lnB>
                      <a:noFill/>
                    </a:lnB>
                  </a:tcPr>
                </a:tc>
              </a:tr>
              <a:tr h="300038">
                <a:tc>
                  <a:txBody>
                    <a:bodyPr/>
                    <a:lstStyle/>
                    <a:p>
                      <a:pPr marL="0" marR="0" algn="l" rtl="0">
                        <a:lnSpc>
                          <a:spcPct val="115000"/>
                        </a:lnSpc>
                        <a:spcBef>
                          <a:spcPts val="0"/>
                        </a:spcBef>
                        <a:spcAft>
                          <a:spcPts val="0"/>
                        </a:spcAft>
                      </a:pPr>
                      <a:r>
                        <a:rPr lang="en-US" sz="1800">
                          <a:latin typeface="Times New Roman"/>
                          <a:ea typeface="Calibri"/>
                          <a:cs typeface="Arial"/>
                        </a:rPr>
                        <a:t>Excavator, hoe, or shovel </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50</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70</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90</a:t>
                      </a:r>
                      <a:endParaRPr lang="en-US" sz="1600">
                        <a:latin typeface="Calibri"/>
                        <a:ea typeface="Calibri"/>
                        <a:cs typeface="Arial"/>
                      </a:endParaRPr>
                    </a:p>
                  </a:txBody>
                  <a:tcPr marL="68580" marR="68580" marT="0" marB="0">
                    <a:lnL>
                      <a:noFill/>
                    </a:lnL>
                    <a:lnR>
                      <a:noFill/>
                    </a:lnR>
                    <a:lnT>
                      <a:noFill/>
                    </a:lnT>
                    <a:lnB>
                      <a:noFill/>
                    </a:lnB>
                  </a:tcPr>
                </a:tc>
              </a:tr>
              <a:tr h="300038">
                <a:tc>
                  <a:txBody>
                    <a:bodyPr/>
                    <a:lstStyle/>
                    <a:p>
                      <a:pPr marL="0" marR="0" algn="l" rtl="0">
                        <a:lnSpc>
                          <a:spcPct val="115000"/>
                        </a:lnSpc>
                        <a:spcBef>
                          <a:spcPts val="0"/>
                        </a:spcBef>
                        <a:spcAft>
                          <a:spcPts val="0"/>
                        </a:spcAft>
                      </a:pPr>
                      <a:r>
                        <a:rPr lang="en-US" sz="1800">
                          <a:latin typeface="Times New Roman"/>
                          <a:ea typeface="Calibri"/>
                          <a:cs typeface="Arial"/>
                        </a:rPr>
                        <a:t>Loader</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endParaRPr lang="en-US" sz="1800">
                        <a:latin typeface="Times New Roman"/>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endParaRPr lang="en-US" sz="1800">
                        <a:latin typeface="Times New Roman"/>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endParaRPr lang="en-US" sz="1800">
                        <a:latin typeface="Times New Roman"/>
                        <a:ea typeface="Calibri"/>
                        <a:cs typeface="Arial"/>
                      </a:endParaRPr>
                    </a:p>
                  </a:txBody>
                  <a:tcPr marL="68580" marR="68580" marT="0" marB="0">
                    <a:lnL>
                      <a:noFill/>
                    </a:lnL>
                    <a:lnR>
                      <a:noFill/>
                    </a:lnR>
                    <a:lnT>
                      <a:noFill/>
                    </a:lnT>
                    <a:lnB>
                      <a:noFill/>
                    </a:lnB>
                  </a:tcPr>
                </a:tc>
              </a:tr>
              <a:tr h="300038">
                <a:tc>
                  <a:txBody>
                    <a:bodyPr/>
                    <a:lstStyle/>
                    <a:p>
                      <a:pPr marL="0" marR="0" algn="l" rtl="0">
                        <a:lnSpc>
                          <a:spcPct val="115000"/>
                        </a:lnSpc>
                        <a:spcBef>
                          <a:spcPts val="0"/>
                        </a:spcBef>
                        <a:spcAft>
                          <a:spcPts val="0"/>
                        </a:spcAft>
                      </a:pPr>
                      <a:r>
                        <a:rPr lang="en-US" sz="1800">
                          <a:latin typeface="Times New Roman"/>
                          <a:ea typeface="Calibri"/>
                          <a:cs typeface="Arial"/>
                        </a:rPr>
                        <a:t>   Track </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85</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90</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105</a:t>
                      </a:r>
                      <a:endParaRPr lang="en-US" sz="1600">
                        <a:latin typeface="Calibri"/>
                        <a:ea typeface="Calibri"/>
                        <a:cs typeface="Arial"/>
                      </a:endParaRPr>
                    </a:p>
                  </a:txBody>
                  <a:tcPr marL="68580" marR="68580" marT="0" marB="0">
                    <a:lnL>
                      <a:noFill/>
                    </a:lnL>
                    <a:lnR>
                      <a:noFill/>
                    </a:lnR>
                    <a:lnT>
                      <a:noFill/>
                    </a:lnT>
                    <a:lnB>
                      <a:noFill/>
                    </a:lnB>
                  </a:tcPr>
                </a:tc>
              </a:tr>
              <a:tr h="300038">
                <a:tc>
                  <a:txBody>
                    <a:bodyPr/>
                    <a:lstStyle/>
                    <a:p>
                      <a:pPr marL="0" marR="0" algn="l" rtl="0">
                        <a:lnSpc>
                          <a:spcPct val="115000"/>
                        </a:lnSpc>
                        <a:spcBef>
                          <a:spcPts val="0"/>
                        </a:spcBef>
                        <a:spcAft>
                          <a:spcPts val="0"/>
                        </a:spcAft>
                      </a:pPr>
                      <a:r>
                        <a:rPr lang="en-US" sz="1800">
                          <a:latin typeface="Times New Roman"/>
                          <a:ea typeface="Calibri"/>
                          <a:cs typeface="Arial"/>
                        </a:rPr>
                        <a:t>   Wheel </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50</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60</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75</a:t>
                      </a:r>
                      <a:endParaRPr lang="en-US" sz="1600">
                        <a:latin typeface="Calibri"/>
                        <a:ea typeface="Calibri"/>
                        <a:cs typeface="Arial"/>
                      </a:endParaRPr>
                    </a:p>
                  </a:txBody>
                  <a:tcPr marL="68580" marR="68580" marT="0" marB="0">
                    <a:lnL>
                      <a:noFill/>
                    </a:lnL>
                    <a:lnR>
                      <a:noFill/>
                    </a:lnR>
                    <a:lnT>
                      <a:noFill/>
                    </a:lnT>
                    <a:lnB>
                      <a:noFill/>
                    </a:lnB>
                  </a:tcPr>
                </a:tc>
              </a:tr>
              <a:tr h="300038">
                <a:tc>
                  <a:txBody>
                    <a:bodyPr/>
                    <a:lstStyle/>
                    <a:p>
                      <a:pPr marL="0" marR="0" algn="l" rtl="0">
                        <a:lnSpc>
                          <a:spcPct val="115000"/>
                        </a:lnSpc>
                        <a:spcBef>
                          <a:spcPts val="0"/>
                        </a:spcBef>
                        <a:spcAft>
                          <a:spcPts val="0"/>
                        </a:spcAft>
                      </a:pPr>
                      <a:r>
                        <a:rPr lang="en-US" sz="1800">
                          <a:latin typeface="Times New Roman"/>
                          <a:ea typeface="Calibri"/>
                          <a:cs typeface="Arial"/>
                        </a:rPr>
                        <a:t>   Motor grader </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45</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50</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55</a:t>
                      </a:r>
                      <a:endParaRPr lang="en-US" sz="1600">
                        <a:latin typeface="Calibri"/>
                        <a:ea typeface="Calibri"/>
                        <a:cs typeface="Arial"/>
                      </a:endParaRPr>
                    </a:p>
                  </a:txBody>
                  <a:tcPr marL="68580" marR="68580" marT="0" marB="0">
                    <a:lnL>
                      <a:noFill/>
                    </a:lnL>
                    <a:lnR>
                      <a:noFill/>
                    </a:lnR>
                    <a:lnT>
                      <a:noFill/>
                    </a:lnT>
                    <a:lnB>
                      <a:noFill/>
                    </a:lnB>
                  </a:tcPr>
                </a:tc>
              </a:tr>
              <a:tr h="300038">
                <a:tc>
                  <a:txBody>
                    <a:bodyPr/>
                    <a:lstStyle/>
                    <a:p>
                      <a:pPr marL="0" marR="0" algn="l" rtl="0">
                        <a:lnSpc>
                          <a:spcPct val="115000"/>
                        </a:lnSpc>
                        <a:spcBef>
                          <a:spcPts val="0"/>
                        </a:spcBef>
                        <a:spcAft>
                          <a:spcPts val="0"/>
                        </a:spcAft>
                      </a:pPr>
                      <a:r>
                        <a:rPr lang="en-US" sz="1800">
                          <a:latin typeface="Times New Roman"/>
                          <a:ea typeface="Calibri"/>
                          <a:cs typeface="Arial"/>
                        </a:rPr>
                        <a:t>   Scraper </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85</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90</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105</a:t>
                      </a:r>
                      <a:endParaRPr lang="en-US" sz="1600">
                        <a:latin typeface="Calibri"/>
                        <a:ea typeface="Calibri"/>
                        <a:cs typeface="Arial"/>
                      </a:endParaRPr>
                    </a:p>
                  </a:txBody>
                  <a:tcPr marL="68580" marR="68580" marT="0" marB="0">
                    <a:lnL>
                      <a:noFill/>
                    </a:lnL>
                    <a:lnR>
                      <a:noFill/>
                    </a:lnR>
                    <a:lnT>
                      <a:noFill/>
                    </a:lnT>
                    <a:lnB>
                      <a:noFill/>
                    </a:lnB>
                  </a:tcPr>
                </a:tc>
              </a:tr>
              <a:tr h="300038">
                <a:tc>
                  <a:txBody>
                    <a:bodyPr/>
                    <a:lstStyle/>
                    <a:p>
                      <a:pPr marL="0" marR="0" algn="l" rtl="0">
                        <a:lnSpc>
                          <a:spcPct val="115000"/>
                        </a:lnSpc>
                        <a:spcBef>
                          <a:spcPts val="0"/>
                        </a:spcBef>
                        <a:spcAft>
                          <a:spcPts val="0"/>
                        </a:spcAft>
                      </a:pPr>
                      <a:r>
                        <a:rPr lang="en-US" sz="1800">
                          <a:latin typeface="Times New Roman"/>
                          <a:ea typeface="Calibri"/>
                          <a:cs typeface="Arial"/>
                        </a:rPr>
                        <a:t>Tractor</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endParaRPr lang="en-US" sz="1800">
                        <a:latin typeface="Times New Roman"/>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endParaRPr lang="en-US" sz="1800">
                        <a:latin typeface="Times New Roman"/>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endParaRPr lang="en-US" sz="1800">
                        <a:latin typeface="Times New Roman"/>
                        <a:ea typeface="Calibri"/>
                        <a:cs typeface="Arial"/>
                      </a:endParaRPr>
                    </a:p>
                  </a:txBody>
                  <a:tcPr marL="68580" marR="68580" marT="0" marB="0">
                    <a:lnL>
                      <a:noFill/>
                    </a:lnL>
                    <a:lnR>
                      <a:noFill/>
                    </a:lnR>
                    <a:lnT>
                      <a:noFill/>
                    </a:lnT>
                    <a:lnB>
                      <a:noFill/>
                    </a:lnB>
                  </a:tcPr>
                </a:tc>
              </a:tr>
              <a:tr h="300038">
                <a:tc>
                  <a:txBody>
                    <a:bodyPr/>
                    <a:lstStyle/>
                    <a:p>
                      <a:pPr marL="0" marR="0" algn="l" rtl="0">
                        <a:lnSpc>
                          <a:spcPct val="115000"/>
                        </a:lnSpc>
                        <a:spcBef>
                          <a:spcPts val="0"/>
                        </a:spcBef>
                        <a:spcAft>
                          <a:spcPts val="0"/>
                        </a:spcAft>
                      </a:pPr>
                      <a:r>
                        <a:rPr lang="en-US" sz="1800">
                          <a:latin typeface="Times New Roman"/>
                          <a:ea typeface="Calibri"/>
                          <a:cs typeface="Arial"/>
                        </a:rPr>
                        <a:t>   Crawler </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85</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90</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95</a:t>
                      </a:r>
                      <a:endParaRPr lang="en-US" sz="1600">
                        <a:latin typeface="Calibri"/>
                        <a:ea typeface="Calibri"/>
                        <a:cs typeface="Arial"/>
                      </a:endParaRPr>
                    </a:p>
                  </a:txBody>
                  <a:tcPr marL="68580" marR="68580" marT="0" marB="0">
                    <a:lnL>
                      <a:noFill/>
                    </a:lnL>
                    <a:lnR>
                      <a:noFill/>
                    </a:lnR>
                    <a:lnT>
                      <a:noFill/>
                    </a:lnT>
                    <a:lnB>
                      <a:noFill/>
                    </a:lnB>
                  </a:tcPr>
                </a:tc>
              </a:tr>
              <a:tr h="300038">
                <a:tc>
                  <a:txBody>
                    <a:bodyPr/>
                    <a:lstStyle/>
                    <a:p>
                      <a:pPr marL="0" marR="0" algn="l" rtl="0">
                        <a:lnSpc>
                          <a:spcPct val="115000"/>
                        </a:lnSpc>
                        <a:spcBef>
                          <a:spcPts val="0"/>
                        </a:spcBef>
                        <a:spcAft>
                          <a:spcPts val="0"/>
                        </a:spcAft>
                      </a:pPr>
                      <a:r>
                        <a:rPr lang="en-US" sz="1800">
                          <a:latin typeface="Times New Roman"/>
                          <a:ea typeface="Calibri"/>
                          <a:cs typeface="Arial"/>
                        </a:rPr>
                        <a:t>   Wheel </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50</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60</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75</a:t>
                      </a:r>
                      <a:endParaRPr lang="en-US" sz="1600">
                        <a:latin typeface="Calibri"/>
                        <a:ea typeface="Calibri"/>
                        <a:cs typeface="Arial"/>
                      </a:endParaRPr>
                    </a:p>
                  </a:txBody>
                  <a:tcPr marL="68580" marR="68580" marT="0" marB="0">
                    <a:lnL>
                      <a:noFill/>
                    </a:lnL>
                    <a:lnR>
                      <a:noFill/>
                    </a:lnR>
                    <a:lnT>
                      <a:noFill/>
                    </a:lnT>
                    <a:lnB>
                      <a:noFill/>
                    </a:lnB>
                  </a:tcPr>
                </a:tc>
              </a:tr>
              <a:tr h="300038">
                <a:tc>
                  <a:txBody>
                    <a:bodyPr/>
                    <a:lstStyle/>
                    <a:p>
                      <a:pPr marL="0" marR="0" algn="l" rtl="0">
                        <a:lnSpc>
                          <a:spcPct val="115000"/>
                        </a:lnSpc>
                        <a:spcBef>
                          <a:spcPts val="0"/>
                        </a:spcBef>
                        <a:spcAft>
                          <a:spcPts val="0"/>
                        </a:spcAft>
                      </a:pPr>
                      <a:r>
                        <a:rPr lang="en-US" sz="1800">
                          <a:latin typeface="Times New Roman"/>
                          <a:ea typeface="Calibri"/>
                          <a:cs typeface="Arial"/>
                        </a:rPr>
                        <a:t>   Truck, off-highway </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70</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80</a:t>
                      </a:r>
                      <a:endParaRPr lang="en-US" sz="16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1800">
                          <a:latin typeface="Times New Roman"/>
                          <a:ea typeface="Calibri"/>
                          <a:cs typeface="Arial"/>
                        </a:rPr>
                        <a:t>90</a:t>
                      </a:r>
                      <a:endParaRPr lang="en-US" sz="1600">
                        <a:latin typeface="Calibri"/>
                        <a:ea typeface="Calibri"/>
                        <a:cs typeface="Arial"/>
                      </a:endParaRPr>
                    </a:p>
                  </a:txBody>
                  <a:tcPr marL="68580" marR="68580" marT="0" marB="0">
                    <a:lnL>
                      <a:noFill/>
                    </a:lnL>
                    <a:lnR>
                      <a:noFill/>
                    </a:lnR>
                    <a:lnT>
                      <a:noFill/>
                    </a:lnT>
                    <a:lnB>
                      <a:noFill/>
                    </a:lnB>
                  </a:tcPr>
                </a:tc>
              </a:tr>
              <a:tr h="300038">
                <a:tc>
                  <a:txBody>
                    <a:bodyPr/>
                    <a:lstStyle/>
                    <a:p>
                      <a:pPr marL="0" marR="0" algn="l" rtl="0">
                        <a:lnSpc>
                          <a:spcPct val="115000"/>
                        </a:lnSpc>
                        <a:spcBef>
                          <a:spcPts val="0"/>
                        </a:spcBef>
                        <a:spcAft>
                          <a:spcPts val="0"/>
                        </a:spcAft>
                      </a:pPr>
                      <a:r>
                        <a:rPr lang="en-US" sz="1800">
                          <a:latin typeface="Times New Roman"/>
                          <a:ea typeface="Calibri"/>
                          <a:cs typeface="Arial"/>
                        </a:rPr>
                        <a:t>   Wagon </a:t>
                      </a:r>
                      <a:endParaRPr lang="en-US" sz="160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800">
                          <a:latin typeface="Times New Roman"/>
                          <a:ea typeface="Calibri"/>
                          <a:cs typeface="Arial"/>
                        </a:rPr>
                        <a:t>45</a:t>
                      </a:r>
                      <a:endParaRPr lang="en-US" sz="160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800">
                          <a:latin typeface="Times New Roman"/>
                          <a:ea typeface="Calibri"/>
                          <a:cs typeface="Arial"/>
                        </a:rPr>
                        <a:t>50</a:t>
                      </a:r>
                      <a:endParaRPr lang="en-US" sz="160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1800" dirty="0">
                          <a:latin typeface="Times New Roman"/>
                          <a:ea typeface="Calibri"/>
                          <a:cs typeface="Arial"/>
                        </a:rPr>
                        <a:t>55</a:t>
                      </a:r>
                      <a:endParaRPr lang="en-US" sz="1600" dirty="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
        <p:nvSpPr>
          <p:cNvPr id="6" name="Slide Number Placeholder 5"/>
          <p:cNvSpPr>
            <a:spLocks noGrp="1"/>
          </p:cNvSpPr>
          <p:nvPr>
            <p:ph type="sldNum" sz="quarter" idx="12"/>
          </p:nvPr>
        </p:nvSpPr>
        <p:spPr/>
        <p:txBody>
          <a:bodyPr/>
          <a:lstStyle/>
          <a:p>
            <a:fld id="{514F0C54-8CBF-4D85-A8AA-582647EFEDA6}" type="slidenum">
              <a:rPr lang="ar-SA" smtClean="0"/>
              <a:pPr/>
              <a:t>32</a:t>
            </a:fld>
            <a:endParaRPr lang="ar-SA"/>
          </a:p>
        </p:txBody>
      </p:sp>
      <p:sp>
        <p:nvSpPr>
          <p:cNvPr id="7" name="Footer Placeholder 6"/>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EXAMPLE 17-5</a:t>
            </a:r>
            <a:endParaRPr lang="ar-SA" dirty="0"/>
          </a:p>
        </p:txBody>
      </p:sp>
      <p:sp>
        <p:nvSpPr>
          <p:cNvPr id="3" name="Content Placeholder 2"/>
          <p:cNvSpPr>
            <a:spLocks noGrp="1"/>
          </p:cNvSpPr>
          <p:nvPr>
            <p:ph idx="1"/>
          </p:nvPr>
        </p:nvSpPr>
        <p:spPr>
          <a:xfrm>
            <a:off x="457200" y="1600200"/>
            <a:ext cx="8458200" cy="4800600"/>
          </a:xfrm>
        </p:spPr>
        <p:txBody>
          <a:bodyPr>
            <a:normAutofit fontScale="85000" lnSpcReduction="10000"/>
          </a:bodyPr>
          <a:lstStyle/>
          <a:p>
            <a:r>
              <a:rPr lang="en-US" dirty="0" smtClean="0"/>
              <a:t>Estimate </a:t>
            </a:r>
            <a:r>
              <a:rPr lang="en-US" dirty="0"/>
              <a:t>the hourly repair cost for the first year of operation of a crawler tractor costing $136,000 and having a 5-year life. Assume average operating conditions and 2000 hours of operation during the year.</a:t>
            </a:r>
          </a:p>
          <a:p>
            <a:pPr>
              <a:buNone/>
            </a:pPr>
            <a:r>
              <a:rPr lang="en-US" dirty="0"/>
              <a:t> </a:t>
            </a:r>
          </a:p>
          <a:p>
            <a:pPr algn="ctr">
              <a:buNone/>
            </a:pPr>
            <a:r>
              <a:rPr lang="en-US" b="1" dirty="0"/>
              <a:t>Solution</a:t>
            </a:r>
          </a:p>
          <a:p>
            <a:pPr>
              <a:buNone/>
            </a:pPr>
            <a:r>
              <a:rPr lang="en-US" dirty="0"/>
              <a:t> </a:t>
            </a:r>
            <a:endParaRPr lang="en-US" dirty="0" smtClean="0"/>
          </a:p>
          <a:p>
            <a:r>
              <a:rPr lang="en-US" dirty="0" smtClean="0"/>
              <a:t>Lifetime </a:t>
            </a:r>
            <a:r>
              <a:rPr lang="en-US" dirty="0"/>
              <a:t>repair cost factor = 0.90 	</a:t>
            </a:r>
            <a:r>
              <a:rPr lang="en-US" dirty="0" smtClean="0"/>
              <a:t>	(</a:t>
            </a:r>
            <a:r>
              <a:rPr lang="en-US" dirty="0"/>
              <a:t>Table 17-3)</a:t>
            </a:r>
          </a:p>
          <a:p>
            <a:r>
              <a:rPr lang="en-US" dirty="0"/>
              <a:t>Lifetime repair cost =0.90 × $136,000 = $122,400</a:t>
            </a:r>
          </a:p>
          <a:p>
            <a:r>
              <a:rPr lang="en-US" dirty="0"/>
              <a:t>Hour Repair Cost = [1/ 15] × [122,400/2000] </a:t>
            </a:r>
            <a:r>
              <a:rPr lang="en-US" dirty="0" smtClean="0"/>
              <a:t>= $</a:t>
            </a:r>
            <a:r>
              <a:rPr lang="en-US" dirty="0"/>
              <a:t>4.08</a:t>
            </a:r>
          </a:p>
          <a:p>
            <a:endParaRPr lang="ar-SA"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33</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Tire Cost</a:t>
            </a:r>
            <a:endParaRPr lang="ar-SA" dirty="0"/>
          </a:p>
        </p:txBody>
      </p:sp>
      <p:sp>
        <p:nvSpPr>
          <p:cNvPr id="3" name="Content Placeholder 2"/>
          <p:cNvSpPr>
            <a:spLocks noGrp="1"/>
          </p:cNvSpPr>
          <p:nvPr>
            <p:ph idx="1"/>
          </p:nvPr>
        </p:nvSpPr>
        <p:spPr>
          <a:xfrm>
            <a:off x="228600" y="1600200"/>
            <a:ext cx="8763000" cy="4724400"/>
          </a:xfrm>
        </p:spPr>
        <p:txBody>
          <a:bodyPr>
            <a:normAutofit fontScale="92500" lnSpcReduction="20000"/>
          </a:bodyPr>
          <a:lstStyle/>
          <a:p>
            <a:pPr lvl="0"/>
            <a:r>
              <a:rPr lang="en-US" i="1" dirty="0" smtClean="0"/>
              <a:t>Tire </a:t>
            </a:r>
            <a:r>
              <a:rPr lang="en-US" i="1" dirty="0"/>
              <a:t>cost </a:t>
            </a:r>
            <a:r>
              <a:rPr lang="en-US" dirty="0"/>
              <a:t>represents the cost of tire repair and replacement.</a:t>
            </a:r>
          </a:p>
          <a:p>
            <a:pPr lvl="0"/>
            <a:r>
              <a:rPr lang="en-US" dirty="0"/>
              <a:t>Table 17-4 may be used as a guide to approximate tire life. </a:t>
            </a:r>
          </a:p>
          <a:p>
            <a:pPr lvl="0"/>
            <a:r>
              <a:rPr lang="en-US" dirty="0"/>
              <a:t>Tire repair will add about 15% to tire replacement cost. </a:t>
            </a:r>
          </a:p>
          <a:p>
            <a:pPr lvl="0"/>
            <a:r>
              <a:rPr lang="en-US" dirty="0"/>
              <a:t>Equation 17-8 may be used to estimate tire repair and replacement cost.</a:t>
            </a:r>
          </a:p>
          <a:p>
            <a:pPr>
              <a:buNone/>
            </a:pPr>
            <a:r>
              <a:rPr lang="en-US" dirty="0"/>
              <a:t> </a:t>
            </a:r>
          </a:p>
          <a:p>
            <a:pPr algn="ctr">
              <a:buNone/>
            </a:pPr>
            <a:r>
              <a:rPr lang="en-US" dirty="0"/>
              <a:t>Tire Cost = </a:t>
            </a:r>
            <a:r>
              <a:rPr lang="en-US" dirty="0" smtClean="0"/>
              <a:t>1.15 </a:t>
            </a:r>
            <a:r>
              <a:rPr lang="en-US" dirty="0"/>
              <a:t>× Cost of a set of tires ($)/Expected tire </a:t>
            </a:r>
            <a:r>
              <a:rPr lang="en-US" dirty="0" smtClean="0"/>
              <a:t>life (h</a:t>
            </a:r>
            <a:r>
              <a:rPr lang="en-US" dirty="0"/>
              <a:t>) 		</a:t>
            </a:r>
            <a:r>
              <a:rPr lang="en-US" dirty="0" smtClean="0"/>
              <a:t>		(</a:t>
            </a:r>
            <a:r>
              <a:rPr lang="en-US" dirty="0"/>
              <a:t>17-8)</a:t>
            </a:r>
          </a:p>
          <a:p>
            <a:endParaRPr lang="ar-SA"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34</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fontAlgn="base">
              <a:spcAft>
                <a:spcPct val="0"/>
              </a:spcAf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TABLE 17-4</a:t>
            </a:r>
            <a:r>
              <a:rPr lang="en-US" sz="2800" dirty="0" smtClean="0">
                <a:latin typeface="Arial" pitchFamily="34" charset="0"/>
                <a:ea typeface="Calibri" pitchFamily="34" charset="0"/>
                <a:cs typeface="Arial" pitchFamily="34" charset="0"/>
              </a:rPr>
              <a:t>: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Typical tire life (hours)</a:t>
            </a:r>
            <a:r>
              <a:rPr kumimoji="0" lang="en-US" sz="2800" b="0" i="0" u="none" strike="noStrike" cap="none" normalizeH="0" baseline="0" dirty="0" smtClean="0">
                <a:ln>
                  <a:noFill/>
                </a:ln>
                <a:solidFill>
                  <a:schemeClr val="tx1"/>
                </a:solidFill>
                <a:effectLst/>
                <a:latin typeface="Arial" pitchFamily="34" charset="0"/>
                <a:cs typeface="Arial" pitchFamily="34" charset="0"/>
              </a:rPr>
              <a:t/>
            </a:r>
            <a:br>
              <a:rPr kumimoji="0" lang="en-US" sz="2800" b="0" i="0" u="none" strike="noStrike" cap="none" normalizeH="0" baseline="0" dirty="0" smtClean="0">
                <a:ln>
                  <a:noFill/>
                </a:ln>
                <a:solidFill>
                  <a:schemeClr val="tx1"/>
                </a:solidFill>
                <a:effectLst/>
                <a:latin typeface="Arial" pitchFamily="34" charset="0"/>
                <a:cs typeface="Arial" pitchFamily="34" charset="0"/>
              </a:rPr>
            </a:br>
            <a:endParaRPr lang="ar-SA" dirty="0"/>
          </a:p>
        </p:txBody>
      </p:sp>
      <p:graphicFrame>
        <p:nvGraphicFramePr>
          <p:cNvPr id="4" name="Table 3"/>
          <p:cNvGraphicFramePr>
            <a:graphicFrameLocks noGrp="1"/>
          </p:cNvGraphicFramePr>
          <p:nvPr/>
        </p:nvGraphicFramePr>
        <p:xfrm>
          <a:off x="838200" y="1447800"/>
          <a:ext cx="7696200" cy="4648203"/>
        </p:xfrm>
        <a:graphic>
          <a:graphicData uri="http://schemas.openxmlformats.org/drawingml/2006/table">
            <a:tbl>
              <a:tblPr/>
              <a:tblGrid>
                <a:gridCol w="2743200"/>
                <a:gridCol w="1261327"/>
                <a:gridCol w="2167673"/>
                <a:gridCol w="1524000"/>
              </a:tblGrid>
              <a:tr h="516467">
                <a:tc>
                  <a:txBody>
                    <a:bodyPr/>
                    <a:lstStyle/>
                    <a:p>
                      <a:pPr marL="0" marR="0" algn="l" rtl="0">
                        <a:lnSpc>
                          <a:spcPct val="115000"/>
                        </a:lnSpc>
                        <a:spcBef>
                          <a:spcPts val="0"/>
                        </a:spcBef>
                        <a:spcAft>
                          <a:spcPts val="0"/>
                        </a:spcAft>
                      </a:pPr>
                      <a:endParaRPr lang="en-US" sz="2000" dirty="0">
                        <a:latin typeface="Times New Roman"/>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l" rtl="0">
                        <a:lnSpc>
                          <a:spcPct val="115000"/>
                        </a:lnSpc>
                        <a:spcBef>
                          <a:spcPts val="0"/>
                        </a:spcBef>
                        <a:spcAft>
                          <a:spcPts val="0"/>
                        </a:spcAft>
                      </a:pPr>
                      <a:endParaRPr lang="en-US" sz="2000">
                        <a:latin typeface="Times New Roman"/>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rtl="0">
                        <a:lnSpc>
                          <a:spcPct val="115000"/>
                        </a:lnSpc>
                        <a:spcBef>
                          <a:spcPts val="0"/>
                        </a:spcBef>
                        <a:spcAft>
                          <a:spcPts val="0"/>
                        </a:spcAft>
                      </a:pPr>
                      <a:r>
                        <a:rPr lang="en-US" sz="1800" dirty="0">
                          <a:latin typeface="Times New Roman"/>
                          <a:ea typeface="Calibri"/>
                          <a:cs typeface="Arial"/>
                        </a:rPr>
                        <a:t>Operating Conditions</a:t>
                      </a:r>
                      <a:endParaRPr lang="en-US" sz="1600" dirty="0">
                        <a:latin typeface="Calibri"/>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l" rtl="0">
                        <a:lnSpc>
                          <a:spcPct val="115000"/>
                        </a:lnSpc>
                        <a:spcBef>
                          <a:spcPts val="0"/>
                        </a:spcBef>
                        <a:spcAft>
                          <a:spcPts val="0"/>
                        </a:spcAft>
                      </a:pPr>
                      <a:endParaRPr lang="en-US" sz="2000">
                        <a:latin typeface="Times New Roman"/>
                        <a:ea typeface="Calibri"/>
                        <a:cs typeface="Arial"/>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r>
              <a:tr h="516467">
                <a:tc>
                  <a:txBody>
                    <a:bodyPr/>
                    <a:lstStyle/>
                    <a:p>
                      <a:pPr marL="0" marR="0" algn="l" rtl="0">
                        <a:lnSpc>
                          <a:spcPct val="115000"/>
                        </a:lnSpc>
                        <a:spcBef>
                          <a:spcPts val="0"/>
                        </a:spcBef>
                        <a:spcAft>
                          <a:spcPts val="0"/>
                        </a:spcAft>
                      </a:pPr>
                      <a:r>
                        <a:rPr lang="en-US" sz="2000">
                          <a:latin typeface="Times New Roman"/>
                          <a:ea typeface="Calibri"/>
                          <a:cs typeface="Arial"/>
                        </a:rPr>
                        <a:t>Type of Equipment </a:t>
                      </a:r>
                      <a:endParaRPr lang="en-US" sz="1800">
                        <a:latin typeface="Calibri"/>
                        <a:ea typeface="Calibri"/>
                        <a:cs typeface="Arial"/>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2000">
                          <a:latin typeface="Times New Roman"/>
                          <a:ea typeface="Calibri"/>
                          <a:cs typeface="Arial"/>
                        </a:rPr>
                        <a:t>Favorable</a:t>
                      </a:r>
                      <a:endParaRPr lang="en-US" sz="1800">
                        <a:latin typeface="Calibri"/>
                        <a:ea typeface="Calibri"/>
                        <a:cs typeface="Arial"/>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2000">
                          <a:latin typeface="Times New Roman"/>
                          <a:ea typeface="Calibri"/>
                          <a:cs typeface="Arial"/>
                        </a:rPr>
                        <a:t>Average</a:t>
                      </a:r>
                      <a:endParaRPr lang="en-US" sz="1800">
                        <a:latin typeface="Calibri"/>
                        <a:ea typeface="Calibri"/>
                        <a:cs typeface="Arial"/>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2000">
                          <a:latin typeface="Times New Roman"/>
                          <a:ea typeface="Calibri"/>
                          <a:cs typeface="Arial"/>
                        </a:rPr>
                        <a:t>Severe</a:t>
                      </a:r>
                      <a:endParaRPr lang="en-US" sz="1800">
                        <a:latin typeface="Calibri"/>
                        <a:ea typeface="Calibri"/>
                        <a:cs typeface="Arial"/>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516467">
                <a:tc>
                  <a:txBody>
                    <a:bodyPr/>
                    <a:lstStyle/>
                    <a:p>
                      <a:pPr marL="0" marR="0" algn="l" rtl="0">
                        <a:lnSpc>
                          <a:spcPct val="115000"/>
                        </a:lnSpc>
                        <a:spcBef>
                          <a:spcPts val="0"/>
                        </a:spcBef>
                        <a:spcAft>
                          <a:spcPts val="0"/>
                        </a:spcAft>
                      </a:pPr>
                      <a:r>
                        <a:rPr lang="en-US" sz="2000">
                          <a:latin typeface="Times New Roman"/>
                          <a:ea typeface="Calibri"/>
                          <a:cs typeface="Arial"/>
                        </a:rPr>
                        <a:t>Dozers and loaders </a:t>
                      </a:r>
                      <a:endParaRPr lang="en-US" sz="18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rtl="0">
                        <a:lnSpc>
                          <a:spcPct val="115000"/>
                        </a:lnSpc>
                        <a:spcBef>
                          <a:spcPts val="0"/>
                        </a:spcBef>
                        <a:spcAft>
                          <a:spcPts val="0"/>
                        </a:spcAft>
                      </a:pPr>
                      <a:r>
                        <a:rPr lang="en-US" sz="2000">
                          <a:latin typeface="Times New Roman"/>
                          <a:ea typeface="Calibri"/>
                          <a:cs typeface="Arial"/>
                        </a:rPr>
                        <a:t>3,200</a:t>
                      </a:r>
                      <a:endParaRPr lang="en-US" sz="18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rtl="0">
                        <a:lnSpc>
                          <a:spcPct val="115000"/>
                        </a:lnSpc>
                        <a:spcBef>
                          <a:spcPts val="0"/>
                        </a:spcBef>
                        <a:spcAft>
                          <a:spcPts val="0"/>
                        </a:spcAft>
                      </a:pPr>
                      <a:r>
                        <a:rPr lang="en-US" sz="2000">
                          <a:latin typeface="Times New Roman"/>
                          <a:ea typeface="Calibri"/>
                          <a:cs typeface="Arial"/>
                        </a:rPr>
                        <a:t>2,100</a:t>
                      </a:r>
                      <a:endParaRPr lang="en-US" sz="18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rtl="0">
                        <a:lnSpc>
                          <a:spcPct val="115000"/>
                        </a:lnSpc>
                        <a:spcBef>
                          <a:spcPts val="0"/>
                        </a:spcBef>
                        <a:spcAft>
                          <a:spcPts val="0"/>
                        </a:spcAft>
                      </a:pPr>
                      <a:r>
                        <a:rPr lang="en-US" sz="2000">
                          <a:latin typeface="Times New Roman"/>
                          <a:ea typeface="Calibri"/>
                          <a:cs typeface="Arial"/>
                        </a:rPr>
                        <a:t>1,300</a:t>
                      </a:r>
                      <a:endParaRPr lang="en-US" sz="180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516467">
                <a:tc>
                  <a:txBody>
                    <a:bodyPr/>
                    <a:lstStyle/>
                    <a:p>
                      <a:pPr marL="0" marR="0" algn="l" rtl="0">
                        <a:lnSpc>
                          <a:spcPct val="115000"/>
                        </a:lnSpc>
                        <a:spcBef>
                          <a:spcPts val="0"/>
                        </a:spcBef>
                        <a:spcAft>
                          <a:spcPts val="0"/>
                        </a:spcAft>
                      </a:pPr>
                      <a:r>
                        <a:rPr lang="en-US" sz="2000">
                          <a:latin typeface="Times New Roman"/>
                          <a:ea typeface="Calibri"/>
                          <a:cs typeface="Arial"/>
                        </a:rPr>
                        <a:t>Motor graders </a:t>
                      </a:r>
                      <a:endParaRPr lang="en-US" sz="18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2000">
                          <a:latin typeface="Times New Roman"/>
                          <a:ea typeface="Calibri"/>
                          <a:cs typeface="Arial"/>
                        </a:rPr>
                        <a:t>5,000</a:t>
                      </a:r>
                      <a:endParaRPr lang="en-US" sz="18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2000">
                          <a:latin typeface="Times New Roman"/>
                          <a:ea typeface="Calibri"/>
                          <a:cs typeface="Arial"/>
                        </a:rPr>
                        <a:t>3,200</a:t>
                      </a:r>
                      <a:endParaRPr lang="en-US" sz="18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2000">
                          <a:latin typeface="Times New Roman"/>
                          <a:ea typeface="Calibri"/>
                          <a:cs typeface="Arial"/>
                        </a:rPr>
                        <a:t>1,900</a:t>
                      </a:r>
                      <a:endParaRPr lang="en-US" sz="1800">
                        <a:latin typeface="Calibri"/>
                        <a:ea typeface="Calibri"/>
                        <a:cs typeface="Arial"/>
                      </a:endParaRPr>
                    </a:p>
                  </a:txBody>
                  <a:tcPr marL="68580" marR="68580" marT="0" marB="0">
                    <a:lnL>
                      <a:noFill/>
                    </a:lnL>
                    <a:lnR>
                      <a:noFill/>
                    </a:lnR>
                    <a:lnT>
                      <a:noFill/>
                    </a:lnT>
                    <a:lnB>
                      <a:noFill/>
                    </a:lnB>
                  </a:tcPr>
                </a:tc>
              </a:tr>
              <a:tr h="516467">
                <a:tc>
                  <a:txBody>
                    <a:bodyPr/>
                    <a:lstStyle/>
                    <a:p>
                      <a:pPr marL="0" marR="0" algn="l" rtl="0">
                        <a:lnSpc>
                          <a:spcPct val="115000"/>
                        </a:lnSpc>
                        <a:spcBef>
                          <a:spcPts val="0"/>
                        </a:spcBef>
                        <a:spcAft>
                          <a:spcPts val="0"/>
                        </a:spcAft>
                      </a:pPr>
                      <a:r>
                        <a:rPr lang="en-US" sz="2000">
                          <a:latin typeface="Times New Roman"/>
                          <a:ea typeface="Calibri"/>
                          <a:cs typeface="Arial"/>
                        </a:rPr>
                        <a:t>Scrapers</a:t>
                      </a:r>
                      <a:endParaRPr lang="en-US" sz="18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endParaRPr lang="en-US" sz="2000">
                        <a:latin typeface="Times New Roman"/>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endParaRPr lang="en-US" sz="2000">
                        <a:latin typeface="Times New Roman"/>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endParaRPr lang="en-US" sz="2000">
                        <a:latin typeface="Times New Roman"/>
                        <a:ea typeface="Calibri"/>
                        <a:cs typeface="Arial"/>
                      </a:endParaRPr>
                    </a:p>
                  </a:txBody>
                  <a:tcPr marL="68580" marR="68580" marT="0" marB="0">
                    <a:lnL>
                      <a:noFill/>
                    </a:lnL>
                    <a:lnR>
                      <a:noFill/>
                    </a:lnR>
                    <a:lnT>
                      <a:noFill/>
                    </a:lnT>
                    <a:lnB>
                      <a:noFill/>
                    </a:lnB>
                  </a:tcPr>
                </a:tc>
              </a:tr>
              <a:tr h="516467">
                <a:tc>
                  <a:txBody>
                    <a:bodyPr/>
                    <a:lstStyle/>
                    <a:p>
                      <a:pPr marL="0" marR="0" algn="l" rtl="0">
                        <a:lnSpc>
                          <a:spcPct val="115000"/>
                        </a:lnSpc>
                        <a:spcBef>
                          <a:spcPts val="0"/>
                        </a:spcBef>
                        <a:spcAft>
                          <a:spcPts val="0"/>
                        </a:spcAft>
                      </a:pPr>
                      <a:r>
                        <a:rPr lang="en-US" sz="2000">
                          <a:latin typeface="Times New Roman"/>
                          <a:ea typeface="Calibri"/>
                          <a:cs typeface="Arial"/>
                        </a:rPr>
                        <a:t>   Conventional </a:t>
                      </a:r>
                      <a:endParaRPr lang="en-US" sz="18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2000">
                          <a:latin typeface="Times New Roman"/>
                          <a:ea typeface="Calibri"/>
                          <a:cs typeface="Arial"/>
                        </a:rPr>
                        <a:t>4,600</a:t>
                      </a:r>
                      <a:endParaRPr lang="en-US" sz="18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2000">
                          <a:latin typeface="Times New Roman"/>
                          <a:ea typeface="Calibri"/>
                          <a:cs typeface="Arial"/>
                        </a:rPr>
                        <a:t>3,300</a:t>
                      </a:r>
                      <a:endParaRPr lang="en-US" sz="18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2000">
                          <a:latin typeface="Times New Roman"/>
                          <a:ea typeface="Calibri"/>
                          <a:cs typeface="Arial"/>
                        </a:rPr>
                        <a:t>2,500</a:t>
                      </a:r>
                      <a:endParaRPr lang="en-US" sz="1800">
                        <a:latin typeface="Calibri"/>
                        <a:ea typeface="Calibri"/>
                        <a:cs typeface="Arial"/>
                      </a:endParaRPr>
                    </a:p>
                  </a:txBody>
                  <a:tcPr marL="68580" marR="68580" marT="0" marB="0">
                    <a:lnL>
                      <a:noFill/>
                    </a:lnL>
                    <a:lnR>
                      <a:noFill/>
                    </a:lnR>
                    <a:lnT>
                      <a:noFill/>
                    </a:lnT>
                    <a:lnB>
                      <a:noFill/>
                    </a:lnB>
                  </a:tcPr>
                </a:tc>
              </a:tr>
              <a:tr h="516467">
                <a:tc>
                  <a:txBody>
                    <a:bodyPr/>
                    <a:lstStyle/>
                    <a:p>
                      <a:pPr marL="0" marR="0" algn="l" rtl="0">
                        <a:lnSpc>
                          <a:spcPct val="115000"/>
                        </a:lnSpc>
                        <a:spcBef>
                          <a:spcPts val="0"/>
                        </a:spcBef>
                        <a:spcAft>
                          <a:spcPts val="0"/>
                        </a:spcAft>
                      </a:pPr>
                      <a:r>
                        <a:rPr lang="en-US" sz="2000">
                          <a:latin typeface="Times New Roman"/>
                          <a:ea typeface="Calibri"/>
                          <a:cs typeface="Arial"/>
                        </a:rPr>
                        <a:t>   Twin engine </a:t>
                      </a:r>
                      <a:endParaRPr lang="en-US" sz="18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2000">
                          <a:latin typeface="Times New Roman"/>
                          <a:ea typeface="Calibri"/>
                          <a:cs typeface="Arial"/>
                        </a:rPr>
                        <a:t>4,000</a:t>
                      </a:r>
                      <a:endParaRPr lang="en-US" sz="18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2000">
                          <a:latin typeface="Times New Roman"/>
                          <a:ea typeface="Calibri"/>
                          <a:cs typeface="Arial"/>
                        </a:rPr>
                        <a:t>3,000</a:t>
                      </a:r>
                      <a:endParaRPr lang="en-US" sz="18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2000">
                          <a:latin typeface="Times New Roman"/>
                          <a:ea typeface="Calibri"/>
                          <a:cs typeface="Arial"/>
                        </a:rPr>
                        <a:t>2,300</a:t>
                      </a:r>
                      <a:endParaRPr lang="en-US" sz="1800">
                        <a:latin typeface="Calibri"/>
                        <a:ea typeface="Calibri"/>
                        <a:cs typeface="Arial"/>
                      </a:endParaRPr>
                    </a:p>
                  </a:txBody>
                  <a:tcPr marL="68580" marR="68580" marT="0" marB="0">
                    <a:lnL>
                      <a:noFill/>
                    </a:lnL>
                    <a:lnR>
                      <a:noFill/>
                    </a:lnR>
                    <a:lnT>
                      <a:noFill/>
                    </a:lnT>
                    <a:lnB>
                      <a:noFill/>
                    </a:lnB>
                  </a:tcPr>
                </a:tc>
              </a:tr>
              <a:tr h="516467">
                <a:tc>
                  <a:txBody>
                    <a:bodyPr/>
                    <a:lstStyle/>
                    <a:p>
                      <a:pPr marL="0" marR="0" algn="l" rtl="0">
                        <a:lnSpc>
                          <a:spcPct val="115000"/>
                        </a:lnSpc>
                        <a:spcBef>
                          <a:spcPts val="0"/>
                        </a:spcBef>
                        <a:spcAft>
                          <a:spcPts val="0"/>
                        </a:spcAft>
                      </a:pPr>
                      <a:r>
                        <a:rPr lang="en-US" sz="2000">
                          <a:latin typeface="Times New Roman"/>
                          <a:ea typeface="Calibri"/>
                          <a:cs typeface="Arial"/>
                        </a:rPr>
                        <a:t>   Push-pull and elevating </a:t>
                      </a:r>
                      <a:endParaRPr lang="en-US" sz="18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2000">
                          <a:latin typeface="Times New Roman"/>
                          <a:ea typeface="Calibri"/>
                          <a:cs typeface="Arial"/>
                        </a:rPr>
                        <a:t>3,600</a:t>
                      </a:r>
                      <a:endParaRPr lang="en-US" sz="18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2000">
                          <a:latin typeface="Times New Roman"/>
                          <a:ea typeface="Calibri"/>
                          <a:cs typeface="Arial"/>
                        </a:rPr>
                        <a:t>2,700</a:t>
                      </a:r>
                      <a:endParaRPr lang="en-US" sz="1800">
                        <a:latin typeface="Calibri"/>
                        <a:ea typeface="Calibri"/>
                        <a:cs typeface="Arial"/>
                      </a:endParaRPr>
                    </a:p>
                  </a:txBody>
                  <a:tcPr marL="68580" marR="68580" marT="0" marB="0">
                    <a:lnL>
                      <a:noFill/>
                    </a:lnL>
                    <a:lnR>
                      <a:noFill/>
                    </a:lnR>
                    <a:lnT>
                      <a:noFill/>
                    </a:lnT>
                    <a:lnB>
                      <a:noFill/>
                    </a:lnB>
                  </a:tcPr>
                </a:tc>
                <a:tc>
                  <a:txBody>
                    <a:bodyPr/>
                    <a:lstStyle/>
                    <a:p>
                      <a:pPr marL="0" marR="0" algn="ctr" rtl="0">
                        <a:lnSpc>
                          <a:spcPct val="115000"/>
                        </a:lnSpc>
                        <a:spcBef>
                          <a:spcPts val="0"/>
                        </a:spcBef>
                        <a:spcAft>
                          <a:spcPts val="0"/>
                        </a:spcAft>
                      </a:pPr>
                      <a:r>
                        <a:rPr lang="en-US" sz="2000">
                          <a:latin typeface="Times New Roman"/>
                          <a:ea typeface="Calibri"/>
                          <a:cs typeface="Arial"/>
                        </a:rPr>
                        <a:t>2,100</a:t>
                      </a:r>
                      <a:endParaRPr lang="en-US" sz="1800">
                        <a:latin typeface="Calibri"/>
                        <a:ea typeface="Calibri"/>
                        <a:cs typeface="Arial"/>
                      </a:endParaRPr>
                    </a:p>
                  </a:txBody>
                  <a:tcPr marL="68580" marR="68580" marT="0" marB="0">
                    <a:lnL>
                      <a:noFill/>
                    </a:lnL>
                    <a:lnR>
                      <a:noFill/>
                    </a:lnR>
                    <a:lnT>
                      <a:noFill/>
                    </a:lnT>
                    <a:lnB>
                      <a:noFill/>
                    </a:lnB>
                  </a:tcPr>
                </a:tc>
              </a:tr>
              <a:tr h="516467">
                <a:tc>
                  <a:txBody>
                    <a:bodyPr/>
                    <a:lstStyle/>
                    <a:p>
                      <a:pPr marL="0" marR="0" algn="l" rtl="0">
                        <a:lnSpc>
                          <a:spcPct val="115000"/>
                        </a:lnSpc>
                        <a:spcBef>
                          <a:spcPts val="0"/>
                        </a:spcBef>
                        <a:spcAft>
                          <a:spcPts val="0"/>
                        </a:spcAft>
                      </a:pPr>
                      <a:r>
                        <a:rPr lang="en-US" sz="2000" dirty="0">
                          <a:latin typeface="Times New Roman"/>
                          <a:ea typeface="Calibri"/>
                          <a:cs typeface="Arial"/>
                        </a:rPr>
                        <a:t>Trucks and wagons </a:t>
                      </a:r>
                      <a:endParaRPr lang="en-US" sz="1800" dirty="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2000">
                          <a:latin typeface="Times New Roman"/>
                          <a:ea typeface="Calibri"/>
                          <a:cs typeface="Arial"/>
                        </a:rPr>
                        <a:t>3,500</a:t>
                      </a:r>
                      <a:endParaRPr lang="en-US" sz="180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2000">
                          <a:latin typeface="Times New Roman"/>
                          <a:ea typeface="Calibri"/>
                          <a:cs typeface="Arial"/>
                        </a:rPr>
                        <a:t>2,100</a:t>
                      </a:r>
                      <a:endParaRPr lang="en-US" sz="180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2000" dirty="0">
                          <a:latin typeface="Times New Roman"/>
                          <a:ea typeface="Calibri"/>
                          <a:cs typeface="Arial"/>
                        </a:rPr>
                        <a:t>1,100</a:t>
                      </a:r>
                      <a:endParaRPr lang="en-US" sz="1800" dirty="0">
                        <a:latin typeface="Calibri"/>
                        <a:ea typeface="Calibri"/>
                        <a:cs typeface="Arial"/>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
        <p:nvSpPr>
          <p:cNvPr id="6" name="Slide Number Placeholder 5"/>
          <p:cNvSpPr>
            <a:spLocks noGrp="1"/>
          </p:cNvSpPr>
          <p:nvPr>
            <p:ph type="sldNum" sz="quarter" idx="12"/>
          </p:nvPr>
        </p:nvSpPr>
        <p:spPr/>
        <p:txBody>
          <a:bodyPr/>
          <a:lstStyle/>
          <a:p>
            <a:fld id="{514F0C54-8CBF-4D85-A8AA-582647EFEDA6}" type="slidenum">
              <a:rPr lang="ar-SA" smtClean="0"/>
              <a:pPr/>
              <a:t>35</a:t>
            </a:fld>
            <a:endParaRPr lang="ar-SA"/>
          </a:p>
        </p:txBody>
      </p:sp>
      <p:sp>
        <p:nvSpPr>
          <p:cNvPr id="7" name="Footer Placeholder 6"/>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Special Items</a:t>
            </a:r>
            <a:endParaRPr lang="ar-SA" dirty="0"/>
          </a:p>
        </p:txBody>
      </p:sp>
      <p:sp>
        <p:nvSpPr>
          <p:cNvPr id="3" name="Content Placeholder 2"/>
          <p:cNvSpPr>
            <a:spLocks noGrp="1"/>
          </p:cNvSpPr>
          <p:nvPr>
            <p:ph idx="1"/>
          </p:nvPr>
        </p:nvSpPr>
        <p:spPr/>
        <p:txBody>
          <a:bodyPr>
            <a:normAutofit/>
          </a:bodyPr>
          <a:lstStyle/>
          <a:p>
            <a:pPr lvl="0"/>
            <a:r>
              <a:rPr lang="en-US" dirty="0" smtClean="0"/>
              <a:t>The </a:t>
            </a:r>
            <a:r>
              <a:rPr lang="en-US" dirty="0"/>
              <a:t>cost of replacing high-wear items such as dozer, grader, and scraper blade cutting edges and end bits, as well as ripper tips, shanks, and shank protectors, should be calculated as a separate item of operating expense. </a:t>
            </a:r>
            <a:endParaRPr lang="en-US" sz="2800" dirty="0"/>
          </a:p>
          <a:p>
            <a:pPr lvl="0"/>
            <a:r>
              <a:rPr lang="en-US" dirty="0"/>
              <a:t>As usual, unit cost is divided by expected life to yield cost per hour</a:t>
            </a:r>
            <a:r>
              <a:rPr lang="en-US" dirty="0" smtClean="0"/>
              <a:t>.</a:t>
            </a:r>
          </a:p>
        </p:txBody>
      </p:sp>
      <p:sp>
        <p:nvSpPr>
          <p:cNvPr id="4" name="Slide Number Placeholder 3"/>
          <p:cNvSpPr>
            <a:spLocks noGrp="1"/>
          </p:cNvSpPr>
          <p:nvPr>
            <p:ph type="sldNum" sz="quarter" idx="12"/>
          </p:nvPr>
        </p:nvSpPr>
        <p:spPr/>
        <p:txBody>
          <a:bodyPr/>
          <a:lstStyle/>
          <a:p>
            <a:fld id="{514F0C54-8CBF-4D85-A8AA-582647EFEDA6}" type="slidenum">
              <a:rPr lang="ar-SA" smtClean="0"/>
              <a:pPr/>
              <a:t>36</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Operator</a:t>
            </a:r>
            <a:endParaRPr lang="ar-SA" dirty="0"/>
          </a:p>
        </p:txBody>
      </p:sp>
      <p:sp>
        <p:nvSpPr>
          <p:cNvPr id="3" name="Content Placeholder 2"/>
          <p:cNvSpPr>
            <a:spLocks noGrp="1"/>
          </p:cNvSpPr>
          <p:nvPr>
            <p:ph idx="1"/>
          </p:nvPr>
        </p:nvSpPr>
        <p:spPr>
          <a:xfrm>
            <a:off x="381000" y="1600200"/>
            <a:ext cx="8458200" cy="4800600"/>
          </a:xfrm>
        </p:spPr>
        <p:txBody>
          <a:bodyPr>
            <a:normAutofit/>
          </a:bodyPr>
          <a:lstStyle/>
          <a:p>
            <a:pPr lvl="0"/>
            <a:r>
              <a:rPr lang="en-US" dirty="0" smtClean="0"/>
              <a:t>The final item making up equipment operating cost is the operator's wage. </a:t>
            </a:r>
            <a:endParaRPr lang="en-US" sz="2800" dirty="0" smtClean="0"/>
          </a:p>
          <a:p>
            <a:pPr lvl="0"/>
            <a:r>
              <a:rPr lang="en-US" dirty="0" smtClean="0"/>
              <a:t>Care </a:t>
            </a:r>
            <a:r>
              <a:rPr lang="en-US" dirty="0"/>
              <a:t>must be taken to include all costs, such as:</a:t>
            </a:r>
            <a:endParaRPr lang="en-US" sz="2800" dirty="0"/>
          </a:p>
          <a:p>
            <a:pPr lvl="1"/>
            <a:r>
              <a:rPr lang="en-US" dirty="0"/>
              <a:t>worker's compensation insurance, </a:t>
            </a:r>
            <a:endParaRPr lang="en-US" sz="2400" dirty="0"/>
          </a:p>
          <a:p>
            <a:pPr lvl="1"/>
            <a:r>
              <a:rPr lang="en-US" dirty="0"/>
              <a:t>Social Security taxes, </a:t>
            </a:r>
            <a:endParaRPr lang="en-US" sz="2400" dirty="0"/>
          </a:p>
          <a:p>
            <a:pPr lvl="1"/>
            <a:r>
              <a:rPr lang="en-US" dirty="0"/>
              <a:t>overtime or premium pay, and </a:t>
            </a:r>
            <a:endParaRPr lang="en-US" sz="2400" dirty="0"/>
          </a:p>
          <a:p>
            <a:pPr lvl="1"/>
            <a:r>
              <a:rPr lang="en-US" dirty="0"/>
              <a:t>fringe benefits in the hourly wage figure.</a:t>
            </a:r>
            <a:endParaRPr lang="en-US" sz="2400" dirty="0"/>
          </a:p>
          <a:p>
            <a:endParaRPr lang="ar-SA"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37</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Owning and Operating Costs</a:t>
            </a:r>
            <a:endParaRPr lang="ar-SA" dirty="0"/>
          </a:p>
        </p:txBody>
      </p:sp>
      <p:sp>
        <p:nvSpPr>
          <p:cNvPr id="3" name="Content Placeholder 2"/>
          <p:cNvSpPr>
            <a:spLocks noGrp="1"/>
          </p:cNvSpPr>
          <p:nvPr>
            <p:ph idx="1"/>
          </p:nvPr>
        </p:nvSpPr>
        <p:spPr/>
        <p:txBody>
          <a:bodyPr/>
          <a:lstStyle/>
          <a:p>
            <a:pPr lvl="0"/>
            <a:r>
              <a:rPr lang="en-US" dirty="0" smtClean="0"/>
              <a:t>After </a:t>
            </a:r>
            <a:r>
              <a:rPr lang="en-US" dirty="0"/>
              <a:t>owning cost and operating cost have been calculated, these are totaled to yield total owning and operating cost per hour of operation. </a:t>
            </a:r>
          </a:p>
          <a:p>
            <a:pPr lvl="0"/>
            <a:r>
              <a:rPr lang="en-US" dirty="0"/>
              <a:t>It does not include overhead or profit.</a:t>
            </a:r>
          </a:p>
          <a:p>
            <a:endParaRPr lang="ar-SA"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38</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 17-6</a:t>
            </a:r>
            <a:endParaRPr lang="ar-SA" dirty="0"/>
          </a:p>
        </p:txBody>
      </p:sp>
      <p:sp>
        <p:nvSpPr>
          <p:cNvPr id="3" name="Content Placeholder 2"/>
          <p:cNvSpPr>
            <a:spLocks noGrp="1"/>
          </p:cNvSpPr>
          <p:nvPr>
            <p:ph idx="1"/>
          </p:nvPr>
        </p:nvSpPr>
        <p:spPr>
          <a:xfrm>
            <a:off x="457200" y="1600200"/>
            <a:ext cx="8229600" cy="1295400"/>
          </a:xfrm>
        </p:spPr>
        <p:txBody>
          <a:bodyPr>
            <a:normAutofit fontScale="92500" lnSpcReduction="20000"/>
          </a:bodyPr>
          <a:lstStyle/>
          <a:p>
            <a:r>
              <a:rPr lang="en-US" dirty="0" smtClean="0"/>
              <a:t>Calculate </a:t>
            </a:r>
            <a:r>
              <a:rPr lang="en-US" dirty="0"/>
              <a:t>the expected hourly owning and operating cost for the second year of operation of the twin-engine scraper described below</a:t>
            </a:r>
            <a:r>
              <a:rPr lang="en-US" dirty="0" smtClean="0"/>
              <a:t>.</a:t>
            </a:r>
            <a:endParaRPr lang="en-US" dirty="0"/>
          </a:p>
          <a:p>
            <a:endParaRPr lang="ar-SA" dirty="0"/>
          </a:p>
        </p:txBody>
      </p:sp>
      <p:sp>
        <p:nvSpPr>
          <p:cNvPr id="4" name="Rectangle 3"/>
          <p:cNvSpPr/>
          <p:nvPr/>
        </p:nvSpPr>
        <p:spPr>
          <a:xfrm>
            <a:off x="152400" y="2895600"/>
            <a:ext cx="8839200" cy="3046988"/>
          </a:xfrm>
          <a:prstGeom prst="rect">
            <a:avLst/>
          </a:prstGeom>
        </p:spPr>
        <p:txBody>
          <a:bodyPr wrap="square" numCol="2">
            <a:spAutoFit/>
          </a:bodyPr>
          <a:lstStyle/>
          <a:p>
            <a:pPr lvl="1" algn="l" rtl="0">
              <a:buFont typeface="Courier New" pitchFamily="49" charset="0"/>
              <a:buChar char="o"/>
            </a:pPr>
            <a:r>
              <a:rPr lang="en-US" sz="2400" dirty="0" smtClean="0"/>
              <a:t>Cost delivered = $152,000</a:t>
            </a:r>
          </a:p>
          <a:p>
            <a:pPr lvl="1" algn="l" rtl="0">
              <a:buFont typeface="Courier New" pitchFamily="49" charset="0"/>
              <a:buChar char="o"/>
            </a:pPr>
            <a:r>
              <a:rPr lang="en-US" sz="2400" dirty="0" smtClean="0"/>
              <a:t>Tire cost = $12,000</a:t>
            </a:r>
          </a:p>
          <a:p>
            <a:pPr lvl="1" algn="l" rtl="0">
              <a:buFont typeface="Courier New" pitchFamily="49" charset="0"/>
              <a:buChar char="o"/>
            </a:pPr>
            <a:r>
              <a:rPr lang="en-US" sz="2400" dirty="0" smtClean="0"/>
              <a:t>Estimated life = 5 years</a:t>
            </a:r>
          </a:p>
          <a:p>
            <a:pPr lvl="1" algn="l" rtl="0">
              <a:buFont typeface="Courier New" pitchFamily="49" charset="0"/>
              <a:buChar char="o"/>
            </a:pPr>
            <a:r>
              <a:rPr lang="en-US" sz="2400" dirty="0" smtClean="0"/>
              <a:t>Salvage value = $16,000</a:t>
            </a:r>
          </a:p>
          <a:p>
            <a:pPr lvl="1" algn="l" rtl="0">
              <a:buFont typeface="Courier New" pitchFamily="49" charset="0"/>
              <a:buChar char="o"/>
            </a:pPr>
            <a:r>
              <a:rPr lang="en-US" sz="2400" dirty="0" smtClean="0"/>
              <a:t>Depreciation method = sum-of-the-years'-digits</a:t>
            </a:r>
          </a:p>
          <a:p>
            <a:pPr lvl="1" algn="l" rtl="0">
              <a:buFont typeface="Courier New" pitchFamily="49" charset="0"/>
              <a:buChar char="o"/>
            </a:pPr>
            <a:r>
              <a:rPr lang="en-US" sz="2400" dirty="0" smtClean="0"/>
              <a:t>Investment (interest) rate = 10%</a:t>
            </a:r>
          </a:p>
          <a:p>
            <a:pPr lvl="1" algn="l" rtl="0">
              <a:buFont typeface="Courier New" pitchFamily="49" charset="0"/>
              <a:buChar char="o"/>
            </a:pPr>
            <a:r>
              <a:rPr lang="en-US" sz="2400" dirty="0" smtClean="0"/>
              <a:t>Tax, insurance, and storage rate = 8%</a:t>
            </a:r>
          </a:p>
          <a:p>
            <a:pPr lvl="1" algn="l" rtl="0">
              <a:buFont typeface="Courier New" pitchFamily="49" charset="0"/>
              <a:buChar char="o"/>
            </a:pPr>
            <a:r>
              <a:rPr lang="en-US" sz="2400" dirty="0" smtClean="0"/>
              <a:t>Operating conditions = average</a:t>
            </a:r>
          </a:p>
          <a:p>
            <a:pPr lvl="1" algn="l" rtl="0">
              <a:buFont typeface="Courier New" pitchFamily="49" charset="0"/>
              <a:buChar char="o"/>
            </a:pPr>
            <a:r>
              <a:rPr lang="en-US" sz="2400" dirty="0" smtClean="0"/>
              <a:t>Rated power =465 hp</a:t>
            </a:r>
          </a:p>
          <a:p>
            <a:pPr lvl="1" algn="l" rtl="0">
              <a:buFont typeface="Courier New" pitchFamily="49" charset="0"/>
              <a:buChar char="o"/>
            </a:pPr>
            <a:r>
              <a:rPr lang="en-US" sz="2400" dirty="0" smtClean="0"/>
              <a:t>Fuel price=$1.3/gal</a:t>
            </a:r>
          </a:p>
          <a:p>
            <a:pPr lvl="1" algn="l" rtl="0">
              <a:buFont typeface="Courier New" pitchFamily="49" charset="0"/>
              <a:buChar char="o"/>
            </a:pPr>
            <a:r>
              <a:rPr lang="en-US" sz="2400" dirty="0" smtClean="0"/>
              <a:t>Operator's wages = $8.00/h</a:t>
            </a:r>
            <a:endParaRPr lang="ar-SA" sz="2400" dirty="0"/>
          </a:p>
        </p:txBody>
      </p:sp>
      <p:sp>
        <p:nvSpPr>
          <p:cNvPr id="5" name="Slide Number Placeholder 4"/>
          <p:cNvSpPr>
            <a:spLocks noGrp="1"/>
          </p:cNvSpPr>
          <p:nvPr>
            <p:ph type="sldNum" sz="quarter" idx="12"/>
          </p:nvPr>
        </p:nvSpPr>
        <p:spPr/>
        <p:txBody>
          <a:bodyPr/>
          <a:lstStyle/>
          <a:p>
            <a:fld id="{514F0C54-8CBF-4D85-A8AA-582647EFEDA6}" type="slidenum">
              <a:rPr lang="ar-SA" smtClean="0"/>
              <a:pPr/>
              <a:t>39</a:t>
            </a:fld>
            <a:endParaRPr lang="ar-SA"/>
          </a:p>
        </p:txBody>
      </p:sp>
      <p:sp>
        <p:nvSpPr>
          <p:cNvPr id="6" name="Footer Placeholder 5"/>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17-2 TIME VALUE OF MONEY</a:t>
            </a:r>
            <a:endParaRPr lang="ar-SA" dirty="0"/>
          </a:p>
        </p:txBody>
      </p:sp>
      <p:sp>
        <p:nvSpPr>
          <p:cNvPr id="3" name="Content Placeholder 2"/>
          <p:cNvSpPr>
            <a:spLocks noGrp="1"/>
          </p:cNvSpPr>
          <p:nvPr>
            <p:ph idx="1"/>
          </p:nvPr>
        </p:nvSpPr>
        <p:spPr/>
        <p:txBody>
          <a:bodyPr>
            <a:normAutofit fontScale="70000" lnSpcReduction="20000"/>
          </a:bodyPr>
          <a:lstStyle/>
          <a:p>
            <a:pPr lvl="0"/>
            <a:r>
              <a:rPr lang="en-US" dirty="0"/>
              <a:t>The expression (1 + </a:t>
            </a:r>
            <a:r>
              <a:rPr lang="en-US" i="1" dirty="0" err="1"/>
              <a:t>i</a:t>
            </a:r>
            <a:r>
              <a:rPr lang="en-US" i="1" dirty="0"/>
              <a:t>)</a:t>
            </a:r>
            <a:r>
              <a:rPr lang="en-US" i="1" baseline="30000" dirty="0"/>
              <a:t>n</a:t>
            </a:r>
            <a:r>
              <a:rPr lang="en-US" i="1" dirty="0"/>
              <a:t> </a:t>
            </a:r>
            <a:r>
              <a:rPr lang="en-US" dirty="0"/>
              <a:t>is often called the </a:t>
            </a:r>
            <a:r>
              <a:rPr lang="en-US" i="1" dirty="0"/>
              <a:t>single-payment compound interest factor. </a:t>
            </a:r>
            <a:endParaRPr lang="en-US" sz="2800" dirty="0"/>
          </a:p>
          <a:p>
            <a:pPr lvl="0"/>
            <a:r>
              <a:rPr lang="en-US" dirty="0"/>
              <a:t>Equation 17-1 can be solved to find the present value (present worth) of some future amount, resulting in Equation 17-2.</a:t>
            </a:r>
            <a:endParaRPr lang="en-US" sz="2800" dirty="0"/>
          </a:p>
          <a:p>
            <a:pPr>
              <a:buNone/>
            </a:pPr>
            <a:r>
              <a:rPr lang="en-US" dirty="0"/>
              <a:t> </a:t>
            </a:r>
            <a:endParaRPr lang="en-US" sz="2800" dirty="0"/>
          </a:p>
          <a:p>
            <a:pPr algn="ctr">
              <a:buNone/>
            </a:pPr>
            <a:r>
              <a:rPr lang="en-US" i="1" dirty="0"/>
              <a:t>p= F /</a:t>
            </a:r>
            <a:r>
              <a:rPr lang="en-US" dirty="0"/>
              <a:t>(1 + </a:t>
            </a:r>
            <a:r>
              <a:rPr lang="en-US" i="1" dirty="0" err="1"/>
              <a:t>i</a:t>
            </a:r>
            <a:r>
              <a:rPr lang="en-US" i="1" dirty="0"/>
              <a:t>)</a:t>
            </a:r>
            <a:r>
              <a:rPr lang="en-US" i="1" baseline="30000" dirty="0"/>
              <a:t>n</a:t>
            </a:r>
            <a:r>
              <a:rPr lang="en-US" i="1" dirty="0"/>
              <a:t> 	</a:t>
            </a:r>
            <a:r>
              <a:rPr lang="en-US" dirty="0"/>
              <a:t>(17-2)</a:t>
            </a:r>
            <a:endParaRPr lang="en-US" sz="2800" dirty="0"/>
          </a:p>
          <a:p>
            <a:pPr lvl="0"/>
            <a:endParaRPr lang="en-US" dirty="0" smtClean="0"/>
          </a:p>
          <a:p>
            <a:pPr lvl="0"/>
            <a:r>
              <a:rPr lang="en-US" dirty="0" smtClean="0"/>
              <a:t>The </a:t>
            </a:r>
            <a:r>
              <a:rPr lang="en-US" dirty="0"/>
              <a:t>expression 1/(1 + </a:t>
            </a:r>
            <a:r>
              <a:rPr lang="en-US" i="1" dirty="0" err="1"/>
              <a:t>i</a:t>
            </a:r>
            <a:r>
              <a:rPr lang="en-US" i="1" dirty="0"/>
              <a:t>)n </a:t>
            </a:r>
            <a:r>
              <a:rPr lang="en-US" dirty="0"/>
              <a:t>is called the </a:t>
            </a:r>
            <a:r>
              <a:rPr lang="en-US" i="1" dirty="0"/>
              <a:t>single-payment present worth factor.</a:t>
            </a:r>
            <a:endParaRPr lang="en-US" sz="2800" dirty="0"/>
          </a:p>
          <a:p>
            <a:pPr lvl="0"/>
            <a:r>
              <a:rPr lang="en-US" dirty="0"/>
              <a:t>The methods of engineering economy are widely used to:</a:t>
            </a:r>
            <a:endParaRPr lang="en-US" sz="2800" dirty="0"/>
          </a:p>
          <a:p>
            <a:pPr lvl="1"/>
            <a:r>
              <a:rPr lang="en-US" dirty="0"/>
              <a:t>analyze the economic feasibility of proposed projects,</a:t>
            </a:r>
            <a:endParaRPr lang="en-US" sz="2400" dirty="0"/>
          </a:p>
          <a:p>
            <a:pPr lvl="1"/>
            <a:r>
              <a:rPr lang="en-US" dirty="0"/>
              <a:t>to compare alternative investments, and </a:t>
            </a:r>
            <a:endParaRPr lang="en-US" sz="2400" dirty="0"/>
          </a:p>
          <a:p>
            <a:pPr lvl="1"/>
            <a:r>
              <a:rPr lang="en-US" dirty="0"/>
              <a:t>to determine the rate of return on an investment</a:t>
            </a:r>
            <a:endParaRPr lang="ar-SA"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4</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 17-6</a:t>
            </a:r>
            <a:endParaRPr lang="ar-SA" dirty="0"/>
          </a:p>
        </p:txBody>
      </p:sp>
      <p:sp>
        <p:nvSpPr>
          <p:cNvPr id="3" name="Content Placeholder 2"/>
          <p:cNvSpPr>
            <a:spLocks noGrp="1"/>
          </p:cNvSpPr>
          <p:nvPr>
            <p:ph idx="1"/>
          </p:nvPr>
        </p:nvSpPr>
        <p:spPr>
          <a:xfrm>
            <a:off x="457200" y="1600200"/>
            <a:ext cx="8382000" cy="4800600"/>
          </a:xfrm>
        </p:spPr>
        <p:txBody>
          <a:bodyPr>
            <a:normAutofit fontScale="77500" lnSpcReduction="20000"/>
          </a:bodyPr>
          <a:lstStyle/>
          <a:p>
            <a:pPr algn="ctr">
              <a:buNone/>
            </a:pPr>
            <a:r>
              <a:rPr lang="en-US" b="1" dirty="0"/>
              <a:t>Solution</a:t>
            </a:r>
            <a:endParaRPr lang="en-US" dirty="0"/>
          </a:p>
          <a:p>
            <a:r>
              <a:rPr lang="en-US" b="1" dirty="0"/>
              <a:t> </a:t>
            </a:r>
            <a:r>
              <a:rPr lang="en-US" b="1" dirty="0" smtClean="0"/>
              <a:t>Owning </a:t>
            </a:r>
            <a:r>
              <a:rPr lang="en-US" b="1" dirty="0"/>
              <a:t>Cost</a:t>
            </a:r>
            <a:endParaRPr lang="en-US" dirty="0"/>
          </a:p>
          <a:p>
            <a:pPr lvl="1"/>
            <a:r>
              <a:rPr lang="en-US" dirty="0"/>
              <a:t>Depreciation cost:</a:t>
            </a:r>
          </a:p>
          <a:p>
            <a:pPr lvl="1"/>
            <a:r>
              <a:rPr lang="en-US" dirty="0"/>
              <a:t>D</a:t>
            </a:r>
            <a:r>
              <a:rPr lang="en-US" baseline="-25000" dirty="0"/>
              <a:t>2</a:t>
            </a:r>
            <a:r>
              <a:rPr lang="en-US" dirty="0"/>
              <a:t> = 4/15 × (152,000 - 16,000 - 12,000) = $33,067 		(17-4)</a:t>
            </a:r>
          </a:p>
          <a:p>
            <a:pPr lvl="1"/>
            <a:r>
              <a:rPr lang="en-US" dirty="0"/>
              <a:t>Depreciation = 33,067/2000 =$16.53/h</a:t>
            </a:r>
          </a:p>
          <a:p>
            <a:pPr lvl="1"/>
            <a:r>
              <a:rPr lang="en-US" dirty="0"/>
              <a:t>Investment, tax, insurance, and storage cost:</a:t>
            </a:r>
          </a:p>
          <a:p>
            <a:pPr lvl="1"/>
            <a:r>
              <a:rPr lang="en-US" dirty="0"/>
              <a:t>Cost rate =Investment + tax, insurance, and storage </a:t>
            </a:r>
            <a:endParaRPr lang="en-US" dirty="0" smtClean="0"/>
          </a:p>
          <a:p>
            <a:pPr lvl="1">
              <a:buNone/>
            </a:pPr>
            <a:r>
              <a:rPr lang="en-US" dirty="0"/>
              <a:t> </a:t>
            </a:r>
            <a:r>
              <a:rPr lang="en-US" dirty="0" smtClean="0"/>
              <a:t>                    = </a:t>
            </a:r>
            <a:r>
              <a:rPr lang="en-US" dirty="0"/>
              <a:t>10 + 8 = 18%</a:t>
            </a:r>
          </a:p>
          <a:p>
            <a:pPr lvl="1"/>
            <a:r>
              <a:rPr lang="en-US" dirty="0"/>
              <a:t>Average Investment = (152 000 + 16 000)/2 </a:t>
            </a:r>
            <a:endParaRPr lang="en-US" dirty="0" smtClean="0"/>
          </a:p>
          <a:p>
            <a:pPr lvl="1">
              <a:buNone/>
            </a:pPr>
            <a:r>
              <a:rPr lang="en-US" dirty="0"/>
              <a:t> </a:t>
            </a:r>
            <a:r>
              <a:rPr lang="en-US" dirty="0" smtClean="0"/>
              <a:t>                                        = </a:t>
            </a:r>
            <a:r>
              <a:rPr lang="en-US" dirty="0"/>
              <a:t>$84,000 	</a:t>
            </a:r>
            <a:r>
              <a:rPr lang="en-US" dirty="0" smtClean="0"/>
              <a:t>	(</a:t>
            </a:r>
            <a:r>
              <a:rPr lang="en-US" dirty="0"/>
              <a:t>17-6)</a:t>
            </a:r>
          </a:p>
          <a:p>
            <a:pPr lvl="1"/>
            <a:r>
              <a:rPr lang="en-US" dirty="0"/>
              <a:t>Investment, tax, Insurance, and storage = (84000 × 0.18</a:t>
            </a:r>
            <a:r>
              <a:rPr lang="en-US" dirty="0" smtClean="0"/>
              <a:t>)/2000 </a:t>
            </a:r>
          </a:p>
          <a:p>
            <a:pPr lvl="1">
              <a:buNone/>
            </a:pPr>
            <a:r>
              <a:rPr lang="en-US" dirty="0"/>
              <a:t> </a:t>
            </a:r>
            <a:r>
              <a:rPr lang="en-US" dirty="0" smtClean="0"/>
              <a:t>						           = </a:t>
            </a:r>
            <a:r>
              <a:rPr lang="en-US" dirty="0"/>
              <a:t>$7.56/h</a:t>
            </a:r>
          </a:p>
          <a:p>
            <a:pPr lvl="1"/>
            <a:r>
              <a:rPr lang="en-US" dirty="0"/>
              <a:t>Total owning cost = 16.53 + 7.56 =$</a:t>
            </a:r>
            <a:r>
              <a:rPr lang="en-US" dirty="0" smtClean="0"/>
              <a:t>24.09/h</a:t>
            </a:r>
            <a:endParaRPr lang="en-US" dirty="0"/>
          </a:p>
        </p:txBody>
      </p:sp>
      <p:sp>
        <p:nvSpPr>
          <p:cNvPr id="5" name="Slide Number Placeholder 4"/>
          <p:cNvSpPr>
            <a:spLocks noGrp="1"/>
          </p:cNvSpPr>
          <p:nvPr>
            <p:ph type="sldNum" sz="quarter" idx="12"/>
          </p:nvPr>
        </p:nvSpPr>
        <p:spPr/>
        <p:txBody>
          <a:bodyPr/>
          <a:lstStyle/>
          <a:p>
            <a:fld id="{514F0C54-8CBF-4D85-A8AA-582647EFEDA6}" type="slidenum">
              <a:rPr lang="ar-SA" smtClean="0"/>
              <a:pPr/>
              <a:t>40</a:t>
            </a:fld>
            <a:endParaRPr lang="ar-SA"/>
          </a:p>
        </p:txBody>
      </p:sp>
      <p:sp>
        <p:nvSpPr>
          <p:cNvPr id="6" name="Footer Placeholder 5"/>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 17-6</a:t>
            </a:r>
            <a:endParaRPr lang="ar-SA" dirty="0"/>
          </a:p>
        </p:txBody>
      </p:sp>
      <p:sp>
        <p:nvSpPr>
          <p:cNvPr id="3" name="Content Placeholder 2"/>
          <p:cNvSpPr>
            <a:spLocks noGrp="1"/>
          </p:cNvSpPr>
          <p:nvPr>
            <p:ph idx="1"/>
          </p:nvPr>
        </p:nvSpPr>
        <p:spPr>
          <a:xfrm>
            <a:off x="457200" y="1600200"/>
            <a:ext cx="8382000" cy="4800600"/>
          </a:xfrm>
        </p:spPr>
        <p:txBody>
          <a:bodyPr>
            <a:normAutofit fontScale="92500" lnSpcReduction="20000"/>
          </a:bodyPr>
          <a:lstStyle/>
          <a:p>
            <a:r>
              <a:rPr lang="en-US" b="1" dirty="0"/>
              <a:t>Operating Cost</a:t>
            </a:r>
            <a:endParaRPr lang="en-US" dirty="0"/>
          </a:p>
          <a:p>
            <a:r>
              <a:rPr lang="en-US" dirty="0"/>
              <a:t>Fuel cost:</a:t>
            </a:r>
          </a:p>
          <a:p>
            <a:pPr lvl="1"/>
            <a:r>
              <a:rPr lang="en-US" dirty="0"/>
              <a:t>Estimated consumption = 0.035 x 465 = 16.3 gal/h 		(Table 17-1)</a:t>
            </a:r>
          </a:p>
          <a:p>
            <a:pPr lvl="1"/>
            <a:r>
              <a:rPr lang="en-US" dirty="0"/>
              <a:t>Fuel cost = 16.3 × </a:t>
            </a:r>
            <a:r>
              <a:rPr lang="en-US" dirty="0" smtClean="0"/>
              <a:t>1.3 </a:t>
            </a:r>
            <a:r>
              <a:rPr lang="en-US" dirty="0"/>
              <a:t>= </a:t>
            </a:r>
            <a:r>
              <a:rPr lang="en-US" dirty="0" smtClean="0"/>
              <a:t>$21.19/h</a:t>
            </a:r>
            <a:endParaRPr lang="en-US" dirty="0"/>
          </a:p>
          <a:p>
            <a:r>
              <a:rPr lang="en-US" dirty="0"/>
              <a:t>Service cost:</a:t>
            </a:r>
          </a:p>
          <a:p>
            <a:pPr lvl="1"/>
            <a:r>
              <a:rPr lang="en-US" dirty="0"/>
              <a:t>Service cost = 0.33 × </a:t>
            </a:r>
            <a:r>
              <a:rPr lang="en-US" dirty="0" smtClean="0"/>
              <a:t>21.19 </a:t>
            </a:r>
            <a:r>
              <a:rPr lang="en-US" dirty="0"/>
              <a:t>= </a:t>
            </a:r>
            <a:r>
              <a:rPr lang="en-US" dirty="0" smtClean="0"/>
              <a:t>$7.06/h </a:t>
            </a:r>
            <a:r>
              <a:rPr lang="en-US" dirty="0"/>
              <a:t>(Table 17-2)</a:t>
            </a:r>
          </a:p>
          <a:p>
            <a:r>
              <a:rPr lang="en-US" b="1" dirty="0"/>
              <a:t> </a:t>
            </a:r>
            <a:r>
              <a:rPr lang="en-US" dirty="0" smtClean="0"/>
              <a:t>Repair </a:t>
            </a:r>
            <a:r>
              <a:rPr lang="en-US" dirty="0"/>
              <a:t>cost:</a:t>
            </a:r>
          </a:p>
          <a:p>
            <a:pPr lvl="1"/>
            <a:r>
              <a:rPr lang="en-US" dirty="0"/>
              <a:t>Lifetime repair cost = 0.90 × (152,000 - 12,000) = $126,000 	</a:t>
            </a:r>
            <a:r>
              <a:rPr lang="en-US" dirty="0" smtClean="0"/>
              <a:t>(</a:t>
            </a:r>
            <a:r>
              <a:rPr lang="en-US" dirty="0"/>
              <a:t>Table 17-3)</a:t>
            </a:r>
          </a:p>
          <a:p>
            <a:pPr lvl="1"/>
            <a:r>
              <a:rPr lang="en-US" dirty="0"/>
              <a:t>Repair cost = 2/15 × (126000/2,000) = $8.40/h (17-7</a:t>
            </a:r>
            <a:r>
              <a:rPr lang="en-US" dirty="0" smtClean="0"/>
              <a:t>)</a:t>
            </a:r>
            <a:endParaRPr lang="en-US"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41</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 17-6</a:t>
            </a:r>
            <a:endParaRPr lang="ar-SA" dirty="0"/>
          </a:p>
        </p:txBody>
      </p:sp>
      <p:sp>
        <p:nvSpPr>
          <p:cNvPr id="3" name="Content Placeholder 2"/>
          <p:cNvSpPr>
            <a:spLocks noGrp="1"/>
          </p:cNvSpPr>
          <p:nvPr>
            <p:ph idx="1"/>
          </p:nvPr>
        </p:nvSpPr>
        <p:spPr>
          <a:xfrm>
            <a:off x="457200" y="1600200"/>
            <a:ext cx="8382000" cy="4800600"/>
          </a:xfrm>
        </p:spPr>
        <p:txBody>
          <a:bodyPr>
            <a:normAutofit fontScale="92500" lnSpcReduction="10000"/>
          </a:bodyPr>
          <a:lstStyle/>
          <a:p>
            <a:r>
              <a:rPr lang="en-US" dirty="0" smtClean="0"/>
              <a:t>Tire </a:t>
            </a:r>
            <a:r>
              <a:rPr lang="en-US" dirty="0"/>
              <a:t>cost:</a:t>
            </a:r>
          </a:p>
          <a:p>
            <a:pPr lvl="1"/>
            <a:r>
              <a:rPr lang="en-US" dirty="0"/>
              <a:t>Estimated tire life =3000 h (Table 17-4)</a:t>
            </a:r>
          </a:p>
          <a:p>
            <a:pPr lvl="1"/>
            <a:r>
              <a:rPr lang="en-US" dirty="0"/>
              <a:t>Tire cost = 1.15× $12,000/3000 = $4.60/h</a:t>
            </a:r>
          </a:p>
          <a:p>
            <a:r>
              <a:rPr lang="en-US" dirty="0"/>
              <a:t>Special item cost: None</a:t>
            </a:r>
          </a:p>
          <a:p>
            <a:r>
              <a:rPr lang="en-US" dirty="0"/>
              <a:t>Operator wages </a:t>
            </a:r>
            <a:r>
              <a:rPr lang="en-US" dirty="0" smtClean="0"/>
              <a:t>=$32.00/h</a:t>
            </a:r>
            <a:endParaRPr lang="en-US" dirty="0"/>
          </a:p>
          <a:p>
            <a:r>
              <a:rPr lang="en-US" dirty="0"/>
              <a:t>Total operating cost = </a:t>
            </a:r>
            <a:r>
              <a:rPr lang="en-US" dirty="0" smtClean="0"/>
              <a:t>21.19 </a:t>
            </a:r>
            <a:r>
              <a:rPr lang="en-US" dirty="0"/>
              <a:t>+ </a:t>
            </a:r>
            <a:r>
              <a:rPr lang="en-US" dirty="0" smtClean="0"/>
              <a:t>7.06 </a:t>
            </a:r>
            <a:r>
              <a:rPr lang="en-US" dirty="0"/>
              <a:t>+ 8.40 + 4.60 + </a:t>
            </a:r>
            <a:r>
              <a:rPr lang="en-US" dirty="0" smtClean="0"/>
              <a:t>32.00 </a:t>
            </a:r>
            <a:r>
              <a:rPr lang="en-US" dirty="0"/>
              <a:t>= </a:t>
            </a:r>
            <a:r>
              <a:rPr lang="en-US" dirty="0" smtClean="0"/>
              <a:t>$73.25/h</a:t>
            </a:r>
            <a:endParaRPr lang="en-US" dirty="0"/>
          </a:p>
          <a:p>
            <a:endParaRPr lang="en-US" b="1" dirty="0" smtClean="0"/>
          </a:p>
          <a:p>
            <a:r>
              <a:rPr lang="en-US" b="1" dirty="0" smtClean="0"/>
              <a:t>Total </a:t>
            </a:r>
            <a:r>
              <a:rPr lang="en-US" b="1" dirty="0"/>
              <a:t>0 &amp; 0 Cost</a:t>
            </a:r>
            <a:endParaRPr lang="en-US" dirty="0"/>
          </a:p>
          <a:p>
            <a:pPr lvl="1"/>
            <a:r>
              <a:rPr lang="en-US" dirty="0"/>
              <a:t>Owning and operating cost = 24.09 + </a:t>
            </a:r>
            <a:r>
              <a:rPr lang="en-US" dirty="0" smtClean="0"/>
              <a:t>73.25 </a:t>
            </a:r>
            <a:r>
              <a:rPr lang="en-US" dirty="0"/>
              <a:t>= </a:t>
            </a:r>
            <a:r>
              <a:rPr lang="en-US" dirty="0" smtClean="0"/>
              <a:t>$97.34/h</a:t>
            </a:r>
            <a:endParaRPr lang="en-US"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42</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17-4 THE RENT-LEASE-BUY DECISION</a:t>
            </a:r>
            <a:endParaRPr lang="ar-SA" dirty="0"/>
          </a:p>
        </p:txBody>
      </p:sp>
      <p:sp>
        <p:nvSpPr>
          <p:cNvPr id="3" name="Content Placeholder 2"/>
          <p:cNvSpPr>
            <a:spLocks noGrp="1"/>
          </p:cNvSpPr>
          <p:nvPr>
            <p:ph idx="1"/>
          </p:nvPr>
        </p:nvSpPr>
        <p:spPr/>
        <p:txBody>
          <a:bodyPr>
            <a:normAutofit fontScale="92500" lnSpcReduction="10000"/>
          </a:bodyPr>
          <a:lstStyle/>
          <a:p>
            <a:pPr lvl="0"/>
            <a:r>
              <a:rPr lang="en-US" dirty="0" smtClean="0"/>
              <a:t>The </a:t>
            </a:r>
            <a:r>
              <a:rPr lang="en-US" dirty="0"/>
              <a:t>question of whether it is better to purchase a piece of construction equipment rather than renting or leasing the item is difficult to answer. </a:t>
            </a:r>
          </a:p>
          <a:p>
            <a:pPr lvl="0"/>
            <a:r>
              <a:rPr lang="en-US" dirty="0"/>
              <a:t>Leasing involves a commitment for a fixed period and may include a purchase option in which a portion of the lease payments is credited toward the purchase price if the option is exercised. </a:t>
            </a:r>
          </a:p>
          <a:p>
            <a:pPr lvl="0"/>
            <a:r>
              <a:rPr lang="en-US" dirty="0"/>
              <a:t>Renting is a short-term arrangement subject only to the availability of rental equipment and a minimum rental period (usually 1 day). </a:t>
            </a:r>
          </a:p>
        </p:txBody>
      </p:sp>
      <p:sp>
        <p:nvSpPr>
          <p:cNvPr id="4" name="Slide Number Placeholder 3"/>
          <p:cNvSpPr>
            <a:spLocks noGrp="1"/>
          </p:cNvSpPr>
          <p:nvPr>
            <p:ph type="sldNum" sz="quarter" idx="12"/>
          </p:nvPr>
        </p:nvSpPr>
        <p:spPr/>
        <p:txBody>
          <a:bodyPr/>
          <a:lstStyle/>
          <a:p>
            <a:fld id="{514F0C54-8CBF-4D85-A8AA-582647EFEDA6}" type="slidenum">
              <a:rPr lang="ar-SA" smtClean="0"/>
              <a:pPr/>
              <a:t>43</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17-4 THE RENT-LEASE-BUY DECISION</a:t>
            </a:r>
            <a:endParaRPr lang="ar-SA" dirty="0"/>
          </a:p>
        </p:txBody>
      </p:sp>
      <p:sp>
        <p:nvSpPr>
          <p:cNvPr id="3" name="Content Placeholder 2"/>
          <p:cNvSpPr>
            <a:spLocks noGrp="1"/>
          </p:cNvSpPr>
          <p:nvPr>
            <p:ph idx="1"/>
          </p:nvPr>
        </p:nvSpPr>
        <p:spPr/>
        <p:txBody>
          <a:bodyPr>
            <a:normAutofit fontScale="85000" lnSpcReduction="20000"/>
          </a:bodyPr>
          <a:lstStyle/>
          <a:p>
            <a:pPr lvl="0"/>
            <a:r>
              <a:rPr lang="en-US" dirty="0" smtClean="0"/>
              <a:t>In </a:t>
            </a:r>
            <a:r>
              <a:rPr lang="en-US" dirty="0"/>
              <a:t>recent years there has been a trend toward increased leasing and renting of construction equipment. </a:t>
            </a:r>
          </a:p>
          <a:p>
            <a:pPr lvl="0"/>
            <a:r>
              <a:rPr lang="en-US" dirty="0"/>
              <a:t>Some of the reasons for this trend include inflation, the high cost of borrowed funds, and the wide fluctuation in the rate of demand for construction services. </a:t>
            </a:r>
          </a:p>
          <a:p>
            <a:pPr lvl="0"/>
            <a:r>
              <a:rPr lang="en-US" dirty="0"/>
              <a:t>There are some construction companies that make it a policy to rent or lease all major items of equipment.</a:t>
            </a:r>
          </a:p>
          <a:p>
            <a:pPr lvl="0"/>
            <a:r>
              <a:rPr lang="en-US" dirty="0"/>
              <a:t>Advantages of equipment ownership include governmental tax incentives (investment credit and depreciation), full control of equipment resources, and availability of equipment when needed. </a:t>
            </a:r>
          </a:p>
        </p:txBody>
      </p:sp>
      <p:sp>
        <p:nvSpPr>
          <p:cNvPr id="4" name="Slide Number Placeholder 3"/>
          <p:cNvSpPr>
            <a:spLocks noGrp="1"/>
          </p:cNvSpPr>
          <p:nvPr>
            <p:ph type="sldNum" sz="quarter" idx="12"/>
          </p:nvPr>
        </p:nvSpPr>
        <p:spPr/>
        <p:txBody>
          <a:bodyPr/>
          <a:lstStyle/>
          <a:p>
            <a:fld id="{514F0C54-8CBF-4D85-A8AA-582647EFEDA6}" type="slidenum">
              <a:rPr lang="ar-SA" smtClean="0"/>
              <a:pPr/>
              <a:t>44</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17-4 THE RENT-LEASE-BUY DECISION</a:t>
            </a:r>
            <a:endParaRPr lang="ar-SA" dirty="0"/>
          </a:p>
        </p:txBody>
      </p:sp>
      <p:sp>
        <p:nvSpPr>
          <p:cNvPr id="3" name="Content Placeholder 2"/>
          <p:cNvSpPr>
            <a:spLocks noGrp="1"/>
          </p:cNvSpPr>
          <p:nvPr>
            <p:ph idx="1"/>
          </p:nvPr>
        </p:nvSpPr>
        <p:spPr/>
        <p:txBody>
          <a:bodyPr>
            <a:normAutofit fontScale="85000" lnSpcReduction="10000"/>
          </a:bodyPr>
          <a:lstStyle/>
          <a:p>
            <a:pPr lvl="0"/>
            <a:r>
              <a:rPr lang="en-US" dirty="0" smtClean="0"/>
              <a:t>Leasing </a:t>
            </a:r>
            <a:r>
              <a:rPr lang="en-US" dirty="0"/>
              <a:t>and renting require little initial capital (usually none for renting) and equipment costs are fully tax deductible as project expenses. </a:t>
            </a:r>
          </a:p>
          <a:p>
            <a:pPr lvl="0"/>
            <a:r>
              <a:rPr lang="en-US" dirty="0"/>
              <a:t>In general, purchasing equipment will result in the lowest hourly equipment cost if the equipment is properly maintained and fully utilized. </a:t>
            </a:r>
          </a:p>
          <a:p>
            <a:pPr lvl="0"/>
            <a:r>
              <a:rPr lang="en-US" dirty="0"/>
              <a:t>as we noted earlier, equipment owning costs continue whether equipment is being utilized or sitting idle. </a:t>
            </a:r>
          </a:p>
          <a:p>
            <a:pPr lvl="0"/>
            <a:r>
              <a:rPr lang="en-US" dirty="0"/>
              <a:t>Therefore, renting is usually least expensive for equipment which has low utilization. </a:t>
            </a:r>
          </a:p>
        </p:txBody>
      </p:sp>
      <p:sp>
        <p:nvSpPr>
          <p:cNvPr id="4" name="Slide Number Placeholder 3"/>
          <p:cNvSpPr>
            <a:spLocks noGrp="1"/>
          </p:cNvSpPr>
          <p:nvPr>
            <p:ph type="sldNum" sz="quarter" idx="12"/>
          </p:nvPr>
        </p:nvSpPr>
        <p:spPr/>
        <p:txBody>
          <a:bodyPr/>
          <a:lstStyle/>
          <a:p>
            <a:fld id="{514F0C54-8CBF-4D85-A8AA-582647EFEDA6}" type="slidenum">
              <a:rPr lang="ar-SA" smtClean="0"/>
              <a:pPr/>
              <a:t>45</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17-4 THE RENT-LEASE-BUY DECISION</a:t>
            </a:r>
            <a:endParaRPr lang="ar-SA" dirty="0"/>
          </a:p>
        </p:txBody>
      </p:sp>
      <p:sp>
        <p:nvSpPr>
          <p:cNvPr id="3" name="Content Placeholder 2"/>
          <p:cNvSpPr>
            <a:spLocks noGrp="1"/>
          </p:cNvSpPr>
          <p:nvPr>
            <p:ph idx="1"/>
          </p:nvPr>
        </p:nvSpPr>
        <p:spPr/>
        <p:txBody>
          <a:bodyPr>
            <a:normAutofit fontScale="77500" lnSpcReduction="20000"/>
          </a:bodyPr>
          <a:lstStyle/>
          <a:p>
            <a:pPr lvl="0"/>
            <a:r>
              <a:rPr lang="en-US" dirty="0" smtClean="0"/>
              <a:t>Leasing </a:t>
            </a:r>
            <a:r>
              <a:rPr lang="en-US" dirty="0"/>
              <a:t>is intermediate between the two and may be the best solution when capital is limited and equipment utilization is high. </a:t>
            </a:r>
          </a:p>
          <a:p>
            <a:pPr lvl="0"/>
            <a:r>
              <a:rPr lang="en-US" dirty="0"/>
              <a:t>The lease-with-purchase option may provide an attractive opportunity to purchase the equipment at low cost after lease costs have been paid under a cost-type contract.</a:t>
            </a:r>
          </a:p>
          <a:p>
            <a:pPr lvl="0"/>
            <a:r>
              <a:rPr lang="en-US" dirty="0"/>
              <a:t>One approach to comparing the cost of buying, leasing, and renting an item of equipment is illustrated in Example 17-7. </a:t>
            </a:r>
          </a:p>
          <a:p>
            <a:pPr lvl="0"/>
            <a:r>
              <a:rPr lang="en-US" dirty="0"/>
              <a:t>Under the particular circumstances of Example 17-7, buying is significantly less expensive than either leasing or renting if the equipment is fully utilized for the planned 5 years or 10,000 hours</a:t>
            </a:r>
            <a:r>
              <a:rPr lang="en-US" dirty="0" smtClean="0"/>
              <a:t>.</a:t>
            </a:r>
            <a:endParaRPr lang="en-US"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46</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a:t>FIGURE </a:t>
            </a:r>
            <a:r>
              <a:rPr lang="en-US" sz="3600" dirty="0" smtClean="0"/>
              <a:t>17-1: </a:t>
            </a:r>
            <a:r>
              <a:rPr lang="en-US" sz="3600" dirty="0"/>
              <a:t>Hourly cost of buying, leasing, and renting for Example 17-7</a:t>
            </a:r>
            <a:r>
              <a:rPr lang="en-US" sz="3600" dirty="0" smtClean="0"/>
              <a:t>.</a:t>
            </a:r>
            <a:endParaRPr lang="ar-SA" sz="3600" dirty="0"/>
          </a:p>
        </p:txBody>
      </p:sp>
      <p:pic>
        <p:nvPicPr>
          <p:cNvPr id="4" name="Picture 3"/>
          <p:cNvPicPr/>
          <p:nvPr/>
        </p:nvPicPr>
        <p:blipFill>
          <a:blip r:embed="rId2" cstate="print"/>
          <a:srcRect l="33333"/>
          <a:stretch>
            <a:fillRect/>
          </a:stretch>
        </p:blipFill>
        <p:spPr bwMode="auto">
          <a:xfrm>
            <a:off x="1066800" y="1524000"/>
            <a:ext cx="6096000" cy="48768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4F0C54-8CBF-4D85-A8AA-582647EFEDA6}" type="slidenum">
              <a:rPr lang="ar-SA" smtClean="0"/>
              <a:pPr/>
              <a:t>47</a:t>
            </a:fld>
            <a:endParaRPr lang="ar-SA"/>
          </a:p>
        </p:txBody>
      </p:sp>
      <p:sp>
        <p:nvSpPr>
          <p:cNvPr id="6" name="Footer Placeholder 5"/>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17-5 FINANCIAL MANAGEMENT OF CONSTRUCTION</a:t>
            </a:r>
            <a:endParaRPr lang="ar-SA" dirty="0"/>
          </a:p>
        </p:txBody>
      </p:sp>
      <p:sp>
        <p:nvSpPr>
          <p:cNvPr id="3" name="Content Placeholder 2"/>
          <p:cNvSpPr>
            <a:spLocks noGrp="1"/>
          </p:cNvSpPr>
          <p:nvPr>
            <p:ph idx="1"/>
          </p:nvPr>
        </p:nvSpPr>
        <p:spPr/>
        <p:txBody>
          <a:bodyPr>
            <a:normAutofit fontScale="92500" lnSpcReduction="10000"/>
          </a:bodyPr>
          <a:lstStyle/>
          <a:p>
            <a:pPr lvl="0"/>
            <a:r>
              <a:rPr lang="en-US" dirty="0" smtClean="0"/>
              <a:t>Construction </a:t>
            </a:r>
            <a:r>
              <a:rPr lang="en-US" dirty="0"/>
              <a:t>company failure in the United States indicate that the four major factors of:</a:t>
            </a:r>
            <a:endParaRPr lang="en-US" sz="2800" dirty="0"/>
          </a:p>
          <a:p>
            <a:pPr lvl="1"/>
            <a:r>
              <a:rPr lang="en-US" dirty="0"/>
              <a:t> inadequate financing, </a:t>
            </a:r>
            <a:endParaRPr lang="en-US" sz="2400" dirty="0"/>
          </a:p>
          <a:p>
            <a:pPr lvl="1"/>
            <a:r>
              <a:rPr lang="en-US" dirty="0"/>
              <a:t>underestimating costs, </a:t>
            </a:r>
            <a:endParaRPr lang="en-US" sz="2400" dirty="0"/>
          </a:p>
          <a:p>
            <a:pPr lvl="1"/>
            <a:r>
              <a:rPr lang="en-US" dirty="0"/>
              <a:t>inadequate cost accounting, and </a:t>
            </a:r>
            <a:endParaRPr lang="en-US" sz="2400" dirty="0"/>
          </a:p>
          <a:p>
            <a:pPr lvl="1"/>
            <a:r>
              <a:rPr lang="en-US" dirty="0"/>
              <a:t>poor management account for over 80% of all failures. </a:t>
            </a:r>
            <a:endParaRPr lang="en-US" sz="2400" dirty="0"/>
          </a:p>
          <a:p>
            <a:pPr lvl="0"/>
            <a:r>
              <a:rPr lang="en-US" dirty="0"/>
              <a:t>The financial management of a construction company is equally as important to company success as is its technical management is apparent. </a:t>
            </a:r>
            <a:endParaRPr lang="en-US" sz="2800" dirty="0"/>
          </a:p>
          <a:p>
            <a:endParaRPr lang="ar-SA"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48</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Financial Planning</a:t>
            </a:r>
            <a:endParaRPr lang="ar-SA" dirty="0"/>
          </a:p>
        </p:txBody>
      </p:sp>
      <p:sp>
        <p:nvSpPr>
          <p:cNvPr id="3" name="Content Placeholder 2"/>
          <p:cNvSpPr>
            <a:spLocks noGrp="1"/>
          </p:cNvSpPr>
          <p:nvPr>
            <p:ph idx="1"/>
          </p:nvPr>
        </p:nvSpPr>
        <p:spPr>
          <a:xfrm>
            <a:off x="457200" y="1371600"/>
            <a:ext cx="8229600" cy="5181600"/>
          </a:xfrm>
        </p:spPr>
        <p:txBody>
          <a:bodyPr>
            <a:normAutofit fontScale="77500" lnSpcReduction="20000"/>
          </a:bodyPr>
          <a:lstStyle/>
          <a:p>
            <a:pPr lvl="0"/>
            <a:r>
              <a:rPr lang="en-US" dirty="0" smtClean="0"/>
              <a:t>Financial </a:t>
            </a:r>
            <a:r>
              <a:rPr lang="en-US" dirty="0"/>
              <a:t>planning for a construction project includes:</a:t>
            </a:r>
            <a:endParaRPr lang="en-US" sz="2800" dirty="0"/>
          </a:p>
          <a:p>
            <a:pPr lvl="1"/>
            <a:r>
              <a:rPr lang="en-US" dirty="0"/>
              <a:t>cost estimating prior to bidding or negotiating a contract, </a:t>
            </a:r>
            <a:endParaRPr lang="en-US" sz="2400" dirty="0"/>
          </a:p>
          <a:p>
            <a:pPr lvl="1"/>
            <a:r>
              <a:rPr lang="en-US" dirty="0"/>
              <a:t>forecasting project income and expenditure (or cash flow), and </a:t>
            </a:r>
            <a:endParaRPr lang="en-US" sz="2400" dirty="0"/>
          </a:p>
          <a:p>
            <a:pPr lvl="1"/>
            <a:r>
              <a:rPr lang="en-US" dirty="0"/>
              <a:t>determining the amount of work that a construction firm can safely undertake at one time.</a:t>
            </a:r>
            <a:endParaRPr lang="en-US" sz="2400" dirty="0"/>
          </a:p>
          <a:p>
            <a:pPr lvl="0"/>
            <a:r>
              <a:rPr lang="en-US" dirty="0"/>
              <a:t>Cost estimating for a project, as the name implies, involves estimating the total cost to carry out a construction project in accordance with the plans and specifications. </a:t>
            </a:r>
            <a:endParaRPr lang="en-US" sz="2800" dirty="0"/>
          </a:p>
          <a:p>
            <a:pPr lvl="0"/>
            <a:r>
              <a:rPr lang="en-US" dirty="0"/>
              <a:t>Costs that must be considered include:</a:t>
            </a:r>
            <a:endParaRPr lang="en-US" sz="2800" dirty="0"/>
          </a:p>
          <a:p>
            <a:pPr lvl="1"/>
            <a:r>
              <a:rPr lang="en-US" dirty="0"/>
              <a:t> labor, </a:t>
            </a:r>
            <a:endParaRPr lang="en-US" sz="2400" dirty="0"/>
          </a:p>
          <a:p>
            <a:pPr lvl="1"/>
            <a:r>
              <a:rPr lang="en-US" dirty="0"/>
              <a:t>equipment, </a:t>
            </a:r>
            <a:endParaRPr lang="en-US" dirty="0" smtClean="0"/>
          </a:p>
          <a:p>
            <a:pPr lvl="1"/>
            <a:r>
              <a:rPr lang="en-US" sz="2400" dirty="0" smtClean="0"/>
              <a:t>materials, </a:t>
            </a:r>
          </a:p>
          <a:p>
            <a:pPr lvl="1"/>
            <a:r>
              <a:rPr lang="en-US" sz="2400" dirty="0" smtClean="0"/>
              <a:t>subcontracts and services, </a:t>
            </a:r>
          </a:p>
          <a:p>
            <a:pPr lvl="1"/>
            <a:r>
              <a:rPr lang="en-US" sz="2400" dirty="0" smtClean="0"/>
              <a:t>indirect (or job management) costs, and </a:t>
            </a:r>
          </a:p>
          <a:p>
            <a:pPr lvl="1"/>
            <a:r>
              <a:rPr lang="en-US" sz="2400" dirty="0" smtClean="0"/>
              <a:t>general overhead (off-site management and administration costs).</a:t>
            </a:r>
          </a:p>
        </p:txBody>
      </p:sp>
      <p:sp>
        <p:nvSpPr>
          <p:cNvPr id="4" name="Slide Number Placeholder 3"/>
          <p:cNvSpPr>
            <a:spLocks noGrp="1"/>
          </p:cNvSpPr>
          <p:nvPr>
            <p:ph type="sldNum" sz="quarter" idx="12"/>
          </p:nvPr>
        </p:nvSpPr>
        <p:spPr/>
        <p:txBody>
          <a:bodyPr/>
          <a:lstStyle/>
          <a:p>
            <a:fld id="{514F0C54-8CBF-4D85-A8AA-582647EFEDA6}" type="slidenum">
              <a:rPr lang="ar-SA" smtClean="0"/>
              <a:pPr/>
              <a:t>49</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17-3 EQUIPMENT COST</a:t>
            </a:r>
            <a:endParaRPr lang="ar-SA" dirty="0"/>
          </a:p>
        </p:txBody>
      </p:sp>
      <p:sp>
        <p:nvSpPr>
          <p:cNvPr id="3" name="Content Placeholder 2"/>
          <p:cNvSpPr>
            <a:spLocks noGrp="1"/>
          </p:cNvSpPr>
          <p:nvPr>
            <p:ph idx="1"/>
          </p:nvPr>
        </p:nvSpPr>
        <p:spPr/>
        <p:txBody>
          <a:bodyPr/>
          <a:lstStyle/>
          <a:p>
            <a:r>
              <a:rPr lang="en-US" b="1" dirty="0" smtClean="0"/>
              <a:t>Elements </a:t>
            </a:r>
            <a:r>
              <a:rPr lang="en-US" b="1" dirty="0"/>
              <a:t>of Equipment Cost</a:t>
            </a:r>
            <a:endParaRPr lang="en-US" dirty="0"/>
          </a:p>
          <a:p>
            <a:pPr lvl="1"/>
            <a:r>
              <a:rPr lang="en-US" b="1" dirty="0"/>
              <a:t>Owning Costs</a:t>
            </a:r>
            <a:endParaRPr lang="en-US" dirty="0"/>
          </a:p>
          <a:p>
            <a:pPr lvl="1"/>
            <a:r>
              <a:rPr lang="en-US" b="1" dirty="0"/>
              <a:t>Operating Costs</a:t>
            </a:r>
            <a:endParaRPr lang="en-US" dirty="0"/>
          </a:p>
          <a:p>
            <a:endParaRPr lang="ar-SA"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5</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Financial Planning</a:t>
            </a:r>
            <a:endParaRPr lang="ar-SA" dirty="0"/>
          </a:p>
        </p:txBody>
      </p:sp>
      <p:sp>
        <p:nvSpPr>
          <p:cNvPr id="3" name="Content Placeholder 2"/>
          <p:cNvSpPr>
            <a:spLocks noGrp="1"/>
          </p:cNvSpPr>
          <p:nvPr>
            <p:ph idx="1"/>
          </p:nvPr>
        </p:nvSpPr>
        <p:spPr/>
        <p:txBody>
          <a:bodyPr>
            <a:normAutofit fontScale="77500" lnSpcReduction="20000"/>
          </a:bodyPr>
          <a:lstStyle/>
          <a:p>
            <a:pPr lvl="0"/>
            <a:r>
              <a:rPr lang="en-US" dirty="0" smtClean="0"/>
              <a:t>Cost </a:t>
            </a:r>
            <a:r>
              <a:rPr lang="en-US" dirty="0"/>
              <a:t>estimating for bidding purposes is discussed further in Chapter 18.</a:t>
            </a:r>
            <a:endParaRPr lang="en-US" sz="2800" dirty="0"/>
          </a:p>
          <a:p>
            <a:pPr lvl="0"/>
            <a:r>
              <a:rPr lang="en-US" dirty="0"/>
              <a:t>A finance schedule or cash flow schedule shows the planned rate of project expenditure and project income. </a:t>
            </a:r>
            <a:endParaRPr lang="en-US" sz="2800" dirty="0"/>
          </a:p>
          <a:p>
            <a:pPr lvl="0"/>
            <a:r>
              <a:rPr lang="en-US" dirty="0"/>
              <a:t>It is common practice in the construction industry (as discussed in Chapter 18) for the owner to withhold payment for a percentage of the value of completed work (referred to as "</a:t>
            </a:r>
            <a:r>
              <a:rPr lang="en-US" dirty="0" err="1"/>
              <a:t>retainage</a:t>
            </a:r>
            <a:r>
              <a:rPr lang="en-US" dirty="0"/>
              <a:t>") as a guarantee until acceptance of the entire project. </a:t>
            </a:r>
            <a:endParaRPr lang="en-US" sz="2800" dirty="0"/>
          </a:p>
          <a:p>
            <a:pPr lvl="0"/>
            <a:r>
              <a:rPr lang="en-US" dirty="0"/>
              <a:t>Even when periodic progress payments are made for the value of completed work, such payments (less </a:t>
            </a:r>
            <a:r>
              <a:rPr lang="en-US" dirty="0" err="1"/>
              <a:t>retainage</a:t>
            </a:r>
            <a:r>
              <a:rPr lang="en-US" dirty="0"/>
              <a:t>) are not received until sometime after the end of each accounting period. </a:t>
            </a:r>
            <a:endParaRPr lang="en-US" sz="2800"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50</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Financial Planning</a:t>
            </a:r>
            <a:endParaRPr lang="ar-SA" dirty="0"/>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pPr lvl="0"/>
            <a:r>
              <a:rPr lang="en-US" dirty="0" smtClean="0"/>
              <a:t>Hence </a:t>
            </a:r>
            <a:r>
              <a:rPr lang="en-US" dirty="0"/>
              <a:t>project income will almost always lag behind project expenditure.</a:t>
            </a:r>
            <a:endParaRPr lang="en-US" sz="2800" dirty="0"/>
          </a:p>
          <a:p>
            <a:pPr lvl="0"/>
            <a:r>
              <a:rPr lang="en-US" dirty="0"/>
              <a:t>The difference must be provided in cash from company assets or borrowed funds. </a:t>
            </a:r>
            <a:endParaRPr lang="en-US" sz="2800" dirty="0"/>
          </a:p>
          <a:p>
            <a:pPr lvl="0"/>
            <a:r>
              <a:rPr lang="en-US" dirty="0"/>
              <a:t>The construction industry relies heavily on the use of borrowed funds for this purpose. </a:t>
            </a:r>
            <a:endParaRPr lang="en-US" sz="2800" dirty="0"/>
          </a:p>
          <a:p>
            <a:pPr lvl="0"/>
            <a:r>
              <a:rPr lang="en-US" dirty="0"/>
              <a:t>Therefore, the finance charges associated with the use of such funds, as well as the maximum amount of funds available, are important considerations in the financial planning for a construction project. </a:t>
            </a:r>
            <a:endParaRPr lang="en-US" sz="2800" dirty="0"/>
          </a:p>
          <a:p>
            <a:pPr lvl="0"/>
            <a:r>
              <a:rPr lang="en-US" dirty="0"/>
              <a:t>The use of CPM procedures also makes it easy to determine the effect on cash flow of different project schedules. </a:t>
            </a:r>
            <a:endParaRPr lang="en-US" sz="2800" dirty="0"/>
          </a:p>
          <a:p>
            <a:pPr lvl="0"/>
            <a:r>
              <a:rPr lang="en-US" dirty="0"/>
              <a:t>Figure 17-2 shows a graph of project cost versus time for three different schedules: </a:t>
            </a:r>
            <a:endParaRPr lang="en-US" sz="2800" dirty="0"/>
          </a:p>
          <a:p>
            <a:pPr lvl="1"/>
            <a:r>
              <a:rPr lang="en-US" dirty="0"/>
              <a:t>an early start schedule, </a:t>
            </a:r>
            <a:endParaRPr lang="en-US" sz="2400" dirty="0"/>
          </a:p>
          <a:p>
            <a:pPr lvl="1"/>
            <a:r>
              <a:rPr lang="en-US" dirty="0"/>
              <a:t>a late start schedule, and </a:t>
            </a:r>
            <a:endParaRPr lang="en-US" dirty="0" smtClean="0"/>
          </a:p>
          <a:p>
            <a:pPr lvl="1"/>
            <a:r>
              <a:rPr lang="en-US" sz="2900" dirty="0" smtClean="0"/>
              <a:t>a proposed schedule which is between these limits. </a:t>
            </a:r>
          </a:p>
        </p:txBody>
      </p:sp>
      <p:sp>
        <p:nvSpPr>
          <p:cNvPr id="4" name="Slide Number Placeholder 3"/>
          <p:cNvSpPr>
            <a:spLocks noGrp="1"/>
          </p:cNvSpPr>
          <p:nvPr>
            <p:ph type="sldNum" sz="quarter" idx="12"/>
          </p:nvPr>
        </p:nvSpPr>
        <p:spPr/>
        <p:txBody>
          <a:bodyPr/>
          <a:lstStyle/>
          <a:p>
            <a:fld id="{514F0C54-8CBF-4D85-A8AA-582647EFEDA6}" type="slidenum">
              <a:rPr lang="ar-SA" smtClean="0"/>
              <a:pPr/>
              <a:t>51</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a:t>FIGURE 17-2 Project cost versus time</a:t>
            </a:r>
            <a:endParaRPr lang="ar-SA" dirty="0"/>
          </a:p>
        </p:txBody>
      </p:sp>
      <p:pic>
        <p:nvPicPr>
          <p:cNvPr id="4" name="Picture 3"/>
          <p:cNvPicPr/>
          <p:nvPr/>
        </p:nvPicPr>
        <p:blipFill>
          <a:blip r:embed="rId2" cstate="print"/>
          <a:srcRect l="39744"/>
          <a:stretch>
            <a:fillRect/>
          </a:stretch>
        </p:blipFill>
        <p:spPr bwMode="auto">
          <a:xfrm>
            <a:off x="1447800" y="1371600"/>
            <a:ext cx="5029200" cy="51054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4F0C54-8CBF-4D85-A8AA-582647EFEDA6}" type="slidenum">
              <a:rPr lang="ar-SA" smtClean="0"/>
              <a:pPr/>
              <a:t>52</a:t>
            </a:fld>
            <a:endParaRPr lang="ar-SA"/>
          </a:p>
        </p:txBody>
      </p:sp>
      <p:sp>
        <p:nvSpPr>
          <p:cNvPr id="6" name="Footer Placeholder 5"/>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Financial Planning</a:t>
            </a:r>
            <a:endParaRPr lang="ar-SA" dirty="0"/>
          </a:p>
        </p:txBody>
      </p:sp>
      <p:sp>
        <p:nvSpPr>
          <p:cNvPr id="3" name="Content Placeholder 2"/>
          <p:cNvSpPr>
            <a:spLocks noGrp="1"/>
          </p:cNvSpPr>
          <p:nvPr>
            <p:ph idx="1"/>
          </p:nvPr>
        </p:nvSpPr>
        <p:spPr/>
        <p:txBody>
          <a:bodyPr>
            <a:normAutofit fontScale="70000" lnSpcReduction="20000"/>
          </a:bodyPr>
          <a:lstStyle/>
          <a:p>
            <a:pPr lvl="0"/>
            <a:r>
              <a:rPr lang="en-US" dirty="0" smtClean="0"/>
              <a:t>Figure </a:t>
            </a:r>
            <a:r>
              <a:rPr lang="en-US" dirty="0"/>
              <a:t>17-3 illustrates a financial schedule showing project expenditures, value of completed work, and receipts for a particular project schedule.</a:t>
            </a:r>
            <a:endParaRPr lang="en-US" sz="2800" dirty="0"/>
          </a:p>
          <a:p>
            <a:pPr lvl="0"/>
            <a:r>
              <a:rPr lang="en-US" dirty="0"/>
              <a:t>Another important consideration in financial planning is the capacity of a firm to undertake additional projects. </a:t>
            </a:r>
            <a:endParaRPr lang="en-US" sz="2800" dirty="0"/>
          </a:p>
          <a:p>
            <a:pPr lvl="0"/>
            <a:r>
              <a:rPr lang="en-US" dirty="0"/>
              <a:t>It has been found that most construction contracts require a minimum working capital of about 10% of the contract value. </a:t>
            </a:r>
            <a:endParaRPr lang="en-US" sz="2800" dirty="0"/>
          </a:p>
          <a:p>
            <a:pPr lvl="0"/>
            <a:r>
              <a:rPr lang="en-US" dirty="0"/>
              <a:t>This working capital is needed to cover the difference between project income and project expenditures described above. </a:t>
            </a:r>
            <a:endParaRPr lang="en-US" sz="2800" dirty="0"/>
          </a:p>
          <a:p>
            <a:pPr lvl="0"/>
            <a:r>
              <a:rPr lang="en-US" dirty="0"/>
              <a:t>The availability of working capital also affects the type of construction contract that might be appropriate for any additional work to be undertaken. </a:t>
            </a:r>
            <a:endParaRPr lang="en-US" sz="2800" dirty="0"/>
          </a:p>
          <a:p>
            <a:pPr lvl="0"/>
            <a:r>
              <a:rPr lang="en-US" dirty="0"/>
              <a:t>When working capital is marginal, any additional work should be limited to low-risk projects such as cost-reimbursable contracts.</a:t>
            </a:r>
            <a:endParaRPr lang="en-US" sz="2800" dirty="0"/>
          </a:p>
          <a:p>
            <a:endParaRPr lang="ar-SA"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53</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FIGURE 17-3 Project financial schedule</a:t>
            </a:r>
            <a:endParaRPr lang="ar-SA" dirty="0"/>
          </a:p>
        </p:txBody>
      </p:sp>
      <p:pic>
        <p:nvPicPr>
          <p:cNvPr id="4" name="Picture 3"/>
          <p:cNvPicPr/>
          <p:nvPr/>
        </p:nvPicPr>
        <p:blipFill>
          <a:blip r:embed="rId2" cstate="print"/>
          <a:srcRect l="35897"/>
          <a:stretch>
            <a:fillRect/>
          </a:stretch>
        </p:blipFill>
        <p:spPr bwMode="auto">
          <a:xfrm>
            <a:off x="1066800" y="1447800"/>
            <a:ext cx="6400800" cy="50292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4F0C54-8CBF-4D85-A8AA-582647EFEDA6}" type="slidenum">
              <a:rPr lang="ar-SA" smtClean="0"/>
              <a:pPr/>
              <a:t>54</a:t>
            </a:fld>
            <a:endParaRPr lang="ar-SA"/>
          </a:p>
        </p:txBody>
      </p:sp>
      <p:sp>
        <p:nvSpPr>
          <p:cNvPr id="6" name="Footer Placeholder 5"/>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Project Cost Control</a:t>
            </a:r>
            <a:endParaRPr lang="ar-SA" dirty="0"/>
          </a:p>
        </p:txBody>
      </p:sp>
      <p:sp>
        <p:nvSpPr>
          <p:cNvPr id="3" name="Content Placeholder 2"/>
          <p:cNvSpPr>
            <a:spLocks noGrp="1"/>
          </p:cNvSpPr>
          <p:nvPr>
            <p:ph idx="1"/>
          </p:nvPr>
        </p:nvSpPr>
        <p:spPr/>
        <p:txBody>
          <a:bodyPr>
            <a:normAutofit fontScale="92500" lnSpcReduction="20000"/>
          </a:bodyPr>
          <a:lstStyle/>
          <a:p>
            <a:pPr lvl="0"/>
            <a:r>
              <a:rPr lang="en-US" dirty="0" smtClean="0"/>
              <a:t>Project </a:t>
            </a:r>
            <a:r>
              <a:rPr lang="en-US" dirty="0"/>
              <a:t>cost control involves the measurement and recording of project costs and progress and a comparison between actual and planned performance.</a:t>
            </a:r>
          </a:p>
          <a:p>
            <a:pPr lvl="0"/>
            <a:r>
              <a:rPr lang="en-US" dirty="0"/>
              <a:t>The principal objective of project cost control is to maximize profit while completing the project on time at a satisfactory level of quality. </a:t>
            </a:r>
          </a:p>
          <a:p>
            <a:pPr lvl="0"/>
            <a:r>
              <a:rPr lang="en-US" dirty="0"/>
              <a:t>Proper cost control procedures will also result in the accumulation of historical cost data, which are invaluable in estimating and controlling future project costs</a:t>
            </a:r>
            <a:r>
              <a:rPr lang="en-US" dirty="0" smtClean="0"/>
              <a:t>.</a:t>
            </a:r>
            <a:endParaRPr lang="en-US"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55</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Project Cost Control</a:t>
            </a:r>
            <a:endParaRPr lang="ar-SA" dirty="0"/>
          </a:p>
        </p:txBody>
      </p:sp>
      <p:sp>
        <p:nvSpPr>
          <p:cNvPr id="3" name="Content Placeholder 2"/>
          <p:cNvSpPr>
            <a:spLocks noGrp="1"/>
          </p:cNvSpPr>
          <p:nvPr>
            <p:ph idx="1"/>
          </p:nvPr>
        </p:nvSpPr>
        <p:spPr/>
        <p:txBody>
          <a:bodyPr>
            <a:normAutofit fontScale="92500" lnSpcReduction="20000"/>
          </a:bodyPr>
          <a:lstStyle/>
          <a:p>
            <a:pPr lvl="0"/>
            <a:r>
              <a:rPr lang="en-US" dirty="0" smtClean="0"/>
              <a:t>To </a:t>
            </a:r>
            <a:r>
              <a:rPr lang="en-US" dirty="0"/>
              <a:t>carry out project cost control it is necessary to have a method for identifying cost and progress by project work element. </a:t>
            </a:r>
          </a:p>
          <a:p>
            <a:pPr lvl="0"/>
            <a:r>
              <a:rPr lang="en-US" dirty="0"/>
              <a:t>The use of CPM procedures greatly simplifies this process, because major work items have already been identified as activities.</a:t>
            </a:r>
          </a:p>
          <a:p>
            <a:pPr lvl="0"/>
            <a:r>
              <a:rPr lang="en-US" dirty="0"/>
              <a:t>To permit a comparison of project progress versus cost, it is necessary that progress reporting intervals coincide with cost reporting intervals. </a:t>
            </a:r>
          </a:p>
          <a:p>
            <a:r>
              <a:rPr lang="en-US" dirty="0"/>
              <a:t>The interval between reports will depend on the nature and importance of the project.</a:t>
            </a:r>
            <a:endParaRPr lang="ar-SA"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56</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dirty="0"/>
              <a:t>FIGURE 17-4 PERT/Cost progress and cost report. (PERT Coordinating Group, U.S. Government)</a:t>
            </a:r>
            <a:endParaRPr lang="ar-SA" sz="2800" dirty="0"/>
          </a:p>
        </p:txBody>
      </p:sp>
      <p:pic>
        <p:nvPicPr>
          <p:cNvPr id="4" name="Picture 3"/>
          <p:cNvPicPr/>
          <p:nvPr/>
        </p:nvPicPr>
        <p:blipFill>
          <a:blip r:embed="rId2" cstate="print"/>
          <a:srcRect b="7111"/>
          <a:stretch>
            <a:fillRect/>
          </a:stretch>
        </p:blipFill>
        <p:spPr bwMode="auto">
          <a:xfrm>
            <a:off x="2514600" y="1219200"/>
            <a:ext cx="4281487" cy="5318599"/>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514F0C54-8CBF-4D85-A8AA-582647EFEDA6}" type="slidenum">
              <a:rPr lang="ar-SA" smtClean="0"/>
              <a:pPr/>
              <a:t>57</a:t>
            </a:fld>
            <a:endParaRPr lang="ar-SA"/>
          </a:p>
        </p:txBody>
      </p:sp>
      <p:sp>
        <p:nvSpPr>
          <p:cNvPr id="6" name="Footer Placeholder 5"/>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Elements of Equipment Cost</a:t>
            </a:r>
            <a:endParaRPr lang="ar-SA" dirty="0"/>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pPr lvl="0"/>
            <a:r>
              <a:rPr lang="en-US" dirty="0" smtClean="0"/>
              <a:t>We </a:t>
            </a:r>
            <a:r>
              <a:rPr lang="en-US" dirty="0"/>
              <a:t>have discussed the proper application of the major items of construction equipment and some methods for estimating equipment's hourly production. </a:t>
            </a:r>
          </a:p>
          <a:p>
            <a:pPr lvl="0"/>
            <a:r>
              <a:rPr lang="en-US" dirty="0"/>
              <a:t>We then divided the equipment's hourly cost by its hourly production to obtain the cost per unit of production. </a:t>
            </a:r>
          </a:p>
          <a:p>
            <a:pPr lvl="0"/>
            <a:r>
              <a:rPr lang="en-US" dirty="0"/>
              <a:t>we have simply assumed that we knew the hourly cost of operation of the equipment. </a:t>
            </a:r>
          </a:p>
          <a:p>
            <a:pPr lvl="0"/>
            <a:r>
              <a:rPr lang="en-US" dirty="0"/>
              <a:t>In this section we consider methods for determining the hourly cost of operation of an item of equipment. </a:t>
            </a:r>
          </a:p>
          <a:p>
            <a:pPr lvl="0"/>
            <a:r>
              <a:rPr lang="en-US" dirty="0"/>
              <a:t>it is necessary to estimate many factors, such as fuel consumption, tire life, and so on</a:t>
            </a:r>
            <a:r>
              <a:rPr lang="en-US" dirty="0" smtClean="0"/>
              <a:t>.</a:t>
            </a:r>
            <a:endParaRPr lang="en-US"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6</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Elements of Equipment Cost</a:t>
            </a:r>
            <a:endParaRPr lang="ar-SA"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lvl="0"/>
            <a:r>
              <a:rPr lang="en-US" dirty="0" smtClean="0"/>
              <a:t>The </a:t>
            </a:r>
            <a:r>
              <a:rPr lang="en-US" dirty="0"/>
              <a:t>best basis for estimating such factors is the use of historical data, preferably those recorded by your construction company operating similar equipment under similar conditions. </a:t>
            </a:r>
          </a:p>
          <a:p>
            <a:pPr lvl="0"/>
            <a:r>
              <a:rPr lang="en-US" dirty="0"/>
              <a:t>If such data are not available, consult the equipment manufacturer for recommendations.</a:t>
            </a:r>
          </a:p>
          <a:p>
            <a:pPr lvl="0"/>
            <a:r>
              <a:rPr lang="en-US" dirty="0"/>
              <a:t>Equipment </a:t>
            </a:r>
            <a:r>
              <a:rPr lang="en-US" i="1" dirty="0"/>
              <a:t>owning and operating costs </a:t>
            </a:r>
            <a:r>
              <a:rPr lang="en-US" dirty="0"/>
              <a:t>(frequently referred to as 0 &amp; 0 </a:t>
            </a:r>
            <a:r>
              <a:rPr lang="en-US" i="1" dirty="0"/>
              <a:t>costs), </a:t>
            </a:r>
            <a:r>
              <a:rPr lang="en-US" dirty="0"/>
              <a:t>as the name implies, are composed of owning costs and operating costs.</a:t>
            </a:r>
          </a:p>
          <a:p>
            <a:pPr lvl="1"/>
            <a:r>
              <a:rPr lang="en-US" u="sng" dirty="0">
                <a:effectLst>
                  <a:outerShdw blurRad="38100" dist="38100" dir="2700000" algn="tl">
                    <a:srgbClr val="000000">
                      <a:alpha val="43137"/>
                    </a:srgbClr>
                  </a:outerShdw>
                </a:effectLst>
              </a:rPr>
              <a:t>Owning costs </a:t>
            </a:r>
            <a:r>
              <a:rPr lang="en-US" dirty="0"/>
              <a:t>are fixed costs that are incurred each year whether the equipment is operated or not. </a:t>
            </a:r>
          </a:p>
          <a:p>
            <a:pPr lvl="1"/>
            <a:r>
              <a:rPr lang="en-US" u="sng" dirty="0">
                <a:effectLst>
                  <a:outerShdw blurRad="38100" dist="38100" dir="2700000" algn="tl">
                    <a:srgbClr val="000000">
                      <a:alpha val="43137"/>
                    </a:srgbClr>
                  </a:outerShdw>
                </a:effectLst>
              </a:rPr>
              <a:t>Operating costs</a:t>
            </a:r>
            <a:r>
              <a:rPr lang="en-US" dirty="0"/>
              <a:t>, however, are incurred only when the equipment is used</a:t>
            </a:r>
            <a:r>
              <a:rPr lang="en-US" dirty="0" smtClean="0"/>
              <a:t>.</a:t>
            </a:r>
            <a:endParaRPr lang="en-US"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7</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Owning Costs</a:t>
            </a:r>
            <a:endParaRPr lang="ar-SA" dirty="0"/>
          </a:p>
        </p:txBody>
      </p:sp>
      <p:sp>
        <p:nvSpPr>
          <p:cNvPr id="3" name="Content Placeholder 2"/>
          <p:cNvSpPr>
            <a:spLocks noGrp="1"/>
          </p:cNvSpPr>
          <p:nvPr>
            <p:ph idx="1"/>
          </p:nvPr>
        </p:nvSpPr>
        <p:spPr/>
        <p:txBody>
          <a:bodyPr>
            <a:normAutofit/>
          </a:bodyPr>
          <a:lstStyle/>
          <a:p>
            <a:r>
              <a:rPr lang="en-US" i="1" dirty="0" smtClean="0"/>
              <a:t>Depreciation.</a:t>
            </a:r>
          </a:p>
          <a:p>
            <a:pPr lvl="1"/>
            <a:r>
              <a:rPr lang="en-US" dirty="0"/>
              <a:t>Straight-Line Method. </a:t>
            </a:r>
          </a:p>
          <a:p>
            <a:pPr lvl="1"/>
            <a:r>
              <a:rPr lang="en-US" dirty="0"/>
              <a:t>Sum-of-the-Years'-Digits Method. </a:t>
            </a:r>
          </a:p>
          <a:p>
            <a:pPr lvl="1"/>
            <a:r>
              <a:rPr lang="en-US" dirty="0"/>
              <a:t>Double-Declining-Balance Method. </a:t>
            </a:r>
            <a:r>
              <a:rPr lang="en-US" i="1" dirty="0" smtClean="0"/>
              <a:t> </a:t>
            </a:r>
            <a:endParaRPr lang="en-US" dirty="0"/>
          </a:p>
          <a:p>
            <a:r>
              <a:rPr lang="en-US" i="1" dirty="0"/>
              <a:t>Investment Cost. </a:t>
            </a:r>
            <a:endParaRPr lang="en-US" dirty="0"/>
          </a:p>
          <a:p>
            <a:r>
              <a:rPr lang="en-US" i="1" dirty="0"/>
              <a:t>Insurance, Tax, and Storage</a:t>
            </a:r>
            <a:r>
              <a:rPr lang="en-US" i="1" dirty="0" smtClean="0"/>
              <a:t>.</a:t>
            </a:r>
          </a:p>
          <a:p>
            <a:r>
              <a:rPr lang="en-US" i="1" dirty="0" smtClean="0"/>
              <a:t>Total Owning Cost</a:t>
            </a:r>
            <a:endParaRPr lang="ar-SA" dirty="0" smtClean="0"/>
          </a:p>
        </p:txBody>
      </p:sp>
      <p:sp>
        <p:nvSpPr>
          <p:cNvPr id="4" name="Slide Number Placeholder 3"/>
          <p:cNvSpPr>
            <a:spLocks noGrp="1"/>
          </p:cNvSpPr>
          <p:nvPr>
            <p:ph type="sldNum" sz="quarter" idx="12"/>
          </p:nvPr>
        </p:nvSpPr>
        <p:spPr/>
        <p:txBody>
          <a:bodyPr/>
          <a:lstStyle/>
          <a:p>
            <a:fld id="{514F0C54-8CBF-4D85-A8AA-582647EFEDA6}" type="slidenum">
              <a:rPr lang="ar-SA" smtClean="0"/>
              <a:pPr/>
              <a:t>8</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Owning Costs</a:t>
            </a:r>
            <a:endParaRPr lang="ar-SA" dirty="0"/>
          </a:p>
        </p:txBody>
      </p:sp>
      <p:sp>
        <p:nvSpPr>
          <p:cNvPr id="3" name="Content Placeholder 2"/>
          <p:cNvSpPr>
            <a:spLocks noGrp="1"/>
          </p:cNvSpPr>
          <p:nvPr>
            <p:ph idx="1"/>
          </p:nvPr>
        </p:nvSpPr>
        <p:spPr/>
        <p:txBody>
          <a:bodyPr>
            <a:normAutofit lnSpcReduction="10000"/>
          </a:bodyPr>
          <a:lstStyle/>
          <a:p>
            <a:pPr lvl="0"/>
            <a:r>
              <a:rPr lang="en-US" i="1" dirty="0" smtClean="0"/>
              <a:t>Owning </a:t>
            </a:r>
            <a:r>
              <a:rPr lang="en-US" i="1" dirty="0"/>
              <a:t>costs </a:t>
            </a:r>
            <a:r>
              <a:rPr lang="en-US" dirty="0"/>
              <a:t>are made up of the following principal elements: </a:t>
            </a:r>
            <a:endParaRPr lang="en-US" sz="2800" dirty="0"/>
          </a:p>
          <a:p>
            <a:pPr lvl="1"/>
            <a:r>
              <a:rPr lang="en-US" dirty="0"/>
              <a:t>Depreciation. </a:t>
            </a:r>
            <a:endParaRPr lang="en-US" sz="2400" dirty="0"/>
          </a:p>
          <a:p>
            <a:pPr lvl="1"/>
            <a:r>
              <a:rPr lang="en-US" dirty="0"/>
              <a:t>Investment (or interest) cost. </a:t>
            </a:r>
            <a:endParaRPr lang="en-US" sz="2400" dirty="0"/>
          </a:p>
          <a:p>
            <a:pPr lvl="1"/>
            <a:r>
              <a:rPr lang="en-US" dirty="0"/>
              <a:t>Insurance cost. </a:t>
            </a:r>
            <a:endParaRPr lang="en-US" sz="2400" dirty="0"/>
          </a:p>
          <a:p>
            <a:pPr lvl="1"/>
            <a:r>
              <a:rPr lang="en-US" dirty="0"/>
              <a:t>Taxes.</a:t>
            </a:r>
            <a:endParaRPr lang="en-US" sz="2400" dirty="0"/>
          </a:p>
          <a:p>
            <a:pPr lvl="1"/>
            <a:r>
              <a:rPr lang="en-US" dirty="0"/>
              <a:t>Storage cost</a:t>
            </a:r>
            <a:r>
              <a:rPr lang="en-US" dirty="0" smtClean="0"/>
              <a:t>.</a:t>
            </a:r>
            <a:endParaRPr lang="en-US" sz="2800" dirty="0"/>
          </a:p>
          <a:p>
            <a:r>
              <a:rPr lang="en-US" dirty="0"/>
              <a:t>Methods for calculating each of these items are described below.</a:t>
            </a:r>
            <a:endParaRPr lang="ar-SA" dirty="0"/>
          </a:p>
        </p:txBody>
      </p:sp>
      <p:sp>
        <p:nvSpPr>
          <p:cNvPr id="4" name="Slide Number Placeholder 3"/>
          <p:cNvSpPr>
            <a:spLocks noGrp="1"/>
          </p:cNvSpPr>
          <p:nvPr>
            <p:ph type="sldNum" sz="quarter" idx="12"/>
          </p:nvPr>
        </p:nvSpPr>
        <p:spPr/>
        <p:txBody>
          <a:bodyPr/>
          <a:lstStyle/>
          <a:p>
            <a:fld id="{514F0C54-8CBF-4D85-A8AA-582647EFEDA6}" type="slidenum">
              <a:rPr lang="ar-SA" smtClean="0"/>
              <a:pPr/>
              <a:t>9</a:t>
            </a:fld>
            <a:endParaRPr lang="ar-SA"/>
          </a:p>
        </p:txBody>
      </p:sp>
      <p:sp>
        <p:nvSpPr>
          <p:cNvPr id="5" name="Footer Placeholder 4"/>
          <p:cNvSpPr>
            <a:spLocks noGrp="1"/>
          </p:cNvSpPr>
          <p:nvPr>
            <p:ph type="ftr" sz="quarter" idx="11"/>
          </p:nvPr>
        </p:nvSpPr>
        <p:spPr/>
        <p:txBody>
          <a:bodyPr/>
          <a:lstStyle/>
          <a:p>
            <a:r>
              <a:rPr lang="en-US" smtClean="0"/>
              <a:t>CE417; CONSTRUCTION EQUIPMENT AND METHODS King Saud University</a:t>
            </a:r>
            <a:endParaRPr lang="en-GB"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11C742A1CB18B43BA911248B3D1DA20" ma:contentTypeVersion="0" ma:contentTypeDescription="Create a new document." ma:contentTypeScope="" ma:versionID="317518d1fe4f9fc5e37dfb98adf3c06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580C86-3ADA-4806-8189-D87F78655BF9}">
  <ds:schemaRefs>
    <ds:schemaRef ds:uri="http://purl.org/dc/elements/1.1/"/>
    <ds:schemaRef ds:uri="http://purl.org/dc/dcmitype/"/>
    <ds:schemaRef ds:uri="http://purl.org/dc/terms/"/>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894853B9-D7C8-447D-8A40-3FBAF6928B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95A51E8A-13F3-43E8-8AF7-68F2124901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143</TotalTime>
  <Words>3944</Words>
  <Application>Microsoft Office PowerPoint</Application>
  <PresentationFormat>On-screen Show (4:3)</PresentationFormat>
  <Paragraphs>660</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Chapter 17</vt:lpstr>
      <vt:lpstr>17-1 INTRODUCTION</vt:lpstr>
      <vt:lpstr>17-2 TIME VALUE OF MONEY</vt:lpstr>
      <vt:lpstr>17-2 TIME VALUE OF MONEY</vt:lpstr>
      <vt:lpstr>17-3 EQUIPMENT COST</vt:lpstr>
      <vt:lpstr>Elements of Equipment Cost</vt:lpstr>
      <vt:lpstr>Elements of Equipment Cost</vt:lpstr>
      <vt:lpstr>Owning Costs</vt:lpstr>
      <vt:lpstr>Owning Costs</vt:lpstr>
      <vt:lpstr>Depreciation</vt:lpstr>
      <vt:lpstr>Depreciation</vt:lpstr>
      <vt:lpstr>Depreciation</vt:lpstr>
      <vt:lpstr>Straight-Line Method</vt:lpstr>
      <vt:lpstr>EXAMPLE 17-1</vt:lpstr>
      <vt:lpstr>EXAMPLE 17-1</vt:lpstr>
      <vt:lpstr>Sum-of-the-Years'-Digits Method</vt:lpstr>
      <vt:lpstr>EXAMPLE 17-2</vt:lpstr>
      <vt:lpstr>EXAMPLE 17-2</vt:lpstr>
      <vt:lpstr>Double-Declining-Balance Method</vt:lpstr>
      <vt:lpstr>Double-Declining-Balance Method</vt:lpstr>
      <vt:lpstr>EXAMPLE 17-3</vt:lpstr>
      <vt:lpstr>EXAMPLE 17-3</vt:lpstr>
      <vt:lpstr>Investment Cost</vt:lpstr>
      <vt:lpstr>Insurance, Tax, and Storage</vt:lpstr>
      <vt:lpstr>Total Owning Cost</vt:lpstr>
      <vt:lpstr>Operating Costs</vt:lpstr>
      <vt:lpstr>Operating Costs</vt:lpstr>
      <vt:lpstr>Fuel Cost</vt:lpstr>
      <vt:lpstr>Service Cost</vt:lpstr>
      <vt:lpstr>Repair Cost</vt:lpstr>
      <vt:lpstr>Repair Cost</vt:lpstr>
      <vt:lpstr>TABLE 17-3: Typical lifetime repair cost  (% of initial cost less tires)</vt:lpstr>
      <vt:lpstr>EXAMPLE 17-5</vt:lpstr>
      <vt:lpstr>Tire Cost</vt:lpstr>
      <vt:lpstr>TABLE 17-4: Typical tire life (hours) </vt:lpstr>
      <vt:lpstr>Special Items</vt:lpstr>
      <vt:lpstr>Operator</vt:lpstr>
      <vt:lpstr>Total Owning and Operating Costs</vt:lpstr>
      <vt:lpstr>EXAMPLE 17-6</vt:lpstr>
      <vt:lpstr>EXAMPLE 17-6</vt:lpstr>
      <vt:lpstr>EXAMPLE 17-6</vt:lpstr>
      <vt:lpstr>EXAMPLE 17-6</vt:lpstr>
      <vt:lpstr>17-4 THE RENT-LEASE-BUY DECISION</vt:lpstr>
      <vt:lpstr>17-4 THE RENT-LEASE-BUY DECISION</vt:lpstr>
      <vt:lpstr>17-4 THE RENT-LEASE-BUY DECISION</vt:lpstr>
      <vt:lpstr>17-4 THE RENT-LEASE-BUY DECISION</vt:lpstr>
      <vt:lpstr>FIGURE 17-1: Hourly cost of buying, leasing, and renting for Example 17-7.</vt:lpstr>
      <vt:lpstr>17-5 FINANCIAL MANAGEMENT OF CONSTRUCTION</vt:lpstr>
      <vt:lpstr>Financial Planning</vt:lpstr>
      <vt:lpstr>Financial Planning</vt:lpstr>
      <vt:lpstr>Financial Planning</vt:lpstr>
      <vt:lpstr>FIGURE 17-2 Project cost versus time</vt:lpstr>
      <vt:lpstr>Financial Planning</vt:lpstr>
      <vt:lpstr>FIGURE 17-3 Project financial schedule</vt:lpstr>
      <vt:lpstr>Project Cost Control</vt:lpstr>
      <vt:lpstr>Project Cost Control</vt:lpstr>
      <vt:lpstr>FIGURE 17-4 PERT/Cost progress and cost report. (PERT Coordinating Group, U.S. Government)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dc:title>
  <dc:creator>Aldafer</dc:creator>
  <cp:lastModifiedBy>dell</cp:lastModifiedBy>
  <cp:revision>43</cp:revision>
  <dcterms:created xsi:type="dcterms:W3CDTF">2011-04-25T06:19:16Z</dcterms:created>
  <dcterms:modified xsi:type="dcterms:W3CDTF">2011-12-06T10:32:47Z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0x010100611C742A1CB18B43BA911248B3D1DA20</vt:lpwstr>
  </property>
</Properties>
</file>