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6" r:id="rId18"/>
    <p:sldId id="277" r:id="rId19"/>
    <p:sldId id="274" r:id="rId20"/>
    <p:sldId id="278" r:id="rId21"/>
    <p:sldId id="280" r:id="rId22"/>
    <p:sldId id="279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96CD71-2994-4894-9238-EE46070850F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33C4AB-3F6B-4A7A-8053-00C8233753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6CD71-2994-4894-9238-EE46070850F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3C4AB-3F6B-4A7A-8053-00C823375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C96CD71-2994-4894-9238-EE46070850F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33C4AB-3F6B-4A7A-8053-00C823375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6CD71-2994-4894-9238-EE46070850F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3C4AB-3F6B-4A7A-8053-00C823375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96CD71-2994-4894-9238-EE46070850F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033C4AB-3F6B-4A7A-8053-00C8233753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6CD71-2994-4894-9238-EE46070850F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3C4AB-3F6B-4A7A-8053-00C823375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6CD71-2994-4894-9238-EE46070850F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3C4AB-3F6B-4A7A-8053-00C823375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6CD71-2994-4894-9238-EE46070850F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3C4AB-3F6B-4A7A-8053-00C823375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96CD71-2994-4894-9238-EE46070850F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3C4AB-3F6B-4A7A-8053-00C823375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6CD71-2994-4894-9238-EE46070850F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3C4AB-3F6B-4A7A-8053-00C823375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96CD71-2994-4894-9238-EE46070850F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3C4AB-3F6B-4A7A-8053-00C8233753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C96CD71-2994-4894-9238-EE46070850F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33C4AB-3F6B-4A7A-8053-00C8233753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2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There is NO relation between the type of function and the number and/or type of arguments. For example: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void </a:t>
            </a:r>
            <a:r>
              <a:rPr lang="en-US" dirty="0" smtClean="0"/>
              <a:t>function may have arguments; 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double</a:t>
            </a:r>
            <a:r>
              <a:rPr lang="en-US" dirty="0" smtClean="0"/>
              <a:t> function may have no arguments;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err="1" smtClean="0"/>
              <a:t>int</a:t>
            </a:r>
            <a:r>
              <a:rPr lang="en-US" i="1" dirty="0" smtClean="0"/>
              <a:t> </a:t>
            </a:r>
            <a:r>
              <a:rPr lang="en-US" dirty="0" smtClean="0"/>
              <a:t>function may have an argument of type </a:t>
            </a:r>
            <a:r>
              <a:rPr lang="en-US" i="1" dirty="0" smtClean="0"/>
              <a:t>char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and so on…</a:t>
            </a:r>
          </a:p>
          <a:p>
            <a:r>
              <a:rPr lang="en-US" dirty="0" smtClean="0"/>
              <a:t>The arguments are also sometimes called the </a:t>
            </a:r>
            <a:r>
              <a:rPr lang="en-US" i="1" dirty="0" smtClean="0"/>
              <a:t>parameter list </a:t>
            </a:r>
            <a:r>
              <a:rPr lang="en-US" dirty="0" smtClean="0"/>
              <a:t>of a function.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8.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Function arguments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5676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the above example, the parameter list consists of one variable </a:t>
            </a:r>
            <a:r>
              <a:rPr lang="en-US" i="1" dirty="0" smtClean="0"/>
              <a:t>radius</a:t>
            </a:r>
            <a:r>
              <a:rPr lang="en-US" dirty="0" smtClean="0"/>
              <a:t>, which is of type </a:t>
            </a:r>
            <a:r>
              <a:rPr lang="en-US" i="1" dirty="0" smtClean="0"/>
              <a:t>double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 that </a:t>
            </a:r>
            <a:r>
              <a:rPr lang="en-US" i="1" dirty="0" smtClean="0"/>
              <a:t>radius</a:t>
            </a:r>
            <a:r>
              <a:rPr lang="en-US" dirty="0" smtClean="0"/>
              <a:t> is not declared within the function.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9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Function arguments – 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79512" y="764704"/>
            <a:ext cx="7776864" cy="2304256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double Circle (</a:t>
            </a:r>
            <a:r>
              <a:rPr lang="en-US" b="1" dirty="0" smtClean="0">
                <a:solidFill>
                  <a:srgbClr val="FF0000"/>
                </a:solidFill>
              </a:rPr>
              <a:t>double radius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double PI = 3.14;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double area;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area =  3.14 * radius * radius;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return (area);</a:t>
            </a:r>
          </a:p>
          <a:p>
            <a:r>
              <a:rPr lang="en-US" dirty="0">
                <a:solidFill>
                  <a:srgbClr val="0000FF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4765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the above example, the parameter list consists of two variables </a:t>
            </a:r>
            <a:r>
              <a:rPr lang="en-US" i="1" dirty="0" smtClean="0"/>
              <a:t>sum </a:t>
            </a:r>
            <a:r>
              <a:rPr lang="en-US" dirty="0" smtClean="0"/>
              <a:t>(of type </a:t>
            </a:r>
            <a:r>
              <a:rPr lang="en-US" i="1" dirty="0" smtClean="0"/>
              <a:t>double</a:t>
            </a:r>
            <a:r>
              <a:rPr lang="en-US" dirty="0" smtClean="0"/>
              <a:t>), and </a:t>
            </a:r>
            <a:r>
              <a:rPr lang="en-US" i="1" dirty="0" smtClean="0"/>
              <a:t>count </a:t>
            </a:r>
            <a:r>
              <a:rPr lang="en-US" dirty="0" smtClean="0"/>
              <a:t>(of type </a:t>
            </a:r>
            <a:r>
              <a:rPr lang="en-US" i="1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Arguments are separated by </a:t>
            </a:r>
            <a:r>
              <a:rPr lang="en-US" u="sng" dirty="0" smtClean="0"/>
              <a:t>commas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 that the </a:t>
            </a:r>
            <a:r>
              <a:rPr lang="en-US" i="1" dirty="0" smtClean="0"/>
              <a:t>return</a:t>
            </a:r>
            <a:r>
              <a:rPr lang="en-US" dirty="0" smtClean="0"/>
              <a:t> statement may include an arithmetic operation.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10.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Function arguments – example (2)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79512" y="764704"/>
            <a:ext cx="7776864" cy="2304256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double Average (</a:t>
            </a:r>
            <a:r>
              <a:rPr lang="en-US" b="1" dirty="0" smtClean="0">
                <a:solidFill>
                  <a:srgbClr val="FF0000"/>
                </a:solidFill>
              </a:rPr>
              <a:t>double sum,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count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return (sum/count);</a:t>
            </a:r>
          </a:p>
          <a:p>
            <a:r>
              <a:rPr lang="en-US" dirty="0">
                <a:solidFill>
                  <a:srgbClr val="0000FF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0075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above function contains no arguments, and is of type </a:t>
            </a:r>
            <a:r>
              <a:rPr lang="en-US" i="1" dirty="0" smtClean="0"/>
              <a:t>void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called to display the shown menu.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11.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Function arguments – example (3)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79512" y="620688"/>
            <a:ext cx="7776864" cy="2808312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void Menu(void)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 +: Addition \n”);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 -: Subtraction \n”);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 *: </a:t>
            </a:r>
            <a:r>
              <a:rPr lang="en-US" dirty="0" err="1" smtClean="0">
                <a:solidFill>
                  <a:srgbClr val="0000FF"/>
                </a:solidFill>
              </a:rPr>
              <a:t>Multiplicaiton</a:t>
            </a:r>
            <a:r>
              <a:rPr lang="en-US" dirty="0" smtClean="0">
                <a:solidFill>
                  <a:srgbClr val="0000FF"/>
                </a:solidFill>
              </a:rPr>
              <a:t> \n”);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 /: Division \n”);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 %: Modulus \n”);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2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The function structure is similar to the main program, which is actually a function.</a:t>
            </a:r>
          </a:p>
          <a:p>
            <a:r>
              <a:rPr lang="en-US" dirty="0" smtClean="0"/>
              <a:t>Therefore, the structure is as follows:</a:t>
            </a:r>
          </a:p>
          <a:p>
            <a:pPr lvl="1"/>
            <a:r>
              <a:rPr lang="en-US" dirty="0" smtClean="0"/>
              <a:t>Declaration part if needed. Refer to slide 13.</a:t>
            </a:r>
          </a:p>
          <a:p>
            <a:pPr lvl="1"/>
            <a:r>
              <a:rPr lang="en-US" dirty="0" smtClean="0"/>
              <a:t>Initialization part if needed.</a:t>
            </a:r>
          </a:p>
          <a:p>
            <a:pPr lvl="1"/>
            <a:r>
              <a:rPr lang="en-US" dirty="0" smtClean="0"/>
              <a:t>Processing part if needed.</a:t>
            </a:r>
          </a:p>
          <a:p>
            <a:pPr lvl="1"/>
            <a:r>
              <a:rPr lang="en-US" dirty="0" smtClean="0"/>
              <a:t>Return statement for non-void functions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12.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Function statements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94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above example could be written as: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above function has only one </a:t>
            </a:r>
            <a:r>
              <a:rPr lang="en-US" i="1" dirty="0" smtClean="0"/>
              <a:t>return </a:t>
            </a:r>
            <a:r>
              <a:rPr lang="en-US" dirty="0" smtClean="0"/>
              <a:t>statement. There is no declaration, initialization, nor processing.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Function statements – 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79512" y="620688"/>
            <a:ext cx="7776864" cy="1944216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Sum 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num1,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num2,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num3)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total;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total = num1 + num2 + num3;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return (total);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3284984"/>
            <a:ext cx="7776864" cy="1512168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Sum (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num1,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num2,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num3)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return (num1 + num2 + num3);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5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just"/>
            <a:r>
              <a:rPr lang="en-US" dirty="0" smtClean="0"/>
              <a:t>Functions are defined after the end of the main function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14. Functions 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defintion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476672"/>
            <a:ext cx="8856984" cy="3312368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2060"/>
                </a:solidFill>
              </a:rPr>
              <a:t>int</a:t>
            </a:r>
            <a:r>
              <a:rPr lang="en-US" sz="1400" b="1" dirty="0" smtClean="0">
                <a:solidFill>
                  <a:srgbClr val="002060"/>
                </a:solidFill>
              </a:rPr>
              <a:t> main (void)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------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------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return (0);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// start define all functions</a:t>
            </a:r>
          </a:p>
          <a:p>
            <a:pPr marL="342900" indent="-342900">
              <a:buFont typeface="+mj-lt"/>
              <a:buAutoNum type="arabicPeriod" startAt="27"/>
            </a:pPr>
            <a:r>
              <a:rPr lang="en-US" sz="1400" b="1" dirty="0" smtClean="0">
                <a:solidFill>
                  <a:srgbClr val="002060"/>
                </a:solidFill>
              </a:rPr>
              <a:t>double </a:t>
            </a:r>
            <a:r>
              <a:rPr lang="en-US" sz="1400" b="1" dirty="0" err="1" smtClean="0">
                <a:solidFill>
                  <a:srgbClr val="002060"/>
                </a:solidFill>
              </a:rPr>
              <a:t>CircleArea</a:t>
            </a:r>
            <a:r>
              <a:rPr lang="en-US" sz="1400" b="1" dirty="0" smtClean="0">
                <a:solidFill>
                  <a:srgbClr val="002060"/>
                </a:solidFill>
              </a:rPr>
              <a:t> (double radius)</a:t>
            </a:r>
          </a:p>
          <a:p>
            <a:pPr marL="342900" indent="-342900">
              <a:buFont typeface="+mj-lt"/>
              <a:buAutoNum type="arabicPeriod" startAt="27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 startAt="27"/>
            </a:pPr>
            <a:r>
              <a:rPr lang="en-US" sz="1400" dirty="0" smtClean="0">
                <a:solidFill>
                  <a:srgbClr val="0000FF"/>
                </a:solidFill>
              </a:rPr>
              <a:t>  ------</a:t>
            </a:r>
          </a:p>
          <a:p>
            <a:pPr marL="342900" indent="-342900">
              <a:buFont typeface="+mj-lt"/>
              <a:buAutoNum type="arabicPeriod" startAt="27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</a:t>
            </a:r>
            <a:r>
              <a:rPr lang="en-US" sz="1400" dirty="0" err="1" smtClean="0">
                <a:solidFill>
                  <a:srgbClr val="00B0F0"/>
                </a:solidFill>
              </a:rPr>
              <a:t>CircleArea</a:t>
            </a: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 startAt="27"/>
            </a:pPr>
            <a:r>
              <a:rPr lang="en-US" sz="1400" dirty="0" smtClean="0">
                <a:solidFill>
                  <a:srgbClr val="00B0F0"/>
                </a:solidFill>
              </a:rPr>
              <a:t>// end of program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6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In addition, a prototype of the function should be written </a:t>
            </a:r>
            <a:r>
              <a:rPr lang="en-US" u="sng" dirty="0" smtClean="0"/>
              <a:t>before</a:t>
            </a:r>
            <a:r>
              <a:rPr lang="en-US" dirty="0" smtClean="0"/>
              <a:t> the main function.</a:t>
            </a:r>
          </a:p>
          <a:p>
            <a:pPr algn="just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15. Functions prototypes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476672"/>
            <a:ext cx="8856984" cy="381642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FF0000"/>
                </a:solidFill>
              </a:rPr>
              <a:t>double </a:t>
            </a:r>
            <a:r>
              <a:rPr lang="en-US" sz="1400" b="1" dirty="0" err="1" smtClean="0">
                <a:solidFill>
                  <a:srgbClr val="FF0000"/>
                </a:solidFill>
              </a:rPr>
              <a:t>CircleArea</a:t>
            </a:r>
            <a:r>
              <a:rPr lang="en-US" sz="1400" b="1" dirty="0" smtClean="0">
                <a:solidFill>
                  <a:srgbClr val="FF0000"/>
                </a:solidFill>
              </a:rPr>
              <a:t>(double radius);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2060"/>
                </a:solidFill>
              </a:rPr>
              <a:t>int</a:t>
            </a:r>
            <a:r>
              <a:rPr lang="en-US" sz="1400" b="1" dirty="0" smtClean="0">
                <a:solidFill>
                  <a:srgbClr val="002060"/>
                </a:solidFill>
              </a:rPr>
              <a:t> main (void)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------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------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return (0);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// start define all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2060"/>
                </a:solidFill>
              </a:rPr>
              <a:t>double </a:t>
            </a:r>
            <a:r>
              <a:rPr lang="en-US" sz="1400" b="1" dirty="0" err="1" smtClean="0">
                <a:solidFill>
                  <a:srgbClr val="002060"/>
                </a:solidFill>
              </a:rPr>
              <a:t>CircleArea</a:t>
            </a:r>
            <a:r>
              <a:rPr lang="en-US" sz="1400" b="1" dirty="0" smtClean="0">
                <a:solidFill>
                  <a:srgbClr val="002060"/>
                </a:solidFill>
              </a:rPr>
              <a:t> (double radius)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------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</a:t>
            </a:r>
            <a:r>
              <a:rPr lang="en-US" sz="1400" dirty="0" err="1" smtClean="0">
                <a:solidFill>
                  <a:srgbClr val="00B0F0"/>
                </a:solidFill>
              </a:rPr>
              <a:t>CircleArea</a:t>
            </a: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end of program</a:t>
            </a: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4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Note that the function prototype ends with a semicolon, while the function header does not.</a:t>
            </a:r>
          </a:p>
          <a:p>
            <a:pPr algn="just"/>
            <a:r>
              <a:rPr lang="en-US" dirty="0" smtClean="0"/>
              <a:t>The program execution starts at the main function; then each function is executed when called.</a:t>
            </a:r>
          </a:p>
          <a:p>
            <a:pPr algn="just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15. Functions prototypes (cont’d)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588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16. Function call – EXAMPLE (1)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620688"/>
            <a:ext cx="8856984" cy="561662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50"/>
                </a:solidFill>
              </a:rPr>
              <a:t>double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CircleArea</a:t>
            </a:r>
            <a:r>
              <a:rPr lang="en-US" sz="1400" b="1" dirty="0" smtClean="0">
                <a:solidFill>
                  <a:srgbClr val="FF0000"/>
                </a:solidFill>
              </a:rPr>
              <a:t>(double radius);	// FUNCTION PROTOTYPE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2060"/>
                </a:solidFill>
              </a:rPr>
              <a:t>int</a:t>
            </a:r>
            <a:r>
              <a:rPr lang="en-US" sz="1400" b="1" dirty="0" smtClean="0">
                <a:solidFill>
                  <a:srgbClr val="002060"/>
                </a:solidFill>
              </a:rPr>
              <a:t> main (void)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double</a:t>
            </a:r>
            <a:r>
              <a:rPr lang="en-US" sz="1400" dirty="0" smtClean="0">
                <a:solidFill>
                  <a:srgbClr val="0000FF"/>
                </a:solidFill>
              </a:rPr>
              <a:t> circle, r;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(“Enter circle radius&gt; “);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 (“%f”, r);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circle</a:t>
            </a:r>
            <a:r>
              <a:rPr lang="en-US" sz="1400" dirty="0" smtClean="0">
                <a:solidFill>
                  <a:srgbClr val="FF0000"/>
                </a:solidFill>
              </a:rPr>
              <a:t> = </a:t>
            </a:r>
            <a:r>
              <a:rPr lang="en-US" sz="1400" dirty="0" err="1" smtClean="0">
                <a:solidFill>
                  <a:srgbClr val="FF0000"/>
                </a:solidFill>
              </a:rPr>
              <a:t>CircleArea</a:t>
            </a:r>
            <a:r>
              <a:rPr lang="en-US" sz="1400" dirty="0" smtClean="0">
                <a:solidFill>
                  <a:srgbClr val="FF0000"/>
                </a:solidFill>
              </a:rPr>
              <a:t>( r );		</a:t>
            </a:r>
            <a:r>
              <a:rPr lang="en-US" sz="1400" b="1" dirty="0" smtClean="0">
                <a:solidFill>
                  <a:srgbClr val="FF0000"/>
                </a:solidFill>
              </a:rPr>
              <a:t>// FUNCTION CALL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(“Area of circle = %f”, circle);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return (0);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start define your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50"/>
                </a:solidFill>
              </a:rPr>
              <a:t>double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CircleArea</a:t>
            </a:r>
            <a:r>
              <a:rPr lang="en-US" sz="1400" b="1" dirty="0" smtClean="0">
                <a:solidFill>
                  <a:srgbClr val="FF0000"/>
                </a:solidFill>
              </a:rPr>
              <a:t> (double radius)	// FUNCTION HEADER AND DEFINITION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   </a:t>
            </a:r>
            <a:r>
              <a:rPr lang="en-US" sz="1400" b="1" dirty="0" smtClean="0">
                <a:solidFill>
                  <a:srgbClr val="00B050"/>
                </a:solidFill>
              </a:rPr>
              <a:t>double area</a:t>
            </a:r>
            <a:r>
              <a:rPr lang="en-US" sz="1400" dirty="0" smtClean="0">
                <a:solidFill>
                  <a:srgbClr val="FF0000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area = 3.14 * radius * radius;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return (</a:t>
            </a:r>
            <a:r>
              <a:rPr lang="en-US" sz="1400" b="1" dirty="0" smtClean="0">
                <a:solidFill>
                  <a:srgbClr val="00B050"/>
                </a:solidFill>
              </a:rPr>
              <a:t>area</a:t>
            </a:r>
            <a:r>
              <a:rPr lang="en-US" sz="1400" dirty="0" smtClean="0">
                <a:solidFill>
                  <a:srgbClr val="FF0000"/>
                </a:solidFill>
              </a:rPr>
              <a:t>);			</a:t>
            </a:r>
            <a:r>
              <a:rPr lang="en-US" sz="1400" b="1" dirty="0" smtClean="0">
                <a:solidFill>
                  <a:srgbClr val="FF0000"/>
                </a:solidFill>
              </a:rPr>
              <a:t>// RETURN VALUE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}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B0F0"/>
                </a:solidFill>
              </a:rPr>
              <a:t>// end </a:t>
            </a:r>
            <a:r>
              <a:rPr lang="en-US" sz="1400" dirty="0" err="1" smtClean="0">
                <a:solidFill>
                  <a:srgbClr val="00B0F0"/>
                </a:solidFill>
              </a:rPr>
              <a:t>CircleArea</a:t>
            </a: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end of program</a:t>
            </a: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7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0000FF"/>
                </a:solidFill>
              </a:rPr>
              <a:t>Modularity</a:t>
            </a:r>
            <a:r>
              <a:rPr lang="en-US" dirty="0" smtClean="0"/>
              <a:t>: break up the problem into sub-problems.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</a:rPr>
              <a:t>Top-down design approach</a:t>
            </a:r>
            <a:r>
              <a:rPr lang="en-US" dirty="0" smtClean="0"/>
              <a:t>: when attempting to solve a sub-problem at one level, new sub-problems arise at a lower level.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</a:rPr>
              <a:t>Code sharing</a:t>
            </a:r>
            <a:r>
              <a:rPr lang="en-US" dirty="0" smtClean="0"/>
              <a:t>: In big projects, the coding is assigned to different people. The code is then assembled in a single code. This is impossible to achieve without the concept of functions.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</a:rPr>
              <a:t>Create libraries</a:t>
            </a:r>
            <a:r>
              <a:rPr lang="en-US" dirty="0" smtClean="0"/>
              <a:t>: in the same way there are </a:t>
            </a:r>
            <a:r>
              <a:rPr lang="en-US" dirty="0" err="1" smtClean="0"/>
              <a:t>stdio.h</a:t>
            </a:r>
            <a:r>
              <a:rPr lang="en-US" dirty="0" smtClean="0"/>
              <a:t> and </a:t>
            </a:r>
            <a:r>
              <a:rPr lang="en-US" dirty="0" err="1" smtClean="0"/>
              <a:t>string.h</a:t>
            </a:r>
            <a:r>
              <a:rPr lang="en-US" dirty="0" smtClean="0"/>
              <a:t> libraries, you may create your own library.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Why functions?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345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dirty="0" smtClean="0"/>
              <a:t>In line 9 of the previous example, we call the function </a:t>
            </a:r>
            <a:r>
              <a:rPr lang="en-US" sz="1800" dirty="0" err="1" smtClean="0"/>
              <a:t>CircleArea</a:t>
            </a:r>
            <a:r>
              <a:rPr lang="en-US" sz="1800" dirty="0" smtClean="0"/>
              <a:t>:-</a:t>
            </a:r>
          </a:p>
          <a:p>
            <a:pPr lvl="1" algn="just"/>
            <a:r>
              <a:rPr lang="en-US" dirty="0" smtClean="0">
                <a:solidFill>
                  <a:srgbClr val="0000FF"/>
                </a:solidFill>
              </a:rPr>
              <a:t>The value returned by a function (</a:t>
            </a:r>
            <a:r>
              <a:rPr lang="en-US" i="1" dirty="0" smtClean="0">
                <a:solidFill>
                  <a:srgbClr val="0000FF"/>
                </a:solidFill>
              </a:rPr>
              <a:t>area) </a:t>
            </a:r>
            <a:r>
              <a:rPr lang="en-US" dirty="0" smtClean="0">
                <a:solidFill>
                  <a:srgbClr val="0000FF"/>
                </a:solidFill>
              </a:rPr>
              <a:t>is stored in a variable </a:t>
            </a:r>
            <a:r>
              <a:rPr lang="en-US" u="sng" dirty="0" smtClean="0">
                <a:solidFill>
                  <a:srgbClr val="0000FF"/>
                </a:solidFill>
              </a:rPr>
              <a:t>declared</a:t>
            </a:r>
            <a:r>
              <a:rPr lang="en-US" dirty="0" smtClean="0">
                <a:solidFill>
                  <a:srgbClr val="0000FF"/>
                </a:solidFill>
              </a:rPr>
              <a:t> in the main function </a:t>
            </a:r>
            <a:r>
              <a:rPr lang="en-US" i="1" dirty="0" smtClean="0">
                <a:solidFill>
                  <a:srgbClr val="0000FF"/>
                </a:solidFill>
              </a:rPr>
              <a:t>(circle)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pPr lvl="1" algn="just"/>
            <a:r>
              <a:rPr lang="en-US" dirty="0" smtClean="0">
                <a:solidFill>
                  <a:srgbClr val="0000FF"/>
                </a:solidFill>
              </a:rPr>
              <a:t>The type of the declared variable should be the same as that of the function </a:t>
            </a:r>
            <a:r>
              <a:rPr lang="en-US" i="1" dirty="0" smtClean="0">
                <a:solidFill>
                  <a:srgbClr val="0000FF"/>
                </a:solidFill>
              </a:rPr>
              <a:t>(double)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rgbClr val="0000FF"/>
                </a:solidFill>
              </a:rPr>
              <a:t>The variable used in the </a:t>
            </a:r>
            <a:r>
              <a:rPr lang="en-US" u="sng" dirty="0" smtClean="0">
                <a:solidFill>
                  <a:srgbClr val="0000FF"/>
                </a:solidFill>
              </a:rPr>
              <a:t>actual</a:t>
            </a:r>
            <a:r>
              <a:rPr lang="en-US" dirty="0" smtClean="0">
                <a:solidFill>
                  <a:srgbClr val="0000FF"/>
                </a:solidFill>
              </a:rPr>
              <a:t> argument list </a:t>
            </a:r>
            <a:r>
              <a:rPr lang="en-US" i="1" dirty="0" smtClean="0">
                <a:solidFill>
                  <a:srgbClr val="0000FF"/>
                </a:solidFill>
              </a:rPr>
              <a:t>(r)</a:t>
            </a:r>
            <a:r>
              <a:rPr lang="en-US" dirty="0" smtClean="0">
                <a:solidFill>
                  <a:srgbClr val="0000FF"/>
                </a:solidFill>
              </a:rPr>
              <a:t> replaces the </a:t>
            </a:r>
            <a:r>
              <a:rPr lang="en-US" u="sng" dirty="0" smtClean="0">
                <a:solidFill>
                  <a:srgbClr val="0000FF"/>
                </a:solidFill>
              </a:rPr>
              <a:t>formal</a:t>
            </a:r>
            <a:r>
              <a:rPr lang="en-US" dirty="0" smtClean="0">
                <a:solidFill>
                  <a:srgbClr val="0000FF"/>
                </a:solidFill>
              </a:rPr>
              <a:t>  parameter </a:t>
            </a:r>
            <a:r>
              <a:rPr lang="en-US" i="1" dirty="0" smtClean="0">
                <a:solidFill>
                  <a:srgbClr val="0000FF"/>
                </a:solidFill>
              </a:rPr>
              <a:t>(radius). </a:t>
            </a:r>
            <a:r>
              <a:rPr lang="en-US" dirty="0" smtClean="0">
                <a:solidFill>
                  <a:srgbClr val="0000FF"/>
                </a:solidFill>
              </a:rPr>
              <a:t>The actual argument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should also be declared in the main function. It should be the same type as the formal parameter.</a:t>
            </a:r>
          </a:p>
          <a:p>
            <a:pPr lvl="1" algn="just"/>
            <a:r>
              <a:rPr lang="en-US" dirty="0" smtClean="0">
                <a:solidFill>
                  <a:srgbClr val="0000FF"/>
                </a:solidFill>
              </a:rPr>
              <a:t>In addition, </a:t>
            </a:r>
            <a:r>
              <a:rPr lang="en-US" i="1" dirty="0" smtClean="0">
                <a:solidFill>
                  <a:srgbClr val="0000FF"/>
                </a:solidFill>
              </a:rPr>
              <a:t>r </a:t>
            </a:r>
            <a:r>
              <a:rPr lang="en-US" dirty="0" smtClean="0">
                <a:solidFill>
                  <a:srgbClr val="0000FF"/>
                </a:solidFill>
              </a:rPr>
              <a:t>should have a value before calling the function.</a:t>
            </a:r>
          </a:p>
          <a:p>
            <a:pPr lvl="1" algn="just"/>
            <a:r>
              <a:rPr lang="en-US" dirty="0" smtClean="0">
                <a:solidFill>
                  <a:srgbClr val="0000FF"/>
                </a:solidFill>
              </a:rPr>
              <a:t>Note that the types of the arguments are not written when calling the function in the main program.</a:t>
            </a:r>
          </a:p>
          <a:p>
            <a:pPr lvl="1" algn="just"/>
            <a:r>
              <a:rPr lang="en-US" dirty="0" smtClean="0">
                <a:solidFill>
                  <a:srgbClr val="0000FF"/>
                </a:solidFill>
              </a:rPr>
              <a:t>Be sure that the number and types of arguments in the prototype, the function call, and the function header are the same.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17. Function call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044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When using multiple-argument functions, you must be careful:</a:t>
            </a:r>
          </a:p>
          <a:p>
            <a:pPr lvl="1" algn="just"/>
            <a:r>
              <a:rPr lang="en-US" sz="1900" dirty="0" smtClean="0"/>
              <a:t>To include the correct </a:t>
            </a:r>
            <a:r>
              <a:rPr lang="en-US" sz="1900" u="sng" dirty="0" smtClean="0"/>
              <a:t>number</a:t>
            </a:r>
            <a:r>
              <a:rPr lang="en-US" sz="1900" dirty="0" smtClean="0"/>
              <a:t> of arguments in the function prototype, function call, and function header.</a:t>
            </a:r>
          </a:p>
          <a:p>
            <a:pPr lvl="1" algn="just"/>
            <a:r>
              <a:rPr lang="en-US" sz="1900" dirty="0" smtClean="0"/>
              <a:t>Also, the </a:t>
            </a:r>
            <a:r>
              <a:rPr lang="en-US" sz="1900" u="sng" dirty="0" smtClean="0"/>
              <a:t>order</a:t>
            </a:r>
            <a:r>
              <a:rPr lang="en-US" sz="1900" dirty="0" smtClean="0"/>
              <a:t> of the actual arguments used in the function call must correspond to the order of the formal parameters listed in the function prototype or heading.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18. multi-argument FUNCTIONs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43558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19. multi-arguments Functions  – 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620688"/>
            <a:ext cx="8856984" cy="561662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B050"/>
                </a:solidFill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</a:rPr>
              <a:t> power(</a:t>
            </a:r>
            <a:r>
              <a:rPr lang="en-US" sz="1400" b="1" dirty="0" err="1" smtClean="0">
                <a:solidFill>
                  <a:srgbClr val="FF0000"/>
                </a:solidFill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</a:rPr>
              <a:t> num1, </a:t>
            </a:r>
            <a:r>
              <a:rPr lang="en-US" sz="1400" b="1" dirty="0" err="1" smtClean="0">
                <a:solidFill>
                  <a:srgbClr val="FF0000"/>
                </a:solidFill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</a:rPr>
              <a:t> num2);	// FUNCTION PROTOTYPE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2060"/>
                </a:solidFill>
              </a:rPr>
              <a:t>int</a:t>
            </a:r>
            <a:r>
              <a:rPr lang="en-US" sz="1400" b="1" dirty="0" smtClean="0">
                <a:solidFill>
                  <a:srgbClr val="002060"/>
                </a:solidFill>
              </a:rPr>
              <a:t> main (void)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err="1" smtClean="0">
                <a:solidFill>
                  <a:srgbClr val="00B050"/>
                </a:solidFill>
              </a:rPr>
              <a:t>int</a:t>
            </a:r>
            <a:r>
              <a:rPr lang="en-US" sz="1400" dirty="0" smtClean="0">
                <a:solidFill>
                  <a:srgbClr val="0000FF"/>
                </a:solidFill>
              </a:rPr>
              <a:t> result;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  </a:t>
            </a:r>
            <a:r>
              <a:rPr lang="en-US" sz="1400" b="1" dirty="0" smtClean="0">
                <a:solidFill>
                  <a:srgbClr val="00B050"/>
                </a:solidFill>
              </a:rPr>
              <a:t>result</a:t>
            </a:r>
            <a:r>
              <a:rPr lang="en-US" sz="1400" dirty="0" smtClean="0">
                <a:solidFill>
                  <a:srgbClr val="FF0000"/>
                </a:solidFill>
              </a:rPr>
              <a:t> = power (2, 5) ;  </a:t>
            </a:r>
            <a:r>
              <a:rPr lang="en-US" sz="1400" b="1" dirty="0" smtClean="0">
                <a:solidFill>
                  <a:srgbClr val="FF0000"/>
                </a:solidFill>
              </a:rPr>
              <a:t>// actual parameters </a:t>
            </a:r>
            <a:r>
              <a:rPr lang="en-US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num1 = 2, num2 = 5 (</a:t>
            </a:r>
            <a:r>
              <a:rPr lang="en-US" sz="14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ie</a:t>
            </a:r>
            <a:r>
              <a:rPr lang="en-US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2</a:t>
            </a:r>
            <a:r>
              <a:rPr lang="en-US" sz="1400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5 </a:t>
            </a:r>
            <a:r>
              <a:rPr lang="en-US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= 32)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result = power (5, 2);</a:t>
            </a:r>
            <a:r>
              <a:rPr lang="en-US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// actual parameters  num1 = 5, num2 = 2 (</a:t>
            </a:r>
            <a:r>
              <a:rPr lang="en-US" sz="14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ie</a:t>
            </a:r>
            <a:r>
              <a:rPr lang="en-US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5</a:t>
            </a:r>
            <a:r>
              <a:rPr lang="en-US" sz="1400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sz="1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= 25)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return (0);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start define your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B050"/>
                </a:solidFill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</a:rPr>
              <a:t> power( </a:t>
            </a:r>
            <a:r>
              <a:rPr lang="en-US" sz="1400" b="1" dirty="0" err="1" smtClean="0">
                <a:solidFill>
                  <a:srgbClr val="FF0000"/>
                </a:solidFill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</a:rPr>
              <a:t> num1, </a:t>
            </a:r>
            <a:r>
              <a:rPr lang="en-US" sz="1400" b="1" dirty="0" err="1" smtClean="0">
                <a:solidFill>
                  <a:srgbClr val="FF0000"/>
                </a:solidFill>
              </a:rPr>
              <a:t>int</a:t>
            </a:r>
            <a:r>
              <a:rPr lang="en-US" sz="1400" b="1" dirty="0" smtClean="0">
                <a:solidFill>
                  <a:srgbClr val="FF0000"/>
                </a:solidFill>
              </a:rPr>
              <a:t> num2) // formal parameters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   </a:t>
            </a:r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dirty="0" smtClean="0">
                <a:solidFill>
                  <a:srgbClr val="FF0000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  </a:t>
            </a:r>
            <a:r>
              <a:rPr lang="en-US" sz="1400" b="1" dirty="0" err="1" smtClean="0">
                <a:solidFill>
                  <a:srgbClr val="00B050"/>
                </a:solidFill>
              </a:rPr>
              <a:t>int</a:t>
            </a:r>
            <a:r>
              <a:rPr lang="en-US" sz="1400" b="1" dirty="0" smtClean="0">
                <a:solidFill>
                  <a:srgbClr val="00B050"/>
                </a:solidFill>
              </a:rPr>
              <a:t> product</a:t>
            </a:r>
            <a:r>
              <a:rPr lang="en-US" sz="1400" b="1" dirty="0" smtClean="0">
                <a:solidFill>
                  <a:srgbClr val="FF0000"/>
                </a:solidFill>
              </a:rPr>
              <a:t> = 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  for (</a:t>
            </a:r>
            <a:r>
              <a:rPr lang="en-US" sz="1400" b="1" dirty="0" err="1" smtClean="0">
                <a:solidFill>
                  <a:srgbClr val="FF0000"/>
                </a:solidFill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</a:rPr>
              <a:t>= 1; </a:t>
            </a:r>
            <a:r>
              <a:rPr lang="en-US" sz="1400" b="1" dirty="0" err="1" smtClean="0">
                <a:solidFill>
                  <a:srgbClr val="FF0000"/>
                </a:solidFill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</a:rPr>
              <a:t>&lt; num2; </a:t>
            </a:r>
            <a:r>
              <a:rPr lang="en-US" sz="1400" b="1" dirty="0" err="1" smtClean="0">
                <a:solidFill>
                  <a:srgbClr val="FF0000"/>
                </a:solidFill>
              </a:rPr>
              <a:t>i</a:t>
            </a:r>
            <a:r>
              <a:rPr lang="en-US" sz="1400" b="1" dirty="0" smtClean="0">
                <a:solidFill>
                  <a:srgbClr val="FF0000"/>
                </a:solidFill>
              </a:rPr>
              <a:t>++)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     product *= num1;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</a:rPr>
              <a:t>  return </a:t>
            </a:r>
            <a:r>
              <a:rPr lang="en-US" sz="1400" b="1" dirty="0" smtClean="0">
                <a:solidFill>
                  <a:srgbClr val="00B050"/>
                </a:solidFill>
              </a:rPr>
              <a:t>product</a:t>
            </a:r>
            <a:r>
              <a:rPr lang="en-US" sz="1400" b="1" dirty="0" smtClean="0">
                <a:solidFill>
                  <a:srgbClr val="FF0000"/>
                </a:solidFill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}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B0F0"/>
                </a:solidFill>
              </a:rPr>
              <a:t>// end power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end of program</a:t>
            </a: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0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20. zer0-argument Functions  – 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620688"/>
            <a:ext cx="8856984" cy="561662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char </a:t>
            </a:r>
            <a:r>
              <a:rPr lang="en-US" sz="1400" dirty="0" err="1" smtClean="0">
                <a:solidFill>
                  <a:srgbClr val="FF0000"/>
                </a:solidFill>
              </a:rPr>
              <a:t>DisplayMenu</a:t>
            </a:r>
            <a:r>
              <a:rPr lang="en-US" sz="1400" dirty="0" smtClean="0">
                <a:solidFill>
                  <a:srgbClr val="FF0000"/>
                </a:solidFill>
              </a:rPr>
              <a:t> (void);</a:t>
            </a:r>
            <a:r>
              <a:rPr lang="en-US" sz="1400" b="1" dirty="0" smtClean="0">
                <a:solidFill>
                  <a:srgbClr val="FF0000"/>
                </a:solidFill>
              </a:rPr>
              <a:t>		// FUNCTION PROTOTYPE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2060"/>
                </a:solidFill>
              </a:rPr>
              <a:t>int</a:t>
            </a:r>
            <a:r>
              <a:rPr lang="en-US" sz="1400" b="1" dirty="0" smtClean="0">
                <a:solidFill>
                  <a:srgbClr val="002060"/>
                </a:solidFill>
              </a:rPr>
              <a:t> main (void)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char option;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  option = </a:t>
            </a:r>
            <a:r>
              <a:rPr lang="en-US" sz="1400" dirty="0" err="1" smtClean="0">
                <a:solidFill>
                  <a:srgbClr val="FF0000"/>
                </a:solidFill>
              </a:rPr>
              <a:t>DisplayMenu</a:t>
            </a:r>
            <a:r>
              <a:rPr lang="en-US" sz="1400" dirty="0" smtClean="0">
                <a:solidFill>
                  <a:srgbClr val="FF0000"/>
                </a:solidFill>
              </a:rPr>
              <a:t>() ; 		</a:t>
            </a:r>
            <a:r>
              <a:rPr lang="en-US" sz="1400" b="1" dirty="0" smtClean="0">
                <a:solidFill>
                  <a:srgbClr val="FF0000"/>
                </a:solidFill>
              </a:rPr>
              <a:t>// FUNCTION CALL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return (0);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start define your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char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DisplayMenu</a:t>
            </a:r>
            <a:r>
              <a:rPr lang="en-US" sz="1400" dirty="0" smtClean="0">
                <a:solidFill>
                  <a:srgbClr val="FF0000"/>
                </a:solidFill>
              </a:rPr>
              <a:t> (void) 		</a:t>
            </a:r>
            <a:r>
              <a:rPr lang="en-US" sz="1400" b="1" dirty="0" smtClean="0">
                <a:solidFill>
                  <a:srgbClr val="FF0000"/>
                </a:solidFill>
              </a:rPr>
              <a:t>// FUNCTION HEADER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char choice;</a:t>
            </a:r>
            <a:endParaRPr lang="en-US" sz="1400" dirty="0" smtClean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(“C: Area of a Circle \n”);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(“T: Area of a Triangle \n”);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(“S: Area of a Square \n”);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 Enter your choice&gt; “);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 (“%c”, choice);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return (choice);</a:t>
            </a:r>
            <a:r>
              <a:rPr lang="en-US" sz="1400" dirty="0" smtClean="0">
                <a:solidFill>
                  <a:srgbClr val="FF0000"/>
                </a:solidFill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</a:rPr>
              <a:t>	// returned value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</a:t>
            </a:r>
            <a:r>
              <a:rPr lang="en-US" sz="1400" dirty="0" err="1" smtClean="0">
                <a:solidFill>
                  <a:srgbClr val="00B0F0"/>
                </a:solidFill>
              </a:rPr>
              <a:t>DisplayMenu</a:t>
            </a: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end of program</a:t>
            </a: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21. zero-argument Functions  – 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620688"/>
            <a:ext cx="8856984" cy="5616624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#include &lt;</a:t>
            </a:r>
            <a:r>
              <a:rPr lang="en-US" sz="1400" dirty="0" err="1" smtClean="0">
                <a:solidFill>
                  <a:srgbClr val="0000FF"/>
                </a:solidFill>
              </a:rPr>
              <a:t>stdio.h</a:t>
            </a:r>
            <a:r>
              <a:rPr lang="en-US" sz="1400" dirty="0" smtClean="0">
                <a:solidFill>
                  <a:srgbClr val="0000FF"/>
                </a:solidFill>
              </a:rPr>
              <a:t>&gt;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F0"/>
                </a:solidFill>
              </a:rPr>
              <a:t>// Function prototype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50"/>
                </a:solidFill>
              </a:rPr>
              <a:t>char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DisplayMenu</a:t>
            </a:r>
            <a:r>
              <a:rPr lang="en-US" sz="1400" dirty="0" smtClean="0">
                <a:solidFill>
                  <a:srgbClr val="FF0000"/>
                </a:solidFill>
              </a:rPr>
              <a:t> (void);</a:t>
            </a:r>
            <a:r>
              <a:rPr lang="en-US" sz="1400" b="1" dirty="0" smtClean="0">
                <a:solidFill>
                  <a:srgbClr val="FF0000"/>
                </a:solidFill>
              </a:rPr>
              <a:t>		// FUNCTION PROTOTYPE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err="1" smtClean="0">
                <a:solidFill>
                  <a:srgbClr val="002060"/>
                </a:solidFill>
              </a:rPr>
              <a:t>int</a:t>
            </a:r>
            <a:r>
              <a:rPr lang="en-US" sz="1400" b="1" dirty="0" smtClean="0">
                <a:solidFill>
                  <a:srgbClr val="002060"/>
                </a:solidFill>
              </a:rPr>
              <a:t> main (void)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char</a:t>
            </a:r>
            <a:r>
              <a:rPr lang="en-US" sz="1400" dirty="0" smtClean="0">
                <a:solidFill>
                  <a:srgbClr val="0000FF"/>
                </a:solidFill>
              </a:rPr>
              <a:t> option;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FF0000"/>
                </a:solidFill>
              </a:rPr>
              <a:t>  </a:t>
            </a:r>
            <a:r>
              <a:rPr lang="en-US" sz="1400" b="1" dirty="0" smtClean="0">
                <a:solidFill>
                  <a:srgbClr val="00B050"/>
                </a:solidFill>
              </a:rPr>
              <a:t>option</a:t>
            </a:r>
            <a:r>
              <a:rPr lang="en-US" sz="1400" dirty="0" smtClean="0">
                <a:solidFill>
                  <a:srgbClr val="FF0000"/>
                </a:solidFill>
              </a:rPr>
              <a:t> = </a:t>
            </a:r>
            <a:r>
              <a:rPr lang="en-US" sz="1400" dirty="0" err="1" smtClean="0">
                <a:solidFill>
                  <a:srgbClr val="FF0000"/>
                </a:solidFill>
              </a:rPr>
              <a:t>DisplayMenu</a:t>
            </a:r>
            <a:r>
              <a:rPr lang="en-US" sz="1400" dirty="0" smtClean="0">
                <a:solidFill>
                  <a:srgbClr val="FF0000"/>
                </a:solidFill>
              </a:rPr>
              <a:t>() ; 		</a:t>
            </a:r>
            <a:r>
              <a:rPr lang="en-US" sz="1400" b="1" dirty="0" smtClean="0">
                <a:solidFill>
                  <a:srgbClr val="FF0000"/>
                </a:solidFill>
              </a:rPr>
              <a:t>// FUNCTION CALL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return (0);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main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start define your functions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00B050"/>
                </a:solidFill>
              </a:rPr>
              <a:t>char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DisplayMenu</a:t>
            </a:r>
            <a:r>
              <a:rPr lang="en-US" sz="1400" dirty="0" smtClean="0">
                <a:solidFill>
                  <a:srgbClr val="FF0000"/>
                </a:solidFill>
              </a:rPr>
              <a:t> (void) 		</a:t>
            </a:r>
            <a:r>
              <a:rPr lang="en-US" sz="1400" b="1" dirty="0" smtClean="0">
                <a:solidFill>
                  <a:srgbClr val="FF0000"/>
                </a:solidFill>
              </a:rPr>
              <a:t>// FUNCTION HEADER</a:t>
            </a:r>
            <a:endParaRPr lang="en-US" sz="14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b="1" dirty="0" smtClean="0">
                <a:solidFill>
                  <a:srgbClr val="00B050"/>
                </a:solidFill>
              </a:rPr>
              <a:t>char   choice</a:t>
            </a:r>
            <a:r>
              <a:rPr lang="en-US" sz="1400" dirty="0" smtClean="0">
                <a:solidFill>
                  <a:srgbClr val="0000FF"/>
                </a:solidFill>
              </a:rPr>
              <a:t>;</a:t>
            </a:r>
            <a:endParaRPr lang="en-US" sz="1400" dirty="0" smtClean="0">
              <a:solidFill>
                <a:srgbClr val="0000FF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(“C: Area of a Circle \n”);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0000FF"/>
                </a:solidFill>
              </a:rPr>
              <a:t> </a:t>
            </a:r>
            <a:r>
              <a:rPr lang="en-US" sz="1400" b="1" dirty="0" smtClean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(“T: Area of a Triangle \n”);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(“S: Area of a Square \n”);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 Enter your choice&gt; “);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 (“%c”, choice);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  return (</a:t>
            </a:r>
            <a:r>
              <a:rPr lang="en-US" sz="1400" b="1" dirty="0" smtClean="0">
                <a:solidFill>
                  <a:srgbClr val="00B050"/>
                </a:solidFill>
              </a:rPr>
              <a:t>choice</a:t>
            </a:r>
            <a:r>
              <a:rPr lang="en-US" sz="1400" dirty="0" smtClean="0">
                <a:solidFill>
                  <a:srgbClr val="0000FF"/>
                </a:solidFill>
              </a:rPr>
              <a:t>);</a:t>
            </a:r>
            <a:r>
              <a:rPr lang="en-US" sz="1400" dirty="0" smtClean="0">
                <a:solidFill>
                  <a:srgbClr val="FF0000"/>
                </a:solidFill>
              </a:rPr>
              <a:t>		</a:t>
            </a:r>
            <a:r>
              <a:rPr lang="en-US" sz="1400" b="1" dirty="0" smtClean="0">
                <a:solidFill>
                  <a:srgbClr val="FF0000"/>
                </a:solidFill>
              </a:rPr>
              <a:t>	// returned value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</a:rPr>
              <a:t>} </a:t>
            </a:r>
            <a:r>
              <a:rPr lang="en-US" sz="1400" dirty="0" smtClean="0">
                <a:solidFill>
                  <a:srgbClr val="00B0F0"/>
                </a:solidFill>
              </a:rPr>
              <a:t>// end </a:t>
            </a:r>
            <a:r>
              <a:rPr lang="en-US" sz="1400" dirty="0" err="1" smtClean="0">
                <a:solidFill>
                  <a:srgbClr val="00B0F0"/>
                </a:solidFill>
              </a:rPr>
              <a:t>DisplayMenu</a:t>
            </a: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B0F0"/>
                </a:solidFill>
              </a:rPr>
              <a:t>// end of program</a:t>
            </a:r>
            <a:endParaRPr lang="en-US" sz="1400" dirty="0" smtClean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14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>
            <a:normAutofit/>
          </a:bodyPr>
          <a:lstStyle/>
          <a:p>
            <a:pPr marL="292608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22. self-check exercise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5" name="Rounded Rectangle 4"/>
          <p:cNvSpPr/>
          <p:nvPr/>
        </p:nvSpPr>
        <p:spPr>
          <a:xfrm>
            <a:off x="107504" y="764704"/>
            <a:ext cx="8856984" cy="1440160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rgbClr val="0000FF"/>
                </a:solidFill>
              </a:rPr>
              <a:t>Write a complete modular program that displays a menu to perform the four mathematical operations (+, -, *, /). Each operation should be then computed in a separate function.</a:t>
            </a:r>
            <a:endParaRPr lang="en-US" sz="20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3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In order to deal with functions, we have to know the following:</a:t>
            </a:r>
          </a:p>
          <a:p>
            <a:pPr lvl="1"/>
            <a:r>
              <a:rPr lang="en-US" dirty="0" smtClean="0"/>
              <a:t>Definition: writing the statements of the function</a:t>
            </a:r>
          </a:p>
          <a:p>
            <a:pPr lvl="1"/>
            <a:r>
              <a:rPr lang="en-US" dirty="0"/>
              <a:t>Prototypes: functions </a:t>
            </a:r>
            <a:r>
              <a:rPr lang="en-US" dirty="0" smtClean="0"/>
              <a:t>declaration</a:t>
            </a:r>
            <a:endParaRPr lang="en-US" dirty="0" smtClean="0"/>
          </a:p>
          <a:p>
            <a:pPr lvl="1"/>
            <a:r>
              <a:rPr lang="en-US" dirty="0" smtClean="0"/>
              <a:t>Calling: how to call a function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2.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Functions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 manipulation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2296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Any function has a name.</a:t>
            </a:r>
          </a:p>
          <a:p>
            <a:r>
              <a:rPr lang="en-US" dirty="0" smtClean="0"/>
              <a:t>Any function has a type.</a:t>
            </a:r>
            <a:endParaRPr lang="en-US" dirty="0" smtClean="0"/>
          </a:p>
          <a:p>
            <a:r>
              <a:rPr lang="en-US" dirty="0" smtClean="0"/>
              <a:t>A function may have arguments.</a:t>
            </a:r>
          </a:p>
          <a:p>
            <a:r>
              <a:rPr lang="en-US" dirty="0" smtClean="0"/>
              <a:t>A function has one or more statements.</a:t>
            </a:r>
          </a:p>
          <a:p>
            <a:r>
              <a:rPr lang="en-US" dirty="0" smtClean="0"/>
              <a:t>The following function calculates the area of a circle: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3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Functions definition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251520" y="3501008"/>
            <a:ext cx="7776864" cy="2304256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double Circle (double radius)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double PI = 3.14;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double area;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area =  3.14 * radius * radius;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return (area);</a:t>
            </a:r>
          </a:p>
          <a:p>
            <a:r>
              <a:rPr lang="en-US" dirty="0">
                <a:solidFill>
                  <a:srgbClr val="0000FF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339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The name of a function obeys the same rules as those of an identifier.</a:t>
            </a:r>
          </a:p>
          <a:p>
            <a:r>
              <a:rPr lang="en-US" dirty="0" smtClean="0"/>
              <a:t>Therefore, the following function names are NOT accepted: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the previous example, </a:t>
            </a:r>
            <a:r>
              <a:rPr lang="en-US" i="1" dirty="0" smtClean="0"/>
              <a:t>Circle</a:t>
            </a:r>
            <a:r>
              <a:rPr lang="en-US" dirty="0" smtClean="0"/>
              <a:t> is the function name.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4.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Function name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286625"/>
              </p:ext>
            </p:extLst>
          </p:nvPr>
        </p:nvGraphicFramePr>
        <p:xfrm>
          <a:off x="971600" y="249289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Circle-Area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Hyphen is</a:t>
                      </a:r>
                      <a:r>
                        <a:rPr lang="en-US" baseline="0" dirty="0" smtClean="0"/>
                        <a:t> not 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 start with a letter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continue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Reserved word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16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A function returns a </a:t>
            </a:r>
            <a:r>
              <a:rPr lang="en-US" u="sng" dirty="0" smtClean="0"/>
              <a:t>single value</a:t>
            </a:r>
            <a:r>
              <a:rPr lang="en-US" dirty="0" smtClean="0"/>
              <a:t> at most to the main program.</a:t>
            </a:r>
          </a:p>
          <a:p>
            <a:r>
              <a:rPr lang="en-US" dirty="0" smtClean="0"/>
              <a:t>The type of the function is the same as that of the returned type.</a:t>
            </a:r>
          </a:p>
          <a:p>
            <a:r>
              <a:rPr lang="en-US" dirty="0" smtClean="0"/>
              <a:t>If the function does not return any value, then the type is “void”.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5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Function type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826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the above example, the function returns the </a:t>
            </a:r>
            <a:r>
              <a:rPr lang="en-US" i="1" dirty="0" smtClean="0"/>
              <a:t>area</a:t>
            </a:r>
            <a:r>
              <a:rPr lang="en-US" dirty="0" smtClean="0"/>
              <a:t> of the circle.</a:t>
            </a:r>
          </a:p>
          <a:p>
            <a:r>
              <a:rPr lang="en-US" dirty="0" smtClean="0"/>
              <a:t>Since </a:t>
            </a:r>
            <a:r>
              <a:rPr lang="en-US" i="1" dirty="0" smtClean="0"/>
              <a:t>area</a:t>
            </a:r>
            <a:r>
              <a:rPr lang="en-US" dirty="0" smtClean="0"/>
              <a:t> is defined in the function as </a:t>
            </a:r>
            <a:r>
              <a:rPr lang="en-US" i="1" dirty="0" smtClean="0"/>
              <a:t>double</a:t>
            </a:r>
            <a:r>
              <a:rPr lang="en-US" dirty="0" smtClean="0"/>
              <a:t>, then the function is of type </a:t>
            </a:r>
            <a:r>
              <a:rPr lang="en-US" i="1" dirty="0" smtClean="0"/>
              <a:t>double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6.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Function type – example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764704"/>
            <a:ext cx="7776864" cy="2304256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0000"/>
                </a:solidFill>
              </a:rPr>
              <a:t>double</a:t>
            </a:r>
            <a:r>
              <a:rPr lang="en-US" dirty="0" smtClean="0">
                <a:solidFill>
                  <a:srgbClr val="0000FF"/>
                </a:solidFill>
              </a:rPr>
              <a:t> Circle (double radius)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double PI = 3.14;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double</a:t>
            </a:r>
            <a:r>
              <a:rPr lang="en-US" dirty="0" smtClean="0">
                <a:solidFill>
                  <a:srgbClr val="0000FF"/>
                </a:solidFill>
              </a:rPr>
              <a:t> area;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area =  3.14 * radius * radius;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return (</a:t>
            </a:r>
            <a:r>
              <a:rPr lang="en-US" b="1" dirty="0" smtClean="0">
                <a:solidFill>
                  <a:srgbClr val="FF0000"/>
                </a:solidFill>
              </a:rPr>
              <a:t>area</a:t>
            </a:r>
            <a:r>
              <a:rPr lang="en-US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dirty="0">
                <a:solidFill>
                  <a:srgbClr val="0000FF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813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above function should print </a:t>
            </a:r>
            <a:r>
              <a:rPr lang="en-US" i="1" dirty="0" smtClean="0"/>
              <a:t>letter </a:t>
            </a:r>
            <a:r>
              <a:rPr lang="en-US" dirty="0" smtClean="0"/>
              <a:t>ten times on ten lines.</a:t>
            </a:r>
          </a:p>
          <a:p>
            <a:r>
              <a:rPr lang="en-US" dirty="0" smtClean="0"/>
              <a:t>Since it does not return anything, then the type of the function is </a:t>
            </a:r>
            <a:r>
              <a:rPr lang="en-US" i="1" dirty="0" smtClean="0"/>
              <a:t>void.</a:t>
            </a:r>
          </a:p>
          <a:p>
            <a:r>
              <a:rPr lang="en-US" dirty="0" smtClean="0"/>
              <a:t>No </a:t>
            </a:r>
            <a:r>
              <a:rPr lang="en-US" i="1" dirty="0" smtClean="0"/>
              <a:t>return</a:t>
            </a:r>
            <a:r>
              <a:rPr lang="en-US" dirty="0" smtClean="0"/>
              <a:t> statement should be associated with a function of type </a:t>
            </a:r>
            <a:r>
              <a:rPr lang="en-US" i="1" dirty="0" smtClean="0"/>
              <a:t>void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7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Function type – example (2)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179512" y="764704"/>
            <a:ext cx="7776864" cy="2304256"/>
          </a:xfrm>
          <a:prstGeom prst="roundRect">
            <a:avLst/>
          </a:prstGeom>
          <a:solidFill>
            <a:srgbClr val="CCE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PrintLetter</a:t>
            </a:r>
            <a:r>
              <a:rPr lang="en-US" dirty="0" smtClean="0">
                <a:solidFill>
                  <a:srgbClr val="0000FF"/>
                </a:solidFill>
              </a:rPr>
              <a:t> (char letter)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for (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= 1;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&lt;= 10;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++)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(“/n”, letter);</a:t>
            </a:r>
          </a:p>
          <a:p>
            <a:r>
              <a:rPr lang="en-US" dirty="0">
                <a:solidFill>
                  <a:srgbClr val="0000FF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8648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7992888" cy="5907056"/>
          </a:xfrm>
        </p:spPr>
        <p:txBody>
          <a:bodyPr/>
          <a:lstStyle/>
          <a:p>
            <a:r>
              <a:rPr lang="en-US" dirty="0" smtClean="0"/>
              <a:t>The function arguments are the variables through which values are transferred to the function from the main program (or from another function) to work with.</a:t>
            </a:r>
          </a:p>
          <a:p>
            <a:r>
              <a:rPr lang="en-US" dirty="0" smtClean="0"/>
              <a:t>There is no restriction on the number of arguments.</a:t>
            </a:r>
          </a:p>
          <a:p>
            <a:r>
              <a:rPr lang="en-US" dirty="0"/>
              <a:t>We may have no arguments. </a:t>
            </a:r>
            <a:endParaRPr lang="en-US" dirty="0" smtClean="0"/>
          </a:p>
          <a:p>
            <a:r>
              <a:rPr lang="en-US" dirty="0" smtClean="0"/>
              <a:t>Each argument has a name and is preceded by its type.</a:t>
            </a:r>
          </a:p>
          <a:p>
            <a:r>
              <a:rPr lang="en-US" dirty="0" smtClean="0"/>
              <a:t>The order of arguments listing is </a:t>
            </a:r>
            <a:r>
              <a:rPr lang="en-US" b="1" u="sng" dirty="0" smtClean="0"/>
              <a:t>relevant</a:t>
            </a:r>
            <a:r>
              <a:rPr lang="en-US" dirty="0" smtClean="0"/>
              <a:t>. This will be more illustrated when we discuss </a:t>
            </a:r>
            <a:r>
              <a:rPr lang="en-US" i="1" dirty="0" smtClean="0"/>
              <a:t>function calling.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8. 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Function arguments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425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300</TotalTime>
  <Words>1630</Words>
  <Application>Microsoft Office PowerPoint</Application>
  <PresentationFormat>On-screen Show (4:3)</PresentationFormat>
  <Paragraphs>359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Opulent</vt:lpstr>
      <vt:lpstr>functions</vt:lpstr>
      <vt:lpstr>1. Why functions?</vt:lpstr>
      <vt:lpstr>2. Functions manipulation</vt:lpstr>
      <vt:lpstr>3. Functions definition</vt:lpstr>
      <vt:lpstr>4. Function name</vt:lpstr>
      <vt:lpstr>5. Function type</vt:lpstr>
      <vt:lpstr>6. Function type – example (1)</vt:lpstr>
      <vt:lpstr>7. Function type – example (2)</vt:lpstr>
      <vt:lpstr>8. Function arguments</vt:lpstr>
      <vt:lpstr>8. Function arguments (Cont’d)</vt:lpstr>
      <vt:lpstr>9. Function arguments – example (1)</vt:lpstr>
      <vt:lpstr>10. Function arguments – example (2)</vt:lpstr>
      <vt:lpstr>11. Function arguments – example (3)</vt:lpstr>
      <vt:lpstr>12. Function statements</vt:lpstr>
      <vt:lpstr>13. Function statements – example (1)</vt:lpstr>
      <vt:lpstr>14. Functions defintion</vt:lpstr>
      <vt:lpstr>15. Functions prototypes</vt:lpstr>
      <vt:lpstr>15. Functions prototypes (cont’d)</vt:lpstr>
      <vt:lpstr>16. Function call – EXAMPLE (1) </vt:lpstr>
      <vt:lpstr>17. Function call</vt:lpstr>
      <vt:lpstr>18. multi-argument FUNCTIONs</vt:lpstr>
      <vt:lpstr>19. multi-arguments Functions  – EXAMPLE (1)</vt:lpstr>
      <vt:lpstr>20. zer0-argument Functions  – EXAMPLE (1)</vt:lpstr>
      <vt:lpstr>21. zero-argument Functions  – EXAMPLE (1)</vt:lpstr>
      <vt:lpstr>22. self-check exercise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Soha S.Zaghloul</dc:creator>
  <cp:lastModifiedBy>Soha S.Zaghloul</cp:lastModifiedBy>
  <cp:revision>28</cp:revision>
  <dcterms:created xsi:type="dcterms:W3CDTF">2014-11-12T15:29:00Z</dcterms:created>
  <dcterms:modified xsi:type="dcterms:W3CDTF">2014-11-12T20:29:25Z</dcterms:modified>
</cp:coreProperties>
</file>