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5"/>
  </p:notesMasterIdLst>
  <p:sldIdLst>
    <p:sldId id="256" r:id="rId2"/>
    <p:sldId id="265" r:id="rId3"/>
    <p:sldId id="266" r:id="rId4"/>
    <p:sldId id="270" r:id="rId5"/>
    <p:sldId id="271" r:id="rId6"/>
    <p:sldId id="267" r:id="rId7"/>
    <p:sldId id="273" r:id="rId8"/>
    <p:sldId id="275" r:id="rId9"/>
    <p:sldId id="277" r:id="rId10"/>
    <p:sldId id="278" r:id="rId11"/>
    <p:sldId id="279" r:id="rId12"/>
    <p:sldId id="280" r:id="rId13"/>
    <p:sldId id="281" r:id="rId14"/>
  </p:sldIdLst>
  <p:sldSz cx="9144000" cy="5143500" type="screen16x9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0" autoAdjust="0"/>
    <p:restoredTop sz="87621" autoAdjust="0"/>
  </p:normalViewPr>
  <p:slideViewPr>
    <p:cSldViewPr>
      <p:cViewPr>
        <p:scale>
          <a:sx n="90" d="100"/>
          <a:sy n="90" d="100"/>
        </p:scale>
        <p:origin x="-708" y="-47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EBFEA4-9523-4602-879C-D71E1FB4BB06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A18F279-266C-44D2-839F-98155352D7F2}">
      <dgm:prSet phldrT="[Text]" custT="1"/>
      <dgm:spPr/>
      <dgm:t>
        <a:bodyPr/>
        <a:lstStyle/>
        <a:p>
          <a:r>
            <a:rPr lang="en-US" sz="4000" dirty="0" smtClean="0"/>
            <a:t>Interaction diagrams</a:t>
          </a:r>
          <a:endParaRPr lang="en-US" sz="4000" dirty="0"/>
        </a:p>
      </dgm:t>
    </dgm:pt>
    <dgm:pt modelId="{36788155-85EB-478F-8B27-EB4E708E3D87}" type="parTrans" cxnId="{428E4C39-8647-4545-8B8B-35E5E3449B20}">
      <dgm:prSet/>
      <dgm:spPr/>
      <dgm:t>
        <a:bodyPr/>
        <a:lstStyle/>
        <a:p>
          <a:endParaRPr lang="en-US"/>
        </a:p>
      </dgm:t>
    </dgm:pt>
    <dgm:pt modelId="{2469AC79-6508-4A80-849E-A85E51E38D6C}" type="sibTrans" cxnId="{428E4C39-8647-4545-8B8B-35E5E3449B20}">
      <dgm:prSet/>
      <dgm:spPr/>
      <dgm:t>
        <a:bodyPr/>
        <a:lstStyle/>
        <a:p>
          <a:endParaRPr lang="en-US"/>
        </a:p>
      </dgm:t>
    </dgm:pt>
    <dgm:pt modelId="{BEA7941D-020D-4D84-86DB-CC4BCAB45DAA}">
      <dgm:prSet phldrT="[Text]"/>
      <dgm:spPr/>
      <dgm:t>
        <a:bodyPr/>
        <a:lstStyle/>
        <a:p>
          <a:r>
            <a:rPr lang="en-US" dirty="0" smtClean="0"/>
            <a:t>Sequence diagram</a:t>
          </a:r>
          <a:endParaRPr lang="en-US" dirty="0"/>
        </a:p>
      </dgm:t>
    </dgm:pt>
    <dgm:pt modelId="{23052324-842E-44D9-AF16-27C944D052A3}" type="parTrans" cxnId="{8A9678B9-17EE-4403-8A3C-304504345429}">
      <dgm:prSet/>
      <dgm:spPr/>
      <dgm:t>
        <a:bodyPr/>
        <a:lstStyle/>
        <a:p>
          <a:endParaRPr lang="en-US"/>
        </a:p>
      </dgm:t>
    </dgm:pt>
    <dgm:pt modelId="{A5B1009C-330B-4146-9F6E-AD37DE6F8B73}" type="sibTrans" cxnId="{8A9678B9-17EE-4403-8A3C-304504345429}">
      <dgm:prSet/>
      <dgm:spPr/>
      <dgm:t>
        <a:bodyPr/>
        <a:lstStyle/>
        <a:p>
          <a:endParaRPr lang="en-US"/>
        </a:p>
      </dgm:t>
    </dgm:pt>
    <dgm:pt modelId="{A83F2472-EE1A-419F-A6DE-03ECDB5F749E}">
      <dgm:prSet phldrT="[Text]"/>
      <dgm:spPr/>
      <dgm:t>
        <a:bodyPr/>
        <a:lstStyle/>
        <a:p>
          <a:r>
            <a:rPr lang="en-US" dirty="0" smtClean="0"/>
            <a:t>Communication diagram</a:t>
          </a:r>
          <a:endParaRPr lang="en-US" dirty="0"/>
        </a:p>
      </dgm:t>
    </dgm:pt>
    <dgm:pt modelId="{693571E2-9CB3-425C-A0CF-A6E8733B3226}" type="parTrans" cxnId="{23900713-3335-4CAB-B97F-86CDD95CEBB0}">
      <dgm:prSet/>
      <dgm:spPr/>
      <dgm:t>
        <a:bodyPr/>
        <a:lstStyle/>
        <a:p>
          <a:endParaRPr lang="en-US"/>
        </a:p>
      </dgm:t>
    </dgm:pt>
    <dgm:pt modelId="{2230025A-B9CF-473D-8694-2B0AE367E979}" type="sibTrans" cxnId="{23900713-3335-4CAB-B97F-86CDD95CEBB0}">
      <dgm:prSet/>
      <dgm:spPr/>
      <dgm:t>
        <a:bodyPr/>
        <a:lstStyle/>
        <a:p>
          <a:endParaRPr lang="en-US"/>
        </a:p>
      </dgm:t>
    </dgm:pt>
    <dgm:pt modelId="{C5D9FB0E-53AD-4FC7-91FE-5EABF1FF7D25}">
      <dgm:prSet phldrT="[Text]"/>
      <dgm:spPr/>
      <dgm:t>
        <a:bodyPr/>
        <a:lstStyle/>
        <a:p>
          <a:r>
            <a:rPr lang="en-US" dirty="0" smtClean="0"/>
            <a:t>Emphasize the time ordering of messages</a:t>
          </a:r>
          <a:endParaRPr lang="en-US" dirty="0"/>
        </a:p>
      </dgm:t>
    </dgm:pt>
    <dgm:pt modelId="{6D0A641B-993E-4D67-A55A-3A3DC4DE3C98}" type="parTrans" cxnId="{D6D55F00-99EC-48C6-8810-63020FBCDCD4}">
      <dgm:prSet/>
      <dgm:spPr/>
      <dgm:t>
        <a:bodyPr/>
        <a:lstStyle/>
        <a:p>
          <a:endParaRPr lang="en-US"/>
        </a:p>
      </dgm:t>
    </dgm:pt>
    <dgm:pt modelId="{FAF3D274-0003-4860-A9BB-884EA64879CD}" type="sibTrans" cxnId="{D6D55F00-99EC-48C6-8810-63020FBCDCD4}">
      <dgm:prSet/>
      <dgm:spPr/>
      <dgm:t>
        <a:bodyPr/>
        <a:lstStyle/>
        <a:p>
          <a:endParaRPr lang="en-US"/>
        </a:p>
      </dgm:t>
    </dgm:pt>
    <dgm:pt modelId="{FDED2DED-B8F6-44DF-AF5A-317C5B3C6188}">
      <dgm:prSet phldrT="[Text]"/>
      <dgm:spPr/>
      <dgm:t>
        <a:bodyPr/>
        <a:lstStyle/>
        <a:p>
          <a:r>
            <a:rPr lang="en-US" dirty="0" smtClean="0"/>
            <a:t>Emphasize the organization of objects</a:t>
          </a:r>
          <a:endParaRPr lang="en-US" dirty="0"/>
        </a:p>
      </dgm:t>
    </dgm:pt>
    <dgm:pt modelId="{7C328731-6FC2-4EB9-99A7-0345E5B2BFF0}" type="parTrans" cxnId="{628CA2C0-C3ED-4753-9631-D455368DBD7F}">
      <dgm:prSet/>
      <dgm:spPr/>
      <dgm:t>
        <a:bodyPr/>
        <a:lstStyle/>
        <a:p>
          <a:endParaRPr lang="en-US"/>
        </a:p>
      </dgm:t>
    </dgm:pt>
    <dgm:pt modelId="{6972F9A5-5383-4AAC-BC11-7F8B1207867E}" type="sibTrans" cxnId="{628CA2C0-C3ED-4753-9631-D455368DBD7F}">
      <dgm:prSet/>
      <dgm:spPr/>
      <dgm:t>
        <a:bodyPr/>
        <a:lstStyle/>
        <a:p>
          <a:endParaRPr lang="en-US"/>
        </a:p>
      </dgm:t>
    </dgm:pt>
    <dgm:pt modelId="{68CB5450-C924-4A25-8EBD-259904764B86}" type="pres">
      <dgm:prSet presAssocID="{FAEBFEA4-9523-4602-879C-D71E1FB4BB0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8D8A9EC-FF74-48C0-9C9F-B57FA941EF46}" type="pres">
      <dgm:prSet presAssocID="{0A18F279-266C-44D2-839F-98155352D7F2}" presName="linNode" presStyleCnt="0"/>
      <dgm:spPr/>
    </dgm:pt>
    <dgm:pt modelId="{E5B14BF2-7F95-419E-AB81-223FBB443B76}" type="pres">
      <dgm:prSet presAssocID="{0A18F279-266C-44D2-839F-98155352D7F2}" presName="parentShp" presStyleLbl="node1" presStyleIdx="0" presStyleCnt="1" custLinFactNeighborX="-32491" custLinFactNeighborY="435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EEF4BE-D700-49BF-A2FA-436A74272D82}" type="pres">
      <dgm:prSet presAssocID="{0A18F279-266C-44D2-839F-98155352D7F2}" presName="childShp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57D988C-E353-1E4F-B2F4-75FACD14744D}" type="presOf" srcId="{C5D9FB0E-53AD-4FC7-91FE-5EABF1FF7D25}" destId="{CFEEF4BE-D700-49BF-A2FA-436A74272D82}" srcOrd="0" destOrd="1" presId="urn:microsoft.com/office/officeart/2005/8/layout/vList6"/>
    <dgm:cxn modelId="{9D3C1E7D-948A-CA4B-A279-A8317E30DD1B}" type="presOf" srcId="{FDED2DED-B8F6-44DF-AF5A-317C5B3C6188}" destId="{CFEEF4BE-D700-49BF-A2FA-436A74272D82}" srcOrd="0" destOrd="3" presId="urn:microsoft.com/office/officeart/2005/8/layout/vList6"/>
    <dgm:cxn modelId="{8A9678B9-17EE-4403-8A3C-304504345429}" srcId="{0A18F279-266C-44D2-839F-98155352D7F2}" destId="{BEA7941D-020D-4D84-86DB-CC4BCAB45DAA}" srcOrd="0" destOrd="0" parTransId="{23052324-842E-44D9-AF16-27C944D052A3}" sibTransId="{A5B1009C-330B-4146-9F6E-AD37DE6F8B73}"/>
    <dgm:cxn modelId="{5F00A521-99FD-4440-B89D-0CA272860F35}" type="presOf" srcId="{BEA7941D-020D-4D84-86DB-CC4BCAB45DAA}" destId="{CFEEF4BE-D700-49BF-A2FA-436A74272D82}" srcOrd="0" destOrd="0" presId="urn:microsoft.com/office/officeart/2005/8/layout/vList6"/>
    <dgm:cxn modelId="{991D91C2-1F56-9A43-84C0-AF51D4734114}" type="presOf" srcId="{A83F2472-EE1A-419F-A6DE-03ECDB5F749E}" destId="{CFEEF4BE-D700-49BF-A2FA-436A74272D82}" srcOrd="0" destOrd="2" presId="urn:microsoft.com/office/officeart/2005/8/layout/vList6"/>
    <dgm:cxn modelId="{1CCBAD1F-D394-EC4F-8AD9-B226D07FF90F}" type="presOf" srcId="{FAEBFEA4-9523-4602-879C-D71E1FB4BB06}" destId="{68CB5450-C924-4A25-8EBD-259904764B86}" srcOrd="0" destOrd="0" presId="urn:microsoft.com/office/officeart/2005/8/layout/vList6"/>
    <dgm:cxn modelId="{6B7ABA8C-0136-0244-A508-16B223B858A9}" type="presOf" srcId="{0A18F279-266C-44D2-839F-98155352D7F2}" destId="{E5B14BF2-7F95-419E-AB81-223FBB443B76}" srcOrd="0" destOrd="0" presId="urn:microsoft.com/office/officeart/2005/8/layout/vList6"/>
    <dgm:cxn modelId="{23900713-3335-4CAB-B97F-86CDD95CEBB0}" srcId="{0A18F279-266C-44D2-839F-98155352D7F2}" destId="{A83F2472-EE1A-419F-A6DE-03ECDB5F749E}" srcOrd="1" destOrd="0" parTransId="{693571E2-9CB3-425C-A0CF-A6E8733B3226}" sibTransId="{2230025A-B9CF-473D-8694-2B0AE367E979}"/>
    <dgm:cxn modelId="{428E4C39-8647-4545-8B8B-35E5E3449B20}" srcId="{FAEBFEA4-9523-4602-879C-D71E1FB4BB06}" destId="{0A18F279-266C-44D2-839F-98155352D7F2}" srcOrd="0" destOrd="0" parTransId="{36788155-85EB-478F-8B27-EB4E708E3D87}" sibTransId="{2469AC79-6508-4A80-849E-A85E51E38D6C}"/>
    <dgm:cxn modelId="{D6D55F00-99EC-48C6-8810-63020FBCDCD4}" srcId="{BEA7941D-020D-4D84-86DB-CC4BCAB45DAA}" destId="{C5D9FB0E-53AD-4FC7-91FE-5EABF1FF7D25}" srcOrd="0" destOrd="0" parTransId="{6D0A641B-993E-4D67-A55A-3A3DC4DE3C98}" sibTransId="{FAF3D274-0003-4860-A9BB-884EA64879CD}"/>
    <dgm:cxn modelId="{628CA2C0-C3ED-4753-9631-D455368DBD7F}" srcId="{A83F2472-EE1A-419F-A6DE-03ECDB5F749E}" destId="{FDED2DED-B8F6-44DF-AF5A-317C5B3C6188}" srcOrd="0" destOrd="0" parTransId="{7C328731-6FC2-4EB9-99A7-0345E5B2BFF0}" sibTransId="{6972F9A5-5383-4AAC-BC11-7F8B1207867E}"/>
    <dgm:cxn modelId="{209EB392-A4BB-E349-8BA5-18217DE9F2E2}" type="presParOf" srcId="{68CB5450-C924-4A25-8EBD-259904764B86}" destId="{58D8A9EC-FF74-48C0-9C9F-B57FA941EF46}" srcOrd="0" destOrd="0" presId="urn:microsoft.com/office/officeart/2005/8/layout/vList6"/>
    <dgm:cxn modelId="{308C8B87-9267-F543-8972-3D2F1226F866}" type="presParOf" srcId="{58D8A9EC-FF74-48C0-9C9F-B57FA941EF46}" destId="{E5B14BF2-7F95-419E-AB81-223FBB443B76}" srcOrd="0" destOrd="0" presId="urn:microsoft.com/office/officeart/2005/8/layout/vList6"/>
    <dgm:cxn modelId="{F37246DE-DD15-764D-8CB7-336BEA5C6467}" type="presParOf" srcId="{58D8A9EC-FF74-48C0-9C9F-B57FA941EF46}" destId="{CFEEF4BE-D700-49BF-A2FA-436A74272D8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EEF4BE-D700-49BF-A2FA-436A74272D82}">
      <dsp:nvSpPr>
        <dsp:cNvPr id="0" name=""/>
        <dsp:cNvSpPr/>
      </dsp:nvSpPr>
      <dsp:spPr>
        <a:xfrm>
          <a:off x="3230879" y="0"/>
          <a:ext cx="4846320" cy="184129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Sequence diagram</a:t>
          </a:r>
          <a:endParaRPr lang="en-US" sz="1900" kern="1200" dirty="0"/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Emphasize the time ordering of messages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Communication diagram</a:t>
          </a:r>
          <a:endParaRPr lang="en-US" sz="1900" kern="1200" dirty="0"/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Emphasize the organization of objects</a:t>
          </a:r>
          <a:endParaRPr lang="en-US" sz="1900" kern="1200" dirty="0"/>
        </a:p>
      </dsp:txBody>
      <dsp:txXfrm>
        <a:off x="3230879" y="230162"/>
        <a:ext cx="4155835" cy="1380970"/>
      </dsp:txXfrm>
    </dsp:sp>
    <dsp:sp modelId="{E5B14BF2-7F95-419E-AB81-223FBB443B76}">
      <dsp:nvSpPr>
        <dsp:cNvPr id="0" name=""/>
        <dsp:cNvSpPr/>
      </dsp:nvSpPr>
      <dsp:spPr>
        <a:xfrm>
          <a:off x="0" y="0"/>
          <a:ext cx="3230880" cy="18412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Interaction diagrams</a:t>
          </a:r>
          <a:endParaRPr lang="en-US" sz="4000" kern="1200" dirty="0"/>
        </a:p>
      </dsp:txBody>
      <dsp:txXfrm>
        <a:off x="89885" y="89885"/>
        <a:ext cx="3051110" cy="16615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A8ADFD5B-A66C-449C-B6E8-FB716D07777D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CA5D3BF3-D352-46FC-8343-31F56E6730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047E157E-8DCB-4F70-A0AF-5EB586A91DD4}" type="datetime1">
              <a:rPr lang="en-US" smtClean="0">
                <a:solidFill>
                  <a:srgbClr val="FFFFFF"/>
                </a:solidFill>
              </a:rPr>
              <a:pPr algn="ctr"/>
              <a:t>12/5/2016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 anchor="b"/>
          <a:lstStyle>
            <a:lvl1pPr>
              <a:defRPr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68580" tIns="34290" rIns="68580" bIns="3429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68580" tIns="34290" rIns="68580" bIns="3429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lIns="68580" tIns="34290" rIns="68580" bIns="34290"/>
          <a:lstStyle/>
          <a:p>
            <a:fld id="{AE374B5B-21A0-4192-BF4C-38187F1A68D8}" type="datetime1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lIns="68580" tIns="34290" rIns="68580" bIns="34290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lIns="68580" tIns="34290" rIns="68580" bIns="34290"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396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606EA6-EFEA-4C30-9264-4F9291A5780D}" type="datetime1">
              <a:rPr lang="en-US" smtClean="0"/>
              <a:pPr/>
              <a:t>12/5/2016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F9F07-3BC7-4570-B054-79111B0A380C}" type="datetime1">
              <a:rPr lang="en-US" smtClean="0"/>
              <a:pPr/>
              <a:t>12/5/2016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2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268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268625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12/5/2016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12/5/2016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FADB5D-B7A0-47E3-AD2D-B1A6F8614213}" type="datetime1">
              <a:rPr lang="en-US" smtClean="0"/>
              <a:pPr/>
              <a:t>12/5/2016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968126-03FC-49C0-B9B8-2B561CCC3D90}" type="datetime1">
              <a:rPr lang="en-US" smtClean="0"/>
              <a:pPr/>
              <a:t>12/5/2016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chemeClr val="tx2"/>
                </a:solidFill>
              </a:rPr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 anchor="b"/>
          <a:lstStyle>
            <a:lvl1pPr algn="l">
              <a:buNone/>
              <a:defRPr sz="42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9A8198-4617-485E-9585-4840B69DBBA6}" type="datetime1">
              <a:rPr lang="en-US" smtClean="0"/>
              <a:pPr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>
              <a:buNone/>
              <a:defRPr sz="3200"/>
            </a:lvl1pPr>
            <a:extLst/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89520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>
            <a:extLst/>
          </a:lstStyle>
          <a:p>
            <a:fld id="{E4606EA6-EFEA-4C30-9264-4F9291A5780D}" type="datetime1">
              <a:rPr lang="en-US" smtClean="0"/>
              <a:pPr/>
              <a:t>12/5/2016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  <a:extLst/>
          </a:lstStyle>
          <a:p>
            <a:pPr algn="ctr"/>
            <a:fld id="{8F82E0A0-C266-4798-8C8F-B9F91E9DA37E}" type="slidenum">
              <a:rPr lang="en-US" sz="28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52550"/>
            <a:ext cx="8153400" cy="324231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  <a:extLst/>
          </a:lstStyle>
          <a:p>
            <a:fld id="{E4606EA6-EFEA-4C30-9264-4F9291A5780D}" type="datetime1">
              <a:rPr lang="en-US" smtClean="0"/>
              <a:pPr/>
              <a:t>12/5/2016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12946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12946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50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9" r:id="rId10"/>
  </p:sldLayoutIdLst>
  <p:txStyles>
    <p:titleStyle>
      <a:lvl1pPr algn="l" rtl="0" eaLnBrk="1" latinLnBrk="0" hangingPunct="1">
        <a:spcBef>
          <a:spcPct val="0"/>
        </a:spcBef>
        <a:buNone/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Communication DIAGRAM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1" y="2006600"/>
            <a:ext cx="8229599" cy="2588022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Link - connection path between two objects (an instance of an association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Message - represented with a message expression on an arrowed line between </a:t>
            </a:r>
            <a:r>
              <a:rPr lang="en-US" dirty="0" smtClean="0"/>
              <a:t>objects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Sequence Number - represents the order in which the flows are </a:t>
            </a:r>
            <a:r>
              <a:rPr lang="en-US" dirty="0" smtClean="0"/>
              <a:t>used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Basic Communication Diagram Notation</a:t>
            </a:r>
          </a:p>
        </p:txBody>
      </p:sp>
    </p:spTree>
    <p:extLst>
      <p:ext uri="{BB962C8B-B14F-4D97-AF65-F5344CB8AC3E}">
        <p14:creationId xmlns:p14="http://schemas.microsoft.com/office/powerpoint/2010/main" val="3612493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8854" y="1960090"/>
            <a:ext cx="8725226" cy="314717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 message on a communication diagram is shown using an arrow from </a:t>
            </a:r>
            <a:r>
              <a:rPr lang="en-US" dirty="0" smtClean="0"/>
              <a:t>the message </a:t>
            </a:r>
            <a:r>
              <a:rPr lang="en-US" dirty="0"/>
              <a:t>sender to the message </a:t>
            </a:r>
            <a:r>
              <a:rPr lang="en-US" dirty="0" smtClean="0"/>
              <a:t>receiver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Each message in a </a:t>
            </a:r>
            <a:r>
              <a:rPr lang="en-US" dirty="0" smtClean="0"/>
              <a:t>communication diagram </a:t>
            </a:r>
            <a:r>
              <a:rPr lang="en-US" dirty="0"/>
              <a:t>has a sequence number. The top-</a:t>
            </a:r>
            <a:r>
              <a:rPr lang="en-US" dirty="0" smtClean="0"/>
              <a:t>level message </a:t>
            </a:r>
            <a:r>
              <a:rPr lang="en-US" dirty="0"/>
              <a:t>is numbered 1. Messages sent during the same call have the </a:t>
            </a:r>
            <a:r>
              <a:rPr lang="en-US" dirty="0" smtClean="0"/>
              <a:t>same decimal prefix </a:t>
            </a:r>
            <a:r>
              <a:rPr lang="en-US" dirty="0"/>
              <a:t>but </a:t>
            </a:r>
            <a:r>
              <a:rPr lang="en-US" dirty="0" smtClean="0"/>
              <a:t>suffixes </a:t>
            </a:r>
            <a:r>
              <a:rPr lang="en-US" dirty="0"/>
              <a:t>of 1, 2, etc. according to when they occur.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Communication Diagrams show relationship between objects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Sequence Diagrams focus on the time in which events occur</a:t>
            </a:r>
          </a:p>
          <a:p>
            <a:endParaRPr lang="en-US" dirty="0"/>
          </a:p>
          <a:p>
            <a:r>
              <a:rPr lang="en-US" dirty="0"/>
              <a:t>Communication Diagrams, formerly called Collaboration Diagrams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Communication </a:t>
            </a:r>
            <a:r>
              <a:rPr lang="en-US" dirty="0" smtClean="0"/>
              <a:t>Diagrams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909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39291"/>
            <a:ext cx="7302500" cy="1073944"/>
          </a:xfrm>
        </p:spPr>
        <p:txBody>
          <a:bodyPr>
            <a:normAutofit/>
          </a:bodyPr>
          <a:lstStyle/>
          <a:p>
            <a:r>
              <a:rPr lang="en-US"/>
              <a:t>Interaction Diagram Weaknesses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9491" y="2006600"/>
            <a:ext cx="7970512" cy="258802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Communication Diagram</a:t>
            </a:r>
          </a:p>
          <a:p>
            <a:pPr lvl="1"/>
            <a:r>
              <a:rPr lang="en-US" dirty="0"/>
              <a:t>Difficult to see sequence of messages</a:t>
            </a:r>
          </a:p>
          <a:p>
            <a:pPr lvl="1"/>
            <a:r>
              <a:rPr lang="en-US" dirty="0"/>
              <a:t>More complex </a:t>
            </a:r>
            <a:r>
              <a:rPr lang="en-US" dirty="0" smtClean="0"/>
              <a:t>notation</a:t>
            </a:r>
          </a:p>
          <a:p>
            <a:pPr marL="301943" lvl="1" indent="0">
              <a:buNone/>
            </a:pPr>
            <a:endParaRPr lang="en-US" dirty="0"/>
          </a:p>
          <a:p>
            <a:r>
              <a:rPr lang="en-US" dirty="0"/>
              <a:t>Sequence Diagram</a:t>
            </a:r>
          </a:p>
          <a:p>
            <a:pPr lvl="1"/>
            <a:r>
              <a:rPr lang="en-US" dirty="0"/>
              <a:t>Forced to extend to the right when adding new objects; consumes horizontal space</a:t>
            </a:r>
          </a:p>
        </p:txBody>
      </p:sp>
    </p:spTree>
    <p:extLst>
      <p:ext uri="{BB962C8B-B14F-4D97-AF65-F5344CB8AC3E}">
        <p14:creationId xmlns:p14="http://schemas.microsoft.com/office/powerpoint/2010/main" val="3993678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 lIns="68580" tIns="34290" rIns="68580" bIns="34290"/>
          <a:lstStyle/>
          <a:p>
            <a:fld id="{5E85B9FF-C7F4-4093-A697-966096276169}" type="slidenum">
              <a:rPr lang="x-none" smtClean="0"/>
              <a:pPr/>
              <a:t>2</a:t>
            </a:fld>
            <a:endParaRPr lang="x-none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86917"/>
            <a:ext cx="7543800" cy="1096565"/>
          </a:xfrm>
        </p:spPr>
        <p:txBody>
          <a:bodyPr lIns="68580" tIns="34290" rIns="68580" bIns="34290">
            <a:normAutofit fontScale="90000"/>
          </a:bodyPr>
          <a:lstStyle/>
          <a:p>
            <a:r>
              <a:rPr lang="en-US" dirty="0" smtClean="0"/>
              <a:t>Traditional System Development Life Cycle (SDLC)</a:t>
            </a:r>
          </a:p>
        </p:txBody>
      </p:sp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250744"/>
            <a:ext cx="6885384" cy="25631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69243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2424" y="33468"/>
            <a:ext cx="6656468" cy="5110032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lIns="68580" tIns="34290" rIns="68580" bIns="34290"/>
          <a:lstStyle/>
          <a:p>
            <a:fld id="{E31375A4-56A4-47D6-9801-1991572033F7}" type="slidenum">
              <a:rPr lang="en-US" smtClean="0">
                <a:solidFill>
                  <a:srgbClr val="2D2E2D">
                    <a:lumMod val="50000"/>
                    <a:lumOff val="50000"/>
                  </a:srgbClr>
                </a:solidFill>
              </a:rPr>
              <a:pPr/>
              <a:t>3</a:t>
            </a:fld>
            <a:endParaRPr lang="en-US" dirty="0">
              <a:solidFill>
                <a:srgbClr val="2D2E2D">
                  <a:lumMod val="50000"/>
                  <a:lumOff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599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Interaction Diagrams are used to model system dynamics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How do objects change state?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How do objects interact (message passing)?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69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Interaction Diagram is a generalization of two specialized UML diagram types</a:t>
            </a:r>
          </a:p>
          <a:p>
            <a:pPr lvl="1"/>
            <a:r>
              <a:rPr lang="en-US" dirty="0" smtClean="0"/>
              <a:t>Sequence </a:t>
            </a:r>
            <a:r>
              <a:rPr lang="en-US" dirty="0"/>
              <a:t>Diagrams:  Illustrate object interactions arranged in time </a:t>
            </a:r>
            <a:r>
              <a:rPr lang="en-US" dirty="0" smtClean="0"/>
              <a:t>sequence</a:t>
            </a:r>
          </a:p>
          <a:p>
            <a:pPr lvl="1"/>
            <a:r>
              <a:rPr lang="en-US" dirty="0"/>
              <a:t>Communication Diagrams:  Illustrate object interactions organized around the objects and their links to each other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Communication &amp; Sequence Diagrams</a:t>
            </a:r>
          </a:p>
        </p:txBody>
      </p:sp>
    </p:spTree>
    <p:extLst>
      <p:ext uri="{BB962C8B-B14F-4D97-AF65-F5344CB8AC3E}">
        <p14:creationId xmlns:p14="http://schemas.microsoft.com/office/powerpoint/2010/main" val="519875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Sequence and communication Diagrams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3409950"/>
            <a:ext cx="8153400" cy="16002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charset="2"/>
              <a:buChar char="q"/>
            </a:pPr>
            <a:r>
              <a:rPr lang="en-US" sz="2600" dirty="0" smtClean="0"/>
              <a:t>Can be used interchangeably </a:t>
            </a:r>
            <a:endParaRPr lang="en-US" sz="2600" dirty="0"/>
          </a:p>
          <a:p>
            <a:pPr>
              <a:buFont typeface="Wingdings" charset="2"/>
              <a:buChar char="q"/>
            </a:pPr>
            <a:r>
              <a:rPr lang="en-US" dirty="0" smtClean="0">
                <a:cs typeface="Arial" charset="0"/>
              </a:rPr>
              <a:t>Communication </a:t>
            </a:r>
            <a:r>
              <a:rPr lang="en-US" dirty="0">
                <a:cs typeface="Arial" charset="0"/>
              </a:rPr>
              <a:t>Diagrams explicitly show object linkages, while links are implied in Sequence </a:t>
            </a:r>
            <a:r>
              <a:rPr lang="en-US" dirty="0" smtClean="0">
                <a:cs typeface="Arial" charset="0"/>
              </a:rPr>
              <a:t>Diagrams</a:t>
            </a:r>
          </a:p>
          <a:p>
            <a:pPr>
              <a:buFont typeface="Wingdings" charset="2"/>
              <a:buChar char="q"/>
            </a:pPr>
            <a:r>
              <a:rPr lang="en-US" dirty="0" smtClean="0">
                <a:cs typeface="Arial" charset="0"/>
              </a:rPr>
              <a:t>Communication diagram introduced in UML 2.0. It original name in UML 1.x is Collaboration Diagram.</a:t>
            </a: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62500" lnSpcReduction="20000"/>
          </a:bodyPr>
          <a:lstStyle/>
          <a:p>
            <a:fld id="{C428E582-4A20-4815-841A-DD2160AF8A3C}" type="slidenum">
              <a:rPr lang="en-GB" smtClean="0"/>
              <a:pPr/>
              <a:t>6</a:t>
            </a:fld>
            <a:endParaRPr lang="en-GB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687605855"/>
              </p:ext>
            </p:extLst>
          </p:nvPr>
        </p:nvGraphicFramePr>
        <p:xfrm>
          <a:off x="609600" y="1504950"/>
          <a:ext cx="8077200" cy="18412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12965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Common Interaction Diagram Notation</a:t>
            </a:r>
          </a:p>
        </p:txBody>
      </p:sp>
      <p:graphicFrame>
        <p:nvGraphicFramePr>
          <p:cNvPr id="4" name="Object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3592326"/>
              </p:ext>
            </p:extLst>
          </p:nvPr>
        </p:nvGraphicFramePr>
        <p:xfrm>
          <a:off x="1435390" y="1926654"/>
          <a:ext cx="6615083" cy="22971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Visio" r:id="rId3" imgW="4035171" imgH="1867814" progId="Visio.Drawing.11">
                  <p:embed/>
                </p:oleObj>
              </mc:Choice>
              <mc:Fallback>
                <p:oleObj name="Visio" r:id="rId3" imgW="4035171" imgH="1867814" progId="Visio.Drawing.11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5390" y="1926654"/>
                        <a:ext cx="6615083" cy="22971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875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17899" y="1822052"/>
            <a:ext cx="7968901" cy="314718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Actors</a:t>
            </a:r>
          </a:p>
          <a:p>
            <a:pPr lvl="1"/>
            <a:r>
              <a:rPr lang="en-US" dirty="0"/>
              <a:t>Each Actor is named and has a role</a:t>
            </a:r>
          </a:p>
          <a:p>
            <a:pPr lvl="1"/>
            <a:r>
              <a:rPr lang="en-US" dirty="0"/>
              <a:t>One actor will be the initiator of the use case</a:t>
            </a:r>
          </a:p>
          <a:p>
            <a:r>
              <a:rPr lang="en-US" dirty="0"/>
              <a:t>Objects</a:t>
            </a:r>
          </a:p>
          <a:p>
            <a:pPr lvl="1"/>
            <a:r>
              <a:rPr lang="en-US" dirty="0"/>
              <a:t>Each object in the collaboration is named and has its class </a:t>
            </a:r>
            <a:r>
              <a:rPr lang="en-US" dirty="0" smtClean="0"/>
              <a:t>specified</a:t>
            </a:r>
            <a:endParaRPr lang="en-US" dirty="0"/>
          </a:p>
          <a:p>
            <a:pPr lvl="1"/>
            <a:r>
              <a:rPr lang="en-US" dirty="0"/>
              <a:t>Not all classes need to appear</a:t>
            </a:r>
          </a:p>
          <a:p>
            <a:pPr lvl="1"/>
            <a:r>
              <a:rPr lang="en-US" dirty="0"/>
              <a:t>There may be more than one object of a class</a:t>
            </a:r>
          </a:p>
          <a:p>
            <a:r>
              <a:rPr lang="en-US" dirty="0"/>
              <a:t>Links</a:t>
            </a:r>
          </a:p>
          <a:p>
            <a:pPr lvl="1"/>
            <a:r>
              <a:rPr lang="en-US" dirty="0"/>
              <a:t>Links connect objects and actors and are instances of associations</a:t>
            </a:r>
          </a:p>
          <a:p>
            <a:pPr lvl="1"/>
            <a:r>
              <a:rPr lang="en-US" dirty="0"/>
              <a:t>Each link corresponds to an association in the class diagram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Diagrams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373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Communication vs. Sequence Diagram</a:t>
            </a:r>
            <a:endParaRPr lang="en-US" dirty="0"/>
          </a:p>
        </p:txBody>
      </p:sp>
      <p:pic>
        <p:nvPicPr>
          <p:cNvPr id="6" name="Content Placeholder 5" descr="Screen shot 2013-10-29 at 7.49.10 PM.pn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6" r="2036"/>
          <a:stretch>
            <a:fillRect/>
          </a:stretch>
        </p:blipFill>
        <p:spPr>
          <a:xfrm>
            <a:off x="203631" y="1739232"/>
            <a:ext cx="4221584" cy="2855629"/>
          </a:xfrm>
        </p:spPr>
      </p:pic>
      <p:pic>
        <p:nvPicPr>
          <p:cNvPr id="7" name="Content Placeholder 6" descr="Screen shot 2013-10-29 at 7.49.17 PM.png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7204" b="-17204"/>
          <a:stretch>
            <a:fillRect/>
          </a:stretch>
        </p:blipFill>
        <p:spPr>
          <a:xfrm>
            <a:off x="4365461" y="1490768"/>
            <a:ext cx="4893586" cy="3310195"/>
          </a:xfrm>
        </p:spPr>
      </p:pic>
    </p:spTree>
    <p:extLst>
      <p:ext uri="{BB962C8B-B14F-4D97-AF65-F5344CB8AC3E}">
        <p14:creationId xmlns:p14="http://schemas.microsoft.com/office/powerpoint/2010/main" val="228329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 Presentatio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Widescreen Presentation.potx</Template>
  <TotalTime>0</TotalTime>
  <Words>377</Words>
  <Application>Microsoft Office PowerPoint</Application>
  <PresentationFormat>On-screen Show (16:9)</PresentationFormat>
  <Paragraphs>60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Widescreen Presentation</vt:lpstr>
      <vt:lpstr>Visio</vt:lpstr>
      <vt:lpstr>Communication DIAGRAM</vt:lpstr>
      <vt:lpstr>Traditional System Development Life Cycle (SDLC)</vt:lpstr>
      <vt:lpstr>PowerPoint Presentation</vt:lpstr>
      <vt:lpstr>Introduction</vt:lpstr>
      <vt:lpstr>Communication &amp; Sequence Diagrams</vt:lpstr>
      <vt:lpstr>Sequence and communication Diagrams</vt:lpstr>
      <vt:lpstr>Common Interaction Diagram Notation</vt:lpstr>
      <vt:lpstr>Communication Diagrams</vt:lpstr>
      <vt:lpstr>Communication vs. Sequence Diagram</vt:lpstr>
      <vt:lpstr>Basic Communication Diagram Notation</vt:lpstr>
      <vt:lpstr>Messages</vt:lpstr>
      <vt:lpstr>Communication Diagrams</vt:lpstr>
      <vt:lpstr>Interaction Diagram Weaknesses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2010-04-19T20:53:40Z</dcterms:created>
  <dcterms:modified xsi:type="dcterms:W3CDTF">2016-12-05T08:01:17Z</dcterms:modified>
</cp:coreProperties>
</file>