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8" r:id="rId2"/>
    <p:sldId id="277" r:id="rId3"/>
    <p:sldId id="259" r:id="rId4"/>
    <p:sldId id="261" r:id="rId5"/>
    <p:sldId id="262" r:id="rId6"/>
    <p:sldId id="263" r:id="rId7"/>
    <p:sldId id="264" r:id="rId8"/>
    <p:sldId id="265" r:id="rId9"/>
    <p:sldId id="279" r:id="rId10"/>
    <p:sldId id="280" r:id="rId11"/>
    <p:sldId id="281" r:id="rId12"/>
    <p:sldId id="282" r:id="rId13"/>
    <p:sldId id="266" r:id="rId14"/>
    <p:sldId id="268" r:id="rId15"/>
    <p:sldId id="267" r:id="rId16"/>
    <p:sldId id="269" r:id="rId17"/>
    <p:sldId id="270" r:id="rId18"/>
    <p:sldId id="271" r:id="rId19"/>
    <p:sldId id="273" r:id="rId20"/>
    <p:sldId id="283" r:id="rId21"/>
    <p:sldId id="284" r:id="rId22"/>
    <p:sldId id="28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549C-F3D0-4261-84EC-BFABC1AA449C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6EA3-2245-472D-A8F9-3AC2C5EE5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400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6D1E-8A87-4DB5-A23B-BE0C7571355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435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CB4-37BE-4B66-AE24-E8D3A4A1180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3507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CB4-37BE-4B66-AE24-E8D3A4A11801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9055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0CB4-37BE-4B66-AE24-E8D3A4A11801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141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8D3BE-6252-4D5A-B2B2-16E0BA52C9E6}" type="slidenum">
              <a:rPr lang="he-IL"/>
              <a:pPr/>
              <a:t>16</a:t>
            </a:fld>
            <a:endParaRPr lang="en-GB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4467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C9F64-97C8-4CB0-85EF-B1E8CD317B87}" type="slidenum">
              <a:rPr lang="he-IL"/>
              <a:pPr/>
              <a:t>18</a:t>
            </a:fld>
            <a:endParaRPr lang="en-GB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3905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A9F81-6BF4-4BBC-938C-056FBE003E84}" type="slidenum">
              <a:rPr lang="he-IL"/>
              <a:pPr/>
              <a:t>19</a:t>
            </a:fld>
            <a:endParaRPr lang="en-GB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DELETE</a:t>
            </a:r>
          </a:p>
        </p:txBody>
      </p:sp>
    </p:spTree>
    <p:extLst>
      <p:ext uri="{BB962C8B-B14F-4D97-AF65-F5344CB8AC3E}">
        <p14:creationId xmlns="" xmlns:p14="http://schemas.microsoft.com/office/powerpoint/2010/main" val="333866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5297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2A2-A977-4718-9C90-F3303CD5EC49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5334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4BEA-6207-48BF-B984-DE7723720287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603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B46C-FE2A-43B0-9340-E33D3B3B0990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943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47764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16A46-47E3-48A0-960A-C40CB83CE215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9798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D5D3-8BBD-41FB-836F-6D5F8CA2DA88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88187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A2C79-CCDB-4C3C-9565-0D55131A5B59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0424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3EC2-AE2C-4CB4-96C0-A00A779DFC5E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0944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1DB1A-FE61-4B20-AD6D-DFC3D62BA7AD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56709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48083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A4E71F-1840-4819-81EC-F8FBBA9BE3E7}" type="datetime1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10/17/2016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238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 Case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case description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2598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725132-8ED6-43A3-97F6-ACD693CE9CFC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Cases Basics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900" dirty="0"/>
              <a:t>Optional elements in a Use case: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 dirty="0"/>
          </a:p>
          <a:p>
            <a:pPr lvl="1" eaLnBrk="1" hangingPunct="1">
              <a:lnSpc>
                <a:spcPct val="120000"/>
              </a:lnSpc>
            </a:pPr>
            <a:r>
              <a:rPr lang="en-US" altLang="en-US" sz="1700" b="1" u="sng" dirty="0"/>
              <a:t>Pre-conditions</a:t>
            </a:r>
            <a:r>
              <a:rPr lang="en-US" altLang="en-US" sz="1700" dirty="0"/>
              <a:t>: Must be present in order for a use case to start. Represent some system state that must be present before the use case can be used.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700" dirty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 dirty="0"/>
              <a:t>      </a:t>
            </a:r>
            <a:r>
              <a:rPr lang="en-US" altLang="en-US" sz="1700" b="1" dirty="0"/>
              <a:t>EX</a:t>
            </a:r>
            <a:r>
              <a:rPr lang="en-US" altLang="en-US" sz="1700" dirty="0"/>
              <a:t>: A pre-condition of the "Print Author's Manuscript Draft" use case is that a document must be open.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7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sz="1700" b="1" u="sng" dirty="0"/>
              <a:t>Post-conditions</a:t>
            </a:r>
            <a:r>
              <a:rPr lang="en-US" altLang="en-US" sz="1700" dirty="0"/>
              <a:t>: Describe the state of the system after a use case has run. Represent persistent data that is saved by the system as a result of executing the use case.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7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dirty="0"/>
              <a:t>          </a:t>
            </a:r>
            <a:r>
              <a:rPr lang="en-US" altLang="en-US" sz="1600" b="1" dirty="0"/>
              <a:t>EX</a:t>
            </a:r>
            <a:r>
              <a:rPr lang="en-US" altLang="en-US" sz="1600" dirty="0"/>
              <a:t>: Post-condition of “Register" use case is that the new data is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		added in the profile of the student.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3396207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3E808-2FF4-4000-9E17-16BEC395068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Cases Basics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b="1" u="sng"/>
              <a:t>Other stakeholders</a:t>
            </a:r>
            <a:r>
              <a:rPr lang="en-US" altLang="en-US"/>
              <a:t>: Other key stakeholders who may be affected by the use case.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		</a:t>
            </a:r>
            <a:r>
              <a:rPr lang="en-US" altLang="en-US" sz="1800" b="1"/>
              <a:t>EX</a:t>
            </a:r>
            <a:r>
              <a:rPr lang="en-US" altLang="en-US" sz="1800"/>
              <a:t>: A manager may use a report built by the system, and 	yet the manager may not personally interact with the 	system in any way and therefore would not appear as an 	actor on the system.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="" xmlns:p14="http://schemas.microsoft.com/office/powerpoint/2010/main" val="16713562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36621" y="191032"/>
            <a:ext cx="9601200" cy="1142385"/>
          </a:xfrm>
        </p:spPr>
        <p:txBody>
          <a:bodyPr/>
          <a:lstStyle/>
          <a:p>
            <a:r>
              <a:rPr lang="en-US" altLang="en-US" dirty="0" smtClean="0"/>
              <a:t>A Recommended </a:t>
            </a:r>
            <a:br>
              <a:rPr lang="en-US" altLang="en-US" dirty="0" smtClean="0"/>
            </a:br>
            <a:r>
              <a:rPr lang="en-US" altLang="en-US" dirty="0" smtClean="0"/>
              <a:t>Template: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836695" y="144380"/>
          <a:ext cx="5871409" cy="6611680"/>
        </p:xfrm>
        <a:graphic>
          <a:graphicData uri="http://schemas.openxmlformats.org/drawingml/2006/table">
            <a:tbl>
              <a:tblPr/>
              <a:tblGrid>
                <a:gridCol w="3077196"/>
                <a:gridCol w="139109"/>
                <a:gridCol w="2655104"/>
              </a:tblGrid>
              <a:tr h="27258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Use Case Description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58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System: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Use Case name: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1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Primary actor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Other actors: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Stakeholders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8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Description: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774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Relationships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Includes: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Extends: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463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Input: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420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Pre-conditions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873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Steps: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5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Actor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System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7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1. Actor does.…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3. 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16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2.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System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does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.…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936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Alternative</a:t>
                      </a:r>
                      <a:r>
                        <a:rPr lang="en-US" sz="16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and exceptional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flows: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Arial"/>
                        </a:rPr>
                        <a:t>4.1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i="1" dirty="0" smtClean="0">
                          <a:latin typeface="Times New Roman"/>
                          <a:ea typeface="Times New Roman"/>
                          <a:cs typeface="Arial"/>
                        </a:rPr>
                        <a:t>….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849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Post-conditions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: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34290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54935" marR="54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8CBC94-1D22-47F7-905B-1DBC51B575C7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85217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0AE4B1-7747-46FF-83C8-9CA950B2A943}" type="slidenum">
              <a:rPr lang="en-US" sz="1400">
                <a:solidFill>
                  <a:schemeClr val="bg1"/>
                </a:solidFill>
              </a:rPr>
              <a:pPr/>
              <a:t>13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266700" y="1327666"/>
            <a:ext cx="4343400" cy="6096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Telephone Order </a:t>
            </a:r>
            <a:r>
              <a:rPr lang="en-GB" dirty="0" smtClean="0"/>
              <a:t> Scenario  for  Create </a:t>
            </a:r>
            <a:r>
              <a:rPr lang="en-GB" dirty="0"/>
              <a:t>New Order </a:t>
            </a:r>
            <a:r>
              <a:rPr lang="en-GB" dirty="0" smtClean="0"/>
              <a:t> Use </a:t>
            </a:r>
            <a:r>
              <a:rPr lang="en-GB" dirty="0"/>
              <a:t>Case</a:t>
            </a:r>
          </a:p>
          <a:p>
            <a:endParaRPr lang="en-GB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32206"/>
            <a:ext cx="7521575" cy="549275"/>
          </a:xfrm>
        </p:spPr>
        <p:txBody>
          <a:bodyPr>
            <a:noAutofit/>
          </a:bodyPr>
          <a:lstStyle/>
          <a:p>
            <a:r>
              <a:rPr lang="en-US" dirty="0"/>
              <a:t>Full Use </a:t>
            </a:r>
            <a:r>
              <a:rPr lang="en-US" dirty="0" smtClean="0"/>
              <a:t>Case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Description</a:t>
            </a:r>
            <a:endParaRPr lang="es-ES" dirty="0"/>
          </a:p>
        </p:txBody>
      </p:sp>
      <p:pic>
        <p:nvPicPr>
          <p:cNvPr id="126980" name="Picture 4" descr="Fig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215" t="-145" r="8088" b="33388"/>
          <a:stretch/>
        </p:blipFill>
        <p:spPr bwMode="auto">
          <a:xfrm>
            <a:off x="3745805" y="0"/>
            <a:ext cx="7918250" cy="6534151"/>
          </a:xfrm>
          <a:prstGeom prst="rect">
            <a:avLst/>
          </a:prstGeom>
          <a:noFill/>
        </p:spPr>
      </p:pic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808394" y="1447800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247682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0AE4B1-7747-46FF-83C8-9CA950B2A943}" type="slidenum">
              <a:rPr lang="en-US" sz="1400">
                <a:solidFill>
                  <a:schemeClr val="bg1"/>
                </a:solidFill>
              </a:rPr>
              <a:pPr/>
              <a:t>14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2057400" y="1143000"/>
            <a:ext cx="6934200" cy="762000"/>
          </a:xfrm>
        </p:spPr>
        <p:txBody>
          <a:bodyPr>
            <a:normAutofit/>
          </a:bodyPr>
          <a:lstStyle/>
          <a:p>
            <a:r>
              <a:rPr lang="en-GB" dirty="0"/>
              <a:t>Telephone Order </a:t>
            </a:r>
            <a:r>
              <a:rPr lang="en-GB" dirty="0" smtClean="0"/>
              <a:t> Scenario  for  Create </a:t>
            </a:r>
            <a:r>
              <a:rPr lang="en-GB" dirty="0"/>
              <a:t>New Order </a:t>
            </a:r>
            <a:r>
              <a:rPr lang="en-GB" dirty="0" smtClean="0"/>
              <a:t> Use </a:t>
            </a:r>
            <a:r>
              <a:rPr lang="en-GB" dirty="0"/>
              <a:t>Case</a:t>
            </a:r>
          </a:p>
          <a:p>
            <a:endParaRPr lang="en-GB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365126"/>
            <a:ext cx="7521575" cy="549275"/>
          </a:xfrm>
        </p:spPr>
        <p:txBody>
          <a:bodyPr>
            <a:noAutofit/>
          </a:bodyPr>
          <a:lstStyle/>
          <a:p>
            <a:r>
              <a:rPr lang="en-US" dirty="0"/>
              <a:t>Full Use Case Description</a:t>
            </a:r>
            <a:endParaRPr lang="es-ES" dirty="0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808394" y="1447800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es-ES" dirty="0"/>
          </a:p>
        </p:txBody>
      </p:sp>
      <p:pic>
        <p:nvPicPr>
          <p:cNvPr id="7" name="Picture 4" descr="Fi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32" t="40441" r="4844" b="-344"/>
          <a:stretch/>
        </p:blipFill>
        <p:spPr bwMode="auto">
          <a:xfrm>
            <a:off x="1832812" y="1078831"/>
            <a:ext cx="7215889" cy="533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28497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D0AE4B1-7747-46FF-83C8-9CA950B2A943}" type="slidenum">
              <a:rPr lang="en-US" sz="1400">
                <a:solidFill>
                  <a:schemeClr val="bg1"/>
                </a:solidFill>
              </a:rPr>
              <a:pPr/>
              <a:t>15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2057400" y="1143000"/>
            <a:ext cx="6934200" cy="762000"/>
          </a:xfrm>
        </p:spPr>
        <p:txBody>
          <a:bodyPr>
            <a:normAutofit/>
          </a:bodyPr>
          <a:lstStyle/>
          <a:p>
            <a:r>
              <a:rPr lang="en-GB" dirty="0"/>
              <a:t>Telephone Order </a:t>
            </a:r>
            <a:r>
              <a:rPr lang="en-GB" dirty="0" smtClean="0"/>
              <a:t> Scenario  for  Create </a:t>
            </a:r>
            <a:r>
              <a:rPr lang="en-GB" dirty="0"/>
              <a:t>New Order </a:t>
            </a:r>
            <a:r>
              <a:rPr lang="en-GB" dirty="0" smtClean="0"/>
              <a:t> Use </a:t>
            </a:r>
            <a:r>
              <a:rPr lang="en-GB" dirty="0"/>
              <a:t>Case</a:t>
            </a:r>
          </a:p>
          <a:p>
            <a:endParaRPr lang="en-GB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1" y="365126"/>
            <a:ext cx="7521575" cy="549275"/>
          </a:xfrm>
        </p:spPr>
        <p:txBody>
          <a:bodyPr>
            <a:noAutofit/>
          </a:bodyPr>
          <a:lstStyle/>
          <a:p>
            <a:r>
              <a:rPr lang="en-US" dirty="0"/>
              <a:t>Full Use Case Description</a:t>
            </a:r>
            <a:endParaRPr lang="es-ES" dirty="0"/>
          </a:p>
        </p:txBody>
      </p:sp>
      <p:pic>
        <p:nvPicPr>
          <p:cNvPr id="126980" name="Picture 4" descr="Fig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88" t="2112" r="5987" b="81971"/>
          <a:stretch/>
        </p:blipFill>
        <p:spPr bwMode="auto">
          <a:xfrm>
            <a:off x="2311792" y="1880776"/>
            <a:ext cx="7057961" cy="1543202"/>
          </a:xfrm>
          <a:prstGeom prst="rect">
            <a:avLst/>
          </a:prstGeom>
          <a:noFill/>
        </p:spPr>
      </p:pic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808394" y="1447800"/>
            <a:ext cx="184731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7132183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Use-Cases – Common Mistakes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/>
              <a:t>Complex diagram</a:t>
            </a:r>
          </a:p>
          <a:p>
            <a:pPr>
              <a:buFont typeface="Arial"/>
              <a:buChar char="•"/>
            </a:pPr>
            <a:r>
              <a:rPr lang="en-US" dirty="0"/>
              <a:t>No system</a:t>
            </a:r>
          </a:p>
          <a:p>
            <a:pPr>
              <a:buFont typeface="Arial"/>
              <a:buChar char="•"/>
            </a:pPr>
            <a:r>
              <a:rPr lang="en-US" dirty="0"/>
              <a:t>No actor</a:t>
            </a:r>
          </a:p>
          <a:p>
            <a:pPr>
              <a:buFont typeface="Arial"/>
              <a:buChar char="•"/>
            </a:pPr>
            <a:r>
              <a:rPr lang="en-US" dirty="0"/>
              <a:t>Too many user interface details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“User types ID and password, clicks OK or hits Enter”</a:t>
            </a:r>
          </a:p>
          <a:p>
            <a:pPr>
              <a:buFont typeface="Arial"/>
              <a:buChar char="•"/>
            </a:pPr>
            <a:r>
              <a:rPr lang="en-US" dirty="0"/>
              <a:t>Very low goal details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User provides name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User provides address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User provides telephone number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3A-1F45-41A5-BBE9-11066315FD5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96599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Use Case Descriptions</a:t>
            </a:r>
            <a:endParaRPr lang="es-E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1432560" y="1878560"/>
            <a:ext cx="7520940" cy="3579849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1800" dirty="0"/>
              <a:t>Select a use case </a:t>
            </a:r>
          </a:p>
          <a:p>
            <a:pPr marL="225425" indent="-225425">
              <a:buFont typeface="Wingdings" pitchFamily="2" charset="2"/>
              <a:buAutoNum type="arabicPeriod"/>
            </a:pPr>
            <a:endParaRPr lang="en-US" sz="1800" dirty="0"/>
          </a:p>
          <a:p>
            <a:pPr marL="225425" indent="-225425">
              <a:buFont typeface="Wingdings" pitchFamily="2" charset="2"/>
              <a:buAutoNum type="arabicPeriod" startAt="2"/>
            </a:pPr>
            <a:r>
              <a:rPr lang="en-US" sz="1800" dirty="0"/>
              <a:t>Write abbreviated </a:t>
            </a:r>
            <a:r>
              <a:rPr lang="en-US" sz="1800" i="1" dirty="0"/>
              <a:t>full description </a:t>
            </a:r>
            <a:r>
              <a:rPr lang="en-US" sz="1800" dirty="0"/>
              <a:t>(Use case name, Scenario (if any), Business Event, Actors, Flow of steps, Exception conditions)</a:t>
            </a:r>
          </a:p>
          <a:p>
            <a:pPr marL="225425" indent="-225425">
              <a:buFont typeface="Wingdings" pitchFamily="2" charset="2"/>
              <a:buAutoNum type="arabicPeriod" startAt="2"/>
            </a:pPr>
            <a:endParaRPr lang="en-US" sz="1800" dirty="0"/>
          </a:p>
          <a:p>
            <a:pPr marL="225425" indent="-225425">
              <a:buFont typeface="Wingdings" pitchFamily="2" charset="2"/>
              <a:buAutoNum type="arabicPeriod" startAt="3"/>
            </a:pPr>
            <a:r>
              <a:rPr lang="en-US" sz="1800" dirty="0"/>
              <a:t>For figuring Flow of steps, </a:t>
            </a:r>
          </a:p>
          <a:p>
            <a:pPr marL="633413" lvl="1" indent="0">
              <a:buNone/>
            </a:pPr>
            <a:r>
              <a:rPr lang="en-US" dirty="0"/>
              <a:t>	- Keep in mind general system model: Input-Processing-Output</a:t>
            </a:r>
          </a:p>
          <a:p>
            <a:pPr marL="633413" lvl="1" indent="0">
              <a:buNone/>
            </a:pPr>
            <a:r>
              <a:rPr lang="en-US" dirty="0"/>
              <a:t>	- Steps should be at nearly the same level of abstraction (each    	  makes nearly same progress toward use case completion)</a:t>
            </a:r>
          </a:p>
          <a:p>
            <a:pPr marL="225425" indent="-225425">
              <a:buNone/>
            </a:pPr>
            <a:endParaRPr lang="en-US" sz="1800" dirty="0"/>
          </a:p>
          <a:p>
            <a:pPr marL="225425" indent="-225425">
              <a:buFont typeface="Wingdings" pitchFamily="2" charset="2"/>
              <a:buAutoNum type="arabicPeriod" startAt="4"/>
            </a:pPr>
            <a:r>
              <a:rPr lang="en-US" sz="1800" dirty="0"/>
              <a:t>For figuring exception conditions, focus on if-then logic.</a:t>
            </a:r>
          </a:p>
          <a:p>
            <a:pPr marL="225425" indent="-225425">
              <a:buFont typeface="Wingdings" pitchFamily="2" charset="2"/>
              <a:buAutoNum type="arabicPeriod" startAt="4"/>
            </a:pPr>
            <a:endParaRPr lang="es-ES" sz="1800" dirty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1088EE4-D7DB-4D46-9C7E-75FD7C54049C}" type="slidenum">
              <a:rPr lang="en-US" sz="1400">
                <a:solidFill>
                  <a:schemeClr val="bg1"/>
                </a:solidFill>
              </a:rPr>
              <a:pPr/>
              <a:t>17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7954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Processes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Number Limit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diagram should have between 3 to 10 </a:t>
            </a:r>
            <a:r>
              <a:rPr lang="en-US" b="1" dirty="0"/>
              <a:t>base</a:t>
            </a:r>
            <a:r>
              <a:rPr lang="en-US" dirty="0"/>
              <a:t> use-case. No more than 15 use cases (base + included + extending).</a:t>
            </a:r>
          </a:p>
          <a:p>
            <a:r>
              <a:rPr lang="en-US" b="1" dirty="0"/>
              <a:t>Abstraction:</a:t>
            </a:r>
          </a:p>
          <a:p>
            <a:pPr lvl="1"/>
            <a:r>
              <a:rPr lang="en-US" dirty="0"/>
              <a:t>All use-cases should be in similar abstraction levels.</a:t>
            </a:r>
          </a:p>
          <a:p>
            <a:r>
              <a:rPr lang="en-US" b="1" dirty="0"/>
              <a:t>Size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Use cases should be described in half a page or more. </a:t>
            </a:r>
          </a:p>
          <a:p>
            <a:r>
              <a:rPr lang="en-US" b="1" dirty="0"/>
              <a:t>Interaction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Use-cases which are carried out as part of the same interaction.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3A-1F45-41A5-BBE9-11066315FD58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97739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Guidelines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Factor out common usages that are required by multiple use cases</a:t>
            </a:r>
          </a:p>
          <a:p>
            <a:pPr lvl="1"/>
            <a:r>
              <a:rPr lang="en-US"/>
              <a:t>If the usage is required use &lt;&lt;include&gt;&gt;</a:t>
            </a:r>
          </a:p>
          <a:p>
            <a:pPr lvl="1"/>
            <a:r>
              <a:rPr lang="en-US"/>
              <a:t>If the base use case is complete and the usage may be optional, consider use &lt;&lt;extend&gt;&gt;</a:t>
            </a:r>
          </a:p>
          <a:p>
            <a:r>
              <a:rPr lang="en-US"/>
              <a:t>A use case diagram should:</a:t>
            </a:r>
          </a:p>
          <a:p>
            <a:pPr lvl="1"/>
            <a:r>
              <a:rPr lang="en-US"/>
              <a:t>contain only use cases at the same level of abstraction</a:t>
            </a:r>
          </a:p>
          <a:p>
            <a:pPr lvl="1"/>
            <a:r>
              <a:rPr lang="en-US"/>
              <a:t>include only actors who are required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BC3A-1F45-41A5-BBE9-11066315FD5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45507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2857" y="0"/>
            <a:ext cx="8735105" cy="6705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9481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601200" cy="1142385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Buy product</a:t>
            </a:r>
            <a:endParaRPr lang="en-US" dirty="0"/>
          </a:p>
        </p:txBody>
      </p:sp>
      <p:pic>
        <p:nvPicPr>
          <p:cNvPr id="5" name="Content Placeholder 4" descr="Screen shot 2014-02-15 at 6.35.42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2578395" y="-1"/>
            <a:ext cx="9560248" cy="606259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E439-827A-4DEB-809F-A5E8CE46E341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901897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Use Case Name: </a:t>
            </a:r>
            <a:r>
              <a:rPr lang="en-US" sz="2000" b="0" dirty="0"/>
              <a:t>Release a Vehicle (to a Customer)</a:t>
            </a:r>
          </a:p>
          <a:p>
            <a:r>
              <a:rPr lang="en-US" sz="2000" dirty="0"/>
              <a:t>Summary: </a:t>
            </a:r>
          </a:p>
          <a:p>
            <a:r>
              <a:rPr lang="en-US" sz="2000" b="0" dirty="0"/>
              <a:t>A customer arrives to acquire the vehicle and depart for desired destination. The vehicle reservation contract is signed and the vehicle is released to the customer.</a:t>
            </a:r>
          </a:p>
          <a:p>
            <a:r>
              <a:rPr lang="en-US" sz="2000" dirty="0"/>
              <a:t>Actors: </a:t>
            </a:r>
            <a:r>
              <a:rPr lang="en-US" sz="2000" b="0" dirty="0"/>
              <a:t>Front-Desk Clerk, Customer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E439-827A-4DEB-809F-A5E8CE46E341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529814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5" name="Content Placeholder 4" descr="Screen shot 2014-02-15 at 6.53.50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45" b="638"/>
          <a:stretch/>
        </p:blipFill>
        <p:spPr>
          <a:xfrm>
            <a:off x="1097280" y="921724"/>
            <a:ext cx="10027920" cy="425987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E439-827A-4DEB-809F-A5E8CE46E34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333798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555382" y="617133"/>
            <a:ext cx="8874125" cy="739775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pPr>
              <a:lnSpc>
                <a:spcPct val="100000"/>
              </a:lnSpc>
            </a:pPr>
            <a:r>
              <a:rPr spc="-349" dirty="0"/>
              <a:t>R</a:t>
            </a:r>
            <a:r>
              <a:rPr spc="-88" dirty="0"/>
              <a:t>e</a:t>
            </a:r>
            <a:r>
              <a:rPr spc="-331" dirty="0"/>
              <a:t>l</a:t>
            </a:r>
            <a:r>
              <a:rPr spc="-88" dirty="0"/>
              <a:t>e</a:t>
            </a:r>
            <a:r>
              <a:rPr spc="-221" dirty="0"/>
              <a:t>v</a:t>
            </a:r>
            <a:r>
              <a:rPr spc="-216" dirty="0"/>
              <a:t>a</a:t>
            </a:r>
            <a:r>
              <a:rPr spc="-441" dirty="0"/>
              <a:t>n</a:t>
            </a:r>
            <a:r>
              <a:rPr spc="-375" dirty="0"/>
              <a:t>t</a:t>
            </a:r>
            <a:r>
              <a:rPr spc="-101" dirty="0">
                <a:latin typeface="Times New Roman"/>
                <a:cs typeface="Times New Roman"/>
              </a:rPr>
              <a:t> </a:t>
            </a:r>
            <a:r>
              <a:rPr spc="-349" dirty="0"/>
              <a:t>R</a:t>
            </a:r>
            <a:r>
              <a:rPr spc="-88" dirty="0"/>
              <a:t>e</a:t>
            </a:r>
            <a:r>
              <a:rPr spc="-331" dirty="0"/>
              <a:t>q</a:t>
            </a:r>
            <a:r>
              <a:rPr spc="-379" dirty="0"/>
              <a:t>u</a:t>
            </a:r>
            <a:r>
              <a:rPr spc="-353" dirty="0"/>
              <a:t>i</a:t>
            </a:r>
            <a:r>
              <a:rPr spc="-437" dirty="0"/>
              <a:t>r</a:t>
            </a:r>
            <a:r>
              <a:rPr spc="-88" dirty="0"/>
              <a:t>e</a:t>
            </a:r>
            <a:r>
              <a:rPr spc="-631" dirty="0"/>
              <a:t>m</a:t>
            </a:r>
            <a:r>
              <a:rPr spc="-88" dirty="0"/>
              <a:t>e</a:t>
            </a:r>
            <a:r>
              <a:rPr spc="-441" dirty="0"/>
              <a:t>n</a:t>
            </a:r>
            <a:r>
              <a:rPr spc="-379" dirty="0"/>
              <a:t>t</a:t>
            </a:r>
            <a:r>
              <a:rPr spc="-71" dirty="0"/>
              <a:t>s</a:t>
            </a:r>
            <a:r>
              <a:rPr spc="-110" dirty="0">
                <a:latin typeface="Times New Roman"/>
                <a:cs typeface="Times New Roman"/>
              </a:rPr>
              <a:t> </a:t>
            </a:r>
            <a:r>
              <a:rPr spc="-397" dirty="0"/>
              <a:t>A</a:t>
            </a:r>
            <a:r>
              <a:rPr spc="-437" dirty="0"/>
              <a:t>r</a:t>
            </a:r>
            <a:r>
              <a:rPr spc="-379" dirty="0"/>
              <a:t>t</a:t>
            </a:r>
            <a:r>
              <a:rPr spc="-353" dirty="0"/>
              <a:t>i</a:t>
            </a:r>
            <a:r>
              <a:rPr spc="-313" dirty="0"/>
              <a:t>f</a:t>
            </a:r>
            <a:r>
              <a:rPr spc="-154" dirty="0"/>
              <a:t>a</a:t>
            </a:r>
            <a:r>
              <a:rPr spc="-260" dirty="0"/>
              <a:t>ct</a:t>
            </a:r>
            <a:r>
              <a:rPr spc="-71"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8277113" y="1736014"/>
            <a:ext cx="630891" cy="1034303"/>
          </a:xfrm>
          <a:custGeom>
            <a:avLst/>
            <a:gdLst/>
            <a:ahLst/>
            <a:cxnLst/>
            <a:rect l="l" t="t" r="r" b="b"/>
            <a:pathLst>
              <a:path w="715009" h="1172210">
                <a:moveTo>
                  <a:pt x="714755" y="1171955"/>
                </a:moveTo>
                <a:lnTo>
                  <a:pt x="714755" y="0"/>
                </a:lnTo>
                <a:lnTo>
                  <a:pt x="0" y="0"/>
                </a:lnTo>
                <a:lnTo>
                  <a:pt x="0" y="1171955"/>
                </a:lnTo>
                <a:lnTo>
                  <a:pt x="15239" y="1171955"/>
                </a:lnTo>
                <a:lnTo>
                  <a:pt x="15239" y="28955"/>
                </a:lnTo>
                <a:lnTo>
                  <a:pt x="28955" y="13715"/>
                </a:lnTo>
                <a:lnTo>
                  <a:pt x="28955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701039" y="28955"/>
                </a:lnTo>
                <a:lnTo>
                  <a:pt x="701039" y="1171955"/>
                </a:lnTo>
                <a:lnTo>
                  <a:pt x="714755" y="1171955"/>
                </a:lnTo>
                <a:close/>
              </a:path>
              <a:path w="715009" h="1172210">
                <a:moveTo>
                  <a:pt x="28955" y="28955"/>
                </a:moveTo>
                <a:lnTo>
                  <a:pt x="28955" y="13715"/>
                </a:lnTo>
                <a:lnTo>
                  <a:pt x="15239" y="28955"/>
                </a:lnTo>
                <a:lnTo>
                  <a:pt x="28955" y="28955"/>
                </a:lnTo>
                <a:close/>
              </a:path>
              <a:path w="715009" h="1172210">
                <a:moveTo>
                  <a:pt x="28955" y="1142999"/>
                </a:moveTo>
                <a:lnTo>
                  <a:pt x="28955" y="28955"/>
                </a:lnTo>
                <a:lnTo>
                  <a:pt x="15239" y="28955"/>
                </a:lnTo>
                <a:lnTo>
                  <a:pt x="15239" y="1142999"/>
                </a:lnTo>
                <a:lnTo>
                  <a:pt x="28955" y="1142999"/>
                </a:lnTo>
                <a:close/>
              </a:path>
              <a:path w="715009" h="1172210">
                <a:moveTo>
                  <a:pt x="701039" y="1142999"/>
                </a:moveTo>
                <a:lnTo>
                  <a:pt x="15239" y="1142999"/>
                </a:lnTo>
                <a:lnTo>
                  <a:pt x="28955" y="1156715"/>
                </a:lnTo>
                <a:lnTo>
                  <a:pt x="28955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701039" y="1142999"/>
                </a:lnTo>
                <a:close/>
              </a:path>
              <a:path w="715009" h="1172210">
                <a:moveTo>
                  <a:pt x="28955" y="1171955"/>
                </a:moveTo>
                <a:lnTo>
                  <a:pt x="28955" y="1156715"/>
                </a:lnTo>
                <a:lnTo>
                  <a:pt x="15239" y="1142999"/>
                </a:lnTo>
                <a:lnTo>
                  <a:pt x="15239" y="1171955"/>
                </a:lnTo>
                <a:lnTo>
                  <a:pt x="28955" y="1171955"/>
                </a:lnTo>
                <a:close/>
              </a:path>
              <a:path w="715009" h="1172210">
                <a:moveTo>
                  <a:pt x="701039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701039" y="28955"/>
                </a:lnTo>
                <a:close/>
              </a:path>
              <a:path w="715009" h="1172210">
                <a:moveTo>
                  <a:pt x="701039" y="1142999"/>
                </a:moveTo>
                <a:lnTo>
                  <a:pt x="701039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701039" y="1142999"/>
                </a:lnTo>
                <a:close/>
              </a:path>
              <a:path w="715009" h="1172210">
                <a:moveTo>
                  <a:pt x="701039" y="1171955"/>
                </a:moveTo>
                <a:lnTo>
                  <a:pt x="701039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701039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" name="object 4"/>
          <p:cNvSpPr/>
          <p:nvPr/>
        </p:nvSpPr>
        <p:spPr>
          <a:xfrm>
            <a:off x="8684559" y="1740049"/>
            <a:ext cx="219635" cy="219635"/>
          </a:xfrm>
          <a:custGeom>
            <a:avLst/>
            <a:gdLst/>
            <a:ahLst/>
            <a:cxnLst/>
            <a:rect l="l" t="t" r="r" b="b"/>
            <a:pathLst>
              <a:path w="248920" h="248919">
                <a:moveTo>
                  <a:pt x="248411" y="228599"/>
                </a:moveTo>
                <a:lnTo>
                  <a:pt x="19811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8411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/>
          <p:nvPr/>
        </p:nvSpPr>
        <p:spPr>
          <a:xfrm>
            <a:off x="8693299" y="1748118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" name="object 6"/>
          <p:cNvSpPr/>
          <p:nvPr/>
        </p:nvSpPr>
        <p:spPr>
          <a:xfrm>
            <a:off x="8693971" y="1950495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" name="object 7"/>
          <p:cNvSpPr/>
          <p:nvPr/>
        </p:nvSpPr>
        <p:spPr>
          <a:xfrm>
            <a:off x="8357794" y="208496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" name="object 8"/>
          <p:cNvSpPr/>
          <p:nvPr/>
        </p:nvSpPr>
        <p:spPr>
          <a:xfrm>
            <a:off x="8357794" y="215220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" name="object 9"/>
          <p:cNvSpPr/>
          <p:nvPr/>
        </p:nvSpPr>
        <p:spPr>
          <a:xfrm>
            <a:off x="8357794" y="221943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" name="object 10"/>
          <p:cNvSpPr/>
          <p:nvPr/>
        </p:nvSpPr>
        <p:spPr>
          <a:xfrm>
            <a:off x="8357794" y="2353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1" name="object 11"/>
          <p:cNvSpPr/>
          <p:nvPr/>
        </p:nvSpPr>
        <p:spPr>
          <a:xfrm>
            <a:off x="8357794" y="228667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2" name="object 12"/>
          <p:cNvSpPr/>
          <p:nvPr/>
        </p:nvSpPr>
        <p:spPr>
          <a:xfrm>
            <a:off x="8357794" y="2421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object 13"/>
          <p:cNvSpPr/>
          <p:nvPr/>
        </p:nvSpPr>
        <p:spPr>
          <a:xfrm>
            <a:off x="8357794" y="2488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4" name="object 14"/>
          <p:cNvSpPr/>
          <p:nvPr/>
        </p:nvSpPr>
        <p:spPr>
          <a:xfrm>
            <a:off x="8357794" y="2555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5" name="object 15"/>
          <p:cNvSpPr/>
          <p:nvPr/>
        </p:nvSpPr>
        <p:spPr>
          <a:xfrm>
            <a:off x="8357794" y="2622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6" name="object 16"/>
          <p:cNvSpPr/>
          <p:nvPr/>
        </p:nvSpPr>
        <p:spPr>
          <a:xfrm>
            <a:off x="8357794" y="2690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7" name="object 17"/>
          <p:cNvSpPr/>
          <p:nvPr/>
        </p:nvSpPr>
        <p:spPr>
          <a:xfrm>
            <a:off x="8357794" y="201773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8" name="object 18"/>
          <p:cNvSpPr/>
          <p:nvPr/>
        </p:nvSpPr>
        <p:spPr>
          <a:xfrm>
            <a:off x="8357795" y="1883260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9" name="object 19"/>
          <p:cNvSpPr/>
          <p:nvPr/>
        </p:nvSpPr>
        <p:spPr>
          <a:xfrm>
            <a:off x="8357795" y="1816024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0" name="object 20"/>
          <p:cNvSpPr/>
          <p:nvPr/>
        </p:nvSpPr>
        <p:spPr>
          <a:xfrm>
            <a:off x="8357795" y="1950495"/>
            <a:ext cx="291913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1" name="object 21"/>
          <p:cNvSpPr/>
          <p:nvPr/>
        </p:nvSpPr>
        <p:spPr>
          <a:xfrm>
            <a:off x="3058309" y="1601544"/>
            <a:ext cx="4530538" cy="1827679"/>
          </a:xfrm>
          <a:custGeom>
            <a:avLst/>
            <a:gdLst/>
            <a:ahLst/>
            <a:cxnLst/>
            <a:rect l="l" t="t" r="r" b="b"/>
            <a:pathLst>
              <a:path w="5134609" h="2071370">
                <a:moveTo>
                  <a:pt x="5134355" y="2071115"/>
                </a:moveTo>
                <a:lnTo>
                  <a:pt x="5134355" y="0"/>
                </a:lnTo>
                <a:lnTo>
                  <a:pt x="0" y="0"/>
                </a:lnTo>
                <a:lnTo>
                  <a:pt x="0" y="2071115"/>
                </a:lnTo>
                <a:lnTo>
                  <a:pt x="13715" y="2071115"/>
                </a:lnTo>
                <a:lnTo>
                  <a:pt x="13715" y="28955"/>
                </a:lnTo>
                <a:lnTo>
                  <a:pt x="28955" y="13715"/>
                </a:lnTo>
                <a:lnTo>
                  <a:pt x="28955" y="28955"/>
                </a:lnTo>
                <a:lnTo>
                  <a:pt x="5105399" y="28955"/>
                </a:lnTo>
                <a:lnTo>
                  <a:pt x="5105399" y="13715"/>
                </a:lnTo>
                <a:lnTo>
                  <a:pt x="5119115" y="28955"/>
                </a:lnTo>
                <a:lnTo>
                  <a:pt x="5119115" y="2071115"/>
                </a:lnTo>
                <a:lnTo>
                  <a:pt x="5134355" y="2071115"/>
                </a:lnTo>
                <a:close/>
              </a:path>
              <a:path w="5134609" h="2071370">
                <a:moveTo>
                  <a:pt x="28955" y="28955"/>
                </a:moveTo>
                <a:lnTo>
                  <a:pt x="28955" y="13715"/>
                </a:lnTo>
                <a:lnTo>
                  <a:pt x="13715" y="28955"/>
                </a:lnTo>
                <a:lnTo>
                  <a:pt x="28955" y="28955"/>
                </a:lnTo>
                <a:close/>
              </a:path>
              <a:path w="5134609" h="2071370">
                <a:moveTo>
                  <a:pt x="28955" y="2071115"/>
                </a:moveTo>
                <a:lnTo>
                  <a:pt x="28955" y="28955"/>
                </a:lnTo>
                <a:lnTo>
                  <a:pt x="13715" y="28955"/>
                </a:lnTo>
                <a:lnTo>
                  <a:pt x="13715" y="2071115"/>
                </a:lnTo>
                <a:lnTo>
                  <a:pt x="28955" y="2071115"/>
                </a:lnTo>
                <a:close/>
              </a:path>
              <a:path w="5134609" h="2071370">
                <a:moveTo>
                  <a:pt x="5119115" y="28955"/>
                </a:moveTo>
                <a:lnTo>
                  <a:pt x="5105399" y="13715"/>
                </a:lnTo>
                <a:lnTo>
                  <a:pt x="5105399" y="28955"/>
                </a:lnTo>
                <a:lnTo>
                  <a:pt x="5119115" y="28955"/>
                </a:lnTo>
                <a:close/>
              </a:path>
              <a:path w="5134609" h="2071370">
                <a:moveTo>
                  <a:pt x="5119115" y="2071115"/>
                </a:moveTo>
                <a:lnTo>
                  <a:pt x="5119115" y="28955"/>
                </a:lnTo>
                <a:lnTo>
                  <a:pt x="5105399" y="28955"/>
                </a:lnTo>
                <a:lnTo>
                  <a:pt x="5105399" y="2071115"/>
                </a:lnTo>
                <a:lnTo>
                  <a:pt x="5119115" y="20711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2" name="object 22"/>
          <p:cNvSpPr/>
          <p:nvPr/>
        </p:nvSpPr>
        <p:spPr>
          <a:xfrm>
            <a:off x="3698388" y="2273897"/>
            <a:ext cx="308162" cy="258296"/>
          </a:xfrm>
          <a:custGeom>
            <a:avLst/>
            <a:gdLst/>
            <a:ahLst/>
            <a:cxnLst/>
            <a:rect l="l" t="t" r="r" b="b"/>
            <a:pathLst>
              <a:path w="349250" h="292735">
                <a:moveTo>
                  <a:pt x="348995" y="144779"/>
                </a:moveTo>
                <a:lnTo>
                  <a:pt x="339851" y="100583"/>
                </a:lnTo>
                <a:lnTo>
                  <a:pt x="316991" y="62483"/>
                </a:lnTo>
                <a:lnTo>
                  <a:pt x="283463" y="32003"/>
                </a:lnTo>
                <a:lnTo>
                  <a:pt x="240791" y="10667"/>
                </a:lnTo>
                <a:lnTo>
                  <a:pt x="173735" y="0"/>
                </a:lnTo>
                <a:lnTo>
                  <a:pt x="155447" y="1523"/>
                </a:lnTo>
                <a:lnTo>
                  <a:pt x="76199" y="24383"/>
                </a:lnTo>
                <a:lnTo>
                  <a:pt x="39623" y="53339"/>
                </a:lnTo>
                <a:lnTo>
                  <a:pt x="13715" y="89915"/>
                </a:lnTo>
                <a:lnTo>
                  <a:pt x="0" y="132587"/>
                </a:lnTo>
                <a:lnTo>
                  <a:pt x="0" y="163067"/>
                </a:lnTo>
                <a:lnTo>
                  <a:pt x="13715" y="204215"/>
                </a:lnTo>
                <a:lnTo>
                  <a:pt x="27431" y="226059"/>
                </a:lnTo>
                <a:lnTo>
                  <a:pt x="27431" y="144779"/>
                </a:lnTo>
                <a:lnTo>
                  <a:pt x="28955" y="134111"/>
                </a:lnTo>
                <a:lnTo>
                  <a:pt x="30479" y="121919"/>
                </a:lnTo>
                <a:lnTo>
                  <a:pt x="39623" y="100583"/>
                </a:lnTo>
                <a:lnTo>
                  <a:pt x="45719" y="91439"/>
                </a:lnTo>
                <a:lnTo>
                  <a:pt x="51815" y="80771"/>
                </a:lnTo>
                <a:lnTo>
                  <a:pt x="91439" y="48767"/>
                </a:lnTo>
                <a:lnTo>
                  <a:pt x="131063" y="33527"/>
                </a:lnTo>
                <a:lnTo>
                  <a:pt x="160019" y="28955"/>
                </a:lnTo>
                <a:lnTo>
                  <a:pt x="188975" y="28955"/>
                </a:lnTo>
                <a:lnTo>
                  <a:pt x="231647" y="38099"/>
                </a:lnTo>
                <a:lnTo>
                  <a:pt x="268223" y="56387"/>
                </a:lnTo>
                <a:lnTo>
                  <a:pt x="303275" y="91439"/>
                </a:lnTo>
                <a:lnTo>
                  <a:pt x="320039" y="147827"/>
                </a:lnTo>
                <a:lnTo>
                  <a:pt x="320039" y="226567"/>
                </a:lnTo>
                <a:lnTo>
                  <a:pt x="327659" y="216407"/>
                </a:lnTo>
                <a:lnTo>
                  <a:pt x="335279" y="202691"/>
                </a:lnTo>
                <a:lnTo>
                  <a:pt x="339851" y="190499"/>
                </a:lnTo>
                <a:lnTo>
                  <a:pt x="344423" y="175259"/>
                </a:lnTo>
                <a:lnTo>
                  <a:pt x="347471" y="160019"/>
                </a:lnTo>
                <a:lnTo>
                  <a:pt x="348995" y="144779"/>
                </a:lnTo>
                <a:close/>
              </a:path>
              <a:path w="349250" h="292735">
                <a:moveTo>
                  <a:pt x="320039" y="226567"/>
                </a:moveTo>
                <a:lnTo>
                  <a:pt x="320039" y="147827"/>
                </a:lnTo>
                <a:lnTo>
                  <a:pt x="318515" y="158495"/>
                </a:lnTo>
                <a:lnTo>
                  <a:pt x="316991" y="170687"/>
                </a:lnTo>
                <a:lnTo>
                  <a:pt x="313943" y="181355"/>
                </a:lnTo>
                <a:lnTo>
                  <a:pt x="307847" y="192023"/>
                </a:lnTo>
                <a:lnTo>
                  <a:pt x="303275" y="202691"/>
                </a:lnTo>
                <a:lnTo>
                  <a:pt x="295655" y="211835"/>
                </a:lnTo>
                <a:lnTo>
                  <a:pt x="256031" y="243839"/>
                </a:lnTo>
                <a:lnTo>
                  <a:pt x="217931" y="259079"/>
                </a:lnTo>
                <a:lnTo>
                  <a:pt x="188975" y="263651"/>
                </a:lnTo>
                <a:lnTo>
                  <a:pt x="158495" y="263651"/>
                </a:lnTo>
                <a:lnTo>
                  <a:pt x="143255" y="260603"/>
                </a:lnTo>
                <a:lnTo>
                  <a:pt x="115823" y="254507"/>
                </a:lnTo>
                <a:lnTo>
                  <a:pt x="102107" y="248411"/>
                </a:lnTo>
                <a:lnTo>
                  <a:pt x="91439" y="242315"/>
                </a:lnTo>
                <a:lnTo>
                  <a:pt x="79247" y="236219"/>
                </a:lnTo>
                <a:lnTo>
                  <a:pt x="44195" y="201167"/>
                </a:lnTo>
                <a:lnTo>
                  <a:pt x="27431" y="144779"/>
                </a:lnTo>
                <a:lnTo>
                  <a:pt x="27431" y="226059"/>
                </a:lnTo>
                <a:lnTo>
                  <a:pt x="64007" y="260603"/>
                </a:lnTo>
                <a:lnTo>
                  <a:pt x="106679" y="281939"/>
                </a:lnTo>
                <a:lnTo>
                  <a:pt x="173735" y="292607"/>
                </a:lnTo>
                <a:lnTo>
                  <a:pt x="192023" y="291083"/>
                </a:lnTo>
                <a:lnTo>
                  <a:pt x="271271" y="268223"/>
                </a:lnTo>
                <a:lnTo>
                  <a:pt x="318515" y="228599"/>
                </a:lnTo>
                <a:lnTo>
                  <a:pt x="320039" y="226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3" name="object 23"/>
          <p:cNvSpPr/>
          <p:nvPr/>
        </p:nvSpPr>
        <p:spPr>
          <a:xfrm>
            <a:off x="3838238" y="2521324"/>
            <a:ext cx="26894" cy="217954"/>
          </a:xfrm>
          <a:custGeom>
            <a:avLst/>
            <a:gdLst/>
            <a:ahLst/>
            <a:cxnLst/>
            <a:rect l="l" t="t" r="r" b="b"/>
            <a:pathLst>
              <a:path w="30480" h="247014">
                <a:moveTo>
                  <a:pt x="30479" y="246887"/>
                </a:moveTo>
                <a:lnTo>
                  <a:pt x="28955" y="0"/>
                </a:lnTo>
                <a:lnTo>
                  <a:pt x="0" y="0"/>
                </a:lnTo>
                <a:lnTo>
                  <a:pt x="1523" y="246887"/>
                </a:lnTo>
                <a:lnTo>
                  <a:pt x="30479" y="246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4" name="object 24"/>
          <p:cNvSpPr/>
          <p:nvPr/>
        </p:nvSpPr>
        <p:spPr>
          <a:xfrm>
            <a:off x="3627119" y="2569732"/>
            <a:ext cx="449356" cy="25773"/>
          </a:xfrm>
          <a:custGeom>
            <a:avLst/>
            <a:gdLst/>
            <a:ahLst/>
            <a:cxnLst/>
            <a:rect l="l" t="t" r="r" b="b"/>
            <a:pathLst>
              <a:path w="509269" h="29210">
                <a:moveTo>
                  <a:pt x="509015" y="28955"/>
                </a:moveTo>
                <a:lnTo>
                  <a:pt x="509015" y="1523"/>
                </a:lnTo>
                <a:lnTo>
                  <a:pt x="0" y="0"/>
                </a:lnTo>
                <a:lnTo>
                  <a:pt x="0" y="28955"/>
                </a:lnTo>
                <a:lnTo>
                  <a:pt x="509015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5" name="object 25"/>
          <p:cNvSpPr/>
          <p:nvPr/>
        </p:nvSpPr>
        <p:spPr>
          <a:xfrm>
            <a:off x="3534335" y="2725718"/>
            <a:ext cx="634813" cy="278466"/>
          </a:xfrm>
          <a:custGeom>
            <a:avLst/>
            <a:gdLst/>
            <a:ahLst/>
            <a:cxnLst/>
            <a:rect l="l" t="t" r="r" b="b"/>
            <a:pathLst>
              <a:path w="719455" h="315595">
                <a:moveTo>
                  <a:pt x="719327" y="292607"/>
                </a:moveTo>
                <a:lnTo>
                  <a:pt x="368807" y="4571"/>
                </a:lnTo>
                <a:lnTo>
                  <a:pt x="362711" y="0"/>
                </a:lnTo>
                <a:lnTo>
                  <a:pt x="355091" y="0"/>
                </a:lnTo>
                <a:lnTo>
                  <a:pt x="350519" y="4571"/>
                </a:lnTo>
                <a:lnTo>
                  <a:pt x="0" y="292607"/>
                </a:lnTo>
                <a:lnTo>
                  <a:pt x="16763" y="315467"/>
                </a:lnTo>
                <a:lnTo>
                  <a:pt x="350519" y="40950"/>
                </a:lnTo>
                <a:lnTo>
                  <a:pt x="350519" y="25907"/>
                </a:lnTo>
                <a:lnTo>
                  <a:pt x="368807" y="25907"/>
                </a:lnTo>
                <a:lnTo>
                  <a:pt x="368807" y="41015"/>
                </a:lnTo>
                <a:lnTo>
                  <a:pt x="701039" y="315467"/>
                </a:lnTo>
                <a:lnTo>
                  <a:pt x="719327" y="292607"/>
                </a:lnTo>
                <a:close/>
              </a:path>
              <a:path w="719455" h="315595">
                <a:moveTo>
                  <a:pt x="368807" y="25907"/>
                </a:moveTo>
                <a:lnTo>
                  <a:pt x="350519" y="25907"/>
                </a:lnTo>
                <a:lnTo>
                  <a:pt x="359644" y="33445"/>
                </a:lnTo>
                <a:lnTo>
                  <a:pt x="368807" y="25907"/>
                </a:lnTo>
                <a:close/>
              </a:path>
              <a:path w="719455" h="315595">
                <a:moveTo>
                  <a:pt x="359644" y="33445"/>
                </a:moveTo>
                <a:lnTo>
                  <a:pt x="350519" y="25907"/>
                </a:lnTo>
                <a:lnTo>
                  <a:pt x="350519" y="40950"/>
                </a:lnTo>
                <a:lnTo>
                  <a:pt x="359644" y="33445"/>
                </a:lnTo>
                <a:close/>
              </a:path>
              <a:path w="719455" h="315595">
                <a:moveTo>
                  <a:pt x="368807" y="41015"/>
                </a:moveTo>
                <a:lnTo>
                  <a:pt x="368807" y="25907"/>
                </a:lnTo>
                <a:lnTo>
                  <a:pt x="359644" y="33445"/>
                </a:lnTo>
                <a:lnTo>
                  <a:pt x="368807" y="41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6" name="object 26"/>
          <p:cNvSpPr/>
          <p:nvPr/>
        </p:nvSpPr>
        <p:spPr>
          <a:xfrm>
            <a:off x="4873662" y="2139427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7" name="object 27"/>
          <p:cNvSpPr/>
          <p:nvPr/>
        </p:nvSpPr>
        <p:spPr>
          <a:xfrm>
            <a:off x="4403015" y="294625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8" name="object 28"/>
          <p:cNvSpPr/>
          <p:nvPr/>
        </p:nvSpPr>
        <p:spPr>
          <a:xfrm>
            <a:off x="4253752" y="2339787"/>
            <a:ext cx="610721" cy="294715"/>
          </a:xfrm>
          <a:custGeom>
            <a:avLst/>
            <a:gdLst/>
            <a:ahLst/>
            <a:cxnLst/>
            <a:rect l="l" t="t" r="r" b="b"/>
            <a:pathLst>
              <a:path w="692150" h="334010">
                <a:moveTo>
                  <a:pt x="638315" y="40363"/>
                </a:moveTo>
                <a:lnTo>
                  <a:pt x="608193" y="37539"/>
                </a:lnTo>
                <a:lnTo>
                  <a:pt x="0" y="307847"/>
                </a:lnTo>
                <a:lnTo>
                  <a:pt x="12191" y="333755"/>
                </a:lnTo>
                <a:lnTo>
                  <a:pt x="621200" y="63085"/>
                </a:lnTo>
                <a:lnTo>
                  <a:pt x="638315" y="40363"/>
                </a:lnTo>
                <a:close/>
              </a:path>
              <a:path w="692150" h="334010">
                <a:moveTo>
                  <a:pt x="691895" y="15239"/>
                </a:moveTo>
                <a:lnTo>
                  <a:pt x="519683" y="0"/>
                </a:lnTo>
                <a:lnTo>
                  <a:pt x="512063" y="0"/>
                </a:lnTo>
                <a:lnTo>
                  <a:pt x="504443" y="6095"/>
                </a:lnTo>
                <a:lnTo>
                  <a:pt x="504443" y="13715"/>
                </a:lnTo>
                <a:lnTo>
                  <a:pt x="502919" y="21335"/>
                </a:lnTo>
                <a:lnTo>
                  <a:pt x="509015" y="28955"/>
                </a:lnTo>
                <a:lnTo>
                  <a:pt x="516635" y="28955"/>
                </a:lnTo>
                <a:lnTo>
                  <a:pt x="608193" y="37539"/>
                </a:lnTo>
                <a:lnTo>
                  <a:pt x="658367" y="15239"/>
                </a:lnTo>
                <a:lnTo>
                  <a:pt x="670559" y="41147"/>
                </a:lnTo>
                <a:lnTo>
                  <a:pt x="670559" y="43792"/>
                </a:lnTo>
                <a:lnTo>
                  <a:pt x="691895" y="15239"/>
                </a:lnTo>
                <a:close/>
              </a:path>
              <a:path w="692150" h="334010">
                <a:moveTo>
                  <a:pt x="670559" y="43792"/>
                </a:moveTo>
                <a:lnTo>
                  <a:pt x="670559" y="41147"/>
                </a:lnTo>
                <a:lnTo>
                  <a:pt x="621200" y="63085"/>
                </a:lnTo>
                <a:lnTo>
                  <a:pt x="565403" y="137159"/>
                </a:lnTo>
                <a:lnTo>
                  <a:pt x="559307" y="143255"/>
                </a:lnTo>
                <a:lnTo>
                  <a:pt x="560831" y="152399"/>
                </a:lnTo>
                <a:lnTo>
                  <a:pt x="566927" y="156971"/>
                </a:lnTo>
                <a:lnTo>
                  <a:pt x="574547" y="161543"/>
                </a:lnTo>
                <a:lnTo>
                  <a:pt x="582167" y="160019"/>
                </a:lnTo>
                <a:lnTo>
                  <a:pt x="588263" y="153923"/>
                </a:lnTo>
                <a:lnTo>
                  <a:pt x="670559" y="43792"/>
                </a:lnTo>
                <a:close/>
              </a:path>
              <a:path w="692150" h="334010">
                <a:moveTo>
                  <a:pt x="670559" y="41147"/>
                </a:moveTo>
                <a:lnTo>
                  <a:pt x="658367" y="15239"/>
                </a:lnTo>
                <a:lnTo>
                  <a:pt x="608193" y="37539"/>
                </a:lnTo>
                <a:lnTo>
                  <a:pt x="638315" y="40363"/>
                </a:lnTo>
                <a:lnTo>
                  <a:pt x="653795" y="19811"/>
                </a:lnTo>
                <a:lnTo>
                  <a:pt x="662939" y="42671"/>
                </a:lnTo>
                <a:lnTo>
                  <a:pt x="662939" y="44534"/>
                </a:lnTo>
                <a:lnTo>
                  <a:pt x="670559" y="41147"/>
                </a:lnTo>
                <a:close/>
              </a:path>
              <a:path w="692150" h="334010">
                <a:moveTo>
                  <a:pt x="662939" y="44534"/>
                </a:moveTo>
                <a:lnTo>
                  <a:pt x="662939" y="42671"/>
                </a:lnTo>
                <a:lnTo>
                  <a:pt x="638315" y="40363"/>
                </a:lnTo>
                <a:lnTo>
                  <a:pt x="621200" y="63085"/>
                </a:lnTo>
                <a:lnTo>
                  <a:pt x="662939" y="44534"/>
                </a:lnTo>
                <a:close/>
              </a:path>
              <a:path w="692150" h="334010">
                <a:moveTo>
                  <a:pt x="662939" y="42671"/>
                </a:moveTo>
                <a:lnTo>
                  <a:pt x="653795" y="19811"/>
                </a:lnTo>
                <a:lnTo>
                  <a:pt x="638315" y="40363"/>
                </a:lnTo>
                <a:lnTo>
                  <a:pt x="662939" y="426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29" name="object 29"/>
          <p:cNvSpPr/>
          <p:nvPr/>
        </p:nvSpPr>
        <p:spPr>
          <a:xfrm>
            <a:off x="5336240" y="2954319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7639"/>
                </a:lnTo>
                <a:lnTo>
                  <a:pt x="986027" y="155447"/>
                </a:lnTo>
                <a:lnTo>
                  <a:pt x="954023" y="123443"/>
                </a:lnTo>
                <a:lnTo>
                  <a:pt x="882395" y="76199"/>
                </a:lnTo>
                <a:lnTo>
                  <a:pt x="829055" y="53339"/>
                </a:lnTo>
                <a:lnTo>
                  <a:pt x="810767" y="47243"/>
                </a:lnTo>
                <a:lnTo>
                  <a:pt x="790955" y="39623"/>
                </a:lnTo>
                <a:lnTo>
                  <a:pt x="769619" y="33527"/>
                </a:lnTo>
                <a:lnTo>
                  <a:pt x="748283" y="28955"/>
                </a:lnTo>
                <a:lnTo>
                  <a:pt x="726947" y="22859"/>
                </a:lnTo>
                <a:lnTo>
                  <a:pt x="704087" y="18287"/>
                </a:lnTo>
                <a:lnTo>
                  <a:pt x="658367" y="10667"/>
                </a:lnTo>
                <a:lnTo>
                  <a:pt x="609599" y="4571"/>
                </a:lnTo>
                <a:lnTo>
                  <a:pt x="560831" y="1523"/>
                </a:lnTo>
                <a:lnTo>
                  <a:pt x="534923" y="1523"/>
                </a:lnTo>
                <a:lnTo>
                  <a:pt x="509015" y="0"/>
                </a:lnTo>
                <a:lnTo>
                  <a:pt x="483107" y="1523"/>
                </a:lnTo>
                <a:lnTo>
                  <a:pt x="457199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28599" y="39623"/>
                </a:lnTo>
                <a:lnTo>
                  <a:pt x="208787" y="47243"/>
                </a:lnTo>
                <a:lnTo>
                  <a:pt x="188975" y="53339"/>
                </a:lnTo>
                <a:lnTo>
                  <a:pt x="152399" y="68579"/>
                </a:lnTo>
                <a:lnTo>
                  <a:pt x="135635" y="77723"/>
                </a:lnTo>
                <a:lnTo>
                  <a:pt x="120395" y="85343"/>
                </a:lnTo>
                <a:lnTo>
                  <a:pt x="89915" y="103631"/>
                </a:lnTo>
                <a:lnTo>
                  <a:pt x="76199" y="114299"/>
                </a:lnTo>
                <a:lnTo>
                  <a:pt x="64007" y="123443"/>
                </a:lnTo>
                <a:lnTo>
                  <a:pt x="32003" y="156971"/>
                </a:lnTo>
                <a:lnTo>
                  <a:pt x="10667" y="192023"/>
                </a:lnTo>
                <a:lnTo>
                  <a:pt x="3047" y="217931"/>
                </a:lnTo>
                <a:lnTo>
                  <a:pt x="0" y="230123"/>
                </a:lnTo>
                <a:lnTo>
                  <a:pt x="0" y="257555"/>
                </a:lnTo>
                <a:lnTo>
                  <a:pt x="3047" y="269747"/>
                </a:lnTo>
                <a:lnTo>
                  <a:pt x="6095" y="283463"/>
                </a:lnTo>
                <a:lnTo>
                  <a:pt x="10667" y="295655"/>
                </a:lnTo>
                <a:lnTo>
                  <a:pt x="16763" y="307847"/>
                </a:lnTo>
                <a:lnTo>
                  <a:pt x="24383" y="320039"/>
                </a:lnTo>
                <a:lnTo>
                  <a:pt x="28955" y="325373"/>
                </a:lnTo>
                <a:lnTo>
                  <a:pt x="28955" y="233171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48767" y="182879"/>
                </a:lnTo>
                <a:lnTo>
                  <a:pt x="56387" y="173735"/>
                </a:lnTo>
                <a:lnTo>
                  <a:pt x="64007" y="163067"/>
                </a:lnTo>
                <a:lnTo>
                  <a:pt x="73151" y="153923"/>
                </a:lnTo>
                <a:lnTo>
                  <a:pt x="94487" y="135635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64591" y="94487"/>
                </a:lnTo>
                <a:lnTo>
                  <a:pt x="181355" y="86867"/>
                </a:lnTo>
                <a:lnTo>
                  <a:pt x="199643" y="80771"/>
                </a:lnTo>
                <a:lnTo>
                  <a:pt x="217931" y="73151"/>
                </a:lnTo>
                <a:lnTo>
                  <a:pt x="256031" y="60959"/>
                </a:lnTo>
                <a:lnTo>
                  <a:pt x="320039" y="47243"/>
                </a:lnTo>
                <a:lnTo>
                  <a:pt x="364235" y="39623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42187" y="56387"/>
                </a:lnTo>
                <a:lnTo>
                  <a:pt x="761999" y="62483"/>
                </a:lnTo>
                <a:lnTo>
                  <a:pt x="781811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70203" y="102107"/>
                </a:lnTo>
                <a:lnTo>
                  <a:pt x="885443" y="111251"/>
                </a:lnTo>
                <a:lnTo>
                  <a:pt x="899159" y="118871"/>
                </a:lnTo>
                <a:lnTo>
                  <a:pt x="946403" y="155447"/>
                </a:lnTo>
                <a:lnTo>
                  <a:pt x="976883" y="193547"/>
                </a:lnTo>
                <a:lnTo>
                  <a:pt x="981455" y="204215"/>
                </a:lnTo>
                <a:lnTo>
                  <a:pt x="986027" y="213359"/>
                </a:lnTo>
                <a:lnTo>
                  <a:pt x="987551" y="224027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6507" y="269747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43839"/>
                </a:lnTo>
                <a:lnTo>
                  <a:pt x="987551" y="265175"/>
                </a:lnTo>
                <a:lnTo>
                  <a:pt x="984503" y="274319"/>
                </a:lnTo>
                <a:lnTo>
                  <a:pt x="963167" y="313943"/>
                </a:lnTo>
                <a:lnTo>
                  <a:pt x="944879" y="332231"/>
                </a:lnTo>
                <a:lnTo>
                  <a:pt x="935735" y="341375"/>
                </a:lnTo>
                <a:lnTo>
                  <a:pt x="899159" y="368807"/>
                </a:lnTo>
                <a:lnTo>
                  <a:pt x="853439" y="391667"/>
                </a:lnTo>
                <a:lnTo>
                  <a:pt x="818387" y="406907"/>
                </a:lnTo>
                <a:lnTo>
                  <a:pt x="781811" y="419099"/>
                </a:lnTo>
                <a:lnTo>
                  <a:pt x="742187" y="431291"/>
                </a:lnTo>
                <a:lnTo>
                  <a:pt x="699515" y="440435"/>
                </a:lnTo>
                <a:lnTo>
                  <a:pt x="653795" y="448055"/>
                </a:lnTo>
                <a:lnTo>
                  <a:pt x="608075" y="452627"/>
                </a:lnTo>
                <a:lnTo>
                  <a:pt x="559307" y="457199"/>
                </a:lnTo>
                <a:lnTo>
                  <a:pt x="458723" y="457199"/>
                </a:lnTo>
                <a:lnTo>
                  <a:pt x="409955" y="452627"/>
                </a:lnTo>
                <a:lnTo>
                  <a:pt x="364235" y="448055"/>
                </a:lnTo>
                <a:lnTo>
                  <a:pt x="318515" y="440435"/>
                </a:lnTo>
                <a:lnTo>
                  <a:pt x="277367" y="429767"/>
                </a:lnTo>
                <a:lnTo>
                  <a:pt x="256031" y="425195"/>
                </a:lnTo>
                <a:lnTo>
                  <a:pt x="199643" y="406907"/>
                </a:lnTo>
                <a:lnTo>
                  <a:pt x="164591" y="391667"/>
                </a:lnTo>
                <a:lnTo>
                  <a:pt x="120395" y="367283"/>
                </a:lnTo>
                <a:lnTo>
                  <a:pt x="106679" y="359663"/>
                </a:lnTo>
                <a:lnTo>
                  <a:pt x="64007" y="323087"/>
                </a:lnTo>
                <a:lnTo>
                  <a:pt x="36575" y="283463"/>
                </a:lnTo>
                <a:lnTo>
                  <a:pt x="33527" y="272795"/>
                </a:lnTo>
                <a:lnTo>
                  <a:pt x="30479" y="263651"/>
                </a:lnTo>
                <a:lnTo>
                  <a:pt x="28955" y="252983"/>
                </a:lnTo>
                <a:lnTo>
                  <a:pt x="28955" y="325373"/>
                </a:lnTo>
                <a:lnTo>
                  <a:pt x="33527" y="330707"/>
                </a:lnTo>
                <a:lnTo>
                  <a:pt x="42671" y="342899"/>
                </a:lnTo>
                <a:lnTo>
                  <a:pt x="53339" y="353567"/>
                </a:lnTo>
                <a:lnTo>
                  <a:pt x="65531" y="364235"/>
                </a:lnTo>
                <a:lnTo>
                  <a:pt x="77723" y="373379"/>
                </a:lnTo>
                <a:lnTo>
                  <a:pt x="91439" y="382523"/>
                </a:lnTo>
                <a:lnTo>
                  <a:pt x="105155" y="393191"/>
                </a:lnTo>
                <a:lnTo>
                  <a:pt x="120395" y="400811"/>
                </a:lnTo>
                <a:lnTo>
                  <a:pt x="137159" y="409955"/>
                </a:lnTo>
                <a:lnTo>
                  <a:pt x="170687" y="425195"/>
                </a:lnTo>
                <a:lnTo>
                  <a:pt x="208787" y="440435"/>
                </a:lnTo>
                <a:lnTo>
                  <a:pt x="248411" y="452627"/>
                </a:lnTo>
                <a:lnTo>
                  <a:pt x="291083" y="463295"/>
                </a:lnTo>
                <a:lnTo>
                  <a:pt x="359663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3107" y="486155"/>
                </a:lnTo>
                <a:lnTo>
                  <a:pt x="534923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8367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8723"/>
                </a:lnTo>
                <a:lnTo>
                  <a:pt x="769619" y="452627"/>
                </a:lnTo>
                <a:lnTo>
                  <a:pt x="790955" y="446531"/>
                </a:lnTo>
                <a:lnTo>
                  <a:pt x="810767" y="440435"/>
                </a:lnTo>
                <a:lnTo>
                  <a:pt x="829055" y="432815"/>
                </a:lnTo>
                <a:lnTo>
                  <a:pt x="848867" y="42519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0" name="object 30"/>
          <p:cNvSpPr/>
          <p:nvPr/>
        </p:nvSpPr>
        <p:spPr>
          <a:xfrm>
            <a:off x="4232237" y="2700169"/>
            <a:ext cx="542365" cy="238125"/>
          </a:xfrm>
          <a:custGeom>
            <a:avLst/>
            <a:gdLst/>
            <a:ahLst/>
            <a:cxnLst/>
            <a:rect l="l" t="t" r="r" b="b"/>
            <a:pathLst>
              <a:path w="614679" h="269875">
                <a:moveTo>
                  <a:pt x="559571" y="221671"/>
                </a:moveTo>
                <a:lnTo>
                  <a:pt x="541431" y="200652"/>
                </a:lnTo>
                <a:lnTo>
                  <a:pt x="9143" y="0"/>
                </a:lnTo>
                <a:lnTo>
                  <a:pt x="0" y="27431"/>
                </a:lnTo>
                <a:lnTo>
                  <a:pt x="530286" y="225942"/>
                </a:lnTo>
                <a:lnTo>
                  <a:pt x="559571" y="221671"/>
                </a:lnTo>
                <a:close/>
              </a:path>
              <a:path w="614679" h="269875">
                <a:moveTo>
                  <a:pt x="591311" y="245785"/>
                </a:moveTo>
                <a:lnTo>
                  <a:pt x="591311" y="219455"/>
                </a:lnTo>
                <a:lnTo>
                  <a:pt x="582167" y="245363"/>
                </a:lnTo>
                <a:lnTo>
                  <a:pt x="530286" y="225942"/>
                </a:lnTo>
                <a:lnTo>
                  <a:pt x="438911" y="239267"/>
                </a:lnTo>
                <a:lnTo>
                  <a:pt x="431291" y="240791"/>
                </a:lnTo>
                <a:lnTo>
                  <a:pt x="426719" y="248411"/>
                </a:lnTo>
                <a:lnTo>
                  <a:pt x="426719" y="256031"/>
                </a:lnTo>
                <a:lnTo>
                  <a:pt x="428243" y="263651"/>
                </a:lnTo>
                <a:lnTo>
                  <a:pt x="435863" y="269747"/>
                </a:lnTo>
                <a:lnTo>
                  <a:pt x="443483" y="268223"/>
                </a:lnTo>
                <a:lnTo>
                  <a:pt x="591311" y="245785"/>
                </a:lnTo>
                <a:close/>
              </a:path>
              <a:path w="614679" h="269875">
                <a:moveTo>
                  <a:pt x="614171" y="242315"/>
                </a:moveTo>
                <a:lnTo>
                  <a:pt x="502919" y="111251"/>
                </a:lnTo>
                <a:lnTo>
                  <a:pt x="496823" y="105155"/>
                </a:lnTo>
                <a:lnTo>
                  <a:pt x="487679" y="103631"/>
                </a:lnTo>
                <a:lnTo>
                  <a:pt x="481583" y="109727"/>
                </a:lnTo>
                <a:lnTo>
                  <a:pt x="475487" y="114299"/>
                </a:lnTo>
                <a:lnTo>
                  <a:pt x="475487" y="123443"/>
                </a:lnTo>
                <a:lnTo>
                  <a:pt x="480059" y="129539"/>
                </a:lnTo>
                <a:lnTo>
                  <a:pt x="541431" y="200652"/>
                </a:lnTo>
                <a:lnTo>
                  <a:pt x="591311" y="219455"/>
                </a:lnTo>
                <a:lnTo>
                  <a:pt x="591311" y="245785"/>
                </a:lnTo>
                <a:lnTo>
                  <a:pt x="614171" y="242315"/>
                </a:lnTo>
                <a:close/>
              </a:path>
              <a:path w="614679" h="269875">
                <a:moveTo>
                  <a:pt x="585215" y="236727"/>
                </a:moveTo>
                <a:lnTo>
                  <a:pt x="585215" y="217931"/>
                </a:lnTo>
                <a:lnTo>
                  <a:pt x="576071" y="240791"/>
                </a:lnTo>
                <a:lnTo>
                  <a:pt x="559571" y="221671"/>
                </a:lnTo>
                <a:lnTo>
                  <a:pt x="530286" y="225942"/>
                </a:lnTo>
                <a:lnTo>
                  <a:pt x="582167" y="245363"/>
                </a:lnTo>
                <a:lnTo>
                  <a:pt x="585215" y="236727"/>
                </a:lnTo>
                <a:close/>
              </a:path>
              <a:path w="614679" h="269875">
                <a:moveTo>
                  <a:pt x="591311" y="219455"/>
                </a:moveTo>
                <a:lnTo>
                  <a:pt x="541431" y="200652"/>
                </a:lnTo>
                <a:lnTo>
                  <a:pt x="559571" y="221671"/>
                </a:lnTo>
                <a:lnTo>
                  <a:pt x="585215" y="217931"/>
                </a:lnTo>
                <a:lnTo>
                  <a:pt x="585215" y="236727"/>
                </a:lnTo>
                <a:lnTo>
                  <a:pt x="591311" y="219455"/>
                </a:lnTo>
                <a:close/>
              </a:path>
              <a:path w="614679" h="269875">
                <a:moveTo>
                  <a:pt x="585215" y="217931"/>
                </a:moveTo>
                <a:lnTo>
                  <a:pt x="559571" y="221671"/>
                </a:lnTo>
                <a:lnTo>
                  <a:pt x="576071" y="240791"/>
                </a:lnTo>
                <a:lnTo>
                  <a:pt x="585215" y="2179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1" name="object 31"/>
          <p:cNvSpPr/>
          <p:nvPr/>
        </p:nvSpPr>
        <p:spPr>
          <a:xfrm>
            <a:off x="6656741" y="2341132"/>
            <a:ext cx="308162" cy="258296"/>
          </a:xfrm>
          <a:custGeom>
            <a:avLst/>
            <a:gdLst/>
            <a:ahLst/>
            <a:cxnLst/>
            <a:rect l="l" t="t" r="r" b="b"/>
            <a:pathLst>
              <a:path w="349250" h="292735">
                <a:moveTo>
                  <a:pt x="348995" y="144779"/>
                </a:moveTo>
                <a:lnTo>
                  <a:pt x="339851" y="100583"/>
                </a:lnTo>
                <a:lnTo>
                  <a:pt x="316991" y="62483"/>
                </a:lnTo>
                <a:lnTo>
                  <a:pt x="283463" y="32003"/>
                </a:lnTo>
                <a:lnTo>
                  <a:pt x="240791" y="10667"/>
                </a:lnTo>
                <a:lnTo>
                  <a:pt x="173735" y="0"/>
                </a:lnTo>
                <a:lnTo>
                  <a:pt x="155447" y="1523"/>
                </a:lnTo>
                <a:lnTo>
                  <a:pt x="76199" y="24383"/>
                </a:lnTo>
                <a:lnTo>
                  <a:pt x="39623" y="53339"/>
                </a:lnTo>
                <a:lnTo>
                  <a:pt x="13715" y="89915"/>
                </a:lnTo>
                <a:lnTo>
                  <a:pt x="0" y="132587"/>
                </a:lnTo>
                <a:lnTo>
                  <a:pt x="0" y="163067"/>
                </a:lnTo>
                <a:lnTo>
                  <a:pt x="13715" y="204215"/>
                </a:lnTo>
                <a:lnTo>
                  <a:pt x="27431" y="226059"/>
                </a:lnTo>
                <a:lnTo>
                  <a:pt x="27431" y="144779"/>
                </a:lnTo>
                <a:lnTo>
                  <a:pt x="28955" y="134111"/>
                </a:lnTo>
                <a:lnTo>
                  <a:pt x="30479" y="121919"/>
                </a:lnTo>
                <a:lnTo>
                  <a:pt x="39623" y="100583"/>
                </a:lnTo>
                <a:lnTo>
                  <a:pt x="45719" y="91439"/>
                </a:lnTo>
                <a:lnTo>
                  <a:pt x="51815" y="80771"/>
                </a:lnTo>
                <a:lnTo>
                  <a:pt x="91439" y="48767"/>
                </a:lnTo>
                <a:lnTo>
                  <a:pt x="131063" y="33527"/>
                </a:lnTo>
                <a:lnTo>
                  <a:pt x="160019" y="28955"/>
                </a:lnTo>
                <a:lnTo>
                  <a:pt x="188975" y="28955"/>
                </a:lnTo>
                <a:lnTo>
                  <a:pt x="231647" y="38099"/>
                </a:lnTo>
                <a:lnTo>
                  <a:pt x="268223" y="56387"/>
                </a:lnTo>
                <a:lnTo>
                  <a:pt x="303275" y="91439"/>
                </a:lnTo>
                <a:lnTo>
                  <a:pt x="320039" y="147827"/>
                </a:lnTo>
                <a:lnTo>
                  <a:pt x="320039" y="226567"/>
                </a:lnTo>
                <a:lnTo>
                  <a:pt x="327659" y="216407"/>
                </a:lnTo>
                <a:lnTo>
                  <a:pt x="335279" y="202691"/>
                </a:lnTo>
                <a:lnTo>
                  <a:pt x="339851" y="190499"/>
                </a:lnTo>
                <a:lnTo>
                  <a:pt x="344423" y="175259"/>
                </a:lnTo>
                <a:lnTo>
                  <a:pt x="347471" y="160019"/>
                </a:lnTo>
                <a:lnTo>
                  <a:pt x="348995" y="144779"/>
                </a:lnTo>
                <a:close/>
              </a:path>
              <a:path w="349250" h="292735">
                <a:moveTo>
                  <a:pt x="320039" y="226567"/>
                </a:moveTo>
                <a:lnTo>
                  <a:pt x="320039" y="147827"/>
                </a:lnTo>
                <a:lnTo>
                  <a:pt x="318515" y="158495"/>
                </a:lnTo>
                <a:lnTo>
                  <a:pt x="316991" y="170687"/>
                </a:lnTo>
                <a:lnTo>
                  <a:pt x="313943" y="181355"/>
                </a:lnTo>
                <a:lnTo>
                  <a:pt x="307847" y="192023"/>
                </a:lnTo>
                <a:lnTo>
                  <a:pt x="303275" y="202691"/>
                </a:lnTo>
                <a:lnTo>
                  <a:pt x="295655" y="211835"/>
                </a:lnTo>
                <a:lnTo>
                  <a:pt x="256031" y="243839"/>
                </a:lnTo>
                <a:lnTo>
                  <a:pt x="217931" y="259079"/>
                </a:lnTo>
                <a:lnTo>
                  <a:pt x="188975" y="263651"/>
                </a:lnTo>
                <a:lnTo>
                  <a:pt x="158495" y="263651"/>
                </a:lnTo>
                <a:lnTo>
                  <a:pt x="143255" y="260603"/>
                </a:lnTo>
                <a:lnTo>
                  <a:pt x="115823" y="254507"/>
                </a:lnTo>
                <a:lnTo>
                  <a:pt x="102107" y="248411"/>
                </a:lnTo>
                <a:lnTo>
                  <a:pt x="91439" y="242315"/>
                </a:lnTo>
                <a:lnTo>
                  <a:pt x="79247" y="236219"/>
                </a:lnTo>
                <a:lnTo>
                  <a:pt x="44195" y="201167"/>
                </a:lnTo>
                <a:lnTo>
                  <a:pt x="27431" y="144779"/>
                </a:lnTo>
                <a:lnTo>
                  <a:pt x="27431" y="226059"/>
                </a:lnTo>
                <a:lnTo>
                  <a:pt x="64007" y="260603"/>
                </a:lnTo>
                <a:lnTo>
                  <a:pt x="106679" y="281939"/>
                </a:lnTo>
                <a:lnTo>
                  <a:pt x="173735" y="292607"/>
                </a:lnTo>
                <a:lnTo>
                  <a:pt x="192023" y="291083"/>
                </a:lnTo>
                <a:lnTo>
                  <a:pt x="271271" y="268223"/>
                </a:lnTo>
                <a:lnTo>
                  <a:pt x="318515" y="228599"/>
                </a:lnTo>
                <a:lnTo>
                  <a:pt x="320039" y="2265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2" name="object 32"/>
          <p:cNvSpPr/>
          <p:nvPr/>
        </p:nvSpPr>
        <p:spPr>
          <a:xfrm>
            <a:off x="6796591" y="2588559"/>
            <a:ext cx="26894" cy="217954"/>
          </a:xfrm>
          <a:custGeom>
            <a:avLst/>
            <a:gdLst/>
            <a:ahLst/>
            <a:cxnLst/>
            <a:rect l="l" t="t" r="r" b="b"/>
            <a:pathLst>
              <a:path w="30479" h="247014">
                <a:moveTo>
                  <a:pt x="30479" y="246887"/>
                </a:moveTo>
                <a:lnTo>
                  <a:pt x="28955" y="0"/>
                </a:lnTo>
                <a:lnTo>
                  <a:pt x="0" y="0"/>
                </a:lnTo>
                <a:lnTo>
                  <a:pt x="1523" y="246887"/>
                </a:lnTo>
                <a:lnTo>
                  <a:pt x="30479" y="2468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3" name="object 33"/>
          <p:cNvSpPr/>
          <p:nvPr/>
        </p:nvSpPr>
        <p:spPr>
          <a:xfrm>
            <a:off x="6585472" y="2636968"/>
            <a:ext cx="449356" cy="25773"/>
          </a:xfrm>
          <a:custGeom>
            <a:avLst/>
            <a:gdLst/>
            <a:ahLst/>
            <a:cxnLst/>
            <a:rect l="l" t="t" r="r" b="b"/>
            <a:pathLst>
              <a:path w="509270" h="29210">
                <a:moveTo>
                  <a:pt x="509015" y="28955"/>
                </a:moveTo>
                <a:lnTo>
                  <a:pt x="509015" y="1523"/>
                </a:lnTo>
                <a:lnTo>
                  <a:pt x="0" y="0"/>
                </a:lnTo>
                <a:lnTo>
                  <a:pt x="0" y="28955"/>
                </a:lnTo>
                <a:lnTo>
                  <a:pt x="509015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4" name="object 34"/>
          <p:cNvSpPr/>
          <p:nvPr/>
        </p:nvSpPr>
        <p:spPr>
          <a:xfrm>
            <a:off x="6492688" y="2792954"/>
            <a:ext cx="634813" cy="278466"/>
          </a:xfrm>
          <a:custGeom>
            <a:avLst/>
            <a:gdLst/>
            <a:ahLst/>
            <a:cxnLst/>
            <a:rect l="l" t="t" r="r" b="b"/>
            <a:pathLst>
              <a:path w="719454" h="315595">
                <a:moveTo>
                  <a:pt x="719327" y="292607"/>
                </a:moveTo>
                <a:lnTo>
                  <a:pt x="368807" y="4571"/>
                </a:lnTo>
                <a:lnTo>
                  <a:pt x="362711" y="0"/>
                </a:lnTo>
                <a:lnTo>
                  <a:pt x="355091" y="0"/>
                </a:lnTo>
                <a:lnTo>
                  <a:pt x="350519" y="4571"/>
                </a:lnTo>
                <a:lnTo>
                  <a:pt x="0" y="292607"/>
                </a:lnTo>
                <a:lnTo>
                  <a:pt x="16763" y="315467"/>
                </a:lnTo>
                <a:lnTo>
                  <a:pt x="350519" y="40950"/>
                </a:lnTo>
                <a:lnTo>
                  <a:pt x="350519" y="25907"/>
                </a:lnTo>
                <a:lnTo>
                  <a:pt x="368807" y="25907"/>
                </a:lnTo>
                <a:lnTo>
                  <a:pt x="368807" y="41015"/>
                </a:lnTo>
                <a:lnTo>
                  <a:pt x="701039" y="315467"/>
                </a:lnTo>
                <a:lnTo>
                  <a:pt x="719327" y="292607"/>
                </a:lnTo>
                <a:close/>
              </a:path>
              <a:path w="719454" h="315595">
                <a:moveTo>
                  <a:pt x="368807" y="25907"/>
                </a:moveTo>
                <a:lnTo>
                  <a:pt x="350519" y="25907"/>
                </a:lnTo>
                <a:lnTo>
                  <a:pt x="359644" y="33445"/>
                </a:lnTo>
                <a:lnTo>
                  <a:pt x="368807" y="25907"/>
                </a:lnTo>
                <a:close/>
              </a:path>
              <a:path w="719454" h="315595">
                <a:moveTo>
                  <a:pt x="359644" y="33445"/>
                </a:moveTo>
                <a:lnTo>
                  <a:pt x="350519" y="25907"/>
                </a:lnTo>
                <a:lnTo>
                  <a:pt x="350519" y="40950"/>
                </a:lnTo>
                <a:lnTo>
                  <a:pt x="359644" y="33445"/>
                </a:lnTo>
                <a:close/>
              </a:path>
              <a:path w="719454" h="315595">
                <a:moveTo>
                  <a:pt x="368807" y="41015"/>
                </a:moveTo>
                <a:lnTo>
                  <a:pt x="368807" y="25907"/>
                </a:lnTo>
                <a:lnTo>
                  <a:pt x="359644" y="33445"/>
                </a:lnTo>
                <a:lnTo>
                  <a:pt x="368807" y="41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5" name="object 35"/>
          <p:cNvSpPr/>
          <p:nvPr/>
        </p:nvSpPr>
        <p:spPr>
          <a:xfrm>
            <a:off x="6091965" y="2813124"/>
            <a:ext cx="480172" cy="224678"/>
          </a:xfrm>
          <a:custGeom>
            <a:avLst/>
            <a:gdLst/>
            <a:ahLst/>
            <a:cxnLst/>
            <a:rect l="l" t="t" r="r" b="b"/>
            <a:pathLst>
              <a:path w="544195" h="254635">
                <a:moveTo>
                  <a:pt x="544067" y="25907"/>
                </a:moveTo>
                <a:lnTo>
                  <a:pt x="533399" y="0"/>
                </a:lnTo>
                <a:lnTo>
                  <a:pt x="0" y="228599"/>
                </a:lnTo>
                <a:lnTo>
                  <a:pt x="10667" y="254507"/>
                </a:lnTo>
                <a:lnTo>
                  <a:pt x="544067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6" name="object 36"/>
          <p:cNvSpPr txBox="1"/>
          <p:nvPr/>
        </p:nvSpPr>
        <p:spPr>
          <a:xfrm>
            <a:off x="3207122" y="1647712"/>
            <a:ext cx="1753721" cy="2716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765" b="1" spc="4" dirty="0">
                <a:latin typeface="Arial"/>
                <a:cs typeface="Arial"/>
              </a:rPr>
              <a:t>U</a:t>
            </a:r>
            <a:r>
              <a:rPr sz="1765" b="1" dirty="0">
                <a:latin typeface="Arial"/>
                <a:cs typeface="Arial"/>
              </a:rPr>
              <a:t>se-</a:t>
            </a:r>
            <a:r>
              <a:rPr sz="1765" b="1" spc="4" dirty="0">
                <a:latin typeface="Arial"/>
                <a:cs typeface="Arial"/>
              </a:rPr>
              <a:t>C</a:t>
            </a:r>
            <a:r>
              <a:rPr sz="1765" b="1" dirty="0">
                <a:latin typeface="Arial"/>
                <a:cs typeface="Arial"/>
              </a:rPr>
              <a:t>ase</a:t>
            </a:r>
            <a:r>
              <a:rPr sz="1765" b="1" spc="-49" dirty="0">
                <a:latin typeface="Arial"/>
                <a:cs typeface="Arial"/>
              </a:rPr>
              <a:t> </a:t>
            </a:r>
            <a:r>
              <a:rPr sz="1765" b="1" spc="-4" dirty="0">
                <a:latin typeface="Arial"/>
                <a:cs typeface="Arial"/>
              </a:rPr>
              <a:t>Mod</a:t>
            </a:r>
            <a:r>
              <a:rPr sz="1765" b="1" dirty="0">
                <a:latin typeface="Arial"/>
                <a:cs typeface="Arial"/>
              </a:rPr>
              <a:t>el</a:t>
            </a:r>
            <a:endParaRPr sz="1765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333975" y="3154679"/>
            <a:ext cx="886384" cy="274544"/>
          </a:xfrm>
          <a:custGeom>
            <a:avLst/>
            <a:gdLst/>
            <a:ahLst/>
            <a:cxnLst/>
            <a:rect l="l" t="t" r="r" b="b"/>
            <a:pathLst>
              <a:path w="1004569" h="311150">
                <a:moveTo>
                  <a:pt x="1004315" y="310895"/>
                </a:moveTo>
                <a:lnTo>
                  <a:pt x="1004315" y="0"/>
                </a:lnTo>
                <a:lnTo>
                  <a:pt x="0" y="0"/>
                </a:lnTo>
                <a:lnTo>
                  <a:pt x="0" y="310895"/>
                </a:lnTo>
                <a:lnTo>
                  <a:pt x="6095" y="310895"/>
                </a:lnTo>
                <a:lnTo>
                  <a:pt x="6095" y="13715"/>
                </a:lnTo>
                <a:lnTo>
                  <a:pt x="13715" y="6095"/>
                </a:lnTo>
                <a:lnTo>
                  <a:pt x="13715" y="13715"/>
                </a:lnTo>
                <a:lnTo>
                  <a:pt x="990599" y="13715"/>
                </a:lnTo>
                <a:lnTo>
                  <a:pt x="990599" y="6095"/>
                </a:lnTo>
                <a:lnTo>
                  <a:pt x="996695" y="13715"/>
                </a:lnTo>
                <a:lnTo>
                  <a:pt x="996695" y="310895"/>
                </a:lnTo>
                <a:lnTo>
                  <a:pt x="1004315" y="310895"/>
                </a:lnTo>
                <a:close/>
              </a:path>
              <a:path w="1004569" h="311150">
                <a:moveTo>
                  <a:pt x="13715" y="13715"/>
                </a:moveTo>
                <a:lnTo>
                  <a:pt x="13715" y="6095"/>
                </a:lnTo>
                <a:lnTo>
                  <a:pt x="6095" y="13715"/>
                </a:lnTo>
                <a:lnTo>
                  <a:pt x="13715" y="13715"/>
                </a:lnTo>
                <a:close/>
              </a:path>
              <a:path w="1004569" h="311150">
                <a:moveTo>
                  <a:pt x="13715" y="310895"/>
                </a:moveTo>
                <a:lnTo>
                  <a:pt x="13715" y="13715"/>
                </a:lnTo>
                <a:lnTo>
                  <a:pt x="6095" y="13715"/>
                </a:lnTo>
                <a:lnTo>
                  <a:pt x="6095" y="310895"/>
                </a:lnTo>
                <a:lnTo>
                  <a:pt x="13715" y="310895"/>
                </a:lnTo>
                <a:close/>
              </a:path>
              <a:path w="1004569" h="311150">
                <a:moveTo>
                  <a:pt x="996695" y="13715"/>
                </a:moveTo>
                <a:lnTo>
                  <a:pt x="990599" y="6095"/>
                </a:lnTo>
                <a:lnTo>
                  <a:pt x="990599" y="13715"/>
                </a:lnTo>
                <a:lnTo>
                  <a:pt x="996695" y="13715"/>
                </a:lnTo>
                <a:close/>
              </a:path>
              <a:path w="1004569" h="311150">
                <a:moveTo>
                  <a:pt x="996695" y="310895"/>
                </a:moveTo>
                <a:lnTo>
                  <a:pt x="996695" y="13715"/>
                </a:lnTo>
                <a:lnTo>
                  <a:pt x="990599" y="13715"/>
                </a:lnTo>
                <a:lnTo>
                  <a:pt x="990599" y="310895"/>
                </a:lnTo>
                <a:lnTo>
                  <a:pt x="996695" y="3108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9" name="object 39"/>
          <p:cNvSpPr/>
          <p:nvPr/>
        </p:nvSpPr>
        <p:spPr>
          <a:xfrm>
            <a:off x="2061883" y="6320789"/>
            <a:ext cx="6051176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7999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0" name="object 40"/>
          <p:cNvSpPr/>
          <p:nvPr/>
        </p:nvSpPr>
        <p:spPr>
          <a:xfrm>
            <a:off x="8289214" y="3954779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40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40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40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40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40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40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40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40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1" name="object 41"/>
          <p:cNvSpPr/>
          <p:nvPr/>
        </p:nvSpPr>
        <p:spPr>
          <a:xfrm>
            <a:off x="8695316" y="3958813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90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2" name="object 42"/>
          <p:cNvSpPr/>
          <p:nvPr/>
        </p:nvSpPr>
        <p:spPr>
          <a:xfrm>
            <a:off x="8704729" y="3966882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3" name="object 43"/>
          <p:cNvSpPr/>
          <p:nvPr/>
        </p:nvSpPr>
        <p:spPr>
          <a:xfrm>
            <a:off x="8704728" y="4169260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4" name="object 44"/>
          <p:cNvSpPr/>
          <p:nvPr/>
        </p:nvSpPr>
        <p:spPr>
          <a:xfrm>
            <a:off x="8368552" y="430373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5" name="object 45"/>
          <p:cNvSpPr/>
          <p:nvPr/>
        </p:nvSpPr>
        <p:spPr>
          <a:xfrm>
            <a:off x="8368552" y="437096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6" name="object 46"/>
          <p:cNvSpPr/>
          <p:nvPr/>
        </p:nvSpPr>
        <p:spPr>
          <a:xfrm>
            <a:off x="8368552" y="443820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7" name="object 47"/>
          <p:cNvSpPr/>
          <p:nvPr/>
        </p:nvSpPr>
        <p:spPr>
          <a:xfrm>
            <a:off x="8368552" y="4572671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8" name="object 48"/>
          <p:cNvSpPr/>
          <p:nvPr/>
        </p:nvSpPr>
        <p:spPr>
          <a:xfrm>
            <a:off x="8368552" y="4505436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9" name="object 49"/>
          <p:cNvSpPr/>
          <p:nvPr/>
        </p:nvSpPr>
        <p:spPr>
          <a:xfrm>
            <a:off x="8368552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0" name="object 50"/>
          <p:cNvSpPr/>
          <p:nvPr/>
        </p:nvSpPr>
        <p:spPr>
          <a:xfrm>
            <a:off x="8368552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1" name="object 51"/>
          <p:cNvSpPr/>
          <p:nvPr/>
        </p:nvSpPr>
        <p:spPr>
          <a:xfrm>
            <a:off x="8368552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2" name="object 52"/>
          <p:cNvSpPr/>
          <p:nvPr/>
        </p:nvSpPr>
        <p:spPr>
          <a:xfrm>
            <a:off x="8368552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3" name="object 53"/>
          <p:cNvSpPr/>
          <p:nvPr/>
        </p:nvSpPr>
        <p:spPr>
          <a:xfrm>
            <a:off x="8368552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4" name="object 54"/>
          <p:cNvSpPr/>
          <p:nvPr/>
        </p:nvSpPr>
        <p:spPr>
          <a:xfrm>
            <a:off x="8368552" y="4236495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5" name="object 55"/>
          <p:cNvSpPr/>
          <p:nvPr/>
        </p:nvSpPr>
        <p:spPr>
          <a:xfrm>
            <a:off x="8368552" y="4102024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6" name="object 56"/>
          <p:cNvSpPr/>
          <p:nvPr/>
        </p:nvSpPr>
        <p:spPr>
          <a:xfrm>
            <a:off x="8368552" y="4034789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7" name="object 57"/>
          <p:cNvSpPr/>
          <p:nvPr/>
        </p:nvSpPr>
        <p:spPr>
          <a:xfrm>
            <a:off x="8368552" y="4169260"/>
            <a:ext cx="293594" cy="0"/>
          </a:xfrm>
          <a:custGeom>
            <a:avLst/>
            <a:gdLst/>
            <a:ahLst/>
            <a:cxnLst/>
            <a:rect l="l" t="t" r="r" b="b"/>
            <a:pathLst>
              <a:path w="332740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8" name="object 58"/>
          <p:cNvSpPr txBox="1"/>
          <p:nvPr/>
        </p:nvSpPr>
        <p:spPr>
          <a:xfrm>
            <a:off x="7863838" y="5077607"/>
            <a:ext cx="1479737" cy="488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384" marR="4483" indent="-99738"/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uppl</a:t>
            </a:r>
            <a:r>
              <a:rPr sz="1588" b="1" spc="-4" dirty="0">
                <a:latin typeface="Arial"/>
                <a:cs typeface="Arial"/>
              </a:rPr>
              <a:t>eme</a:t>
            </a:r>
            <a:r>
              <a:rPr sz="1588" b="1" dirty="0">
                <a:latin typeface="Arial"/>
                <a:cs typeface="Arial"/>
              </a:rPr>
              <a:t>nt</a:t>
            </a:r>
            <a:r>
              <a:rPr sz="1588" b="1" spc="-4" dirty="0">
                <a:latin typeface="Arial"/>
                <a:cs typeface="Arial"/>
              </a:rPr>
              <a:t>ar</a:t>
            </a:r>
            <a:r>
              <a:rPr sz="1588" b="1" dirty="0">
                <a:latin typeface="Arial"/>
                <a:cs typeface="Arial"/>
              </a:rPr>
              <a:t>y </a:t>
            </a:r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p</a:t>
            </a:r>
            <a:r>
              <a:rPr sz="1588" b="1" spc="-4" dirty="0">
                <a:latin typeface="Arial"/>
                <a:cs typeface="Arial"/>
              </a:rPr>
              <a:t>ec</a:t>
            </a:r>
            <a:r>
              <a:rPr sz="1588" b="1" dirty="0">
                <a:latin typeface="Arial"/>
                <a:cs typeface="Arial"/>
              </a:rPr>
              <a:t>ifi</a:t>
            </a:r>
            <a:r>
              <a:rPr sz="1588" b="1" spc="-4" dirty="0">
                <a:latin typeface="Arial"/>
                <a:cs typeface="Arial"/>
              </a:rPr>
              <a:t>ca</a:t>
            </a:r>
            <a:r>
              <a:rPr sz="1588" b="1" dirty="0">
                <a:latin typeface="Arial"/>
                <a:cs typeface="Arial"/>
              </a:rPr>
              <a:t>tion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3058309" y="3428999"/>
            <a:ext cx="4530538" cy="2568388"/>
          </a:xfrm>
          <a:custGeom>
            <a:avLst/>
            <a:gdLst/>
            <a:ahLst/>
            <a:cxnLst/>
            <a:rect l="l" t="t" r="r" b="b"/>
            <a:pathLst>
              <a:path w="5134609" h="2910840">
                <a:moveTo>
                  <a:pt x="28955" y="2881884"/>
                </a:moveTo>
                <a:lnTo>
                  <a:pt x="28955" y="0"/>
                </a:lnTo>
                <a:lnTo>
                  <a:pt x="0" y="0"/>
                </a:lnTo>
                <a:lnTo>
                  <a:pt x="0" y="2910840"/>
                </a:lnTo>
                <a:lnTo>
                  <a:pt x="13715" y="2910840"/>
                </a:lnTo>
                <a:lnTo>
                  <a:pt x="13715" y="2881884"/>
                </a:lnTo>
                <a:lnTo>
                  <a:pt x="28955" y="2881884"/>
                </a:lnTo>
                <a:close/>
              </a:path>
              <a:path w="5134609" h="2910840">
                <a:moveTo>
                  <a:pt x="5119115" y="2881884"/>
                </a:moveTo>
                <a:lnTo>
                  <a:pt x="13715" y="2881884"/>
                </a:lnTo>
                <a:lnTo>
                  <a:pt x="28955" y="2895600"/>
                </a:lnTo>
                <a:lnTo>
                  <a:pt x="28955" y="2910840"/>
                </a:lnTo>
                <a:lnTo>
                  <a:pt x="5105399" y="2910840"/>
                </a:lnTo>
                <a:lnTo>
                  <a:pt x="5105399" y="2895600"/>
                </a:lnTo>
                <a:lnTo>
                  <a:pt x="5119115" y="2881884"/>
                </a:lnTo>
                <a:close/>
              </a:path>
              <a:path w="5134609" h="2910840">
                <a:moveTo>
                  <a:pt x="28955" y="2910840"/>
                </a:moveTo>
                <a:lnTo>
                  <a:pt x="28955" y="2895600"/>
                </a:lnTo>
                <a:lnTo>
                  <a:pt x="13715" y="2881884"/>
                </a:lnTo>
                <a:lnTo>
                  <a:pt x="13715" y="2910840"/>
                </a:lnTo>
                <a:lnTo>
                  <a:pt x="28955" y="2910840"/>
                </a:lnTo>
                <a:close/>
              </a:path>
              <a:path w="5134609" h="2910840">
                <a:moveTo>
                  <a:pt x="5134355" y="2910840"/>
                </a:moveTo>
                <a:lnTo>
                  <a:pt x="5134355" y="0"/>
                </a:lnTo>
                <a:lnTo>
                  <a:pt x="5105399" y="0"/>
                </a:lnTo>
                <a:lnTo>
                  <a:pt x="5105399" y="2881884"/>
                </a:lnTo>
                <a:lnTo>
                  <a:pt x="5119115" y="2881884"/>
                </a:lnTo>
                <a:lnTo>
                  <a:pt x="5119115" y="2910840"/>
                </a:lnTo>
                <a:lnTo>
                  <a:pt x="5134355" y="2910840"/>
                </a:lnTo>
                <a:close/>
              </a:path>
              <a:path w="5134609" h="2910840">
                <a:moveTo>
                  <a:pt x="5119115" y="2910840"/>
                </a:moveTo>
                <a:lnTo>
                  <a:pt x="5119115" y="2881884"/>
                </a:lnTo>
                <a:lnTo>
                  <a:pt x="5105399" y="2895600"/>
                </a:lnTo>
                <a:lnTo>
                  <a:pt x="5105399" y="2910840"/>
                </a:lnTo>
                <a:lnTo>
                  <a:pt x="5119115" y="29108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0" name="object 60"/>
          <p:cNvSpPr/>
          <p:nvPr/>
        </p:nvSpPr>
        <p:spPr>
          <a:xfrm>
            <a:off x="4167691" y="395478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1" name="object 61"/>
          <p:cNvSpPr/>
          <p:nvPr/>
        </p:nvSpPr>
        <p:spPr>
          <a:xfrm>
            <a:off x="4619512" y="4358191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39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39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39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39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2" name="object 62"/>
          <p:cNvSpPr/>
          <p:nvPr/>
        </p:nvSpPr>
        <p:spPr>
          <a:xfrm>
            <a:off x="5025613" y="4362225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89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3" name="object 63"/>
          <p:cNvSpPr/>
          <p:nvPr/>
        </p:nvSpPr>
        <p:spPr>
          <a:xfrm>
            <a:off x="5035027" y="4370294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4" name="object 64"/>
          <p:cNvSpPr/>
          <p:nvPr/>
        </p:nvSpPr>
        <p:spPr>
          <a:xfrm>
            <a:off x="5035027" y="4572671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5" name="object 65"/>
          <p:cNvSpPr/>
          <p:nvPr/>
        </p:nvSpPr>
        <p:spPr>
          <a:xfrm>
            <a:off x="4698851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6" name="object 66"/>
          <p:cNvSpPr/>
          <p:nvPr/>
        </p:nvSpPr>
        <p:spPr>
          <a:xfrm>
            <a:off x="4698851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7" name="object 67"/>
          <p:cNvSpPr/>
          <p:nvPr/>
        </p:nvSpPr>
        <p:spPr>
          <a:xfrm>
            <a:off x="4698851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8" name="object 68"/>
          <p:cNvSpPr/>
          <p:nvPr/>
        </p:nvSpPr>
        <p:spPr>
          <a:xfrm>
            <a:off x="4698851" y="4976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69" name="object 69"/>
          <p:cNvSpPr/>
          <p:nvPr/>
        </p:nvSpPr>
        <p:spPr>
          <a:xfrm>
            <a:off x="4698851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0" name="object 70"/>
          <p:cNvSpPr/>
          <p:nvPr/>
        </p:nvSpPr>
        <p:spPr>
          <a:xfrm>
            <a:off x="4698851" y="504331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1" name="object 71"/>
          <p:cNvSpPr/>
          <p:nvPr/>
        </p:nvSpPr>
        <p:spPr>
          <a:xfrm>
            <a:off x="4698851" y="511055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2" name="object 72"/>
          <p:cNvSpPr/>
          <p:nvPr/>
        </p:nvSpPr>
        <p:spPr>
          <a:xfrm>
            <a:off x="4698851" y="517778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3" name="object 73"/>
          <p:cNvSpPr/>
          <p:nvPr/>
        </p:nvSpPr>
        <p:spPr>
          <a:xfrm>
            <a:off x="4698851" y="524502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4" name="object 74"/>
          <p:cNvSpPr/>
          <p:nvPr/>
        </p:nvSpPr>
        <p:spPr>
          <a:xfrm>
            <a:off x="4698851" y="531226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5" name="object 75"/>
          <p:cNvSpPr/>
          <p:nvPr/>
        </p:nvSpPr>
        <p:spPr>
          <a:xfrm>
            <a:off x="4698851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6" name="object 76"/>
          <p:cNvSpPr/>
          <p:nvPr/>
        </p:nvSpPr>
        <p:spPr>
          <a:xfrm>
            <a:off x="4698851" y="4505436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7" name="object 77"/>
          <p:cNvSpPr/>
          <p:nvPr/>
        </p:nvSpPr>
        <p:spPr>
          <a:xfrm>
            <a:off x="4698851" y="443820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8" name="object 78"/>
          <p:cNvSpPr/>
          <p:nvPr/>
        </p:nvSpPr>
        <p:spPr>
          <a:xfrm>
            <a:off x="4698851" y="457267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79" name="object 79"/>
          <p:cNvSpPr txBox="1"/>
          <p:nvPr/>
        </p:nvSpPr>
        <p:spPr>
          <a:xfrm>
            <a:off x="4350122" y="5548254"/>
            <a:ext cx="2364441" cy="244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1588" b="1" spc="-4" dirty="0">
                <a:latin typeface="Arial"/>
                <a:cs typeface="Arial"/>
              </a:rPr>
              <a:t>Use</a:t>
            </a:r>
            <a:r>
              <a:rPr sz="1588" b="1" dirty="0">
                <a:latin typeface="Arial"/>
                <a:cs typeface="Arial"/>
              </a:rPr>
              <a:t>-</a:t>
            </a:r>
            <a:r>
              <a:rPr sz="1588" b="1" spc="-4" dirty="0">
                <a:latin typeface="Arial"/>
                <a:cs typeface="Arial"/>
              </a:rPr>
              <a:t>Cas</a:t>
            </a:r>
            <a:r>
              <a:rPr sz="1588" b="1" dirty="0">
                <a:latin typeface="Arial"/>
                <a:cs typeface="Arial"/>
              </a:rPr>
              <a:t>e</a:t>
            </a:r>
            <a:r>
              <a:rPr sz="1588" b="1" spc="9" dirty="0">
                <a:latin typeface="Arial"/>
                <a:cs typeface="Arial"/>
              </a:rPr>
              <a:t> </a:t>
            </a:r>
            <a:r>
              <a:rPr sz="1588" b="1" spc="-4" dirty="0">
                <a:latin typeface="Arial"/>
                <a:cs typeface="Arial"/>
              </a:rPr>
              <a:t>S</a:t>
            </a:r>
            <a:r>
              <a:rPr sz="1588" b="1" dirty="0">
                <a:latin typeface="Arial"/>
                <a:cs typeface="Arial"/>
              </a:rPr>
              <a:t>p</a:t>
            </a:r>
            <a:r>
              <a:rPr sz="1588" b="1" spc="-4" dirty="0">
                <a:latin typeface="Arial"/>
                <a:cs typeface="Arial"/>
              </a:rPr>
              <a:t>ec</a:t>
            </a:r>
            <a:r>
              <a:rPr sz="1588" b="1" dirty="0">
                <a:latin typeface="Arial"/>
                <a:cs typeface="Arial"/>
              </a:rPr>
              <a:t>ifi</a:t>
            </a:r>
            <a:r>
              <a:rPr sz="1588" b="1" spc="-4" dirty="0">
                <a:latin typeface="Arial"/>
                <a:cs typeface="Arial"/>
              </a:rPr>
              <a:t>ca</a:t>
            </a:r>
            <a:r>
              <a:rPr sz="1588" b="1" dirty="0">
                <a:latin typeface="Arial"/>
                <a:cs typeface="Arial"/>
              </a:rPr>
              <a:t>tions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310691" y="3954780"/>
            <a:ext cx="899832" cy="429184"/>
          </a:xfrm>
          <a:custGeom>
            <a:avLst/>
            <a:gdLst/>
            <a:ahLst/>
            <a:cxnLst/>
            <a:rect l="l" t="t" r="r" b="b"/>
            <a:pathLst>
              <a:path w="1019810" h="486410">
                <a:moveTo>
                  <a:pt x="1019555" y="242315"/>
                </a:moveTo>
                <a:lnTo>
                  <a:pt x="1011935" y="202691"/>
                </a:lnTo>
                <a:lnTo>
                  <a:pt x="993647" y="166115"/>
                </a:lnTo>
                <a:lnTo>
                  <a:pt x="966215" y="134111"/>
                </a:lnTo>
                <a:lnTo>
                  <a:pt x="914399" y="94487"/>
                </a:lnTo>
                <a:lnTo>
                  <a:pt x="865631" y="68579"/>
                </a:lnTo>
                <a:lnTo>
                  <a:pt x="810767" y="45719"/>
                </a:lnTo>
                <a:lnTo>
                  <a:pt x="769619" y="33527"/>
                </a:lnTo>
                <a:lnTo>
                  <a:pt x="749807" y="27431"/>
                </a:lnTo>
                <a:lnTo>
                  <a:pt x="726947" y="22859"/>
                </a:lnTo>
                <a:lnTo>
                  <a:pt x="705611" y="18287"/>
                </a:lnTo>
                <a:lnTo>
                  <a:pt x="658367" y="10667"/>
                </a:lnTo>
                <a:lnTo>
                  <a:pt x="611123" y="4571"/>
                </a:lnTo>
                <a:lnTo>
                  <a:pt x="560831" y="1523"/>
                </a:lnTo>
                <a:lnTo>
                  <a:pt x="534923" y="0"/>
                </a:lnTo>
                <a:lnTo>
                  <a:pt x="483107" y="0"/>
                </a:lnTo>
                <a:lnTo>
                  <a:pt x="458723" y="1523"/>
                </a:lnTo>
                <a:lnTo>
                  <a:pt x="408431" y="4571"/>
                </a:lnTo>
                <a:lnTo>
                  <a:pt x="359663" y="10667"/>
                </a:lnTo>
                <a:lnTo>
                  <a:pt x="313943" y="18287"/>
                </a:lnTo>
                <a:lnTo>
                  <a:pt x="291083" y="22859"/>
                </a:lnTo>
                <a:lnTo>
                  <a:pt x="269747" y="28955"/>
                </a:lnTo>
                <a:lnTo>
                  <a:pt x="248411" y="33527"/>
                </a:lnTo>
                <a:lnTo>
                  <a:pt x="208787" y="45719"/>
                </a:lnTo>
                <a:lnTo>
                  <a:pt x="188975" y="53339"/>
                </a:lnTo>
                <a:lnTo>
                  <a:pt x="170687" y="60959"/>
                </a:lnTo>
                <a:lnTo>
                  <a:pt x="153923" y="68579"/>
                </a:lnTo>
                <a:lnTo>
                  <a:pt x="135635" y="76199"/>
                </a:lnTo>
                <a:lnTo>
                  <a:pt x="89915" y="103631"/>
                </a:lnTo>
                <a:lnTo>
                  <a:pt x="42671" y="144779"/>
                </a:lnTo>
                <a:lnTo>
                  <a:pt x="16763" y="179831"/>
                </a:lnTo>
                <a:lnTo>
                  <a:pt x="3047" y="217931"/>
                </a:lnTo>
                <a:lnTo>
                  <a:pt x="0" y="243839"/>
                </a:lnTo>
                <a:lnTo>
                  <a:pt x="1523" y="257555"/>
                </a:lnTo>
                <a:lnTo>
                  <a:pt x="18287" y="307847"/>
                </a:lnTo>
                <a:lnTo>
                  <a:pt x="28955" y="324307"/>
                </a:lnTo>
                <a:lnTo>
                  <a:pt x="28955" y="231647"/>
                </a:lnTo>
                <a:lnTo>
                  <a:pt x="30479" y="222503"/>
                </a:lnTo>
                <a:lnTo>
                  <a:pt x="33527" y="211835"/>
                </a:lnTo>
                <a:lnTo>
                  <a:pt x="38099" y="202691"/>
                </a:lnTo>
                <a:lnTo>
                  <a:pt x="42671" y="192023"/>
                </a:lnTo>
                <a:lnTo>
                  <a:pt x="73151" y="153923"/>
                </a:lnTo>
                <a:lnTo>
                  <a:pt x="106679" y="126491"/>
                </a:lnTo>
                <a:lnTo>
                  <a:pt x="120395" y="118871"/>
                </a:lnTo>
                <a:lnTo>
                  <a:pt x="134111" y="109727"/>
                </a:lnTo>
                <a:lnTo>
                  <a:pt x="199643" y="79247"/>
                </a:lnTo>
                <a:lnTo>
                  <a:pt x="257555" y="60959"/>
                </a:lnTo>
                <a:lnTo>
                  <a:pt x="277367" y="56387"/>
                </a:lnTo>
                <a:lnTo>
                  <a:pt x="298703" y="50291"/>
                </a:lnTo>
                <a:lnTo>
                  <a:pt x="320039" y="45719"/>
                </a:lnTo>
                <a:lnTo>
                  <a:pt x="364235" y="38099"/>
                </a:lnTo>
                <a:lnTo>
                  <a:pt x="411479" y="33527"/>
                </a:lnTo>
                <a:lnTo>
                  <a:pt x="484631" y="28955"/>
                </a:lnTo>
                <a:lnTo>
                  <a:pt x="534923" y="28955"/>
                </a:lnTo>
                <a:lnTo>
                  <a:pt x="608075" y="33527"/>
                </a:lnTo>
                <a:lnTo>
                  <a:pt x="655319" y="39623"/>
                </a:lnTo>
                <a:lnTo>
                  <a:pt x="699515" y="47243"/>
                </a:lnTo>
                <a:lnTo>
                  <a:pt x="720851" y="50291"/>
                </a:lnTo>
                <a:lnTo>
                  <a:pt x="742187" y="56387"/>
                </a:lnTo>
                <a:lnTo>
                  <a:pt x="763523" y="60959"/>
                </a:lnTo>
                <a:lnTo>
                  <a:pt x="783335" y="67055"/>
                </a:lnTo>
                <a:lnTo>
                  <a:pt x="801623" y="73151"/>
                </a:lnTo>
                <a:lnTo>
                  <a:pt x="819911" y="80771"/>
                </a:lnTo>
                <a:lnTo>
                  <a:pt x="836675" y="86867"/>
                </a:lnTo>
                <a:lnTo>
                  <a:pt x="854963" y="94487"/>
                </a:lnTo>
                <a:lnTo>
                  <a:pt x="885443" y="109727"/>
                </a:lnTo>
                <a:lnTo>
                  <a:pt x="899159" y="118871"/>
                </a:lnTo>
                <a:lnTo>
                  <a:pt x="912875" y="126491"/>
                </a:lnTo>
                <a:lnTo>
                  <a:pt x="925067" y="135635"/>
                </a:lnTo>
                <a:lnTo>
                  <a:pt x="946403" y="153923"/>
                </a:lnTo>
                <a:lnTo>
                  <a:pt x="955547" y="164591"/>
                </a:lnTo>
                <a:lnTo>
                  <a:pt x="964691" y="173735"/>
                </a:lnTo>
                <a:lnTo>
                  <a:pt x="986027" y="213359"/>
                </a:lnTo>
                <a:lnTo>
                  <a:pt x="990599" y="233171"/>
                </a:lnTo>
                <a:lnTo>
                  <a:pt x="990599" y="324611"/>
                </a:lnTo>
                <a:lnTo>
                  <a:pt x="995171" y="318515"/>
                </a:lnTo>
                <a:lnTo>
                  <a:pt x="1013459" y="281939"/>
                </a:lnTo>
                <a:lnTo>
                  <a:pt x="1018031" y="256031"/>
                </a:lnTo>
                <a:lnTo>
                  <a:pt x="1019555" y="242315"/>
                </a:lnTo>
                <a:close/>
              </a:path>
              <a:path w="1019810" h="486410">
                <a:moveTo>
                  <a:pt x="990599" y="324611"/>
                </a:moveTo>
                <a:lnTo>
                  <a:pt x="990599" y="254507"/>
                </a:lnTo>
                <a:lnTo>
                  <a:pt x="989075" y="263651"/>
                </a:lnTo>
                <a:lnTo>
                  <a:pt x="986027" y="274319"/>
                </a:lnTo>
                <a:lnTo>
                  <a:pt x="981455" y="283463"/>
                </a:lnTo>
                <a:lnTo>
                  <a:pt x="976883" y="294131"/>
                </a:lnTo>
                <a:lnTo>
                  <a:pt x="970787" y="303275"/>
                </a:lnTo>
                <a:lnTo>
                  <a:pt x="963167" y="312419"/>
                </a:lnTo>
                <a:lnTo>
                  <a:pt x="955547" y="323087"/>
                </a:lnTo>
                <a:lnTo>
                  <a:pt x="946403" y="332231"/>
                </a:lnTo>
                <a:lnTo>
                  <a:pt x="925067" y="350519"/>
                </a:lnTo>
                <a:lnTo>
                  <a:pt x="911351" y="359663"/>
                </a:lnTo>
                <a:lnTo>
                  <a:pt x="899159" y="367283"/>
                </a:lnTo>
                <a:lnTo>
                  <a:pt x="885443" y="376427"/>
                </a:lnTo>
                <a:lnTo>
                  <a:pt x="819911" y="406907"/>
                </a:lnTo>
                <a:lnTo>
                  <a:pt x="761999" y="425195"/>
                </a:lnTo>
                <a:lnTo>
                  <a:pt x="742187" y="429767"/>
                </a:lnTo>
                <a:lnTo>
                  <a:pt x="720851" y="435863"/>
                </a:lnTo>
                <a:lnTo>
                  <a:pt x="699515" y="438911"/>
                </a:lnTo>
                <a:lnTo>
                  <a:pt x="655319" y="446531"/>
                </a:lnTo>
                <a:lnTo>
                  <a:pt x="608075" y="452627"/>
                </a:lnTo>
                <a:lnTo>
                  <a:pt x="534923" y="457199"/>
                </a:lnTo>
                <a:lnTo>
                  <a:pt x="484631" y="457199"/>
                </a:lnTo>
                <a:lnTo>
                  <a:pt x="411479" y="452627"/>
                </a:lnTo>
                <a:lnTo>
                  <a:pt x="364235" y="446531"/>
                </a:lnTo>
                <a:lnTo>
                  <a:pt x="320039" y="438911"/>
                </a:lnTo>
                <a:lnTo>
                  <a:pt x="256031" y="425195"/>
                </a:lnTo>
                <a:lnTo>
                  <a:pt x="217931" y="413003"/>
                </a:lnTo>
                <a:lnTo>
                  <a:pt x="199643" y="405383"/>
                </a:lnTo>
                <a:lnTo>
                  <a:pt x="181355" y="399287"/>
                </a:lnTo>
                <a:lnTo>
                  <a:pt x="164591" y="391667"/>
                </a:lnTo>
                <a:lnTo>
                  <a:pt x="134111" y="376427"/>
                </a:lnTo>
                <a:lnTo>
                  <a:pt x="106679" y="358139"/>
                </a:lnTo>
                <a:lnTo>
                  <a:pt x="94487" y="350519"/>
                </a:lnTo>
                <a:lnTo>
                  <a:pt x="73151" y="332231"/>
                </a:lnTo>
                <a:lnTo>
                  <a:pt x="64007" y="321563"/>
                </a:lnTo>
                <a:lnTo>
                  <a:pt x="54863" y="312419"/>
                </a:lnTo>
                <a:lnTo>
                  <a:pt x="33527" y="272795"/>
                </a:lnTo>
                <a:lnTo>
                  <a:pt x="28955" y="252983"/>
                </a:lnTo>
                <a:lnTo>
                  <a:pt x="28955" y="324307"/>
                </a:lnTo>
                <a:lnTo>
                  <a:pt x="33527" y="330707"/>
                </a:lnTo>
                <a:lnTo>
                  <a:pt x="42671" y="341375"/>
                </a:lnTo>
                <a:lnTo>
                  <a:pt x="53339" y="353567"/>
                </a:lnTo>
                <a:lnTo>
                  <a:pt x="65531" y="362711"/>
                </a:lnTo>
                <a:lnTo>
                  <a:pt x="77723" y="373379"/>
                </a:lnTo>
                <a:lnTo>
                  <a:pt x="120395" y="400811"/>
                </a:lnTo>
                <a:lnTo>
                  <a:pt x="208787" y="440435"/>
                </a:lnTo>
                <a:lnTo>
                  <a:pt x="249935" y="452627"/>
                </a:lnTo>
                <a:lnTo>
                  <a:pt x="269747" y="457199"/>
                </a:lnTo>
                <a:lnTo>
                  <a:pt x="292607" y="463295"/>
                </a:lnTo>
                <a:lnTo>
                  <a:pt x="361187" y="475487"/>
                </a:lnTo>
                <a:lnTo>
                  <a:pt x="408431" y="481583"/>
                </a:lnTo>
                <a:lnTo>
                  <a:pt x="458723" y="484631"/>
                </a:lnTo>
                <a:lnTo>
                  <a:pt x="484631" y="486155"/>
                </a:lnTo>
                <a:lnTo>
                  <a:pt x="536447" y="486155"/>
                </a:lnTo>
                <a:lnTo>
                  <a:pt x="560831" y="484631"/>
                </a:lnTo>
                <a:lnTo>
                  <a:pt x="611123" y="481583"/>
                </a:lnTo>
                <a:lnTo>
                  <a:pt x="659891" y="475487"/>
                </a:lnTo>
                <a:lnTo>
                  <a:pt x="705611" y="467867"/>
                </a:lnTo>
                <a:lnTo>
                  <a:pt x="726947" y="463295"/>
                </a:lnTo>
                <a:lnTo>
                  <a:pt x="749807" y="457199"/>
                </a:lnTo>
                <a:lnTo>
                  <a:pt x="771143" y="452627"/>
                </a:lnTo>
                <a:lnTo>
                  <a:pt x="790955" y="446531"/>
                </a:lnTo>
                <a:lnTo>
                  <a:pt x="810767" y="438911"/>
                </a:lnTo>
                <a:lnTo>
                  <a:pt x="830579" y="432815"/>
                </a:lnTo>
                <a:lnTo>
                  <a:pt x="882395" y="409955"/>
                </a:lnTo>
                <a:lnTo>
                  <a:pt x="941831" y="373379"/>
                </a:lnTo>
                <a:lnTo>
                  <a:pt x="976883" y="341375"/>
                </a:lnTo>
                <a:lnTo>
                  <a:pt x="986027" y="330707"/>
                </a:lnTo>
                <a:lnTo>
                  <a:pt x="990599" y="3246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1" name="object 81"/>
          <p:cNvSpPr/>
          <p:nvPr/>
        </p:nvSpPr>
        <p:spPr>
          <a:xfrm>
            <a:off x="5762512" y="4358191"/>
            <a:ext cx="629771" cy="1034303"/>
          </a:xfrm>
          <a:custGeom>
            <a:avLst/>
            <a:gdLst/>
            <a:ahLst/>
            <a:cxnLst/>
            <a:rect l="l" t="t" r="r" b="b"/>
            <a:pathLst>
              <a:path w="713739" h="1172210">
                <a:moveTo>
                  <a:pt x="713231" y="1171955"/>
                </a:moveTo>
                <a:lnTo>
                  <a:pt x="713231" y="0"/>
                </a:lnTo>
                <a:lnTo>
                  <a:pt x="0" y="0"/>
                </a:lnTo>
                <a:lnTo>
                  <a:pt x="0" y="1171955"/>
                </a:lnTo>
                <a:lnTo>
                  <a:pt x="13715" y="1171955"/>
                </a:lnTo>
                <a:lnTo>
                  <a:pt x="13715" y="28955"/>
                </a:lnTo>
                <a:lnTo>
                  <a:pt x="27431" y="13715"/>
                </a:lnTo>
                <a:lnTo>
                  <a:pt x="27431" y="28955"/>
                </a:lnTo>
                <a:lnTo>
                  <a:pt x="685799" y="28955"/>
                </a:lnTo>
                <a:lnTo>
                  <a:pt x="685799" y="13715"/>
                </a:lnTo>
                <a:lnTo>
                  <a:pt x="699515" y="28955"/>
                </a:lnTo>
                <a:lnTo>
                  <a:pt x="699515" y="1171955"/>
                </a:lnTo>
                <a:lnTo>
                  <a:pt x="713231" y="1171955"/>
                </a:lnTo>
                <a:close/>
              </a:path>
              <a:path w="713739" h="1172210">
                <a:moveTo>
                  <a:pt x="27431" y="28955"/>
                </a:moveTo>
                <a:lnTo>
                  <a:pt x="27431" y="13715"/>
                </a:lnTo>
                <a:lnTo>
                  <a:pt x="13715" y="28955"/>
                </a:lnTo>
                <a:lnTo>
                  <a:pt x="27431" y="28955"/>
                </a:lnTo>
                <a:close/>
              </a:path>
              <a:path w="713739" h="1172210">
                <a:moveTo>
                  <a:pt x="27431" y="1142999"/>
                </a:moveTo>
                <a:lnTo>
                  <a:pt x="27431" y="28955"/>
                </a:lnTo>
                <a:lnTo>
                  <a:pt x="13715" y="28955"/>
                </a:lnTo>
                <a:lnTo>
                  <a:pt x="13715" y="1142999"/>
                </a:lnTo>
                <a:lnTo>
                  <a:pt x="27431" y="1142999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13715" y="1142999"/>
                </a:lnTo>
                <a:lnTo>
                  <a:pt x="27431" y="1156715"/>
                </a:lnTo>
                <a:lnTo>
                  <a:pt x="27431" y="1171955"/>
                </a:lnTo>
                <a:lnTo>
                  <a:pt x="685799" y="1171955"/>
                </a:lnTo>
                <a:lnTo>
                  <a:pt x="685799" y="1156715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27431" y="1171955"/>
                </a:moveTo>
                <a:lnTo>
                  <a:pt x="27431" y="1156715"/>
                </a:lnTo>
                <a:lnTo>
                  <a:pt x="13715" y="1142999"/>
                </a:lnTo>
                <a:lnTo>
                  <a:pt x="13715" y="1171955"/>
                </a:lnTo>
                <a:lnTo>
                  <a:pt x="27431" y="1171955"/>
                </a:lnTo>
                <a:close/>
              </a:path>
              <a:path w="713739" h="1172210">
                <a:moveTo>
                  <a:pt x="699515" y="28955"/>
                </a:moveTo>
                <a:lnTo>
                  <a:pt x="685799" y="13715"/>
                </a:lnTo>
                <a:lnTo>
                  <a:pt x="685799" y="28955"/>
                </a:lnTo>
                <a:lnTo>
                  <a:pt x="699515" y="28955"/>
                </a:lnTo>
                <a:close/>
              </a:path>
              <a:path w="713739" h="1172210">
                <a:moveTo>
                  <a:pt x="699515" y="1142999"/>
                </a:moveTo>
                <a:lnTo>
                  <a:pt x="699515" y="28955"/>
                </a:lnTo>
                <a:lnTo>
                  <a:pt x="685799" y="28955"/>
                </a:lnTo>
                <a:lnTo>
                  <a:pt x="685799" y="1142999"/>
                </a:lnTo>
                <a:lnTo>
                  <a:pt x="699515" y="1142999"/>
                </a:lnTo>
                <a:close/>
              </a:path>
              <a:path w="713739" h="1172210">
                <a:moveTo>
                  <a:pt x="699515" y="1171955"/>
                </a:moveTo>
                <a:lnTo>
                  <a:pt x="699515" y="1142999"/>
                </a:lnTo>
                <a:lnTo>
                  <a:pt x="685799" y="1156715"/>
                </a:lnTo>
                <a:lnTo>
                  <a:pt x="685799" y="1171955"/>
                </a:lnTo>
                <a:lnTo>
                  <a:pt x="699515" y="1171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2" name="object 82"/>
          <p:cNvSpPr/>
          <p:nvPr/>
        </p:nvSpPr>
        <p:spPr>
          <a:xfrm>
            <a:off x="6168613" y="4362225"/>
            <a:ext cx="220756" cy="219635"/>
          </a:xfrm>
          <a:custGeom>
            <a:avLst/>
            <a:gdLst/>
            <a:ahLst/>
            <a:cxnLst/>
            <a:rect l="l" t="t" r="r" b="b"/>
            <a:pathLst>
              <a:path w="250189" h="248920">
                <a:moveTo>
                  <a:pt x="249935" y="228599"/>
                </a:moveTo>
                <a:lnTo>
                  <a:pt x="21335" y="0"/>
                </a:lnTo>
                <a:lnTo>
                  <a:pt x="0" y="19811"/>
                </a:lnTo>
                <a:lnTo>
                  <a:pt x="228599" y="248411"/>
                </a:lnTo>
                <a:lnTo>
                  <a:pt x="249935" y="228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3" name="object 83"/>
          <p:cNvSpPr/>
          <p:nvPr/>
        </p:nvSpPr>
        <p:spPr>
          <a:xfrm>
            <a:off x="6178026" y="4370294"/>
            <a:ext cx="0" cy="201706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0"/>
                </a:moveTo>
                <a:lnTo>
                  <a:pt x="0" y="228599"/>
                </a:lnTo>
              </a:path>
            </a:pathLst>
          </a:custGeom>
          <a:ln w="274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4" name="object 84"/>
          <p:cNvSpPr/>
          <p:nvPr/>
        </p:nvSpPr>
        <p:spPr>
          <a:xfrm>
            <a:off x="6178026" y="4572671"/>
            <a:ext cx="201706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5" name="object 85"/>
          <p:cNvSpPr/>
          <p:nvPr/>
        </p:nvSpPr>
        <p:spPr>
          <a:xfrm>
            <a:off x="5841850" y="4707142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6" name="object 86"/>
          <p:cNvSpPr/>
          <p:nvPr/>
        </p:nvSpPr>
        <p:spPr>
          <a:xfrm>
            <a:off x="5841850" y="477437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7" name="object 87"/>
          <p:cNvSpPr/>
          <p:nvPr/>
        </p:nvSpPr>
        <p:spPr>
          <a:xfrm>
            <a:off x="5841850" y="484161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8" name="object 88"/>
          <p:cNvSpPr/>
          <p:nvPr/>
        </p:nvSpPr>
        <p:spPr>
          <a:xfrm>
            <a:off x="5841850" y="4976083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89" name="object 89"/>
          <p:cNvSpPr/>
          <p:nvPr/>
        </p:nvSpPr>
        <p:spPr>
          <a:xfrm>
            <a:off x="5841850" y="4908848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0" name="object 90"/>
          <p:cNvSpPr/>
          <p:nvPr/>
        </p:nvSpPr>
        <p:spPr>
          <a:xfrm>
            <a:off x="5841850" y="504331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1" name="object 91"/>
          <p:cNvSpPr/>
          <p:nvPr/>
        </p:nvSpPr>
        <p:spPr>
          <a:xfrm>
            <a:off x="5841850" y="511055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2" name="object 92"/>
          <p:cNvSpPr/>
          <p:nvPr/>
        </p:nvSpPr>
        <p:spPr>
          <a:xfrm>
            <a:off x="5841850" y="5177789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3" name="object 93"/>
          <p:cNvSpPr/>
          <p:nvPr/>
        </p:nvSpPr>
        <p:spPr>
          <a:xfrm>
            <a:off x="5841850" y="5245024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4" name="object 94"/>
          <p:cNvSpPr/>
          <p:nvPr/>
        </p:nvSpPr>
        <p:spPr>
          <a:xfrm>
            <a:off x="5841850" y="5312260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5" name="object 95"/>
          <p:cNvSpPr/>
          <p:nvPr/>
        </p:nvSpPr>
        <p:spPr>
          <a:xfrm>
            <a:off x="5841850" y="4639907"/>
            <a:ext cx="470647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399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6" name="object 96"/>
          <p:cNvSpPr/>
          <p:nvPr/>
        </p:nvSpPr>
        <p:spPr>
          <a:xfrm>
            <a:off x="5841850" y="4505436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7" name="object 97"/>
          <p:cNvSpPr/>
          <p:nvPr/>
        </p:nvSpPr>
        <p:spPr>
          <a:xfrm>
            <a:off x="5841850" y="443820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8" name="object 98"/>
          <p:cNvSpPr/>
          <p:nvPr/>
        </p:nvSpPr>
        <p:spPr>
          <a:xfrm>
            <a:off x="5841850" y="4572671"/>
            <a:ext cx="293594" cy="0"/>
          </a:xfrm>
          <a:custGeom>
            <a:avLst/>
            <a:gdLst/>
            <a:ahLst/>
            <a:cxnLst/>
            <a:rect l="l" t="t" r="r" b="b"/>
            <a:pathLst>
              <a:path w="332739">
                <a:moveTo>
                  <a:pt x="0" y="0"/>
                </a:moveTo>
                <a:lnTo>
                  <a:pt x="332231" y="0"/>
                </a:lnTo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99" name="object 99"/>
          <p:cNvSpPr txBox="1"/>
          <p:nvPr/>
        </p:nvSpPr>
        <p:spPr>
          <a:xfrm>
            <a:off x="5398993" y="4807321"/>
            <a:ext cx="248210" cy="325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2118" b="1" dirty="0">
                <a:latin typeface="Arial"/>
                <a:cs typeface="Arial"/>
              </a:rPr>
              <a:t>...</a:t>
            </a:r>
            <a:endParaRPr sz="2118" dirty="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333975" y="3428999"/>
            <a:ext cx="886384" cy="70037"/>
          </a:xfrm>
          <a:custGeom>
            <a:avLst/>
            <a:gdLst/>
            <a:ahLst/>
            <a:cxnLst/>
            <a:rect l="l" t="t" r="r" b="b"/>
            <a:pathLst>
              <a:path w="1004569" h="79375">
                <a:moveTo>
                  <a:pt x="13715" y="65532"/>
                </a:moveTo>
                <a:lnTo>
                  <a:pt x="13715" y="0"/>
                </a:lnTo>
                <a:lnTo>
                  <a:pt x="0" y="0"/>
                </a:lnTo>
                <a:lnTo>
                  <a:pt x="0" y="79248"/>
                </a:lnTo>
                <a:lnTo>
                  <a:pt x="6095" y="79248"/>
                </a:lnTo>
                <a:lnTo>
                  <a:pt x="6095" y="65532"/>
                </a:lnTo>
                <a:lnTo>
                  <a:pt x="13715" y="65532"/>
                </a:lnTo>
                <a:close/>
              </a:path>
              <a:path w="1004569" h="79375">
                <a:moveTo>
                  <a:pt x="996695" y="65532"/>
                </a:moveTo>
                <a:lnTo>
                  <a:pt x="6095" y="65532"/>
                </a:lnTo>
                <a:lnTo>
                  <a:pt x="13715" y="71628"/>
                </a:lnTo>
                <a:lnTo>
                  <a:pt x="13715" y="79248"/>
                </a:lnTo>
                <a:lnTo>
                  <a:pt x="990599" y="79248"/>
                </a:lnTo>
                <a:lnTo>
                  <a:pt x="990599" y="71628"/>
                </a:lnTo>
                <a:lnTo>
                  <a:pt x="996695" y="65532"/>
                </a:lnTo>
                <a:close/>
              </a:path>
              <a:path w="1004569" h="79375">
                <a:moveTo>
                  <a:pt x="13715" y="79248"/>
                </a:moveTo>
                <a:lnTo>
                  <a:pt x="13715" y="71628"/>
                </a:lnTo>
                <a:lnTo>
                  <a:pt x="6095" y="65532"/>
                </a:lnTo>
                <a:lnTo>
                  <a:pt x="6095" y="79248"/>
                </a:lnTo>
                <a:lnTo>
                  <a:pt x="13715" y="79248"/>
                </a:lnTo>
                <a:close/>
              </a:path>
              <a:path w="1004569" h="79375">
                <a:moveTo>
                  <a:pt x="1004315" y="79248"/>
                </a:moveTo>
                <a:lnTo>
                  <a:pt x="1004315" y="0"/>
                </a:lnTo>
                <a:lnTo>
                  <a:pt x="990599" y="0"/>
                </a:lnTo>
                <a:lnTo>
                  <a:pt x="990599" y="65532"/>
                </a:lnTo>
                <a:lnTo>
                  <a:pt x="996695" y="65532"/>
                </a:lnTo>
                <a:lnTo>
                  <a:pt x="996695" y="79248"/>
                </a:lnTo>
                <a:lnTo>
                  <a:pt x="1004315" y="79248"/>
                </a:lnTo>
                <a:close/>
              </a:path>
              <a:path w="1004569" h="79375">
                <a:moveTo>
                  <a:pt x="996695" y="79248"/>
                </a:moveTo>
                <a:lnTo>
                  <a:pt x="996695" y="65532"/>
                </a:lnTo>
                <a:lnTo>
                  <a:pt x="990599" y="71628"/>
                </a:lnTo>
                <a:lnTo>
                  <a:pt x="990599" y="79248"/>
                </a:lnTo>
                <a:lnTo>
                  <a:pt x="996695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01" name="object 101"/>
          <p:cNvSpPr txBox="1"/>
          <p:nvPr/>
        </p:nvSpPr>
        <p:spPr>
          <a:xfrm>
            <a:off x="3447826" y="2858843"/>
            <a:ext cx="5587813" cy="9126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13445"/>
            <a:r>
              <a:rPr sz="1588" b="1" dirty="0">
                <a:latin typeface="Arial"/>
                <a:cs typeface="Arial"/>
              </a:rPr>
              <a:t>Glo</a:t>
            </a:r>
            <a:r>
              <a:rPr sz="1588" b="1" spc="-4" dirty="0">
                <a:latin typeface="Arial"/>
                <a:cs typeface="Arial"/>
              </a:rPr>
              <a:t>ssar</a:t>
            </a:r>
            <a:r>
              <a:rPr sz="1588" b="1" dirty="0">
                <a:latin typeface="Arial"/>
                <a:cs typeface="Arial"/>
              </a:rPr>
              <a:t>y</a:t>
            </a:r>
            <a:endParaRPr sz="1588" dirty="0">
              <a:latin typeface="Arial"/>
              <a:cs typeface="Arial"/>
            </a:endParaRPr>
          </a:p>
          <a:p>
            <a:pPr marL="11206">
              <a:spcBef>
                <a:spcPts val="741"/>
              </a:spcBef>
            </a:pPr>
            <a:r>
              <a:rPr sz="1588" b="1" spc="-49" dirty="0">
                <a:latin typeface="Arial"/>
                <a:cs typeface="Arial"/>
              </a:rPr>
              <a:t>A</a:t>
            </a:r>
            <a:r>
              <a:rPr sz="1588" b="1" spc="-4" dirty="0">
                <a:latin typeface="Arial"/>
                <a:cs typeface="Arial"/>
              </a:rPr>
              <a:t>c</a:t>
            </a:r>
            <a:r>
              <a:rPr sz="1588" b="1" dirty="0">
                <a:latin typeface="Arial"/>
                <a:cs typeface="Arial"/>
              </a:rPr>
              <a:t>to</a:t>
            </a:r>
            <a:r>
              <a:rPr sz="1588" b="1" spc="-4" dirty="0">
                <a:latin typeface="Arial"/>
                <a:cs typeface="Arial"/>
              </a:rPr>
              <a:t>r</a:t>
            </a:r>
            <a:r>
              <a:rPr sz="1588" b="1" dirty="0">
                <a:latin typeface="Arial"/>
                <a:cs typeface="Arial"/>
              </a:rPr>
              <a:t>s</a:t>
            </a:r>
            <a:endParaRPr sz="1588" dirty="0">
              <a:latin typeface="Arial"/>
              <a:cs typeface="Arial"/>
            </a:endParaRPr>
          </a:p>
          <a:p>
            <a:pPr marL="1499427">
              <a:spcBef>
                <a:spcPts val="741"/>
              </a:spcBef>
            </a:pPr>
            <a:r>
              <a:rPr sz="1588" b="1" spc="-4" dirty="0">
                <a:latin typeface="Arial"/>
                <a:cs typeface="Arial"/>
              </a:rPr>
              <a:t>Us</a:t>
            </a:r>
            <a:r>
              <a:rPr sz="1588" b="1" dirty="0">
                <a:latin typeface="Arial"/>
                <a:cs typeface="Arial"/>
              </a:rPr>
              <a:t>e</a:t>
            </a:r>
            <a:r>
              <a:rPr sz="1588" b="1" spc="-4" dirty="0">
                <a:latin typeface="Arial"/>
                <a:cs typeface="Arial"/>
              </a:rPr>
              <a:t> Case</a:t>
            </a:r>
            <a:r>
              <a:rPr sz="1588" b="1" dirty="0">
                <a:latin typeface="Arial"/>
                <a:cs typeface="Arial"/>
              </a:rPr>
              <a:t>s</a:t>
            </a:r>
            <a:endParaRPr sz="1588" dirty="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060588" y="6188839"/>
            <a:ext cx="70037" cy="1025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lnSpc>
                <a:spcPts val="803"/>
              </a:lnSpc>
            </a:pPr>
            <a:r>
              <a:rPr sz="706" dirty="0">
                <a:latin typeface="Arial"/>
                <a:cs typeface="Arial"/>
              </a:rPr>
              <a:t>٥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07949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 Description</a:t>
            </a:r>
            <a:endParaRPr lang="es-ES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5000"/>
              </a:spcBef>
              <a:buFont typeface="Arial"/>
              <a:buChar char="•"/>
            </a:pPr>
            <a:r>
              <a:rPr lang="en-US" sz="2200" dirty="0">
                <a:cs typeface="Times New Roman" pitchFamily="18" charset="0"/>
              </a:rPr>
              <a:t>Complements Use Case Diagram</a:t>
            </a:r>
          </a:p>
          <a:p>
            <a:pPr>
              <a:lnSpc>
                <a:spcPct val="90000"/>
              </a:lnSpc>
              <a:spcBef>
                <a:spcPct val="55000"/>
              </a:spcBef>
              <a:buFont typeface="Arial"/>
              <a:buChar char="•"/>
            </a:pPr>
            <a:endParaRPr lang="en-US" sz="22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5000"/>
              </a:spcBef>
              <a:buFont typeface="Arial"/>
              <a:buChar char="•"/>
            </a:pPr>
            <a:r>
              <a:rPr lang="en-US" sz="2200" dirty="0">
                <a:cs typeface="Times New Roman" pitchFamily="18" charset="0"/>
              </a:rPr>
              <a:t>A breakdown of a single use case (e.g., sequence of steps included in the function “Look up item availability”); process logic included</a:t>
            </a:r>
          </a:p>
          <a:p>
            <a:pPr>
              <a:lnSpc>
                <a:spcPct val="90000"/>
              </a:lnSpc>
              <a:spcBef>
                <a:spcPct val="55000"/>
              </a:spcBef>
              <a:buFont typeface="Arial"/>
              <a:buChar char="•"/>
            </a:pPr>
            <a:endParaRPr lang="en-US" sz="22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5000"/>
              </a:spcBef>
              <a:buFont typeface="Arial"/>
              <a:buChar char="•"/>
            </a:pPr>
            <a:r>
              <a:rPr lang="en-US" sz="2200" dirty="0">
                <a:cs typeface="Times New Roman" pitchFamily="18" charset="0"/>
              </a:rPr>
              <a:t>In contrast to Use Case Diagram, Use Case Description captures variations of a Use Case  </a:t>
            </a:r>
          </a:p>
          <a:p>
            <a:pPr lvl="2">
              <a:lnSpc>
                <a:spcPct val="90000"/>
              </a:lnSpc>
              <a:spcBef>
                <a:spcPct val="55000"/>
              </a:spcBef>
            </a:pPr>
            <a:r>
              <a:rPr lang="en-US" sz="2200" dirty="0">
                <a:cs typeface="Times New Roman" pitchFamily="18" charset="0"/>
              </a:rPr>
              <a:t>Example:  “Create new order” can be done via </a:t>
            </a:r>
            <a:r>
              <a:rPr lang="en-US" sz="2200" dirty="0" err="1">
                <a:cs typeface="Times New Roman" pitchFamily="18" charset="0"/>
              </a:rPr>
              <a:t>phone+clerk</a:t>
            </a:r>
            <a:r>
              <a:rPr lang="en-US" sz="2200" dirty="0">
                <a:cs typeface="Times New Roman" pitchFamily="18" charset="0"/>
              </a:rPr>
              <a:t> and via Internet ordering – 2 </a:t>
            </a:r>
            <a:r>
              <a:rPr lang="en-US" sz="2200" i="1" dirty="0">
                <a:cs typeface="Times New Roman" pitchFamily="18" charset="0"/>
              </a:rPr>
              <a:t>scenarios</a:t>
            </a:r>
            <a:endParaRPr lang="en-US" sz="22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E439-827A-4DEB-809F-A5E8CE46E34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379071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of Use Case Description</a:t>
            </a:r>
            <a:endParaRPr lang="es-E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Three levels of details: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UC* Brief description </a:t>
            </a:r>
          </a:p>
          <a:p>
            <a:pPr lvl="2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Summary of what system does in response to actor’s actions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UC Intermediate description</a:t>
            </a:r>
          </a:p>
          <a:p>
            <a:pPr lvl="2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Shows steps in use case, if-then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UC Full description</a:t>
            </a:r>
          </a:p>
          <a:p>
            <a:pPr lvl="2"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Includes Brief description, expands intermediate description, shows</a:t>
            </a:r>
            <a:r>
              <a:rPr lang="en-US" sz="2000" i="1" dirty="0">
                <a:cs typeface="Times New Roman" pitchFamily="18" charset="0"/>
              </a:rPr>
              <a:t> scenarios</a:t>
            </a:r>
            <a:endParaRPr lang="es-ES" sz="2000" dirty="0"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76600" y="6172200"/>
            <a:ext cx="2286000" cy="412750"/>
            <a:chOff x="1104" y="3888"/>
            <a:chExt cx="1440" cy="260"/>
          </a:xfrm>
        </p:grpSpPr>
        <p:sp>
          <p:nvSpPr>
            <p:cNvPr id="7175" name="Text Box 4"/>
            <p:cNvSpPr txBox="1">
              <a:spLocks noChangeArrowheads="1"/>
            </p:cNvSpPr>
            <p:nvPr/>
          </p:nvSpPr>
          <p:spPr bwMode="auto">
            <a:xfrm>
              <a:off x="1344" y="3936"/>
              <a:ext cx="99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 sz="1600" dirty="0"/>
                <a:t>* UC=Use Case</a:t>
              </a:r>
            </a:p>
          </p:txBody>
        </p:sp>
        <p:sp>
          <p:nvSpPr>
            <p:cNvPr id="7176" name="Line 5"/>
            <p:cNvSpPr>
              <a:spLocks noChangeShapeType="1"/>
            </p:cNvSpPr>
            <p:nvPr/>
          </p:nvSpPr>
          <p:spPr bwMode="auto">
            <a:xfrm>
              <a:off x="1104" y="38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8E439-827A-4DEB-809F-A5E8CE46E34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525767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65760"/>
            <a:ext cx="8458200" cy="548640"/>
          </a:xfrm>
        </p:spPr>
        <p:txBody>
          <a:bodyPr>
            <a:noAutofit/>
          </a:bodyPr>
          <a:lstStyle/>
          <a:p>
            <a:r>
              <a:rPr lang="en-US" dirty="0"/>
              <a:t>Brief Description of Use Case</a:t>
            </a:r>
            <a:endParaRPr lang="es-ES" dirty="0"/>
          </a:p>
        </p:txBody>
      </p:sp>
      <p:pic>
        <p:nvPicPr>
          <p:cNvPr id="128004" name="Picture 4" descr="Fi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1295400"/>
            <a:ext cx="8229600" cy="1969428"/>
          </a:xfrm>
          <a:noFill/>
        </p:spPr>
      </p:pic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2135560" y="3810001"/>
            <a:ext cx="72532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dirty="0">
                <a:latin typeface="+mn-lt"/>
              </a:rPr>
              <a:t> Same description that is usually captured in initial </a:t>
            </a:r>
          </a:p>
          <a:p>
            <a:r>
              <a:rPr lang="en-US" dirty="0">
                <a:latin typeface="+mn-lt"/>
              </a:rPr>
              <a:t>  Use Case Diagrams</a:t>
            </a:r>
          </a:p>
        </p:txBody>
      </p:sp>
    </p:spTree>
    <p:extLst>
      <p:ext uri="{BB962C8B-B14F-4D97-AF65-F5344CB8AC3E}">
        <p14:creationId xmlns="" xmlns:p14="http://schemas.microsoft.com/office/powerpoint/2010/main" val="16347999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1" y="76200"/>
            <a:ext cx="8524875" cy="1066800"/>
          </a:xfrm>
        </p:spPr>
        <p:txBody>
          <a:bodyPr>
            <a:normAutofit/>
          </a:bodyPr>
          <a:lstStyle/>
          <a:p>
            <a:r>
              <a:rPr lang="en-US" dirty="0"/>
              <a:t>Intermediate Use Case Description </a:t>
            </a:r>
            <a:endParaRPr lang="es-ES" dirty="0"/>
          </a:p>
        </p:txBody>
      </p:sp>
      <p:pic>
        <p:nvPicPr>
          <p:cNvPr id="129028" name="Picture 4" descr="Fi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4828" y="1600201"/>
            <a:ext cx="8870772" cy="4216983"/>
          </a:xfrm>
          <a:noFill/>
        </p:spPr>
      </p:pic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1981200" y="990601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Telephone Order Scenario for  Create New Order Use Case</a:t>
            </a:r>
            <a:br>
              <a:rPr lang="en-US" dirty="0"/>
            </a:b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726786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Full Use Case Description</a:t>
            </a:r>
            <a:endParaRPr lang="es-ES" dirty="0">
              <a:cs typeface="Times New Roman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Shows steps (“Flow of Events”) broken down to the actor and the system side – useful!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</a:rPr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17419324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6F4E732-84DA-412E-ABFB-C0EBBB2D7F4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Cases Basics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8001000" cy="424542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1600" dirty="0"/>
              <a:t>A use case has four mandatory elements:</a:t>
            </a:r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AutoNum type="arabicPeriod"/>
            </a:pPr>
            <a:r>
              <a:rPr lang="en-US" altLang="en-US" sz="1400" b="1" u="sng" dirty="0" smtClean="0"/>
              <a:t>Name</a:t>
            </a:r>
            <a:r>
              <a:rPr lang="en-US" altLang="en-US" sz="1400" dirty="0"/>
              <a:t>: Each use case has a unique name describing what is achieved by the interaction with the actor.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   EX: "Turn Light On/Off" and "Print Document" are good examples.</a:t>
            </a:r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AutoNum type="arabicPeriod" startAt="2"/>
            </a:pPr>
            <a:r>
              <a:rPr lang="en-US" altLang="en-US" sz="1400" b="1" u="sng" dirty="0" smtClean="0"/>
              <a:t>Brief </a:t>
            </a:r>
            <a:r>
              <a:rPr lang="en-US" altLang="en-US" sz="1400" b="1" u="sng" dirty="0"/>
              <a:t>description</a:t>
            </a:r>
            <a:r>
              <a:rPr lang="en-US" altLang="en-US" sz="1400" dirty="0"/>
              <a:t>: The purpose of the use case should be described in one or two sentences.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dirty="0"/>
              <a:t>        EX: "This use case controls the selected light bank when instructed by the actor Homeowner.“</a:t>
            </a:r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AutoNum type="arabicPeriod" startAt="3"/>
            </a:pPr>
            <a:r>
              <a:rPr lang="en-US" altLang="en-US" sz="1400" b="1" u="sng" dirty="0" smtClean="0"/>
              <a:t>Actor(s</a:t>
            </a:r>
            <a:r>
              <a:rPr lang="en-US" altLang="en-US" sz="1400" b="1" u="sng" dirty="0"/>
              <a:t>)</a:t>
            </a:r>
            <a:r>
              <a:rPr lang="en-US" altLang="en-US" sz="1400" dirty="0"/>
              <a:t> List each actor that participates in the use case. </a:t>
            </a:r>
          </a:p>
          <a:p>
            <a:pPr lvl="1" eaLnBrk="1" hangingPunct="1">
              <a:lnSpc>
                <a:spcPct val="80000"/>
              </a:lnSpc>
              <a:buFont typeface="Verdana" panose="020B0604030504040204" pitchFamily="34" charset="0"/>
              <a:buAutoNum type="arabicPeriod" startAt="4"/>
            </a:pPr>
            <a:r>
              <a:rPr lang="en-US" altLang="en-US" sz="1400" b="1" u="sng" dirty="0" smtClean="0"/>
              <a:t>Flow </a:t>
            </a:r>
            <a:r>
              <a:rPr lang="en-US" altLang="en-US" sz="1400" b="1" u="sng" dirty="0"/>
              <a:t>of events</a:t>
            </a:r>
            <a:r>
              <a:rPr lang="en-US" altLang="en-US" sz="1400" dirty="0"/>
              <a:t>: The heart of the use case is the event flow, usually a textual description of the interactions between the actor and the system.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The main (basic) flow of events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dirty="0"/>
              <a:t>The alternate flows of </a:t>
            </a:r>
            <a:r>
              <a:rPr lang="en-US" altLang="en-US" dirty="0" smtClean="0"/>
              <a:t>events</a:t>
            </a:r>
            <a:endParaRPr lang="en-US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792736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</TotalTime>
  <Words>856</Words>
  <Application>Microsoft Office PowerPoint</Application>
  <PresentationFormat>Custom</PresentationFormat>
  <Paragraphs>166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Diamond Grid 16x9</vt:lpstr>
      <vt:lpstr>Use Case Model</vt:lpstr>
      <vt:lpstr>Slide 2</vt:lpstr>
      <vt:lpstr>Relevant Requirements Artifacts</vt:lpstr>
      <vt:lpstr>Use Case Description</vt:lpstr>
      <vt:lpstr>Level of Use Case Description</vt:lpstr>
      <vt:lpstr>Brief Description of Use Case</vt:lpstr>
      <vt:lpstr>Intermediate Use Case Description </vt:lpstr>
      <vt:lpstr>Full Use Case Description</vt:lpstr>
      <vt:lpstr>Use Cases Basics</vt:lpstr>
      <vt:lpstr>Use Cases Basics</vt:lpstr>
      <vt:lpstr>Use Cases Basics</vt:lpstr>
      <vt:lpstr>A Recommended  Template:</vt:lpstr>
      <vt:lpstr>Full Use Case  Description</vt:lpstr>
      <vt:lpstr>Full Use Case Description</vt:lpstr>
      <vt:lpstr>Full Use Case Description</vt:lpstr>
      <vt:lpstr>Use-Cases – Common Mistakes</vt:lpstr>
      <vt:lpstr>Writing Use Case Descriptions</vt:lpstr>
      <vt:lpstr>Combining Processes</vt:lpstr>
      <vt:lpstr>More Guidelines</vt:lpstr>
      <vt:lpstr>Example 1  Buy product</vt:lpstr>
      <vt:lpstr>Example 2 </vt:lpstr>
      <vt:lpstr>Example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Model</dc:title>
  <dc:creator>Nada Almohaimeed</dc:creator>
  <cp:lastModifiedBy>Nouf</cp:lastModifiedBy>
  <cp:revision>15</cp:revision>
  <dcterms:created xsi:type="dcterms:W3CDTF">2015-09-12T17:30:26Z</dcterms:created>
  <dcterms:modified xsi:type="dcterms:W3CDTF">2016-10-17T20:15:39Z</dcterms:modified>
</cp:coreProperties>
</file>