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37"/>
  </p:notesMasterIdLst>
  <p:sldIdLst>
    <p:sldId id="256" r:id="rId5"/>
    <p:sldId id="257" r:id="rId6"/>
    <p:sldId id="322" r:id="rId7"/>
    <p:sldId id="340" r:id="rId8"/>
    <p:sldId id="258" r:id="rId9"/>
    <p:sldId id="339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42" r:id="rId27"/>
    <p:sldId id="260" r:id="rId28"/>
    <p:sldId id="300" r:id="rId29"/>
    <p:sldId id="302" r:id="rId30"/>
    <p:sldId id="341" r:id="rId31"/>
    <p:sldId id="303" r:id="rId32"/>
    <p:sldId id="265" r:id="rId33"/>
    <p:sldId id="266" r:id="rId34"/>
    <p:sldId id="267" r:id="rId35"/>
    <p:sldId id="268" r:id="rId3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9BBB7-6E59-40DE-A0E5-03EB2B95E23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030743-5BB2-4CC7-959A-4C87A5DB091F}">
      <dgm:prSet phldrT="[Text]"/>
      <dgm:spPr/>
      <dgm:t>
        <a:bodyPr/>
        <a:lstStyle/>
        <a:p>
          <a:r>
            <a:rPr lang="en-US" dirty="0" smtClean="0"/>
            <a:t>Requirements types</a:t>
          </a:r>
          <a:endParaRPr lang="en-US" dirty="0"/>
        </a:p>
      </dgm:t>
    </dgm:pt>
    <dgm:pt modelId="{78E06D2A-9D8E-4DC2-865F-BFAA5DD4B8D9}" type="parTrans" cxnId="{A6C4EAD1-F328-4316-A0AF-D54229593E01}">
      <dgm:prSet/>
      <dgm:spPr/>
      <dgm:t>
        <a:bodyPr/>
        <a:lstStyle/>
        <a:p>
          <a:endParaRPr lang="en-US"/>
        </a:p>
      </dgm:t>
    </dgm:pt>
    <dgm:pt modelId="{AE626038-66BB-4CD5-B1F5-C28822D455DC}" type="sibTrans" cxnId="{A6C4EAD1-F328-4316-A0AF-D54229593E01}">
      <dgm:prSet/>
      <dgm:spPr/>
      <dgm:t>
        <a:bodyPr/>
        <a:lstStyle/>
        <a:p>
          <a:endParaRPr lang="en-US"/>
        </a:p>
      </dgm:t>
    </dgm:pt>
    <dgm:pt modelId="{712FAEDA-AB3F-4285-904A-EE4E3B57C8ED}">
      <dgm:prSet phldrT="[Text]"/>
      <dgm:spPr/>
      <dgm:t>
        <a:bodyPr/>
        <a:lstStyle/>
        <a:p>
          <a:r>
            <a:rPr lang="en-US" dirty="0" smtClean="0"/>
            <a:t>Functional requirements</a:t>
          </a:r>
          <a:endParaRPr lang="en-US" dirty="0"/>
        </a:p>
      </dgm:t>
    </dgm:pt>
    <dgm:pt modelId="{C26A25B7-0B55-402C-A291-8A8832C213BF}" type="parTrans" cxnId="{42429AD9-BC2D-49DA-AFAE-C6D20464C649}">
      <dgm:prSet/>
      <dgm:spPr/>
      <dgm:t>
        <a:bodyPr/>
        <a:lstStyle/>
        <a:p>
          <a:endParaRPr lang="en-US"/>
        </a:p>
      </dgm:t>
    </dgm:pt>
    <dgm:pt modelId="{723FEF02-C561-4A34-A5CE-F4F53AB0948C}" type="sibTrans" cxnId="{42429AD9-BC2D-49DA-AFAE-C6D20464C649}">
      <dgm:prSet/>
      <dgm:spPr/>
      <dgm:t>
        <a:bodyPr/>
        <a:lstStyle/>
        <a:p>
          <a:endParaRPr lang="en-US"/>
        </a:p>
      </dgm:t>
    </dgm:pt>
    <dgm:pt modelId="{CABC4AD2-27E0-45C9-8FC3-ADEB44B2D044}">
      <dgm:prSet phldrT="[Text]"/>
      <dgm:spPr/>
      <dgm:t>
        <a:bodyPr/>
        <a:lstStyle/>
        <a:p>
          <a:r>
            <a:rPr lang="en-US" dirty="0" smtClean="0"/>
            <a:t>Non-functional requirements </a:t>
          </a:r>
          <a:endParaRPr lang="en-US" dirty="0"/>
        </a:p>
      </dgm:t>
    </dgm:pt>
    <dgm:pt modelId="{4E120FC1-C5C9-4C8D-8F1E-33C173A908AF}" type="parTrans" cxnId="{F7C61130-5ACA-4895-A863-6CE12030AFCF}">
      <dgm:prSet/>
      <dgm:spPr/>
      <dgm:t>
        <a:bodyPr/>
        <a:lstStyle/>
        <a:p>
          <a:endParaRPr lang="en-US"/>
        </a:p>
      </dgm:t>
    </dgm:pt>
    <dgm:pt modelId="{9482F4E4-2B41-4514-A575-D5A640A90DA4}" type="sibTrans" cxnId="{F7C61130-5ACA-4895-A863-6CE12030AFCF}">
      <dgm:prSet/>
      <dgm:spPr/>
      <dgm:t>
        <a:bodyPr/>
        <a:lstStyle/>
        <a:p>
          <a:endParaRPr lang="en-US"/>
        </a:p>
      </dgm:t>
    </dgm:pt>
    <dgm:pt modelId="{A0E0DE27-D9D2-4A8B-A412-56DBD05F69B4}">
      <dgm:prSet/>
      <dgm:spPr/>
      <dgm:t>
        <a:bodyPr/>
        <a:lstStyle/>
        <a:p>
          <a:r>
            <a:rPr lang="en-US" dirty="0" smtClean="0"/>
            <a:t>Design constraint</a:t>
          </a:r>
          <a:endParaRPr lang="en-US" dirty="0"/>
        </a:p>
      </dgm:t>
    </dgm:pt>
    <dgm:pt modelId="{CE890540-6A57-4312-B9C3-3F54D0ED34BA}" type="parTrans" cxnId="{68D6936E-FB22-4492-B8F2-9583A37ED021}">
      <dgm:prSet/>
      <dgm:spPr/>
      <dgm:t>
        <a:bodyPr/>
        <a:lstStyle/>
        <a:p>
          <a:endParaRPr lang="en-US"/>
        </a:p>
      </dgm:t>
    </dgm:pt>
    <dgm:pt modelId="{0EF8C621-9759-4CE6-8C1C-06229D67ADC3}" type="sibTrans" cxnId="{68D6936E-FB22-4492-B8F2-9583A37ED021}">
      <dgm:prSet/>
      <dgm:spPr/>
      <dgm:t>
        <a:bodyPr/>
        <a:lstStyle/>
        <a:p>
          <a:endParaRPr lang="en-US"/>
        </a:p>
      </dgm:t>
    </dgm:pt>
    <dgm:pt modelId="{7121FD2E-8F74-4443-97F9-4A22A32C6EF8}" type="pres">
      <dgm:prSet presAssocID="{7B99BBB7-6E59-40DE-A0E5-03EB2B95E2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9E79E76-31AF-4C86-854C-D5DD760E83B8}" type="pres">
      <dgm:prSet presAssocID="{F9030743-5BB2-4CC7-959A-4C87A5DB091F}" presName="hierRoot1" presStyleCnt="0"/>
      <dgm:spPr/>
    </dgm:pt>
    <dgm:pt modelId="{D2F21FFD-BFFF-4201-90F2-85B33B98CE37}" type="pres">
      <dgm:prSet presAssocID="{F9030743-5BB2-4CC7-959A-4C87A5DB091F}" presName="composite" presStyleCnt="0"/>
      <dgm:spPr/>
    </dgm:pt>
    <dgm:pt modelId="{648362E3-4B11-4914-BDFB-CE8E04C70F76}" type="pres">
      <dgm:prSet presAssocID="{F9030743-5BB2-4CC7-959A-4C87A5DB091F}" presName="background" presStyleLbl="node0" presStyleIdx="0" presStyleCnt="1"/>
      <dgm:spPr/>
    </dgm:pt>
    <dgm:pt modelId="{49EADE6B-7C36-495B-B24E-876E2BB6FF35}" type="pres">
      <dgm:prSet presAssocID="{F9030743-5BB2-4CC7-959A-4C87A5DB091F}" presName="text" presStyleLbl="fgAcc0" presStyleIdx="0" presStyleCnt="1" custLinFactNeighborX="380" custLinFactNeighborY="-7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440D6E-90AC-4B09-A263-961A943EB636}" type="pres">
      <dgm:prSet presAssocID="{F9030743-5BB2-4CC7-959A-4C87A5DB091F}" presName="hierChild2" presStyleCnt="0"/>
      <dgm:spPr/>
    </dgm:pt>
    <dgm:pt modelId="{B034A784-B06E-4B23-AB6F-EA9308740247}" type="pres">
      <dgm:prSet presAssocID="{C26A25B7-0B55-402C-A291-8A8832C213BF}" presName="Name10" presStyleLbl="parChTrans1D2" presStyleIdx="0" presStyleCnt="3"/>
      <dgm:spPr/>
      <dgm:t>
        <a:bodyPr/>
        <a:lstStyle/>
        <a:p>
          <a:endParaRPr lang="en-GB"/>
        </a:p>
      </dgm:t>
    </dgm:pt>
    <dgm:pt modelId="{DCC183C7-2338-4C2D-B731-E98982F5E5D5}" type="pres">
      <dgm:prSet presAssocID="{712FAEDA-AB3F-4285-904A-EE4E3B57C8ED}" presName="hierRoot2" presStyleCnt="0"/>
      <dgm:spPr/>
    </dgm:pt>
    <dgm:pt modelId="{BBAB4AFF-4C26-459B-B28E-A6E401516077}" type="pres">
      <dgm:prSet presAssocID="{712FAEDA-AB3F-4285-904A-EE4E3B57C8ED}" presName="composite2" presStyleCnt="0"/>
      <dgm:spPr/>
    </dgm:pt>
    <dgm:pt modelId="{A0532611-5774-4625-8172-1F6F22F10FC7}" type="pres">
      <dgm:prSet presAssocID="{712FAEDA-AB3F-4285-904A-EE4E3B57C8ED}" presName="background2" presStyleLbl="node2" presStyleIdx="0" presStyleCnt="3"/>
      <dgm:spPr/>
    </dgm:pt>
    <dgm:pt modelId="{5905AA6D-C940-426B-AE7B-645F3C101D8A}" type="pres">
      <dgm:prSet presAssocID="{712FAEDA-AB3F-4285-904A-EE4E3B57C8E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B991EA-8413-4836-B829-B5F1BC5CFA85}" type="pres">
      <dgm:prSet presAssocID="{712FAEDA-AB3F-4285-904A-EE4E3B57C8ED}" presName="hierChild3" presStyleCnt="0"/>
      <dgm:spPr/>
    </dgm:pt>
    <dgm:pt modelId="{5E914B04-F416-465D-818C-FDB62290764F}" type="pres">
      <dgm:prSet presAssocID="{4E120FC1-C5C9-4C8D-8F1E-33C173A908AF}" presName="Name10" presStyleLbl="parChTrans1D2" presStyleIdx="1" presStyleCnt="3"/>
      <dgm:spPr/>
      <dgm:t>
        <a:bodyPr/>
        <a:lstStyle/>
        <a:p>
          <a:endParaRPr lang="en-GB"/>
        </a:p>
      </dgm:t>
    </dgm:pt>
    <dgm:pt modelId="{CE46D375-34B1-48F7-8A50-559E3A060C27}" type="pres">
      <dgm:prSet presAssocID="{CABC4AD2-27E0-45C9-8FC3-ADEB44B2D044}" presName="hierRoot2" presStyleCnt="0"/>
      <dgm:spPr/>
    </dgm:pt>
    <dgm:pt modelId="{50136A0D-468F-4305-8211-DC334D04BDA3}" type="pres">
      <dgm:prSet presAssocID="{CABC4AD2-27E0-45C9-8FC3-ADEB44B2D044}" presName="composite2" presStyleCnt="0"/>
      <dgm:spPr/>
    </dgm:pt>
    <dgm:pt modelId="{A75B62E0-D2D7-4774-94E5-3BD6DDB3EBE8}" type="pres">
      <dgm:prSet presAssocID="{CABC4AD2-27E0-45C9-8FC3-ADEB44B2D044}" presName="background2" presStyleLbl="node2" presStyleIdx="1" presStyleCnt="3"/>
      <dgm:spPr/>
    </dgm:pt>
    <dgm:pt modelId="{8FA1B41D-07DE-4276-9BDE-E726A480AB90}" type="pres">
      <dgm:prSet presAssocID="{CABC4AD2-27E0-45C9-8FC3-ADEB44B2D04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60EA94-70BC-48AA-8995-C8A9E53B5D64}" type="pres">
      <dgm:prSet presAssocID="{CABC4AD2-27E0-45C9-8FC3-ADEB44B2D044}" presName="hierChild3" presStyleCnt="0"/>
      <dgm:spPr/>
    </dgm:pt>
    <dgm:pt modelId="{30CC56D2-6DFA-4CD5-98B0-C84B59A556EC}" type="pres">
      <dgm:prSet presAssocID="{CE890540-6A57-4312-B9C3-3F54D0ED34BA}" presName="Name10" presStyleLbl="parChTrans1D2" presStyleIdx="2" presStyleCnt="3"/>
      <dgm:spPr/>
      <dgm:t>
        <a:bodyPr/>
        <a:lstStyle/>
        <a:p>
          <a:endParaRPr lang="en-GB"/>
        </a:p>
      </dgm:t>
    </dgm:pt>
    <dgm:pt modelId="{D800FDE1-9B4C-4291-9FA2-1D3C26C9D346}" type="pres">
      <dgm:prSet presAssocID="{A0E0DE27-D9D2-4A8B-A412-56DBD05F69B4}" presName="hierRoot2" presStyleCnt="0"/>
      <dgm:spPr/>
    </dgm:pt>
    <dgm:pt modelId="{D33AB18C-F856-425F-8CEA-1021F136F757}" type="pres">
      <dgm:prSet presAssocID="{A0E0DE27-D9D2-4A8B-A412-56DBD05F69B4}" presName="composite2" presStyleCnt="0"/>
      <dgm:spPr/>
    </dgm:pt>
    <dgm:pt modelId="{981A61BB-5020-4BBD-B1AD-63962A6E636A}" type="pres">
      <dgm:prSet presAssocID="{A0E0DE27-D9D2-4A8B-A412-56DBD05F69B4}" presName="background2" presStyleLbl="node2" presStyleIdx="2" presStyleCnt="3"/>
      <dgm:spPr/>
    </dgm:pt>
    <dgm:pt modelId="{F63C69C3-F4DA-4ACF-A23D-732914515B31}" type="pres">
      <dgm:prSet presAssocID="{A0E0DE27-D9D2-4A8B-A412-56DBD05F69B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2872ED5-DCC1-413A-B594-5047611EAE78}" type="pres">
      <dgm:prSet presAssocID="{A0E0DE27-D9D2-4A8B-A412-56DBD05F69B4}" presName="hierChild3" presStyleCnt="0"/>
      <dgm:spPr/>
    </dgm:pt>
  </dgm:ptLst>
  <dgm:cxnLst>
    <dgm:cxn modelId="{A6C4EAD1-F328-4316-A0AF-D54229593E01}" srcId="{7B99BBB7-6E59-40DE-A0E5-03EB2B95E230}" destId="{F9030743-5BB2-4CC7-959A-4C87A5DB091F}" srcOrd="0" destOrd="0" parTransId="{78E06D2A-9D8E-4DC2-865F-BFAA5DD4B8D9}" sibTransId="{AE626038-66BB-4CD5-B1F5-C28822D455DC}"/>
    <dgm:cxn modelId="{68D6936E-FB22-4492-B8F2-9583A37ED021}" srcId="{F9030743-5BB2-4CC7-959A-4C87A5DB091F}" destId="{A0E0DE27-D9D2-4A8B-A412-56DBD05F69B4}" srcOrd="2" destOrd="0" parTransId="{CE890540-6A57-4312-B9C3-3F54D0ED34BA}" sibTransId="{0EF8C621-9759-4CE6-8C1C-06229D67ADC3}"/>
    <dgm:cxn modelId="{B70BD4FD-45EF-4152-86F9-92215F1337FD}" type="presOf" srcId="{CE890540-6A57-4312-B9C3-3F54D0ED34BA}" destId="{30CC56D2-6DFA-4CD5-98B0-C84B59A556EC}" srcOrd="0" destOrd="0" presId="urn:microsoft.com/office/officeart/2005/8/layout/hierarchy1"/>
    <dgm:cxn modelId="{4EE68418-A41B-4D15-958C-9B5F5F93B19C}" type="presOf" srcId="{F9030743-5BB2-4CC7-959A-4C87A5DB091F}" destId="{49EADE6B-7C36-495B-B24E-876E2BB6FF35}" srcOrd="0" destOrd="0" presId="urn:microsoft.com/office/officeart/2005/8/layout/hierarchy1"/>
    <dgm:cxn modelId="{A1BC825A-9649-4A02-8727-10ADE6612FCA}" type="presOf" srcId="{CABC4AD2-27E0-45C9-8FC3-ADEB44B2D044}" destId="{8FA1B41D-07DE-4276-9BDE-E726A480AB90}" srcOrd="0" destOrd="0" presId="urn:microsoft.com/office/officeart/2005/8/layout/hierarchy1"/>
    <dgm:cxn modelId="{5B22B691-43D1-457D-9116-1D29569F830F}" type="presOf" srcId="{C26A25B7-0B55-402C-A291-8A8832C213BF}" destId="{B034A784-B06E-4B23-AB6F-EA9308740247}" srcOrd="0" destOrd="0" presId="urn:microsoft.com/office/officeart/2005/8/layout/hierarchy1"/>
    <dgm:cxn modelId="{D2F7B54B-9678-4B17-91D2-189A4055ECE8}" type="presOf" srcId="{7B99BBB7-6E59-40DE-A0E5-03EB2B95E230}" destId="{7121FD2E-8F74-4443-97F9-4A22A32C6EF8}" srcOrd="0" destOrd="0" presId="urn:microsoft.com/office/officeart/2005/8/layout/hierarchy1"/>
    <dgm:cxn modelId="{37EABBE9-4AF5-4952-8BCF-4DEFA1B6602D}" type="presOf" srcId="{712FAEDA-AB3F-4285-904A-EE4E3B57C8ED}" destId="{5905AA6D-C940-426B-AE7B-645F3C101D8A}" srcOrd="0" destOrd="0" presId="urn:microsoft.com/office/officeart/2005/8/layout/hierarchy1"/>
    <dgm:cxn modelId="{42429AD9-BC2D-49DA-AFAE-C6D20464C649}" srcId="{F9030743-5BB2-4CC7-959A-4C87A5DB091F}" destId="{712FAEDA-AB3F-4285-904A-EE4E3B57C8ED}" srcOrd="0" destOrd="0" parTransId="{C26A25B7-0B55-402C-A291-8A8832C213BF}" sibTransId="{723FEF02-C561-4A34-A5CE-F4F53AB0948C}"/>
    <dgm:cxn modelId="{BA833B57-0A8E-4A99-9F92-293CDAFEBA6B}" type="presOf" srcId="{A0E0DE27-D9D2-4A8B-A412-56DBD05F69B4}" destId="{F63C69C3-F4DA-4ACF-A23D-732914515B31}" srcOrd="0" destOrd="0" presId="urn:microsoft.com/office/officeart/2005/8/layout/hierarchy1"/>
    <dgm:cxn modelId="{F7C61130-5ACA-4895-A863-6CE12030AFCF}" srcId="{F9030743-5BB2-4CC7-959A-4C87A5DB091F}" destId="{CABC4AD2-27E0-45C9-8FC3-ADEB44B2D044}" srcOrd="1" destOrd="0" parTransId="{4E120FC1-C5C9-4C8D-8F1E-33C173A908AF}" sibTransId="{9482F4E4-2B41-4514-A575-D5A640A90DA4}"/>
    <dgm:cxn modelId="{0F9579CA-1FE7-4099-A223-F929A22E47F1}" type="presOf" srcId="{4E120FC1-C5C9-4C8D-8F1E-33C173A908AF}" destId="{5E914B04-F416-465D-818C-FDB62290764F}" srcOrd="0" destOrd="0" presId="urn:microsoft.com/office/officeart/2005/8/layout/hierarchy1"/>
    <dgm:cxn modelId="{9F6DE1E5-2D2D-4120-9618-CA7D1EF18796}" type="presParOf" srcId="{7121FD2E-8F74-4443-97F9-4A22A32C6EF8}" destId="{69E79E76-31AF-4C86-854C-D5DD760E83B8}" srcOrd="0" destOrd="0" presId="urn:microsoft.com/office/officeart/2005/8/layout/hierarchy1"/>
    <dgm:cxn modelId="{2B771452-F480-4262-89DA-47A0F5E7B654}" type="presParOf" srcId="{69E79E76-31AF-4C86-854C-D5DD760E83B8}" destId="{D2F21FFD-BFFF-4201-90F2-85B33B98CE37}" srcOrd="0" destOrd="0" presId="urn:microsoft.com/office/officeart/2005/8/layout/hierarchy1"/>
    <dgm:cxn modelId="{797A7E99-4CE0-4CF6-A1D9-848A57BE5EA6}" type="presParOf" srcId="{D2F21FFD-BFFF-4201-90F2-85B33B98CE37}" destId="{648362E3-4B11-4914-BDFB-CE8E04C70F76}" srcOrd="0" destOrd="0" presId="urn:microsoft.com/office/officeart/2005/8/layout/hierarchy1"/>
    <dgm:cxn modelId="{74D38DB4-3852-4B0B-A961-77FE3BF9FBB8}" type="presParOf" srcId="{D2F21FFD-BFFF-4201-90F2-85B33B98CE37}" destId="{49EADE6B-7C36-495B-B24E-876E2BB6FF35}" srcOrd="1" destOrd="0" presId="urn:microsoft.com/office/officeart/2005/8/layout/hierarchy1"/>
    <dgm:cxn modelId="{8B8F5982-550A-4743-A8EE-462BA44D36F2}" type="presParOf" srcId="{69E79E76-31AF-4C86-854C-D5DD760E83B8}" destId="{A4440D6E-90AC-4B09-A263-961A943EB636}" srcOrd="1" destOrd="0" presId="urn:microsoft.com/office/officeart/2005/8/layout/hierarchy1"/>
    <dgm:cxn modelId="{2DCC59AC-F885-4E3F-A7E1-74CDBFCD4848}" type="presParOf" srcId="{A4440D6E-90AC-4B09-A263-961A943EB636}" destId="{B034A784-B06E-4B23-AB6F-EA9308740247}" srcOrd="0" destOrd="0" presId="urn:microsoft.com/office/officeart/2005/8/layout/hierarchy1"/>
    <dgm:cxn modelId="{223CA495-44C3-4DF0-BC41-62942CA6A90E}" type="presParOf" srcId="{A4440D6E-90AC-4B09-A263-961A943EB636}" destId="{DCC183C7-2338-4C2D-B731-E98982F5E5D5}" srcOrd="1" destOrd="0" presId="urn:microsoft.com/office/officeart/2005/8/layout/hierarchy1"/>
    <dgm:cxn modelId="{810573C6-E6C9-49C9-9D85-2817A41E3674}" type="presParOf" srcId="{DCC183C7-2338-4C2D-B731-E98982F5E5D5}" destId="{BBAB4AFF-4C26-459B-B28E-A6E401516077}" srcOrd="0" destOrd="0" presId="urn:microsoft.com/office/officeart/2005/8/layout/hierarchy1"/>
    <dgm:cxn modelId="{7533268D-C111-4D83-A773-B661977DC189}" type="presParOf" srcId="{BBAB4AFF-4C26-459B-B28E-A6E401516077}" destId="{A0532611-5774-4625-8172-1F6F22F10FC7}" srcOrd="0" destOrd="0" presId="urn:microsoft.com/office/officeart/2005/8/layout/hierarchy1"/>
    <dgm:cxn modelId="{318196F6-AF4C-421B-87FA-43F560F8855F}" type="presParOf" srcId="{BBAB4AFF-4C26-459B-B28E-A6E401516077}" destId="{5905AA6D-C940-426B-AE7B-645F3C101D8A}" srcOrd="1" destOrd="0" presId="urn:microsoft.com/office/officeart/2005/8/layout/hierarchy1"/>
    <dgm:cxn modelId="{40D6E84C-7E34-46E3-89C6-222FBEC6B881}" type="presParOf" srcId="{DCC183C7-2338-4C2D-B731-E98982F5E5D5}" destId="{D1B991EA-8413-4836-B829-B5F1BC5CFA85}" srcOrd="1" destOrd="0" presId="urn:microsoft.com/office/officeart/2005/8/layout/hierarchy1"/>
    <dgm:cxn modelId="{3864FE40-CCF7-4C91-B8D4-5864A9BAC74B}" type="presParOf" srcId="{A4440D6E-90AC-4B09-A263-961A943EB636}" destId="{5E914B04-F416-465D-818C-FDB62290764F}" srcOrd="2" destOrd="0" presId="urn:microsoft.com/office/officeart/2005/8/layout/hierarchy1"/>
    <dgm:cxn modelId="{5CD351EC-2F7C-4381-A2E3-2E637ADAD113}" type="presParOf" srcId="{A4440D6E-90AC-4B09-A263-961A943EB636}" destId="{CE46D375-34B1-48F7-8A50-559E3A060C27}" srcOrd="3" destOrd="0" presId="urn:microsoft.com/office/officeart/2005/8/layout/hierarchy1"/>
    <dgm:cxn modelId="{F2694A49-EF6E-43F1-AE56-B64872AAFABD}" type="presParOf" srcId="{CE46D375-34B1-48F7-8A50-559E3A060C27}" destId="{50136A0D-468F-4305-8211-DC334D04BDA3}" srcOrd="0" destOrd="0" presId="urn:microsoft.com/office/officeart/2005/8/layout/hierarchy1"/>
    <dgm:cxn modelId="{01A383C0-2C32-4CB6-B019-D3E6FECBF2BF}" type="presParOf" srcId="{50136A0D-468F-4305-8211-DC334D04BDA3}" destId="{A75B62E0-D2D7-4774-94E5-3BD6DDB3EBE8}" srcOrd="0" destOrd="0" presId="urn:microsoft.com/office/officeart/2005/8/layout/hierarchy1"/>
    <dgm:cxn modelId="{ABDE53B2-CF2C-4899-8B01-AD56B547D57D}" type="presParOf" srcId="{50136A0D-468F-4305-8211-DC334D04BDA3}" destId="{8FA1B41D-07DE-4276-9BDE-E726A480AB90}" srcOrd="1" destOrd="0" presId="urn:microsoft.com/office/officeart/2005/8/layout/hierarchy1"/>
    <dgm:cxn modelId="{F592FA54-8300-478B-B818-27D7A69F1493}" type="presParOf" srcId="{CE46D375-34B1-48F7-8A50-559E3A060C27}" destId="{2660EA94-70BC-48AA-8995-C8A9E53B5D64}" srcOrd="1" destOrd="0" presId="urn:microsoft.com/office/officeart/2005/8/layout/hierarchy1"/>
    <dgm:cxn modelId="{A074FD3C-058B-4200-B148-1FDD053E807D}" type="presParOf" srcId="{A4440D6E-90AC-4B09-A263-961A943EB636}" destId="{30CC56D2-6DFA-4CD5-98B0-C84B59A556EC}" srcOrd="4" destOrd="0" presId="urn:microsoft.com/office/officeart/2005/8/layout/hierarchy1"/>
    <dgm:cxn modelId="{929BE64B-B98D-4BE5-9B12-85395DC887FA}" type="presParOf" srcId="{A4440D6E-90AC-4B09-A263-961A943EB636}" destId="{D800FDE1-9B4C-4291-9FA2-1D3C26C9D346}" srcOrd="5" destOrd="0" presId="urn:microsoft.com/office/officeart/2005/8/layout/hierarchy1"/>
    <dgm:cxn modelId="{3725C794-5576-45C6-8D6C-16DA8C19E29A}" type="presParOf" srcId="{D800FDE1-9B4C-4291-9FA2-1D3C26C9D346}" destId="{D33AB18C-F856-425F-8CEA-1021F136F757}" srcOrd="0" destOrd="0" presId="urn:microsoft.com/office/officeart/2005/8/layout/hierarchy1"/>
    <dgm:cxn modelId="{1176F9E1-6278-48F6-ACBF-AB581ED97653}" type="presParOf" srcId="{D33AB18C-F856-425F-8CEA-1021F136F757}" destId="{981A61BB-5020-4BBD-B1AD-63962A6E636A}" srcOrd="0" destOrd="0" presId="urn:microsoft.com/office/officeart/2005/8/layout/hierarchy1"/>
    <dgm:cxn modelId="{27C567DD-CC34-4CEE-9995-7267754C7832}" type="presParOf" srcId="{D33AB18C-F856-425F-8CEA-1021F136F757}" destId="{F63C69C3-F4DA-4ACF-A23D-732914515B31}" srcOrd="1" destOrd="0" presId="urn:microsoft.com/office/officeart/2005/8/layout/hierarchy1"/>
    <dgm:cxn modelId="{4F20E6AC-B720-4EF0-8CF0-E718F03AF40A}" type="presParOf" srcId="{D800FDE1-9B4C-4291-9FA2-1D3C26C9D346}" destId="{82872ED5-DCC1-413A-B594-5047611EAE7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CC56D2-6DFA-4CD5-98B0-C84B59A556EC}">
      <dsp:nvSpPr>
        <dsp:cNvPr id="0" name=""/>
        <dsp:cNvSpPr/>
      </dsp:nvSpPr>
      <dsp:spPr>
        <a:xfrm>
          <a:off x="2959265" y="1423983"/>
          <a:ext cx="2088984" cy="506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100"/>
              </a:lnTo>
              <a:lnTo>
                <a:pt x="2088984" y="348100"/>
              </a:lnTo>
              <a:lnTo>
                <a:pt x="2088984" y="5069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14B04-F416-465D-818C-FDB62290764F}">
      <dsp:nvSpPr>
        <dsp:cNvPr id="0" name=""/>
        <dsp:cNvSpPr/>
      </dsp:nvSpPr>
      <dsp:spPr>
        <a:xfrm>
          <a:off x="2907030" y="1423983"/>
          <a:ext cx="91440" cy="506929"/>
        </a:xfrm>
        <a:custGeom>
          <a:avLst/>
          <a:gdLst/>
          <a:ahLst/>
          <a:cxnLst/>
          <a:rect l="0" t="0" r="0" b="0"/>
          <a:pathLst>
            <a:path>
              <a:moveTo>
                <a:pt x="52235" y="0"/>
              </a:moveTo>
              <a:lnTo>
                <a:pt x="52235" y="348100"/>
              </a:lnTo>
              <a:lnTo>
                <a:pt x="45720" y="348100"/>
              </a:lnTo>
              <a:lnTo>
                <a:pt x="45720" y="5069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4A784-B06E-4B23-AB6F-EA9308740247}">
      <dsp:nvSpPr>
        <dsp:cNvPr id="0" name=""/>
        <dsp:cNvSpPr/>
      </dsp:nvSpPr>
      <dsp:spPr>
        <a:xfrm>
          <a:off x="857250" y="1423983"/>
          <a:ext cx="2102015" cy="506929"/>
        </a:xfrm>
        <a:custGeom>
          <a:avLst/>
          <a:gdLst/>
          <a:ahLst/>
          <a:cxnLst/>
          <a:rect l="0" t="0" r="0" b="0"/>
          <a:pathLst>
            <a:path>
              <a:moveTo>
                <a:pt x="2102015" y="0"/>
              </a:moveTo>
              <a:lnTo>
                <a:pt x="2102015" y="348100"/>
              </a:lnTo>
              <a:lnTo>
                <a:pt x="0" y="348100"/>
              </a:lnTo>
              <a:lnTo>
                <a:pt x="0" y="5069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362E3-4B11-4914-BDFB-CE8E04C70F76}">
      <dsp:nvSpPr>
        <dsp:cNvPr id="0" name=""/>
        <dsp:cNvSpPr/>
      </dsp:nvSpPr>
      <dsp:spPr>
        <a:xfrm>
          <a:off x="2102015" y="335276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ADE6B-7C36-495B-B24E-876E2BB6FF35}">
      <dsp:nvSpPr>
        <dsp:cNvPr id="0" name=""/>
        <dsp:cNvSpPr/>
      </dsp:nvSpPr>
      <dsp:spPr>
        <a:xfrm>
          <a:off x="2292515" y="516251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Requirements types</a:t>
          </a:r>
          <a:endParaRPr lang="en-US" sz="2000" kern="1200" dirty="0"/>
        </a:p>
      </dsp:txBody>
      <dsp:txXfrm>
        <a:off x="2292515" y="516251"/>
        <a:ext cx="1714499" cy="1088707"/>
      </dsp:txXfrm>
    </dsp:sp>
    <dsp:sp modelId="{A0532611-5774-4625-8172-1F6F22F10FC7}">
      <dsp:nvSpPr>
        <dsp:cNvPr id="0" name=""/>
        <dsp:cNvSpPr/>
      </dsp:nvSpPr>
      <dsp:spPr>
        <a:xfrm>
          <a:off x="0" y="1930913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5AA6D-C940-426B-AE7B-645F3C101D8A}">
      <dsp:nvSpPr>
        <dsp:cNvPr id="0" name=""/>
        <dsp:cNvSpPr/>
      </dsp:nvSpPr>
      <dsp:spPr>
        <a:xfrm>
          <a:off x="190500" y="2111888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Functional requirements</a:t>
          </a:r>
          <a:endParaRPr lang="en-US" sz="2000" kern="1200" dirty="0"/>
        </a:p>
      </dsp:txBody>
      <dsp:txXfrm>
        <a:off x="190500" y="2111888"/>
        <a:ext cx="1714499" cy="1088707"/>
      </dsp:txXfrm>
    </dsp:sp>
    <dsp:sp modelId="{A75B62E0-D2D7-4774-94E5-3BD6DDB3EBE8}">
      <dsp:nvSpPr>
        <dsp:cNvPr id="0" name=""/>
        <dsp:cNvSpPr/>
      </dsp:nvSpPr>
      <dsp:spPr>
        <a:xfrm>
          <a:off x="2095500" y="1930913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1B41D-07DE-4276-9BDE-E726A480AB90}">
      <dsp:nvSpPr>
        <dsp:cNvPr id="0" name=""/>
        <dsp:cNvSpPr/>
      </dsp:nvSpPr>
      <dsp:spPr>
        <a:xfrm>
          <a:off x="2286000" y="2111888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Non-functional requirements </a:t>
          </a:r>
          <a:endParaRPr lang="en-US" sz="2000" kern="1200" dirty="0"/>
        </a:p>
      </dsp:txBody>
      <dsp:txXfrm>
        <a:off x="2286000" y="2111888"/>
        <a:ext cx="1714499" cy="1088707"/>
      </dsp:txXfrm>
    </dsp:sp>
    <dsp:sp modelId="{981A61BB-5020-4BBD-B1AD-63962A6E636A}">
      <dsp:nvSpPr>
        <dsp:cNvPr id="0" name=""/>
        <dsp:cNvSpPr/>
      </dsp:nvSpPr>
      <dsp:spPr>
        <a:xfrm>
          <a:off x="4191000" y="1930913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C69C3-F4DA-4ACF-A23D-732914515B31}">
      <dsp:nvSpPr>
        <dsp:cNvPr id="0" name=""/>
        <dsp:cNvSpPr/>
      </dsp:nvSpPr>
      <dsp:spPr>
        <a:xfrm>
          <a:off x="4381499" y="2111888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Design constraint</a:t>
          </a:r>
          <a:endParaRPr lang="en-US" sz="2000" kern="1200" dirty="0"/>
        </a:p>
      </dsp:txBody>
      <dsp:txXfrm>
        <a:off x="4381499" y="2111888"/>
        <a:ext cx="1714499" cy="1088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9C111-F636-4D7D-B0AD-23BB34C6290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2F7FA-1014-449F-BEB7-BFFF9E3EB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92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2F7FA-1014-449F-BEB7-BFFF9E3EB8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405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A5F6E-06A1-4ACE-BC09-78FD51EB82C1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57512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2F7FA-1014-449F-BEB7-BFFF9E3EB81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76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2F7FA-1014-449F-BEB7-BFFF9E3EB81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27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DBDA-3190-4401-B57E-668D84056BA5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052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D7C4-F441-40DC-B36F-DC4B85D5344F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662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8FD-B559-456E-A320-0AA5E3E1F25C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47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F19F-A203-4493-B4F4-1301DBCD475D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03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E2A5-40FC-48DE-85AC-6DF383552FC7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734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B5CF-A054-4937-958C-E7C5277C91FE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11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F3A-D5C8-4610-8375-373BF28935B5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788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0512-7AEC-49C8-AF02-368F437C2D97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604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9BD1-1BBB-491F-BB17-0BD132A6057D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291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29A31AB-79CC-4E55-8FC5-0919D92FD573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577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B9CE-C527-4464-9D41-58037B46EBA1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716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41BA81-A0E5-440C-BE64-ADBB9BAE9CEC}" type="datetime4">
              <a:rPr lang="en-US" smtClean="0"/>
              <a:pPr/>
              <a:t>October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234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590038" y="2613405"/>
            <a:ext cx="404841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25" baseline="3103" dirty="0" smtClean="0">
                <a:latin typeface="Calibri"/>
                <a:cs typeface="Calibri"/>
              </a:rPr>
              <a:t>C</a:t>
            </a:r>
            <a:r>
              <a:rPr sz="6600" spc="0" baseline="3103" dirty="0" smtClean="0">
                <a:latin typeface="Calibri"/>
                <a:cs typeface="Calibri"/>
              </a:rPr>
              <a:t>T1404</a:t>
            </a:r>
            <a:r>
              <a:rPr sz="6600" spc="-19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Lectu</a:t>
            </a:r>
            <a:r>
              <a:rPr sz="6600" spc="-54" baseline="3103" dirty="0" smtClean="0">
                <a:latin typeface="Calibri"/>
                <a:cs typeface="Calibri"/>
              </a:rPr>
              <a:t>r</a:t>
            </a:r>
            <a:r>
              <a:rPr sz="6600" spc="0" baseline="3103" dirty="0" smtClean="0">
                <a:latin typeface="Calibri"/>
                <a:cs typeface="Calibri"/>
              </a:rPr>
              <a:t>e 2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000" y="3995928"/>
            <a:ext cx="617220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3360"/>
              </a:lnSpc>
              <a:spcBef>
                <a:spcPts val="168"/>
              </a:spcBef>
            </a:pPr>
            <a:r>
              <a:rPr sz="3600" b="1" spc="-59" baseline="3413" dirty="0" smtClean="0">
                <a:solidFill>
                  <a:srgbClr val="888888"/>
                </a:solidFill>
                <a:latin typeface="+mj-lt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888888"/>
                </a:solidFill>
                <a:latin typeface="+mj-lt"/>
                <a:cs typeface="Calibri"/>
              </a:rPr>
              <a:t>equi</a:t>
            </a:r>
            <a:r>
              <a:rPr sz="3600" b="1" spc="-44" baseline="3413" dirty="0" smtClean="0">
                <a:solidFill>
                  <a:srgbClr val="888888"/>
                </a:solidFill>
                <a:latin typeface="+mj-lt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888888"/>
                </a:solidFill>
                <a:latin typeface="+mj-lt"/>
                <a:cs typeface="Calibri"/>
              </a:rPr>
              <a:t>eme</a:t>
            </a:r>
            <a:r>
              <a:rPr sz="3600" b="1" spc="-25" baseline="3413" dirty="0" smtClean="0">
                <a:solidFill>
                  <a:srgbClr val="888888"/>
                </a:solidFill>
                <a:latin typeface="+mj-lt"/>
                <a:cs typeface="Calibri"/>
              </a:rPr>
              <a:t>n</a:t>
            </a:r>
            <a:r>
              <a:rPr sz="3600" b="1" spc="0" baseline="3413" dirty="0" smtClean="0">
                <a:solidFill>
                  <a:srgbClr val="888888"/>
                </a:solidFill>
                <a:latin typeface="+mj-lt"/>
                <a:cs typeface="Calibri"/>
              </a:rPr>
              <a:t>t</a:t>
            </a:r>
            <a:r>
              <a:rPr lang="en-US" sz="3600" b="1" spc="0" baseline="3413" dirty="0" smtClean="0">
                <a:solidFill>
                  <a:srgbClr val="888888"/>
                </a:solidFill>
                <a:latin typeface="+mj-lt"/>
                <a:cs typeface="Calibri"/>
              </a:rPr>
              <a:t> </a:t>
            </a:r>
            <a:r>
              <a:rPr lang="en-US" sz="3600" b="1" baseline="3413" dirty="0" smtClean="0">
                <a:solidFill>
                  <a:srgbClr val="888888"/>
                </a:solidFill>
                <a:latin typeface="+mj-lt"/>
                <a:cs typeface="Calibri"/>
              </a:rPr>
              <a:t>Engineer</a:t>
            </a:r>
            <a:r>
              <a:rPr lang="en-US" sz="3600" b="1" spc="-9" baseline="3413" dirty="0" smtClean="0">
                <a:solidFill>
                  <a:srgbClr val="888888"/>
                </a:solidFill>
                <a:latin typeface="+mj-lt"/>
                <a:cs typeface="Calibri"/>
              </a:rPr>
              <a:t>i</a:t>
            </a:r>
            <a:r>
              <a:rPr lang="en-US" sz="3600" b="1" baseline="3413" dirty="0" smtClean="0">
                <a:solidFill>
                  <a:srgbClr val="888888"/>
                </a:solidFill>
                <a:latin typeface="+mj-lt"/>
                <a:cs typeface="Calibri"/>
              </a:rPr>
              <a:t>ng</a:t>
            </a:r>
            <a:endParaRPr sz="3600" b="1" dirty="0">
              <a:latin typeface="+mj-lt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01747" y="3995928"/>
            <a:ext cx="204207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06460" y="6461454"/>
            <a:ext cx="1244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888888"/>
                </a:solidFill>
                <a:latin typeface="Times New Roman"/>
                <a:cs typeface="Times New Roman"/>
              </a:rPr>
              <a:t>1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Concise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 smtClean="0"/>
              <a:t>REQ: </a:t>
            </a:r>
            <a:r>
              <a:rPr lang="en-US" altLang="en-US" sz="3200" dirty="0" smtClean="0"/>
              <a:t>Sometimes the user can search for books using author’s name, but sometimes he should be able to search using the book title. Yet, other times, the user can enter both.</a:t>
            </a:r>
          </a:p>
          <a:p>
            <a:pPr lvl="1"/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The user shall be able to search for books based on author’s name or title.</a:t>
            </a:r>
            <a:endParaRPr lang="en-US" altLang="en-US" sz="2800" b="1" dirty="0" smtClean="0"/>
          </a:p>
        </p:txBody>
      </p:sp>
      <p:pic>
        <p:nvPicPr>
          <p:cNvPr id="5" name="Picture 4" descr="correct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7" name="&quot;No&quot; Symbol 6"/>
          <p:cNvSpPr/>
          <p:nvPr/>
        </p:nvSpPr>
        <p:spPr>
          <a:xfrm>
            <a:off x="251520" y="1916832"/>
            <a:ext cx="576064" cy="57606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38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Correct</a:t>
            </a:r>
          </a:p>
        </p:txBody>
      </p:sp>
      <p:sp>
        <p:nvSpPr>
          <p:cNvPr id="3277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Based on bank regulations, currency amounts shall be calculated and stored with accuracy of two decimal places.</a:t>
            </a:r>
            <a:endParaRPr lang="en-US" altLang="en-US" sz="28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3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Understandable</a:t>
            </a:r>
          </a:p>
        </p:txBody>
      </p:sp>
      <p:sp>
        <p:nvSpPr>
          <p:cNvPr id="3379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Requirements should be </a:t>
            </a:r>
          </a:p>
          <a:p>
            <a:pPr lvl="1"/>
            <a:r>
              <a:rPr lang="en-US" altLang="en-US" sz="2400" dirty="0" smtClean="0"/>
              <a:t>grammatically correct</a:t>
            </a:r>
          </a:p>
          <a:p>
            <a:pPr lvl="1"/>
            <a:r>
              <a:rPr lang="en-US" altLang="en-US" sz="2400" dirty="0" smtClean="0"/>
              <a:t>Written in a consistent  style e.g. the word “shall” should be used instead of “will”, “must”, “can”, or “may”</a:t>
            </a:r>
          </a:p>
          <a:p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The system shall remember customer data.</a:t>
            </a:r>
          </a:p>
          <a:p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The system shall displayed order details.</a:t>
            </a:r>
          </a:p>
          <a:p>
            <a:pPr lvl="1">
              <a:buFontTx/>
              <a:buNone/>
            </a:pPr>
            <a:endParaRPr lang="en-US" altLang="en-US" sz="2400" dirty="0" smtClean="0"/>
          </a:p>
          <a:p>
            <a:pPr lvl="1">
              <a:buFontTx/>
              <a:buNone/>
            </a:pPr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82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Feasible (Realistic)</a:t>
            </a:r>
          </a:p>
        </p:txBody>
      </p:sp>
      <p:sp>
        <p:nvSpPr>
          <p:cNvPr id="3481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The system shall be able to understand commands given in Arabic language.</a:t>
            </a:r>
          </a:p>
        </p:txBody>
      </p:sp>
      <p:pic>
        <p:nvPicPr>
          <p:cNvPr id="34821" name="Picture 4" descr="error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916832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67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Independent</a:t>
            </a:r>
          </a:p>
        </p:txBody>
      </p:sp>
      <p:sp>
        <p:nvSpPr>
          <p:cNvPr id="3584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The administrator shall be able to enter the list of best selling books.</a:t>
            </a:r>
          </a:p>
          <a:p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The system shall allow the user to view it.</a:t>
            </a:r>
          </a:p>
          <a:p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He shall be able to enter books related to a given book.</a:t>
            </a:r>
            <a:endParaRPr lang="en-US" altLang="en-US" sz="2800" b="1" dirty="0" smtClean="0"/>
          </a:p>
        </p:txBody>
      </p:sp>
      <p:pic>
        <p:nvPicPr>
          <p:cNvPr id="35845" name="Picture 4" descr="error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429000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72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Atomic</a:t>
            </a:r>
          </a:p>
        </p:txBody>
      </p:sp>
      <p:sp>
        <p:nvSpPr>
          <p:cNvPr id="3686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 smtClean="0"/>
              <a:t>REQ: </a:t>
            </a:r>
            <a:r>
              <a:rPr lang="en-US" altLang="en-US" sz="3200" dirty="0" smtClean="0"/>
              <a:t>The system shall provide the ability to order books, browse the best-selling books, search for books, and view book information. </a:t>
            </a:r>
            <a:endParaRPr lang="en-US" altLang="en-US" sz="3200" b="1" dirty="0" smtClean="0"/>
          </a:p>
        </p:txBody>
      </p:sp>
      <p:pic>
        <p:nvPicPr>
          <p:cNvPr id="36869" name="Picture 4" descr="error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852936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88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Necessary</a:t>
            </a:r>
          </a:p>
        </p:txBody>
      </p:sp>
      <p:sp>
        <p:nvSpPr>
          <p:cNvPr id="3789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A requirement is unnecessary if</a:t>
            </a:r>
          </a:p>
          <a:p>
            <a:pPr lvl="1"/>
            <a:r>
              <a:rPr lang="en-US" altLang="en-US" sz="2800" dirty="0" smtClean="0"/>
              <a:t>It is not needed by any stakeholder</a:t>
            </a:r>
          </a:p>
          <a:p>
            <a:pPr lvl="1"/>
            <a:r>
              <a:rPr lang="en-US" altLang="en-US" sz="2800" dirty="0" smtClean="0"/>
              <a:t>Or removing it will not affect the system</a:t>
            </a:r>
          </a:p>
          <a:p>
            <a:r>
              <a:rPr lang="en-US" altLang="en-US" sz="3200" b="1" dirty="0" smtClean="0"/>
              <a:t>REQ: </a:t>
            </a:r>
            <a:r>
              <a:rPr lang="en-US" altLang="en-US" sz="3200" dirty="0" smtClean="0"/>
              <a:t>All requirements shall be implemented and tested.</a:t>
            </a:r>
            <a:endParaRPr lang="en-US" altLang="en-US" sz="3200" b="1" dirty="0" smtClean="0"/>
          </a:p>
        </p:txBody>
      </p:sp>
      <p:pic>
        <p:nvPicPr>
          <p:cNvPr id="37893" name="Picture 4" descr="error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429000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42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Implementation-Free (Abstract)</a:t>
            </a:r>
          </a:p>
        </p:txBody>
      </p:sp>
      <p:sp>
        <p:nvSpPr>
          <p:cNvPr id="3891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Requirements should not contain unnecessary design and implementation information.</a:t>
            </a:r>
          </a:p>
          <a:p>
            <a:r>
              <a:rPr lang="en-US" altLang="en-US" sz="2800" b="1" dirty="0" smtClean="0"/>
              <a:t>REQ:</a:t>
            </a:r>
            <a:r>
              <a:rPr lang="en-US" altLang="en-US" sz="2800" dirty="0" smtClean="0"/>
              <a:t> Customer information shall be stored in a text file.</a:t>
            </a:r>
          </a:p>
        </p:txBody>
      </p:sp>
      <p:pic>
        <p:nvPicPr>
          <p:cNvPr id="38917" name="Picture 4" descr="error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852936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0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Characteristics for the Set of Requirements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2400" dirty="0" smtClean="0"/>
              <a:t>Consistent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2400" dirty="0" smtClean="0"/>
              <a:t>Non-redundant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2400" dirty="0" smtClean="0"/>
              <a:t>Complete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257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Consistent</a:t>
            </a:r>
          </a:p>
        </p:txBody>
      </p:sp>
      <p:sp>
        <p:nvSpPr>
          <p:cNvPr id="4096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There should be no conflict between requirements.</a:t>
            </a:r>
          </a:p>
          <a:p>
            <a:r>
              <a:rPr lang="en-US" altLang="en-US" sz="2800" b="1" dirty="0" smtClean="0"/>
              <a:t>REQ1: </a:t>
            </a:r>
            <a:r>
              <a:rPr lang="en-US" altLang="en-US" sz="2800" dirty="0" smtClean="0"/>
              <a:t>Payment by PayPal shall be available.</a:t>
            </a:r>
          </a:p>
          <a:p>
            <a:r>
              <a:rPr lang="en-US" altLang="en-US" sz="2800" dirty="0" smtClean="0"/>
              <a:t> </a:t>
            </a:r>
            <a:r>
              <a:rPr lang="en-US" altLang="en-US" sz="2800" b="1" dirty="0" smtClean="0"/>
              <a:t>REQ2: </a:t>
            </a:r>
            <a:r>
              <a:rPr lang="en-US" altLang="en-US" sz="2800" dirty="0" smtClean="0"/>
              <a:t>Only credit card payments shall be accepted.</a:t>
            </a:r>
          </a:p>
        </p:txBody>
      </p:sp>
      <p:pic>
        <p:nvPicPr>
          <p:cNvPr id="40965" name="Picture 4" descr="error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36912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6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879144" y="601497"/>
            <a:ext cx="7797312" cy="32964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7621" marR="61081">
              <a:lnSpc>
                <a:spcPts val="4585"/>
              </a:lnSpc>
              <a:spcBef>
                <a:spcPts val="229"/>
              </a:spcBef>
            </a:pPr>
            <a:r>
              <a:rPr sz="6600" spc="-389" baseline="3103" dirty="0" smtClean="0">
                <a:latin typeface="Calibri"/>
                <a:cs typeface="Calibri"/>
              </a:rPr>
              <a:t>T</a:t>
            </a:r>
            <a:r>
              <a:rPr sz="6600" spc="0" baseline="3103" dirty="0" smtClean="0">
                <a:latin typeface="Calibri"/>
                <a:cs typeface="Calibri"/>
              </a:rPr>
              <a:t>od</a:t>
            </a:r>
            <a:r>
              <a:rPr sz="6600" spc="-79" baseline="3103" dirty="0" smtClean="0">
                <a:latin typeface="Calibri"/>
                <a:cs typeface="Calibri"/>
              </a:rPr>
              <a:t>a</a:t>
            </a:r>
            <a:r>
              <a:rPr sz="6600" spc="0" baseline="3103" dirty="0" smtClean="0">
                <a:latin typeface="Calibri"/>
                <a:cs typeface="Calibri"/>
              </a:rPr>
              <a:t>y's Lectu</a:t>
            </a:r>
            <a:r>
              <a:rPr sz="6600" spc="-64" baseline="3103" dirty="0" smtClean="0">
                <a:latin typeface="Calibri"/>
                <a:cs typeface="Calibri"/>
              </a:rPr>
              <a:t>r</a:t>
            </a:r>
            <a:r>
              <a:rPr sz="6600" spc="0" baseline="3103" dirty="0" smtClean="0">
                <a:latin typeface="Calibri"/>
                <a:cs typeface="Calibri"/>
              </a:rPr>
              <a:t>e</a:t>
            </a:r>
            <a:endParaRPr lang="en-US" sz="6600" spc="0" baseline="3103" dirty="0" smtClean="0">
              <a:latin typeface="Calibri"/>
              <a:cs typeface="Calibri"/>
            </a:endParaRPr>
          </a:p>
          <a:p>
            <a:pPr marL="1947621" marR="61081">
              <a:lnSpc>
                <a:spcPts val="4585"/>
              </a:lnSpc>
              <a:spcBef>
                <a:spcPts val="229"/>
              </a:spcBef>
            </a:pPr>
            <a:endParaRPr lang="en-US" sz="6600" spc="0" baseline="3103" dirty="0" smtClean="0">
              <a:latin typeface="Calibri"/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2400" dirty="0"/>
              <a:t>Definition of a Software Requirement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2400" dirty="0"/>
              <a:t>Definition of Software Requirements Management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2400" dirty="0"/>
              <a:t>Characteristics of a Good Requirement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2400" dirty="0"/>
              <a:t>Characteristics for the Requirements Set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2400" dirty="0"/>
              <a:t>Types of Requirements (Functional, Nonfunctional, and Design Constraints)</a:t>
            </a:r>
          </a:p>
          <a:p>
            <a:pPr marL="2519121" marR="61081" indent="-571500">
              <a:lnSpc>
                <a:spcPts val="4585"/>
              </a:lnSpc>
              <a:spcBef>
                <a:spcPts val="229"/>
              </a:spcBef>
              <a:buFont typeface="Arial" panose="020B0604020202020204" pitchFamily="34" charset="0"/>
              <a:buChar char="•"/>
            </a:pPr>
            <a:endParaRPr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06460" y="6461454"/>
            <a:ext cx="1244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888888"/>
                </a:solidFill>
                <a:latin typeface="Times New Roman"/>
                <a:cs typeface="Times New Roman"/>
              </a:rPr>
              <a:t>2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Consistent</a:t>
            </a:r>
          </a:p>
        </p:txBody>
      </p:sp>
      <p:sp>
        <p:nvSpPr>
          <p:cNvPr id="4198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The applied terminology should be consistent</a:t>
            </a:r>
          </a:p>
          <a:p>
            <a:r>
              <a:rPr lang="en-US" altLang="en-US" sz="2800" b="1" dirty="0" smtClean="0"/>
              <a:t>REQ1: </a:t>
            </a:r>
            <a:r>
              <a:rPr lang="en-US" altLang="en-US" sz="2800" dirty="0" smtClean="0"/>
              <a:t>Users shall be able to view best selling books.</a:t>
            </a:r>
          </a:p>
          <a:p>
            <a:r>
              <a:rPr lang="en-US" altLang="en-US" sz="2800" b="1" dirty="0" smtClean="0"/>
              <a:t>REQ2: </a:t>
            </a:r>
            <a:r>
              <a:rPr lang="en-US" altLang="en-US" sz="2800" dirty="0" smtClean="0"/>
              <a:t>An administrator shall be able to add books to the highest-sales books.</a:t>
            </a:r>
          </a:p>
          <a:p>
            <a:endParaRPr lang="en-US" altLang="en-US" sz="2800" dirty="0" smtClean="0"/>
          </a:p>
        </p:txBody>
      </p:sp>
      <p:pic>
        <p:nvPicPr>
          <p:cNvPr id="41989" name="Picture 4" descr="error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780928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26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Non-redundant</a:t>
            </a:r>
          </a:p>
        </p:txBody>
      </p:sp>
      <p:sp>
        <p:nvSpPr>
          <p:cNvPr id="4301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22959" y="1844824"/>
            <a:ext cx="7543801" cy="4023360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There should be no overlapping between requirements</a:t>
            </a:r>
          </a:p>
          <a:p>
            <a:r>
              <a:rPr lang="en-US" altLang="en-US" sz="2800" b="1" dirty="0" smtClean="0"/>
              <a:t>REQ1: </a:t>
            </a:r>
            <a:r>
              <a:rPr lang="en-US" altLang="en-US" sz="2800" dirty="0" smtClean="0"/>
              <a:t>A calendar shall be available to help with entering the flight date.</a:t>
            </a:r>
          </a:p>
          <a:p>
            <a:r>
              <a:rPr lang="en-US" altLang="en-US" sz="2800" b="1" dirty="0" smtClean="0"/>
              <a:t>REQ2:</a:t>
            </a:r>
            <a:r>
              <a:rPr lang="en-US" altLang="en-US" sz="2800" dirty="0" smtClean="0"/>
              <a:t> The system shall display a calendar when entering any date. </a:t>
            </a:r>
          </a:p>
        </p:txBody>
      </p:sp>
      <p:pic>
        <p:nvPicPr>
          <p:cNvPr id="43013" name="Picture 4" descr="error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33360" y="3188236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2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</a:t>
            </a:r>
          </a:p>
        </p:txBody>
      </p:sp>
      <p:sp>
        <p:nvSpPr>
          <p:cNvPr id="4403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All applicable requirements should be specified.</a:t>
            </a:r>
            <a:r>
              <a:rPr lang="en-US" altLang="en-US" sz="2800" b="1" dirty="0" smtClean="0"/>
              <a:t> </a:t>
            </a:r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75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VERSUS How</a:t>
            </a:r>
          </a:p>
        </p:txBody>
      </p:sp>
      <p:sp>
        <p:nvSpPr>
          <p:cNvPr id="5222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Requirements should not contain:</a:t>
            </a:r>
          </a:p>
          <a:p>
            <a:pPr lvl="1"/>
            <a:r>
              <a:rPr lang="en-US" altLang="en-US" sz="2400" dirty="0" smtClean="0"/>
              <a:t>Project information</a:t>
            </a:r>
          </a:p>
          <a:p>
            <a:pPr lvl="1"/>
            <a:r>
              <a:rPr lang="en-US" altLang="en-US" sz="2400" dirty="0" smtClean="0"/>
              <a:t>Budget information</a:t>
            </a:r>
          </a:p>
          <a:p>
            <a:pPr lvl="1"/>
            <a:r>
              <a:rPr lang="en-US" altLang="en-US" sz="2400" dirty="0" smtClean="0"/>
              <a:t>Testing information</a:t>
            </a:r>
          </a:p>
          <a:p>
            <a:pPr lvl="1"/>
            <a:r>
              <a:rPr lang="en-US" altLang="en-US" sz="2400" dirty="0" smtClean="0"/>
              <a:t>Design information</a:t>
            </a:r>
          </a:p>
          <a:p>
            <a:pPr lvl="2"/>
            <a:r>
              <a:rPr lang="en-US" altLang="en-US" sz="1800" dirty="0" smtClean="0"/>
              <a:t>Unless the customer </a:t>
            </a:r>
            <a:r>
              <a:rPr lang="en-US" altLang="en-US" sz="1800" u="sng" dirty="0" smtClean="0"/>
              <a:t>really</a:t>
            </a:r>
            <a:r>
              <a:rPr lang="en-US" altLang="en-US" sz="1800" dirty="0" smtClean="0"/>
              <a:t> demands it</a:t>
            </a:r>
          </a:p>
          <a:p>
            <a:pPr lvl="2"/>
            <a:r>
              <a:rPr lang="en-US" altLang="en-US" sz="1800" dirty="0" smtClean="0"/>
              <a:t>Put under design constraints to distinguish from other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0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33400" y="457200"/>
            <a:ext cx="8077200" cy="1099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3765"/>
              </a:lnSpc>
              <a:spcBef>
                <a:spcPts val="188"/>
              </a:spcBef>
            </a:pPr>
            <a:r>
              <a:rPr lang="en-US" altLang="en-US" sz="4000" dirty="0"/>
              <a:t>Types of Requirements</a:t>
            </a:r>
            <a:br>
              <a:rPr lang="en-US" altLang="en-US" sz="4000" dirty="0"/>
            </a:br>
            <a:r>
              <a:rPr lang="en-US" altLang="en-US" sz="2800" dirty="0"/>
              <a:t>(based on what they describe)</a:t>
            </a:r>
            <a:endParaRPr sz="1600" dirty="0">
              <a:latin typeface="+mj-lt"/>
              <a:cs typeface="Calibri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126835493"/>
              </p:ext>
            </p:extLst>
          </p:nvPr>
        </p:nvGraphicFramePr>
        <p:xfrm>
          <a:off x="1524000" y="1916832"/>
          <a:ext cx="6096000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4-01-27 at 1.19.01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2364678"/>
            <a:ext cx="2544688" cy="374660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Functional Requirement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1560" y="1988840"/>
            <a:ext cx="5328592" cy="4122444"/>
          </a:xfrm>
        </p:spPr>
        <p:txBody>
          <a:bodyPr/>
          <a:lstStyle/>
          <a:p>
            <a:r>
              <a:rPr lang="en-US" dirty="0" smtClean="0"/>
              <a:t>The activity that the system must perform.</a:t>
            </a:r>
          </a:p>
          <a:p>
            <a:r>
              <a:rPr lang="en-US" dirty="0" smtClean="0"/>
              <a:t>It related directly to a process a system has to perform or information it need to contain.</a:t>
            </a:r>
          </a:p>
          <a:p>
            <a:r>
              <a:rPr lang="en-US" dirty="0" smtClean="0"/>
              <a:t>Functional requirements flow directly into the creation of functional, structural and behavioral models.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97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Non-functional requirement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4685145" cy="4023360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000" b="0" dirty="0" smtClean="0"/>
              <a:t>The </a:t>
            </a:r>
            <a:r>
              <a:rPr lang="en-US" sz="2000" b="0" dirty="0"/>
              <a:t>definition for a non-functional requirement is that it essentially specifies </a:t>
            </a:r>
            <a:r>
              <a:rPr lang="en-US" sz="2000" dirty="0"/>
              <a:t>how</a:t>
            </a:r>
            <a:r>
              <a:rPr lang="en-US" sz="2000" b="0" dirty="0"/>
              <a:t> the system should behave and that it is a constraint upon the systems </a:t>
            </a:r>
            <a:r>
              <a:rPr lang="en-US" sz="2000" b="0" dirty="0" smtClean="0"/>
              <a:t>behavior. 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One </a:t>
            </a:r>
            <a:r>
              <a:rPr lang="en-US" sz="2000" b="0" dirty="0"/>
              <a:t>could also think of non-functional requirements as quality attributes for of a system</a:t>
            </a:r>
            <a:r>
              <a:rPr lang="en-US" sz="2000" b="0" dirty="0" smtClean="0"/>
              <a:t>.</a:t>
            </a:r>
          </a:p>
          <a:p>
            <a:pPr>
              <a:buFont typeface="Arial"/>
              <a:buChar char="•"/>
            </a:pPr>
            <a:endParaRPr lang="en-US" sz="2000" b="0" dirty="0"/>
          </a:p>
          <a:p>
            <a:pPr>
              <a:buFont typeface="Arial"/>
              <a:buChar char="•"/>
            </a:pPr>
            <a:r>
              <a:rPr lang="en-US" sz="2000" b="0" dirty="0"/>
              <a:t>Simply put, the difference is that </a:t>
            </a:r>
            <a:r>
              <a:rPr lang="en-US" sz="2000" b="0" u="sng" dirty="0"/>
              <a:t>non-functional </a:t>
            </a:r>
            <a:r>
              <a:rPr lang="en-US" sz="2000" b="0" dirty="0"/>
              <a:t>requirements describe </a:t>
            </a:r>
            <a:r>
              <a:rPr lang="en-US" sz="2000" b="0" u="sng" dirty="0"/>
              <a:t>how</a:t>
            </a:r>
            <a:r>
              <a:rPr lang="en-US" sz="2000" b="0" dirty="0"/>
              <a:t> the system works, while </a:t>
            </a:r>
            <a:r>
              <a:rPr lang="en-US" sz="2000" b="0" u="sng" dirty="0"/>
              <a:t>functional</a:t>
            </a:r>
            <a:r>
              <a:rPr lang="en-US" sz="2000" b="0" dirty="0"/>
              <a:t> requirements describe </a:t>
            </a:r>
            <a:r>
              <a:rPr lang="en-US" sz="2000" b="0" u="sng" dirty="0"/>
              <a:t>what</a:t>
            </a:r>
            <a:r>
              <a:rPr lang="en-US" sz="2000" b="0" dirty="0"/>
              <a:t> the system should do.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5" descr="Screen shot 2014-01-27 at 1.25.04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9480" y="2204864"/>
            <a:ext cx="321099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38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6" y="188640"/>
            <a:ext cx="9031639" cy="590465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8762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FURPS+ Framework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1959" y="1772816"/>
            <a:ext cx="788497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52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-1828800" y="228600"/>
            <a:ext cx="7696200" cy="60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79462" marR="2181549" algn="ctr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latin typeface="+mj-lt"/>
                <a:cs typeface="Calibri"/>
              </a:rPr>
              <a:t>S</a:t>
            </a:r>
            <a:r>
              <a:rPr sz="4400" spc="-39" dirty="0" smtClean="0">
                <a:latin typeface="+mj-lt"/>
                <a:cs typeface="Calibri"/>
              </a:rPr>
              <a:t>t</a:t>
            </a:r>
            <a:r>
              <a:rPr sz="4400" spc="0" dirty="0" smtClean="0">
                <a:latin typeface="+mj-lt"/>
                <a:cs typeface="Calibri"/>
              </a:rPr>
              <a:t>a</a:t>
            </a:r>
            <a:r>
              <a:rPr sz="4400" spc="-134" dirty="0" smtClean="0">
                <a:latin typeface="+mj-lt"/>
                <a:cs typeface="Calibri"/>
              </a:rPr>
              <a:t>k</a:t>
            </a:r>
            <a:r>
              <a:rPr sz="4400" spc="0" dirty="0" smtClean="0">
                <a:latin typeface="+mj-lt"/>
                <a:cs typeface="Calibri"/>
              </a:rPr>
              <a:t>eh</a:t>
            </a:r>
            <a:r>
              <a:rPr sz="4400" spc="9" dirty="0" smtClean="0">
                <a:latin typeface="+mj-lt"/>
                <a:cs typeface="Calibri"/>
              </a:rPr>
              <a:t>o</a:t>
            </a:r>
            <a:r>
              <a:rPr sz="4400" spc="0" dirty="0" smtClean="0">
                <a:latin typeface="+mj-lt"/>
                <a:cs typeface="Calibri"/>
              </a:rPr>
              <a:t>lde</a:t>
            </a:r>
            <a:r>
              <a:rPr sz="4400" spc="-64" dirty="0" smtClean="0">
                <a:latin typeface="+mj-lt"/>
                <a:cs typeface="Calibri"/>
              </a:rPr>
              <a:t>r</a:t>
            </a:r>
            <a:r>
              <a:rPr sz="4400" spc="0" dirty="0" smtClean="0">
                <a:latin typeface="+mj-lt"/>
                <a:cs typeface="Calibri"/>
              </a:rPr>
              <a:t>s</a:t>
            </a:r>
            <a:endParaRPr sz="2800" dirty="0">
              <a:latin typeface="+mj-lt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6858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People or </a:t>
            </a:r>
            <a:r>
              <a:rPr lang="en-US" sz="2000" dirty="0" smtClean="0"/>
              <a:t>organizations </a:t>
            </a:r>
            <a:r>
              <a:rPr lang="en-US" sz="2000" dirty="0"/>
              <a:t>that are affected by the proposed system or have a potential influence on the requirements 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09600" y="21336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Includes</a:t>
            </a:r>
            <a:r>
              <a:rPr lang="en-US" sz="2000" dirty="0"/>
              <a:t>: </a:t>
            </a:r>
          </a:p>
          <a:p>
            <a:pPr lvl="1"/>
            <a:r>
              <a:rPr lang="en-US" sz="2000" dirty="0"/>
              <a:t>–Client </a:t>
            </a:r>
          </a:p>
          <a:p>
            <a:pPr lvl="1"/>
            <a:r>
              <a:rPr lang="en-US" sz="2000" dirty="0"/>
              <a:t>–User </a:t>
            </a:r>
          </a:p>
          <a:p>
            <a:pPr lvl="1"/>
            <a:r>
              <a:rPr lang="en-US" sz="2000" dirty="0"/>
              <a:t>–Development </a:t>
            </a:r>
            <a:r>
              <a:rPr lang="en-US" sz="2000" dirty="0" smtClean="0"/>
              <a:t>team</a:t>
            </a:r>
          </a:p>
          <a:p>
            <a:pPr lvl="1"/>
            <a:r>
              <a:rPr lang="en-US" sz="2000" dirty="0" smtClean="0"/>
              <a:t>– Sponsor</a:t>
            </a:r>
            <a:endParaRPr lang="en-US" sz="2000" dirty="0"/>
          </a:p>
          <a:p>
            <a:pPr lvl="1"/>
            <a:r>
              <a:rPr lang="en-US" sz="2000" dirty="0"/>
              <a:t>–Others involved in context of use </a:t>
            </a:r>
          </a:p>
          <a:p>
            <a:r>
              <a:rPr lang="en-US" sz="2000" dirty="0"/>
              <a:t>•</a:t>
            </a:r>
            <a:r>
              <a:rPr lang="en-US" sz="2000" b="1" dirty="0"/>
              <a:t>Important to involve key stakeholders in requirements capture process 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goal of software development is to develop quality software—on time and on budget—that meets customers' real needs.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86000" y="2895600"/>
            <a:ext cx="3352800" cy="3619500"/>
            <a:chOff x="3408" y="1104"/>
            <a:chExt cx="2112" cy="2280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408" y="1104"/>
              <a:ext cx="2046" cy="2134"/>
              <a:chOff x="3275" y="1508"/>
              <a:chExt cx="2046" cy="2134"/>
            </a:xfrm>
          </p:grpSpPr>
          <p:sp>
            <p:nvSpPr>
              <p:cNvPr id="9" name="Freeform 14"/>
              <p:cNvSpPr>
                <a:spLocks/>
              </p:cNvSpPr>
              <p:nvPr/>
            </p:nvSpPr>
            <p:spPr bwMode="auto">
              <a:xfrm>
                <a:off x="3576" y="2724"/>
                <a:ext cx="1745" cy="918"/>
              </a:xfrm>
              <a:custGeom>
                <a:avLst/>
                <a:gdLst>
                  <a:gd name="T0" fmla="*/ 895 w 1745"/>
                  <a:gd name="T1" fmla="*/ 904 h 918"/>
                  <a:gd name="T2" fmla="*/ 943 w 1745"/>
                  <a:gd name="T3" fmla="*/ 895 h 918"/>
                  <a:gd name="T4" fmla="*/ 980 w 1745"/>
                  <a:gd name="T5" fmla="*/ 886 h 918"/>
                  <a:gd name="T6" fmla="*/ 1020 w 1745"/>
                  <a:gd name="T7" fmla="*/ 875 h 918"/>
                  <a:gd name="T8" fmla="*/ 1058 w 1745"/>
                  <a:gd name="T9" fmla="*/ 861 h 918"/>
                  <a:gd name="T10" fmla="*/ 1104 w 1745"/>
                  <a:gd name="T11" fmla="*/ 843 h 918"/>
                  <a:gd name="T12" fmla="*/ 1147 w 1745"/>
                  <a:gd name="T13" fmla="*/ 824 h 918"/>
                  <a:gd name="T14" fmla="*/ 1189 w 1745"/>
                  <a:gd name="T15" fmla="*/ 803 h 918"/>
                  <a:gd name="T16" fmla="*/ 1224 w 1745"/>
                  <a:gd name="T17" fmla="*/ 781 h 918"/>
                  <a:gd name="T18" fmla="*/ 1260 w 1745"/>
                  <a:gd name="T19" fmla="*/ 758 h 918"/>
                  <a:gd name="T20" fmla="*/ 1300 w 1745"/>
                  <a:gd name="T21" fmla="*/ 730 h 918"/>
                  <a:gd name="T22" fmla="*/ 1334 w 1745"/>
                  <a:gd name="T23" fmla="*/ 704 h 918"/>
                  <a:gd name="T24" fmla="*/ 1387 w 1745"/>
                  <a:gd name="T25" fmla="*/ 660 h 918"/>
                  <a:gd name="T26" fmla="*/ 1438 w 1745"/>
                  <a:gd name="T27" fmla="*/ 606 h 918"/>
                  <a:gd name="T28" fmla="*/ 1476 w 1745"/>
                  <a:gd name="T29" fmla="*/ 561 h 918"/>
                  <a:gd name="T30" fmla="*/ 1517 w 1745"/>
                  <a:gd name="T31" fmla="*/ 509 h 918"/>
                  <a:gd name="T32" fmla="*/ 1557 w 1745"/>
                  <a:gd name="T33" fmla="*/ 449 h 918"/>
                  <a:gd name="T34" fmla="*/ 1561 w 1745"/>
                  <a:gd name="T35" fmla="*/ 0 h 918"/>
                  <a:gd name="T36" fmla="*/ 1165 w 1745"/>
                  <a:gd name="T37" fmla="*/ 220 h 918"/>
                  <a:gd name="T38" fmla="*/ 1130 w 1745"/>
                  <a:gd name="T39" fmla="*/ 265 h 918"/>
                  <a:gd name="T40" fmla="*/ 1094 w 1745"/>
                  <a:gd name="T41" fmla="*/ 306 h 918"/>
                  <a:gd name="T42" fmla="*/ 1063 w 1745"/>
                  <a:gd name="T43" fmla="*/ 338 h 918"/>
                  <a:gd name="T44" fmla="*/ 1025 w 1745"/>
                  <a:gd name="T45" fmla="*/ 367 h 918"/>
                  <a:gd name="T46" fmla="*/ 981 w 1745"/>
                  <a:gd name="T47" fmla="*/ 396 h 918"/>
                  <a:gd name="T48" fmla="*/ 939 w 1745"/>
                  <a:gd name="T49" fmla="*/ 420 h 918"/>
                  <a:gd name="T50" fmla="*/ 898 w 1745"/>
                  <a:gd name="T51" fmla="*/ 435 h 918"/>
                  <a:gd name="T52" fmla="*/ 849 w 1745"/>
                  <a:gd name="T53" fmla="*/ 450 h 918"/>
                  <a:gd name="T54" fmla="*/ 791 w 1745"/>
                  <a:gd name="T55" fmla="*/ 457 h 918"/>
                  <a:gd name="T56" fmla="*/ 692 w 1745"/>
                  <a:gd name="T57" fmla="*/ 460 h 918"/>
                  <a:gd name="T58" fmla="*/ 610 w 1745"/>
                  <a:gd name="T59" fmla="*/ 445 h 918"/>
                  <a:gd name="T60" fmla="*/ 525 w 1745"/>
                  <a:gd name="T61" fmla="*/ 415 h 918"/>
                  <a:gd name="T62" fmla="*/ 449 w 1745"/>
                  <a:gd name="T63" fmla="*/ 372 h 918"/>
                  <a:gd name="T64" fmla="*/ 0 w 1745"/>
                  <a:gd name="T65" fmla="*/ 580 h 918"/>
                  <a:gd name="T66" fmla="*/ 41 w 1745"/>
                  <a:gd name="T67" fmla="*/ 623 h 918"/>
                  <a:gd name="T68" fmla="*/ 81 w 1745"/>
                  <a:gd name="T69" fmla="*/ 662 h 918"/>
                  <a:gd name="T70" fmla="*/ 125 w 1745"/>
                  <a:gd name="T71" fmla="*/ 701 h 918"/>
                  <a:gd name="T72" fmla="*/ 169 w 1745"/>
                  <a:gd name="T73" fmla="*/ 734 h 918"/>
                  <a:gd name="T74" fmla="*/ 218 w 1745"/>
                  <a:gd name="T75" fmla="*/ 767 h 918"/>
                  <a:gd name="T76" fmla="*/ 266 w 1745"/>
                  <a:gd name="T77" fmla="*/ 796 h 918"/>
                  <a:gd name="T78" fmla="*/ 311 w 1745"/>
                  <a:gd name="T79" fmla="*/ 820 h 918"/>
                  <a:gd name="T80" fmla="*/ 369 w 1745"/>
                  <a:gd name="T81" fmla="*/ 846 h 918"/>
                  <a:gd name="T82" fmla="*/ 425 w 1745"/>
                  <a:gd name="T83" fmla="*/ 867 h 918"/>
                  <a:gd name="T84" fmla="*/ 475 w 1745"/>
                  <a:gd name="T85" fmla="*/ 884 h 918"/>
                  <a:gd name="T86" fmla="*/ 527 w 1745"/>
                  <a:gd name="T87" fmla="*/ 897 h 918"/>
                  <a:gd name="T88" fmla="*/ 587 w 1745"/>
                  <a:gd name="T89" fmla="*/ 908 h 918"/>
                  <a:gd name="T90" fmla="*/ 650 w 1745"/>
                  <a:gd name="T91" fmla="*/ 915 h 918"/>
                  <a:gd name="T92" fmla="*/ 707 w 1745"/>
                  <a:gd name="T93" fmla="*/ 918 h 918"/>
                  <a:gd name="T94" fmla="*/ 766 w 1745"/>
                  <a:gd name="T95" fmla="*/ 917 h 918"/>
                  <a:gd name="T96" fmla="*/ 825 w 1745"/>
                  <a:gd name="T97" fmla="*/ 914 h 918"/>
                  <a:gd name="T98" fmla="*/ 877 w 1745"/>
                  <a:gd name="T99" fmla="*/ 907 h 91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745"/>
                  <a:gd name="T151" fmla="*/ 0 h 918"/>
                  <a:gd name="T152" fmla="*/ 1745 w 1745"/>
                  <a:gd name="T153" fmla="*/ 918 h 91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745" h="918">
                    <a:moveTo>
                      <a:pt x="877" y="907"/>
                    </a:moveTo>
                    <a:lnTo>
                      <a:pt x="895" y="904"/>
                    </a:lnTo>
                    <a:lnTo>
                      <a:pt x="919" y="900"/>
                    </a:lnTo>
                    <a:lnTo>
                      <a:pt x="943" y="895"/>
                    </a:lnTo>
                    <a:lnTo>
                      <a:pt x="960" y="891"/>
                    </a:lnTo>
                    <a:lnTo>
                      <a:pt x="980" y="886"/>
                    </a:lnTo>
                    <a:lnTo>
                      <a:pt x="1000" y="880"/>
                    </a:lnTo>
                    <a:lnTo>
                      <a:pt x="1020" y="875"/>
                    </a:lnTo>
                    <a:lnTo>
                      <a:pt x="1038" y="869"/>
                    </a:lnTo>
                    <a:lnTo>
                      <a:pt x="1058" y="861"/>
                    </a:lnTo>
                    <a:lnTo>
                      <a:pt x="1083" y="852"/>
                    </a:lnTo>
                    <a:lnTo>
                      <a:pt x="1104" y="843"/>
                    </a:lnTo>
                    <a:lnTo>
                      <a:pt x="1124" y="834"/>
                    </a:lnTo>
                    <a:lnTo>
                      <a:pt x="1147" y="824"/>
                    </a:lnTo>
                    <a:lnTo>
                      <a:pt x="1169" y="813"/>
                    </a:lnTo>
                    <a:lnTo>
                      <a:pt x="1189" y="803"/>
                    </a:lnTo>
                    <a:lnTo>
                      <a:pt x="1207" y="791"/>
                    </a:lnTo>
                    <a:lnTo>
                      <a:pt x="1224" y="781"/>
                    </a:lnTo>
                    <a:lnTo>
                      <a:pt x="1241" y="769"/>
                    </a:lnTo>
                    <a:lnTo>
                      <a:pt x="1260" y="758"/>
                    </a:lnTo>
                    <a:lnTo>
                      <a:pt x="1281" y="744"/>
                    </a:lnTo>
                    <a:lnTo>
                      <a:pt x="1300" y="730"/>
                    </a:lnTo>
                    <a:lnTo>
                      <a:pt x="1318" y="716"/>
                    </a:lnTo>
                    <a:lnTo>
                      <a:pt x="1334" y="704"/>
                    </a:lnTo>
                    <a:lnTo>
                      <a:pt x="1362" y="682"/>
                    </a:lnTo>
                    <a:lnTo>
                      <a:pt x="1387" y="660"/>
                    </a:lnTo>
                    <a:lnTo>
                      <a:pt x="1412" y="635"/>
                    </a:lnTo>
                    <a:lnTo>
                      <a:pt x="1438" y="606"/>
                    </a:lnTo>
                    <a:lnTo>
                      <a:pt x="1456" y="585"/>
                    </a:lnTo>
                    <a:lnTo>
                      <a:pt x="1476" y="561"/>
                    </a:lnTo>
                    <a:lnTo>
                      <a:pt x="1498" y="535"/>
                    </a:lnTo>
                    <a:lnTo>
                      <a:pt x="1517" y="509"/>
                    </a:lnTo>
                    <a:lnTo>
                      <a:pt x="1535" y="481"/>
                    </a:lnTo>
                    <a:lnTo>
                      <a:pt x="1557" y="449"/>
                    </a:lnTo>
                    <a:lnTo>
                      <a:pt x="1745" y="559"/>
                    </a:lnTo>
                    <a:lnTo>
                      <a:pt x="1561" y="0"/>
                    </a:lnTo>
                    <a:lnTo>
                      <a:pt x="964" y="106"/>
                    </a:lnTo>
                    <a:lnTo>
                      <a:pt x="1165" y="220"/>
                    </a:lnTo>
                    <a:lnTo>
                      <a:pt x="1148" y="244"/>
                    </a:lnTo>
                    <a:lnTo>
                      <a:pt x="1130" y="265"/>
                    </a:lnTo>
                    <a:lnTo>
                      <a:pt x="1112" y="286"/>
                    </a:lnTo>
                    <a:lnTo>
                      <a:pt x="1094" y="306"/>
                    </a:lnTo>
                    <a:lnTo>
                      <a:pt x="1079" y="321"/>
                    </a:lnTo>
                    <a:lnTo>
                      <a:pt x="1063" y="338"/>
                    </a:lnTo>
                    <a:lnTo>
                      <a:pt x="1045" y="352"/>
                    </a:lnTo>
                    <a:lnTo>
                      <a:pt x="1025" y="367"/>
                    </a:lnTo>
                    <a:lnTo>
                      <a:pt x="1001" y="383"/>
                    </a:lnTo>
                    <a:lnTo>
                      <a:pt x="981" y="396"/>
                    </a:lnTo>
                    <a:lnTo>
                      <a:pt x="964" y="406"/>
                    </a:lnTo>
                    <a:lnTo>
                      <a:pt x="939" y="420"/>
                    </a:lnTo>
                    <a:lnTo>
                      <a:pt x="917" y="429"/>
                    </a:lnTo>
                    <a:lnTo>
                      <a:pt x="898" y="435"/>
                    </a:lnTo>
                    <a:lnTo>
                      <a:pt x="878" y="442"/>
                    </a:lnTo>
                    <a:lnTo>
                      <a:pt x="849" y="450"/>
                    </a:lnTo>
                    <a:lnTo>
                      <a:pt x="820" y="454"/>
                    </a:lnTo>
                    <a:lnTo>
                      <a:pt x="791" y="457"/>
                    </a:lnTo>
                    <a:lnTo>
                      <a:pt x="748" y="459"/>
                    </a:lnTo>
                    <a:lnTo>
                      <a:pt x="692" y="460"/>
                    </a:lnTo>
                    <a:lnTo>
                      <a:pt x="649" y="454"/>
                    </a:lnTo>
                    <a:lnTo>
                      <a:pt x="610" y="445"/>
                    </a:lnTo>
                    <a:lnTo>
                      <a:pt x="565" y="432"/>
                    </a:lnTo>
                    <a:lnTo>
                      <a:pt x="525" y="415"/>
                    </a:lnTo>
                    <a:lnTo>
                      <a:pt x="485" y="395"/>
                    </a:lnTo>
                    <a:lnTo>
                      <a:pt x="449" y="372"/>
                    </a:lnTo>
                    <a:lnTo>
                      <a:pt x="414" y="341"/>
                    </a:lnTo>
                    <a:lnTo>
                      <a:pt x="0" y="580"/>
                    </a:lnTo>
                    <a:lnTo>
                      <a:pt x="17" y="600"/>
                    </a:lnTo>
                    <a:lnTo>
                      <a:pt x="41" y="623"/>
                    </a:lnTo>
                    <a:lnTo>
                      <a:pt x="61" y="643"/>
                    </a:lnTo>
                    <a:lnTo>
                      <a:pt x="81" y="662"/>
                    </a:lnTo>
                    <a:lnTo>
                      <a:pt x="101" y="681"/>
                    </a:lnTo>
                    <a:lnTo>
                      <a:pt x="125" y="701"/>
                    </a:lnTo>
                    <a:lnTo>
                      <a:pt x="147" y="718"/>
                    </a:lnTo>
                    <a:lnTo>
                      <a:pt x="169" y="734"/>
                    </a:lnTo>
                    <a:lnTo>
                      <a:pt x="194" y="750"/>
                    </a:lnTo>
                    <a:lnTo>
                      <a:pt x="218" y="767"/>
                    </a:lnTo>
                    <a:lnTo>
                      <a:pt x="243" y="783"/>
                    </a:lnTo>
                    <a:lnTo>
                      <a:pt x="266" y="796"/>
                    </a:lnTo>
                    <a:lnTo>
                      <a:pt x="289" y="809"/>
                    </a:lnTo>
                    <a:lnTo>
                      <a:pt x="311" y="820"/>
                    </a:lnTo>
                    <a:lnTo>
                      <a:pt x="341" y="834"/>
                    </a:lnTo>
                    <a:lnTo>
                      <a:pt x="369" y="846"/>
                    </a:lnTo>
                    <a:lnTo>
                      <a:pt x="401" y="858"/>
                    </a:lnTo>
                    <a:lnTo>
                      <a:pt x="425" y="867"/>
                    </a:lnTo>
                    <a:lnTo>
                      <a:pt x="448" y="876"/>
                    </a:lnTo>
                    <a:lnTo>
                      <a:pt x="475" y="884"/>
                    </a:lnTo>
                    <a:lnTo>
                      <a:pt x="501" y="891"/>
                    </a:lnTo>
                    <a:lnTo>
                      <a:pt x="527" y="897"/>
                    </a:lnTo>
                    <a:lnTo>
                      <a:pt x="557" y="903"/>
                    </a:lnTo>
                    <a:lnTo>
                      <a:pt x="587" y="908"/>
                    </a:lnTo>
                    <a:lnTo>
                      <a:pt x="618" y="912"/>
                    </a:lnTo>
                    <a:lnTo>
                      <a:pt x="650" y="915"/>
                    </a:lnTo>
                    <a:lnTo>
                      <a:pt x="674" y="916"/>
                    </a:lnTo>
                    <a:lnTo>
                      <a:pt x="707" y="918"/>
                    </a:lnTo>
                    <a:lnTo>
                      <a:pt x="740" y="918"/>
                    </a:lnTo>
                    <a:lnTo>
                      <a:pt x="766" y="917"/>
                    </a:lnTo>
                    <a:lnTo>
                      <a:pt x="794" y="916"/>
                    </a:lnTo>
                    <a:lnTo>
                      <a:pt x="825" y="914"/>
                    </a:lnTo>
                    <a:lnTo>
                      <a:pt x="853" y="910"/>
                    </a:lnTo>
                    <a:lnTo>
                      <a:pt x="877" y="90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0" name="Freeform 15"/>
              <p:cNvSpPr>
                <a:spLocks/>
              </p:cNvSpPr>
              <p:nvPr/>
            </p:nvSpPr>
            <p:spPr bwMode="auto">
              <a:xfrm>
                <a:off x="3275" y="1730"/>
                <a:ext cx="885" cy="1637"/>
              </a:xfrm>
              <a:custGeom>
                <a:avLst/>
                <a:gdLst>
                  <a:gd name="T0" fmla="*/ 866 w 885"/>
                  <a:gd name="T1" fmla="*/ 3 h 1637"/>
                  <a:gd name="T2" fmla="*/ 821 w 885"/>
                  <a:gd name="T3" fmla="*/ 12 h 1637"/>
                  <a:gd name="T4" fmla="*/ 782 w 885"/>
                  <a:gd name="T5" fmla="*/ 22 h 1637"/>
                  <a:gd name="T6" fmla="*/ 743 w 885"/>
                  <a:gd name="T7" fmla="*/ 33 h 1637"/>
                  <a:gd name="T8" fmla="*/ 704 w 885"/>
                  <a:gd name="T9" fmla="*/ 47 h 1637"/>
                  <a:gd name="T10" fmla="*/ 660 w 885"/>
                  <a:gd name="T11" fmla="*/ 65 h 1637"/>
                  <a:gd name="T12" fmla="*/ 617 w 885"/>
                  <a:gd name="T13" fmla="*/ 84 h 1637"/>
                  <a:gd name="T14" fmla="*/ 575 w 885"/>
                  <a:gd name="T15" fmla="*/ 105 h 1637"/>
                  <a:gd name="T16" fmla="*/ 539 w 885"/>
                  <a:gd name="T17" fmla="*/ 127 h 1637"/>
                  <a:gd name="T18" fmla="*/ 503 w 885"/>
                  <a:gd name="T19" fmla="*/ 150 h 1637"/>
                  <a:gd name="T20" fmla="*/ 463 w 885"/>
                  <a:gd name="T21" fmla="*/ 179 h 1637"/>
                  <a:gd name="T22" fmla="*/ 428 w 885"/>
                  <a:gd name="T23" fmla="*/ 205 h 1637"/>
                  <a:gd name="T24" fmla="*/ 372 w 885"/>
                  <a:gd name="T25" fmla="*/ 255 h 1637"/>
                  <a:gd name="T26" fmla="*/ 324 w 885"/>
                  <a:gd name="T27" fmla="*/ 304 h 1637"/>
                  <a:gd name="T28" fmla="*/ 286 w 885"/>
                  <a:gd name="T29" fmla="*/ 349 h 1637"/>
                  <a:gd name="T30" fmla="*/ 246 w 885"/>
                  <a:gd name="T31" fmla="*/ 401 h 1637"/>
                  <a:gd name="T32" fmla="*/ 210 w 885"/>
                  <a:gd name="T33" fmla="*/ 458 h 1637"/>
                  <a:gd name="T34" fmla="*/ 177 w 885"/>
                  <a:gd name="T35" fmla="*/ 514 h 1637"/>
                  <a:gd name="T36" fmla="*/ 149 w 885"/>
                  <a:gd name="T37" fmla="*/ 577 h 1637"/>
                  <a:gd name="T38" fmla="*/ 125 w 885"/>
                  <a:gd name="T39" fmla="*/ 644 h 1637"/>
                  <a:gd name="T40" fmla="*/ 100 w 885"/>
                  <a:gd name="T41" fmla="*/ 727 h 1637"/>
                  <a:gd name="T42" fmla="*/ 85 w 885"/>
                  <a:gd name="T43" fmla="*/ 808 h 1637"/>
                  <a:gd name="T44" fmla="*/ 73 w 885"/>
                  <a:gd name="T45" fmla="*/ 913 h 1637"/>
                  <a:gd name="T46" fmla="*/ 73 w 885"/>
                  <a:gd name="T47" fmla="*/ 1004 h 1637"/>
                  <a:gd name="T48" fmla="*/ 82 w 885"/>
                  <a:gd name="T49" fmla="*/ 1087 h 1637"/>
                  <a:gd name="T50" fmla="*/ 96 w 885"/>
                  <a:gd name="T51" fmla="*/ 1172 h 1637"/>
                  <a:gd name="T52" fmla="*/ 123 w 885"/>
                  <a:gd name="T53" fmla="*/ 1265 h 1637"/>
                  <a:gd name="T54" fmla="*/ 155 w 885"/>
                  <a:gd name="T55" fmla="*/ 1352 h 1637"/>
                  <a:gd name="T56" fmla="*/ 199 w 885"/>
                  <a:gd name="T57" fmla="*/ 1434 h 1637"/>
                  <a:gd name="T58" fmla="*/ 607 w 885"/>
                  <a:gd name="T59" fmla="*/ 1637 h 1637"/>
                  <a:gd name="T60" fmla="*/ 597 w 885"/>
                  <a:gd name="T61" fmla="*/ 1204 h 1637"/>
                  <a:gd name="T62" fmla="*/ 560 w 885"/>
                  <a:gd name="T63" fmla="*/ 1136 h 1637"/>
                  <a:gd name="T64" fmla="*/ 538 w 885"/>
                  <a:gd name="T65" fmla="*/ 1070 h 1637"/>
                  <a:gd name="T66" fmla="*/ 530 w 885"/>
                  <a:gd name="T67" fmla="*/ 1007 h 1637"/>
                  <a:gd name="T68" fmla="*/ 527 w 885"/>
                  <a:gd name="T69" fmla="*/ 945 h 1637"/>
                  <a:gd name="T70" fmla="*/ 533 w 885"/>
                  <a:gd name="T71" fmla="*/ 872 h 1637"/>
                  <a:gd name="T72" fmla="*/ 550 w 885"/>
                  <a:gd name="T73" fmla="*/ 800 h 1637"/>
                  <a:gd name="T74" fmla="*/ 576 w 885"/>
                  <a:gd name="T75" fmla="*/ 733 h 1637"/>
                  <a:gd name="T76" fmla="*/ 607 w 885"/>
                  <a:gd name="T77" fmla="*/ 680 h 1637"/>
                  <a:gd name="T78" fmla="*/ 635 w 885"/>
                  <a:gd name="T79" fmla="*/ 642 h 1637"/>
                  <a:gd name="T80" fmla="*/ 668 w 885"/>
                  <a:gd name="T81" fmla="*/ 603 h 1637"/>
                  <a:gd name="T82" fmla="*/ 700 w 885"/>
                  <a:gd name="T83" fmla="*/ 571 h 1637"/>
                  <a:gd name="T84" fmla="*/ 737 w 885"/>
                  <a:gd name="T85" fmla="*/ 542 h 1637"/>
                  <a:gd name="T86" fmla="*/ 781 w 885"/>
                  <a:gd name="T87" fmla="*/ 513 h 1637"/>
                  <a:gd name="T88" fmla="*/ 823 w 885"/>
                  <a:gd name="T89" fmla="*/ 489 h 1637"/>
                  <a:gd name="T90" fmla="*/ 885 w 885"/>
                  <a:gd name="T91" fmla="*/ 468 h 163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885"/>
                  <a:gd name="T139" fmla="*/ 0 h 1637"/>
                  <a:gd name="T140" fmla="*/ 885 w 885"/>
                  <a:gd name="T141" fmla="*/ 1637 h 163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885" h="1637">
                    <a:moveTo>
                      <a:pt x="885" y="0"/>
                    </a:moveTo>
                    <a:lnTo>
                      <a:pt x="866" y="3"/>
                    </a:lnTo>
                    <a:lnTo>
                      <a:pt x="847" y="6"/>
                    </a:lnTo>
                    <a:lnTo>
                      <a:pt x="821" y="12"/>
                    </a:lnTo>
                    <a:lnTo>
                      <a:pt x="802" y="16"/>
                    </a:lnTo>
                    <a:lnTo>
                      <a:pt x="782" y="22"/>
                    </a:lnTo>
                    <a:lnTo>
                      <a:pt x="763" y="28"/>
                    </a:lnTo>
                    <a:lnTo>
                      <a:pt x="743" y="33"/>
                    </a:lnTo>
                    <a:lnTo>
                      <a:pt x="724" y="39"/>
                    </a:lnTo>
                    <a:lnTo>
                      <a:pt x="704" y="47"/>
                    </a:lnTo>
                    <a:lnTo>
                      <a:pt x="680" y="56"/>
                    </a:lnTo>
                    <a:lnTo>
                      <a:pt x="660" y="65"/>
                    </a:lnTo>
                    <a:lnTo>
                      <a:pt x="639" y="74"/>
                    </a:lnTo>
                    <a:lnTo>
                      <a:pt x="617" y="84"/>
                    </a:lnTo>
                    <a:lnTo>
                      <a:pt x="595" y="95"/>
                    </a:lnTo>
                    <a:lnTo>
                      <a:pt x="575" y="105"/>
                    </a:lnTo>
                    <a:lnTo>
                      <a:pt x="556" y="117"/>
                    </a:lnTo>
                    <a:lnTo>
                      <a:pt x="539" y="127"/>
                    </a:lnTo>
                    <a:lnTo>
                      <a:pt x="522" y="139"/>
                    </a:lnTo>
                    <a:lnTo>
                      <a:pt x="503" y="150"/>
                    </a:lnTo>
                    <a:lnTo>
                      <a:pt x="482" y="164"/>
                    </a:lnTo>
                    <a:lnTo>
                      <a:pt x="463" y="179"/>
                    </a:lnTo>
                    <a:lnTo>
                      <a:pt x="445" y="193"/>
                    </a:lnTo>
                    <a:lnTo>
                      <a:pt x="428" y="205"/>
                    </a:lnTo>
                    <a:lnTo>
                      <a:pt x="400" y="228"/>
                    </a:lnTo>
                    <a:lnTo>
                      <a:pt x="372" y="255"/>
                    </a:lnTo>
                    <a:lnTo>
                      <a:pt x="350" y="275"/>
                    </a:lnTo>
                    <a:lnTo>
                      <a:pt x="324" y="304"/>
                    </a:lnTo>
                    <a:lnTo>
                      <a:pt x="306" y="325"/>
                    </a:lnTo>
                    <a:lnTo>
                      <a:pt x="286" y="349"/>
                    </a:lnTo>
                    <a:lnTo>
                      <a:pt x="264" y="376"/>
                    </a:lnTo>
                    <a:lnTo>
                      <a:pt x="246" y="401"/>
                    </a:lnTo>
                    <a:lnTo>
                      <a:pt x="228" y="430"/>
                    </a:lnTo>
                    <a:lnTo>
                      <a:pt x="210" y="458"/>
                    </a:lnTo>
                    <a:lnTo>
                      <a:pt x="192" y="488"/>
                    </a:lnTo>
                    <a:lnTo>
                      <a:pt x="177" y="514"/>
                    </a:lnTo>
                    <a:lnTo>
                      <a:pt x="163" y="546"/>
                    </a:lnTo>
                    <a:lnTo>
                      <a:pt x="149" y="577"/>
                    </a:lnTo>
                    <a:lnTo>
                      <a:pt x="137" y="609"/>
                    </a:lnTo>
                    <a:lnTo>
                      <a:pt x="125" y="644"/>
                    </a:lnTo>
                    <a:lnTo>
                      <a:pt x="110" y="687"/>
                    </a:lnTo>
                    <a:lnTo>
                      <a:pt x="100" y="727"/>
                    </a:lnTo>
                    <a:lnTo>
                      <a:pt x="90" y="768"/>
                    </a:lnTo>
                    <a:lnTo>
                      <a:pt x="85" y="808"/>
                    </a:lnTo>
                    <a:lnTo>
                      <a:pt x="78" y="855"/>
                    </a:lnTo>
                    <a:lnTo>
                      <a:pt x="73" y="913"/>
                    </a:lnTo>
                    <a:lnTo>
                      <a:pt x="72" y="959"/>
                    </a:lnTo>
                    <a:lnTo>
                      <a:pt x="73" y="1004"/>
                    </a:lnTo>
                    <a:lnTo>
                      <a:pt x="77" y="1047"/>
                    </a:lnTo>
                    <a:lnTo>
                      <a:pt x="82" y="1087"/>
                    </a:lnTo>
                    <a:lnTo>
                      <a:pt x="87" y="1129"/>
                    </a:lnTo>
                    <a:lnTo>
                      <a:pt x="96" y="1172"/>
                    </a:lnTo>
                    <a:lnTo>
                      <a:pt x="108" y="1218"/>
                    </a:lnTo>
                    <a:lnTo>
                      <a:pt x="123" y="1265"/>
                    </a:lnTo>
                    <a:lnTo>
                      <a:pt x="138" y="1309"/>
                    </a:lnTo>
                    <a:lnTo>
                      <a:pt x="155" y="1352"/>
                    </a:lnTo>
                    <a:lnTo>
                      <a:pt x="175" y="1394"/>
                    </a:lnTo>
                    <a:lnTo>
                      <a:pt x="199" y="1434"/>
                    </a:lnTo>
                    <a:lnTo>
                      <a:pt x="0" y="1547"/>
                    </a:lnTo>
                    <a:lnTo>
                      <a:pt x="607" y="1637"/>
                    </a:lnTo>
                    <a:lnTo>
                      <a:pt x="830" y="1079"/>
                    </a:lnTo>
                    <a:lnTo>
                      <a:pt x="597" y="1204"/>
                    </a:lnTo>
                    <a:lnTo>
                      <a:pt x="574" y="1168"/>
                    </a:lnTo>
                    <a:lnTo>
                      <a:pt x="560" y="1136"/>
                    </a:lnTo>
                    <a:lnTo>
                      <a:pt x="547" y="1103"/>
                    </a:lnTo>
                    <a:lnTo>
                      <a:pt x="538" y="1070"/>
                    </a:lnTo>
                    <a:lnTo>
                      <a:pt x="532" y="1038"/>
                    </a:lnTo>
                    <a:lnTo>
                      <a:pt x="530" y="1007"/>
                    </a:lnTo>
                    <a:lnTo>
                      <a:pt x="527" y="976"/>
                    </a:lnTo>
                    <a:lnTo>
                      <a:pt x="527" y="945"/>
                    </a:lnTo>
                    <a:lnTo>
                      <a:pt x="529" y="908"/>
                    </a:lnTo>
                    <a:lnTo>
                      <a:pt x="533" y="872"/>
                    </a:lnTo>
                    <a:lnTo>
                      <a:pt x="541" y="832"/>
                    </a:lnTo>
                    <a:lnTo>
                      <a:pt x="550" y="800"/>
                    </a:lnTo>
                    <a:lnTo>
                      <a:pt x="564" y="764"/>
                    </a:lnTo>
                    <a:lnTo>
                      <a:pt x="576" y="733"/>
                    </a:lnTo>
                    <a:lnTo>
                      <a:pt x="593" y="703"/>
                    </a:lnTo>
                    <a:lnTo>
                      <a:pt x="607" y="680"/>
                    </a:lnTo>
                    <a:lnTo>
                      <a:pt x="621" y="661"/>
                    </a:lnTo>
                    <a:lnTo>
                      <a:pt x="635" y="642"/>
                    </a:lnTo>
                    <a:lnTo>
                      <a:pt x="651" y="623"/>
                    </a:lnTo>
                    <a:lnTo>
                      <a:pt x="668" y="603"/>
                    </a:lnTo>
                    <a:lnTo>
                      <a:pt x="683" y="589"/>
                    </a:lnTo>
                    <a:lnTo>
                      <a:pt x="700" y="571"/>
                    </a:lnTo>
                    <a:lnTo>
                      <a:pt x="717" y="557"/>
                    </a:lnTo>
                    <a:lnTo>
                      <a:pt x="737" y="542"/>
                    </a:lnTo>
                    <a:lnTo>
                      <a:pt x="761" y="526"/>
                    </a:lnTo>
                    <a:lnTo>
                      <a:pt x="781" y="513"/>
                    </a:lnTo>
                    <a:lnTo>
                      <a:pt x="798" y="503"/>
                    </a:lnTo>
                    <a:lnTo>
                      <a:pt x="823" y="489"/>
                    </a:lnTo>
                    <a:lnTo>
                      <a:pt x="847" y="479"/>
                    </a:lnTo>
                    <a:lnTo>
                      <a:pt x="885" y="468"/>
                    </a:lnTo>
                    <a:lnTo>
                      <a:pt x="885" y="0"/>
                    </a:lnTo>
                    <a:close/>
                  </a:path>
                </a:pathLst>
              </a:cu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" name="Freeform 16"/>
              <p:cNvSpPr>
                <a:spLocks/>
              </p:cNvSpPr>
              <p:nvPr/>
            </p:nvSpPr>
            <p:spPr bwMode="auto">
              <a:xfrm>
                <a:off x="3958" y="1508"/>
                <a:ext cx="1315" cy="1482"/>
              </a:xfrm>
              <a:custGeom>
                <a:avLst/>
                <a:gdLst>
                  <a:gd name="T0" fmla="*/ 519 w 1315"/>
                  <a:gd name="T1" fmla="*/ 220 h 1482"/>
                  <a:gd name="T2" fmla="*/ 567 w 1315"/>
                  <a:gd name="T3" fmla="*/ 230 h 1482"/>
                  <a:gd name="T4" fmla="*/ 604 w 1315"/>
                  <a:gd name="T5" fmla="*/ 239 h 1482"/>
                  <a:gd name="T6" fmla="*/ 643 w 1315"/>
                  <a:gd name="T7" fmla="*/ 251 h 1482"/>
                  <a:gd name="T8" fmla="*/ 682 w 1315"/>
                  <a:gd name="T9" fmla="*/ 264 h 1482"/>
                  <a:gd name="T10" fmla="*/ 727 w 1315"/>
                  <a:gd name="T11" fmla="*/ 282 h 1482"/>
                  <a:gd name="T12" fmla="*/ 770 w 1315"/>
                  <a:gd name="T13" fmla="*/ 301 h 1482"/>
                  <a:gd name="T14" fmla="*/ 812 w 1315"/>
                  <a:gd name="T15" fmla="*/ 322 h 1482"/>
                  <a:gd name="T16" fmla="*/ 848 w 1315"/>
                  <a:gd name="T17" fmla="*/ 344 h 1482"/>
                  <a:gd name="T18" fmla="*/ 884 w 1315"/>
                  <a:gd name="T19" fmla="*/ 367 h 1482"/>
                  <a:gd name="T20" fmla="*/ 924 w 1315"/>
                  <a:gd name="T21" fmla="*/ 395 h 1482"/>
                  <a:gd name="T22" fmla="*/ 959 w 1315"/>
                  <a:gd name="T23" fmla="*/ 422 h 1482"/>
                  <a:gd name="T24" fmla="*/ 1014 w 1315"/>
                  <a:gd name="T25" fmla="*/ 471 h 1482"/>
                  <a:gd name="T26" fmla="*/ 1062 w 1315"/>
                  <a:gd name="T27" fmla="*/ 520 h 1482"/>
                  <a:gd name="T28" fmla="*/ 1100 w 1315"/>
                  <a:gd name="T29" fmla="*/ 565 h 1482"/>
                  <a:gd name="T30" fmla="*/ 1140 w 1315"/>
                  <a:gd name="T31" fmla="*/ 618 h 1482"/>
                  <a:gd name="T32" fmla="*/ 1177 w 1315"/>
                  <a:gd name="T33" fmla="*/ 675 h 1482"/>
                  <a:gd name="T34" fmla="*/ 1209 w 1315"/>
                  <a:gd name="T35" fmla="*/ 731 h 1482"/>
                  <a:gd name="T36" fmla="*/ 1238 w 1315"/>
                  <a:gd name="T37" fmla="*/ 794 h 1482"/>
                  <a:gd name="T38" fmla="*/ 1262 w 1315"/>
                  <a:gd name="T39" fmla="*/ 861 h 1482"/>
                  <a:gd name="T40" fmla="*/ 1287 w 1315"/>
                  <a:gd name="T41" fmla="*/ 944 h 1482"/>
                  <a:gd name="T42" fmla="*/ 1302 w 1315"/>
                  <a:gd name="T43" fmla="*/ 1025 h 1482"/>
                  <a:gd name="T44" fmla="*/ 1314 w 1315"/>
                  <a:gd name="T45" fmla="*/ 1130 h 1482"/>
                  <a:gd name="T46" fmla="*/ 1314 w 1315"/>
                  <a:gd name="T47" fmla="*/ 1220 h 1482"/>
                  <a:gd name="T48" fmla="*/ 1305 w 1315"/>
                  <a:gd name="T49" fmla="*/ 1303 h 1482"/>
                  <a:gd name="T50" fmla="*/ 1291 w 1315"/>
                  <a:gd name="T51" fmla="*/ 1388 h 1482"/>
                  <a:gd name="T52" fmla="*/ 1264 w 1315"/>
                  <a:gd name="T53" fmla="*/ 1482 h 1482"/>
                  <a:gd name="T54" fmla="*/ 850 w 1315"/>
                  <a:gd name="T55" fmla="*/ 1270 h 1482"/>
                  <a:gd name="T56" fmla="*/ 860 w 1315"/>
                  <a:gd name="T57" fmla="*/ 1193 h 1482"/>
                  <a:gd name="T58" fmla="*/ 858 w 1315"/>
                  <a:gd name="T59" fmla="*/ 1124 h 1482"/>
                  <a:gd name="T60" fmla="*/ 846 w 1315"/>
                  <a:gd name="T61" fmla="*/ 1049 h 1482"/>
                  <a:gd name="T62" fmla="*/ 823 w 1315"/>
                  <a:gd name="T63" fmla="*/ 981 h 1482"/>
                  <a:gd name="T64" fmla="*/ 794 w 1315"/>
                  <a:gd name="T65" fmla="*/ 920 h 1482"/>
                  <a:gd name="T66" fmla="*/ 766 w 1315"/>
                  <a:gd name="T67" fmla="*/ 878 h 1482"/>
                  <a:gd name="T68" fmla="*/ 736 w 1315"/>
                  <a:gd name="T69" fmla="*/ 840 h 1482"/>
                  <a:gd name="T70" fmla="*/ 703 w 1315"/>
                  <a:gd name="T71" fmla="*/ 806 h 1482"/>
                  <a:gd name="T72" fmla="*/ 669 w 1315"/>
                  <a:gd name="T73" fmla="*/ 774 h 1482"/>
                  <a:gd name="T74" fmla="*/ 625 w 1315"/>
                  <a:gd name="T75" fmla="*/ 744 h 1482"/>
                  <a:gd name="T76" fmla="*/ 588 w 1315"/>
                  <a:gd name="T77" fmla="*/ 721 h 1482"/>
                  <a:gd name="T78" fmla="*/ 541 w 1315"/>
                  <a:gd name="T79" fmla="*/ 698 h 1482"/>
                  <a:gd name="T80" fmla="*/ 502 w 1315"/>
                  <a:gd name="T81" fmla="*/ 684 h 1482"/>
                  <a:gd name="T82" fmla="*/ 444 w 1315"/>
                  <a:gd name="T83" fmla="*/ 672 h 1482"/>
                  <a:gd name="T84" fmla="*/ 386 w 1315"/>
                  <a:gd name="T85" fmla="*/ 667 h 1482"/>
                  <a:gd name="T86" fmla="*/ 370 w 1315"/>
                  <a:gd name="T87" fmla="*/ 907 h 1482"/>
                  <a:gd name="T88" fmla="*/ 369 w 1315"/>
                  <a:gd name="T89" fmla="*/ 0 h 1482"/>
                  <a:gd name="T90" fmla="*/ 389 w 1315"/>
                  <a:gd name="T91" fmla="*/ 208 h 1482"/>
                  <a:gd name="T92" fmla="*/ 448 w 1315"/>
                  <a:gd name="T93" fmla="*/ 211 h 1482"/>
                  <a:gd name="T94" fmla="*/ 501 w 1315"/>
                  <a:gd name="T95" fmla="*/ 217 h 148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15"/>
                  <a:gd name="T145" fmla="*/ 0 h 1482"/>
                  <a:gd name="T146" fmla="*/ 1315 w 1315"/>
                  <a:gd name="T147" fmla="*/ 1482 h 148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15" h="1482">
                    <a:moveTo>
                      <a:pt x="501" y="217"/>
                    </a:moveTo>
                    <a:lnTo>
                      <a:pt x="519" y="220"/>
                    </a:lnTo>
                    <a:lnTo>
                      <a:pt x="543" y="224"/>
                    </a:lnTo>
                    <a:lnTo>
                      <a:pt x="567" y="230"/>
                    </a:lnTo>
                    <a:lnTo>
                      <a:pt x="584" y="234"/>
                    </a:lnTo>
                    <a:lnTo>
                      <a:pt x="604" y="239"/>
                    </a:lnTo>
                    <a:lnTo>
                      <a:pt x="623" y="245"/>
                    </a:lnTo>
                    <a:lnTo>
                      <a:pt x="643" y="251"/>
                    </a:lnTo>
                    <a:lnTo>
                      <a:pt x="661" y="256"/>
                    </a:lnTo>
                    <a:lnTo>
                      <a:pt x="682" y="264"/>
                    </a:lnTo>
                    <a:lnTo>
                      <a:pt x="706" y="274"/>
                    </a:lnTo>
                    <a:lnTo>
                      <a:pt x="727" y="282"/>
                    </a:lnTo>
                    <a:lnTo>
                      <a:pt x="747" y="291"/>
                    </a:lnTo>
                    <a:lnTo>
                      <a:pt x="770" y="301"/>
                    </a:lnTo>
                    <a:lnTo>
                      <a:pt x="792" y="312"/>
                    </a:lnTo>
                    <a:lnTo>
                      <a:pt x="812" y="322"/>
                    </a:lnTo>
                    <a:lnTo>
                      <a:pt x="831" y="334"/>
                    </a:lnTo>
                    <a:lnTo>
                      <a:pt x="848" y="344"/>
                    </a:lnTo>
                    <a:lnTo>
                      <a:pt x="865" y="356"/>
                    </a:lnTo>
                    <a:lnTo>
                      <a:pt x="884" y="367"/>
                    </a:lnTo>
                    <a:lnTo>
                      <a:pt x="905" y="381"/>
                    </a:lnTo>
                    <a:lnTo>
                      <a:pt x="924" y="395"/>
                    </a:lnTo>
                    <a:lnTo>
                      <a:pt x="942" y="409"/>
                    </a:lnTo>
                    <a:lnTo>
                      <a:pt x="959" y="422"/>
                    </a:lnTo>
                    <a:lnTo>
                      <a:pt x="986" y="445"/>
                    </a:lnTo>
                    <a:lnTo>
                      <a:pt x="1014" y="471"/>
                    </a:lnTo>
                    <a:lnTo>
                      <a:pt x="1036" y="491"/>
                    </a:lnTo>
                    <a:lnTo>
                      <a:pt x="1062" y="520"/>
                    </a:lnTo>
                    <a:lnTo>
                      <a:pt x="1080" y="541"/>
                    </a:lnTo>
                    <a:lnTo>
                      <a:pt x="1100" y="565"/>
                    </a:lnTo>
                    <a:lnTo>
                      <a:pt x="1122" y="592"/>
                    </a:lnTo>
                    <a:lnTo>
                      <a:pt x="1140" y="618"/>
                    </a:lnTo>
                    <a:lnTo>
                      <a:pt x="1158" y="647"/>
                    </a:lnTo>
                    <a:lnTo>
                      <a:pt x="1177" y="675"/>
                    </a:lnTo>
                    <a:lnTo>
                      <a:pt x="1193" y="705"/>
                    </a:lnTo>
                    <a:lnTo>
                      <a:pt x="1209" y="731"/>
                    </a:lnTo>
                    <a:lnTo>
                      <a:pt x="1224" y="763"/>
                    </a:lnTo>
                    <a:lnTo>
                      <a:pt x="1238" y="794"/>
                    </a:lnTo>
                    <a:lnTo>
                      <a:pt x="1250" y="826"/>
                    </a:lnTo>
                    <a:lnTo>
                      <a:pt x="1262" y="861"/>
                    </a:lnTo>
                    <a:lnTo>
                      <a:pt x="1277" y="904"/>
                    </a:lnTo>
                    <a:lnTo>
                      <a:pt x="1287" y="944"/>
                    </a:lnTo>
                    <a:lnTo>
                      <a:pt x="1297" y="985"/>
                    </a:lnTo>
                    <a:lnTo>
                      <a:pt x="1302" y="1025"/>
                    </a:lnTo>
                    <a:lnTo>
                      <a:pt x="1309" y="1072"/>
                    </a:lnTo>
                    <a:lnTo>
                      <a:pt x="1314" y="1130"/>
                    </a:lnTo>
                    <a:lnTo>
                      <a:pt x="1315" y="1175"/>
                    </a:lnTo>
                    <a:lnTo>
                      <a:pt x="1314" y="1220"/>
                    </a:lnTo>
                    <a:lnTo>
                      <a:pt x="1310" y="1263"/>
                    </a:lnTo>
                    <a:lnTo>
                      <a:pt x="1305" y="1303"/>
                    </a:lnTo>
                    <a:lnTo>
                      <a:pt x="1300" y="1345"/>
                    </a:lnTo>
                    <a:lnTo>
                      <a:pt x="1291" y="1388"/>
                    </a:lnTo>
                    <a:lnTo>
                      <a:pt x="1279" y="1434"/>
                    </a:lnTo>
                    <a:lnTo>
                      <a:pt x="1264" y="1482"/>
                    </a:lnTo>
                    <a:lnTo>
                      <a:pt x="1178" y="1214"/>
                    </a:lnTo>
                    <a:lnTo>
                      <a:pt x="850" y="1270"/>
                    </a:lnTo>
                    <a:lnTo>
                      <a:pt x="857" y="1223"/>
                    </a:lnTo>
                    <a:lnTo>
                      <a:pt x="860" y="1193"/>
                    </a:lnTo>
                    <a:lnTo>
                      <a:pt x="860" y="1161"/>
                    </a:lnTo>
                    <a:lnTo>
                      <a:pt x="858" y="1124"/>
                    </a:lnTo>
                    <a:lnTo>
                      <a:pt x="853" y="1089"/>
                    </a:lnTo>
                    <a:lnTo>
                      <a:pt x="846" y="1049"/>
                    </a:lnTo>
                    <a:lnTo>
                      <a:pt x="837" y="1017"/>
                    </a:lnTo>
                    <a:lnTo>
                      <a:pt x="823" y="981"/>
                    </a:lnTo>
                    <a:lnTo>
                      <a:pt x="810" y="950"/>
                    </a:lnTo>
                    <a:lnTo>
                      <a:pt x="794" y="920"/>
                    </a:lnTo>
                    <a:lnTo>
                      <a:pt x="780" y="897"/>
                    </a:lnTo>
                    <a:lnTo>
                      <a:pt x="766" y="878"/>
                    </a:lnTo>
                    <a:lnTo>
                      <a:pt x="752" y="859"/>
                    </a:lnTo>
                    <a:lnTo>
                      <a:pt x="736" y="840"/>
                    </a:lnTo>
                    <a:lnTo>
                      <a:pt x="718" y="820"/>
                    </a:lnTo>
                    <a:lnTo>
                      <a:pt x="703" y="806"/>
                    </a:lnTo>
                    <a:lnTo>
                      <a:pt x="686" y="789"/>
                    </a:lnTo>
                    <a:lnTo>
                      <a:pt x="669" y="774"/>
                    </a:lnTo>
                    <a:lnTo>
                      <a:pt x="649" y="759"/>
                    </a:lnTo>
                    <a:lnTo>
                      <a:pt x="625" y="744"/>
                    </a:lnTo>
                    <a:lnTo>
                      <a:pt x="605" y="730"/>
                    </a:lnTo>
                    <a:lnTo>
                      <a:pt x="588" y="721"/>
                    </a:lnTo>
                    <a:lnTo>
                      <a:pt x="563" y="706"/>
                    </a:lnTo>
                    <a:lnTo>
                      <a:pt x="541" y="698"/>
                    </a:lnTo>
                    <a:lnTo>
                      <a:pt x="522" y="691"/>
                    </a:lnTo>
                    <a:lnTo>
                      <a:pt x="502" y="684"/>
                    </a:lnTo>
                    <a:lnTo>
                      <a:pt x="472" y="677"/>
                    </a:lnTo>
                    <a:lnTo>
                      <a:pt x="444" y="672"/>
                    </a:lnTo>
                    <a:lnTo>
                      <a:pt x="415" y="669"/>
                    </a:lnTo>
                    <a:lnTo>
                      <a:pt x="386" y="667"/>
                    </a:lnTo>
                    <a:lnTo>
                      <a:pt x="370" y="666"/>
                    </a:lnTo>
                    <a:lnTo>
                      <a:pt x="370" y="907"/>
                    </a:lnTo>
                    <a:lnTo>
                      <a:pt x="0" y="460"/>
                    </a:lnTo>
                    <a:lnTo>
                      <a:pt x="369" y="0"/>
                    </a:lnTo>
                    <a:lnTo>
                      <a:pt x="369" y="207"/>
                    </a:lnTo>
                    <a:lnTo>
                      <a:pt x="389" y="208"/>
                    </a:lnTo>
                    <a:lnTo>
                      <a:pt x="418" y="209"/>
                    </a:lnTo>
                    <a:lnTo>
                      <a:pt x="448" y="211"/>
                    </a:lnTo>
                    <a:lnTo>
                      <a:pt x="477" y="214"/>
                    </a:lnTo>
                    <a:lnTo>
                      <a:pt x="501" y="217"/>
                    </a:ln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</p:grp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4080" y="1440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>
                  <a:latin typeface="Garamond" panose="02020404030301010803" pitchFamily="18" charset="0"/>
                </a:rPr>
                <a:t>Project Features</a:t>
              </a: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 rot="4323276">
              <a:off x="3286" y="2282"/>
              <a:ext cx="11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Project Cost</a:t>
              </a:r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 rot="-2950812">
              <a:off x="4260" y="2652"/>
              <a:ext cx="1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Project Time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021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552" y="1891228"/>
            <a:ext cx="7690048" cy="35491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725"/>
              </a:lnSpc>
              <a:spcBef>
                <a:spcPts val="310"/>
              </a:spcBef>
            </a:pPr>
            <a:r>
              <a:rPr sz="2800" spc="0" dirty="0" smtClean="0">
                <a:latin typeface="Arial"/>
                <a:cs typeface="Arial"/>
              </a:rPr>
              <a:t>• </a:t>
            </a:r>
            <a:r>
              <a:rPr sz="2800" spc="160" dirty="0" smtClean="0">
                <a:latin typeface="Arial"/>
                <a:cs typeface="Arial"/>
              </a:rPr>
              <a:t> </a:t>
            </a:r>
            <a:r>
              <a:rPr sz="2800" spc="-39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equ</a:t>
            </a:r>
            <a:r>
              <a:rPr sz="2800" spc="-4" dirty="0" smtClean="0">
                <a:latin typeface="Calibri"/>
                <a:cs typeface="Calibri"/>
              </a:rPr>
              <a:t>i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eme</a:t>
            </a:r>
            <a:r>
              <a:rPr sz="2800" spc="-25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ts</a:t>
            </a:r>
            <a:r>
              <a:rPr sz="2800" spc="-91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ca</a:t>
            </a:r>
            <a:r>
              <a:rPr sz="2800" spc="-1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tu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lang="en-US" sz="2800" dirty="0" smtClean="0">
                <a:latin typeface="Calibri"/>
                <a:cs typeface="Calibri"/>
              </a:rPr>
              <a:t>e </a:t>
            </a:r>
            <a:r>
              <a:rPr sz="4200" spc="-34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echni</a:t>
            </a:r>
            <a:r>
              <a:rPr sz="4200" spc="-9" baseline="1950" dirty="0" smtClean="0">
                <a:latin typeface="Calibri"/>
                <a:cs typeface="Calibri"/>
              </a:rPr>
              <a:t>q</a:t>
            </a:r>
            <a:r>
              <a:rPr sz="4200" spc="0" baseline="1950" dirty="0" smtClean="0">
                <a:latin typeface="Calibri"/>
                <a:cs typeface="Calibri"/>
              </a:rPr>
              <a:t>ues:</a:t>
            </a:r>
            <a:endParaRPr sz="2800" dirty="0">
              <a:latin typeface="Calibri"/>
              <a:cs typeface="Calibri"/>
            </a:endParaRPr>
          </a:p>
          <a:p>
            <a:pPr marL="549528">
              <a:lnSpc>
                <a:spcPct val="101725"/>
              </a:lnSpc>
              <a:spcBef>
                <a:spcPts val="358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9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se</a:t>
            </a:r>
            <a:r>
              <a:rPr sz="2400" spc="29" dirty="0" smtClean="0">
                <a:latin typeface="Calibri"/>
                <a:cs typeface="Calibri"/>
              </a:rPr>
              <a:t>r</a:t>
            </a:r>
            <a:r>
              <a:rPr sz="2400" spc="-39" dirty="0" smtClean="0">
                <a:latin typeface="Calibri"/>
                <a:cs typeface="Calibri"/>
              </a:rPr>
              <a:t>v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endParaRPr sz="2400" dirty="0">
              <a:latin typeface="Calibri"/>
              <a:cs typeface="Calibri"/>
            </a:endParaRPr>
          </a:p>
          <a:p>
            <a:pPr marL="549528">
              <a:lnSpc>
                <a:spcPct val="101725"/>
              </a:lnSpc>
              <a:spcBef>
                <a:spcPts val="526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29" dirty="0" smtClean="0">
                <a:latin typeface="Calibri"/>
                <a:cs typeface="Calibri"/>
              </a:rPr>
              <a:t>n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vi</a:t>
            </a:r>
            <a:r>
              <a:rPr sz="2400" spc="-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w</a:t>
            </a:r>
            <a:endParaRPr sz="2400" dirty="0">
              <a:latin typeface="Calibri"/>
              <a:cs typeface="Calibri"/>
            </a:endParaRPr>
          </a:p>
          <a:p>
            <a:pPr marL="549528">
              <a:lnSpc>
                <a:spcPct val="101725"/>
              </a:lnSpc>
              <a:spcBef>
                <a:spcPts val="528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Que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nnai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endParaRPr sz="2400" dirty="0">
              <a:latin typeface="Calibri"/>
              <a:cs typeface="Calibri"/>
            </a:endParaRPr>
          </a:p>
          <a:p>
            <a:pPr marL="549528">
              <a:lnSpc>
                <a:spcPct val="101725"/>
              </a:lnSpc>
              <a:spcBef>
                <a:spcPts val="526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rio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-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th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oughs</a:t>
            </a:r>
            <a:endParaRPr sz="2400" dirty="0">
              <a:latin typeface="Calibri"/>
              <a:cs typeface="Calibri"/>
            </a:endParaRPr>
          </a:p>
          <a:p>
            <a:pPr marL="549528">
              <a:lnSpc>
                <a:spcPct val="101725"/>
              </a:lnSpc>
              <a:spcBef>
                <a:spcPts val="526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ocus </a:t>
            </a:r>
            <a:r>
              <a:rPr sz="2400" spc="-4" dirty="0" smtClean="0">
                <a:latin typeface="Calibri"/>
                <a:cs typeface="Calibri"/>
              </a:rPr>
              <a:t>g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ou</a:t>
            </a:r>
            <a:r>
              <a:rPr sz="2400" spc="-19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549528">
              <a:lnSpc>
                <a:spcPct val="101725"/>
              </a:lnSpc>
              <a:spcBef>
                <a:spcPts val="529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2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otypes.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gathering techniques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381000" y="228600"/>
            <a:ext cx="7924800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3200" spc="0" dirty="0" smtClean="0">
                <a:cs typeface="Calibri"/>
              </a:rPr>
              <a:t>App</a:t>
            </a:r>
            <a:r>
              <a:rPr sz="3200" spc="-59" dirty="0" smtClean="0">
                <a:cs typeface="Calibri"/>
              </a:rPr>
              <a:t>r</a:t>
            </a:r>
            <a:r>
              <a:rPr sz="3200" spc="0" dirty="0" smtClean="0">
                <a:cs typeface="Calibri"/>
              </a:rPr>
              <a:t>oaches </a:t>
            </a:r>
            <a:r>
              <a:rPr sz="3200" spc="-39" dirty="0" smtClean="0">
                <a:cs typeface="Calibri"/>
              </a:rPr>
              <a:t>t</a:t>
            </a:r>
            <a:r>
              <a:rPr sz="3200" spc="0" dirty="0" smtClean="0">
                <a:cs typeface="Calibri"/>
              </a:rPr>
              <a:t>o </a:t>
            </a:r>
            <a:r>
              <a:rPr sz="3200" spc="-64" dirty="0" smtClean="0">
                <a:cs typeface="Calibri"/>
              </a:rPr>
              <a:t>r</a:t>
            </a:r>
            <a:r>
              <a:rPr sz="3200" spc="0" dirty="0" smtClean="0">
                <a:cs typeface="Calibri"/>
              </a:rPr>
              <a:t>equi</a:t>
            </a:r>
            <a:r>
              <a:rPr sz="3200" spc="-54" dirty="0" smtClean="0">
                <a:cs typeface="Calibri"/>
              </a:rPr>
              <a:t>r</a:t>
            </a:r>
            <a:r>
              <a:rPr sz="3200" spc="0" dirty="0" smtClean="0">
                <a:cs typeface="Calibri"/>
              </a:rPr>
              <a:t>eme</a:t>
            </a:r>
            <a:r>
              <a:rPr sz="3200" spc="-34" dirty="0" smtClean="0">
                <a:cs typeface="Calibri"/>
              </a:rPr>
              <a:t>n</a:t>
            </a:r>
            <a:r>
              <a:rPr sz="3200" spc="0" dirty="0" smtClean="0">
                <a:cs typeface="Calibri"/>
              </a:rPr>
              <a:t>ts</a:t>
            </a:r>
            <a:r>
              <a:rPr lang="en-US" sz="3200" spc="0" dirty="0" smtClean="0">
                <a:cs typeface="Calibri"/>
              </a:rPr>
              <a:t> </a:t>
            </a:r>
            <a:r>
              <a:rPr lang="en-US" sz="3200" spc="-34" dirty="0">
                <a:cs typeface="Calibri"/>
              </a:rPr>
              <a:t>c</a:t>
            </a:r>
            <a:r>
              <a:rPr lang="en-US" sz="3200" dirty="0">
                <a:cs typeface="Calibri"/>
              </a:rPr>
              <a:t>aptu</a:t>
            </a:r>
            <a:r>
              <a:rPr lang="en-US" sz="3200" spc="-54" dirty="0">
                <a:cs typeface="Calibri"/>
              </a:rPr>
              <a:t>r</a:t>
            </a:r>
            <a:r>
              <a:rPr lang="en-US" sz="3200" dirty="0">
                <a:cs typeface="Calibri"/>
              </a:rPr>
              <a:t>e</a:t>
            </a:r>
          </a:p>
          <a:p>
            <a:pPr marL="12700">
              <a:lnSpc>
                <a:spcPts val="4175"/>
              </a:lnSpc>
              <a:spcBef>
                <a:spcPts val="208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70152" y="623595"/>
            <a:ext cx="1681609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144" y="1709293"/>
            <a:ext cx="293085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3600" spc="-50" dirty="0" smtClean="0">
                <a:cs typeface="Calibri"/>
              </a:rPr>
              <a:t>R</a:t>
            </a:r>
            <a:r>
              <a:rPr sz="3600" spc="0" dirty="0" smtClean="0">
                <a:cs typeface="Calibri"/>
              </a:rPr>
              <a:t>esult:</a:t>
            </a:r>
            <a:endParaRPr sz="2000" dirty="0"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3444" y="2272792"/>
            <a:ext cx="255697" cy="1916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•</a:t>
            </a:r>
            <a:endParaRPr sz="2800" dirty="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466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616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 dirty="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614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9906" y="2272792"/>
            <a:ext cx="3866456" cy="892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La</a:t>
            </a: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-19" baseline="2925" dirty="0" smtClean="0">
                <a:latin typeface="Calibri"/>
                <a:cs typeface="Calibri"/>
              </a:rPr>
              <a:t>g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48" baseline="2925" dirty="0" smtClean="0">
                <a:latin typeface="Calibri"/>
                <a:cs typeface="Calibri"/>
              </a:rPr>
              <a:t> </a:t>
            </a:r>
            <a:r>
              <a:rPr sz="4200" spc="-14" baseline="2925" dirty="0" smtClean="0">
                <a:latin typeface="Calibri"/>
                <a:cs typeface="Calibri"/>
              </a:rPr>
              <a:t>l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44" baseline="2925" dirty="0" smtClean="0">
                <a:latin typeface="Calibri"/>
                <a:cs typeface="Calibri"/>
              </a:rPr>
              <a:t>g</a:t>
            </a: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4" baseline="2925" dirty="0" smtClean="0">
                <a:latin typeface="Calibri"/>
                <a:cs typeface="Calibri"/>
              </a:rPr>
              <a:t>i</a:t>
            </a:r>
            <a:r>
              <a:rPr sz="4200" spc="-34" baseline="2925" dirty="0" smtClean="0">
                <a:latin typeface="Calibri"/>
                <a:cs typeface="Calibri"/>
              </a:rPr>
              <a:t>s</a:t>
            </a:r>
            <a:r>
              <a:rPr sz="4200" spc="0" baseline="2925" dirty="0" smtClean="0">
                <a:latin typeface="Calibri"/>
                <a:cs typeface="Calibri"/>
              </a:rPr>
              <a:t>tic</a:t>
            </a:r>
            <a:r>
              <a:rPr sz="4200" spc="-6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docume</a:t>
            </a:r>
            <a:r>
              <a:rPr sz="4200" spc="-2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ts</a:t>
            </a:r>
            <a:endParaRPr sz="2800" dirty="0">
              <a:latin typeface="Calibri"/>
              <a:cs typeface="Calibri"/>
            </a:endParaRPr>
          </a:p>
          <a:p>
            <a:pPr marL="12700" marR="53263">
              <a:lnSpc>
                <a:spcPct val="101725"/>
              </a:lnSpc>
              <a:spcBef>
                <a:spcPts val="466"/>
              </a:spcBef>
            </a:pPr>
            <a:r>
              <a:rPr sz="2800" spc="-44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y</a:t>
            </a:r>
            <a:r>
              <a:rPr sz="2800" spc="-50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mis</a:t>
            </a:r>
            <a:r>
              <a:rPr sz="2800" spc="-9" dirty="0" smtClean="0">
                <a:latin typeface="Calibri"/>
                <a:cs typeface="Calibri"/>
              </a:rPr>
              <a:t>i</a:t>
            </a:r>
            <a:r>
              <a:rPr sz="2800" spc="-29" dirty="0" smtClean="0">
                <a:latin typeface="Calibri"/>
                <a:cs typeface="Calibri"/>
              </a:rPr>
              <a:t>n</a:t>
            </a:r>
            <a:r>
              <a:rPr sz="2800" spc="-25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erp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-9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9906" y="3296945"/>
            <a:ext cx="203459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C</a:t>
            </a:r>
            <a:r>
              <a:rPr sz="4200" spc="-9" baseline="2925" dirty="0" smtClean="0">
                <a:latin typeface="Calibri"/>
                <a:cs typeface="Calibri"/>
              </a:rPr>
              <a:t>h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r>
              <a:rPr sz="4200" spc="-25" baseline="2925" dirty="0" smtClean="0">
                <a:latin typeface="Calibri"/>
                <a:cs typeface="Calibri"/>
              </a:rPr>
              <a:t>g</a:t>
            </a:r>
            <a:r>
              <a:rPr sz="4200" spc="0" baseline="2925" dirty="0" smtClean="0">
                <a:latin typeface="Calibri"/>
                <a:cs typeface="Calibri"/>
              </a:rPr>
              <a:t>es</a:t>
            </a:r>
            <a:r>
              <a:rPr sz="4200" spc="-1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ha</a:t>
            </a: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d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8462" y="3296945"/>
            <a:ext cx="161351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25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o </a:t>
            </a:r>
            <a:r>
              <a:rPr sz="4200" spc="-9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ana</a:t>
            </a:r>
            <a:r>
              <a:rPr sz="4200" spc="-19" baseline="2925" dirty="0" smtClean="0">
                <a:latin typeface="Calibri"/>
                <a:cs typeface="Calibri"/>
              </a:rPr>
              <a:t>g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9906" y="3809238"/>
            <a:ext cx="71024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44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s</a:t>
            </a:r>
            <a:r>
              <a:rPr sz="4200" spc="0" baseline="2925" dirty="0" smtClean="0">
                <a:latin typeface="Calibri"/>
                <a:cs typeface="Calibri"/>
              </a:rPr>
              <a:t>y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1865" y="3809238"/>
            <a:ext cx="38132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2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4654" y="3809238"/>
            <a:ext cx="72157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miss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00462" y="3809238"/>
            <a:ext cx="21581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/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9554" y="3809238"/>
            <a:ext cx="7500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omit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1284" y="3809238"/>
            <a:ext cx="202352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equ</a:t>
            </a:r>
            <a:r>
              <a:rPr sz="4200" spc="-14" baseline="2925" dirty="0" smtClean="0">
                <a:latin typeface="Calibri"/>
                <a:cs typeface="Calibri"/>
              </a:rPr>
              <a:t>i</a:t>
            </a: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eme</a:t>
            </a:r>
            <a:r>
              <a:rPr sz="4200" spc="-2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ts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83540" y="1608550"/>
            <a:ext cx="22885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6440" y="1633093"/>
            <a:ext cx="312391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Modern</a:t>
            </a:r>
            <a:r>
              <a:rPr sz="4800" b="1" spc="-9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app</a:t>
            </a:r>
            <a:r>
              <a:rPr sz="4800" b="1" spc="-39" baseline="3413" dirty="0" smtClean="0"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latin typeface="Calibri"/>
                <a:cs typeface="Calibri"/>
              </a:rPr>
              <a:t>oa</a:t>
            </a:r>
            <a:r>
              <a:rPr sz="4800" b="1" spc="4" baseline="3413" dirty="0" smtClean="0"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latin typeface="Calibri"/>
                <a:cs typeface="Calibri"/>
              </a:rPr>
              <a:t>h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1044" y="2174927"/>
            <a:ext cx="2763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7556" y="2196363"/>
            <a:ext cx="262113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Mo</a:t>
            </a:r>
            <a:r>
              <a:rPr sz="4200" spc="-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el</a:t>
            </a:r>
            <a:r>
              <a:rPr sz="4200" spc="1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us</a:t>
            </a:r>
            <a:r>
              <a:rPr sz="4200" spc="-14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ng</a:t>
            </a:r>
            <a:r>
              <a:rPr sz="4200" spc="25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UML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98194" y="2668555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6794" y="2686939"/>
            <a:ext cx="2396577" cy="6971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ases 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used</a:t>
            </a:r>
            <a:endParaRPr sz="2400" dirty="0">
              <a:latin typeface="Calibri"/>
              <a:cs typeface="Calibri"/>
            </a:endParaRPr>
          </a:p>
          <a:p>
            <a:pPr marL="241300" marR="18432">
              <a:lnSpc>
                <a:spcPct val="101725"/>
              </a:lnSpc>
              <a:spcBef>
                <a:spcPts val="312"/>
              </a:spcBef>
            </a:pPr>
            <a:r>
              <a:rPr sz="2000" spc="0" dirty="0" smtClean="0">
                <a:latin typeface="Arial"/>
                <a:cs typeface="Arial"/>
              </a:rPr>
              <a:t>–</a:t>
            </a:r>
            <a:r>
              <a:rPr sz="2000" spc="1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U</a:t>
            </a:r>
            <a:r>
              <a:rPr sz="2000" spc="-4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Case Diag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am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22217" y="2686939"/>
            <a:ext cx="44417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 c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tu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f</a:t>
            </a:r>
            <a:r>
              <a:rPr sz="3600" b="1" spc="-4" baseline="3413" dirty="0" smtClean="0"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latin typeface="Calibri"/>
                <a:cs typeface="Calibri"/>
              </a:rPr>
              <a:t>nct</a:t>
            </a:r>
            <a:r>
              <a:rPr sz="3600" b="1" spc="-4" baseline="3413" dirty="0" smtClean="0"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latin typeface="Calibri"/>
                <a:cs typeface="Calibri"/>
              </a:rPr>
              <a:t>onal</a:t>
            </a:r>
            <a:r>
              <a:rPr sz="3600" b="1" spc="1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equi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55394" y="3454550"/>
            <a:ext cx="3195444" cy="295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3000" spc="0" baseline="2898" dirty="0" smtClean="0">
                <a:latin typeface="Arial"/>
                <a:cs typeface="Arial"/>
              </a:rPr>
              <a:t>–</a:t>
            </a:r>
            <a:r>
              <a:rPr sz="3000" spc="129" baseline="2898" dirty="0" smtClean="0">
                <a:latin typeface="Arial"/>
                <a:cs typeface="Arial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-9" baseline="2730" dirty="0" smtClean="0">
                <a:latin typeface="Calibri"/>
                <a:cs typeface="Calibri"/>
              </a:rPr>
              <a:t>e</a:t>
            </a:r>
            <a:r>
              <a:rPr sz="3000" spc="0" baseline="2730" dirty="0" smtClean="0">
                <a:latin typeface="Calibri"/>
                <a:cs typeface="Calibri"/>
              </a:rPr>
              <a:t>t of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U</a:t>
            </a:r>
            <a:r>
              <a:rPr sz="3000" spc="-4" baseline="2730" dirty="0" smtClean="0">
                <a:latin typeface="Calibri"/>
                <a:cs typeface="Calibri"/>
              </a:rPr>
              <a:t>s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Ca</a:t>
            </a:r>
            <a:r>
              <a:rPr sz="3000" spc="-4" baseline="2730" dirty="0" smtClean="0">
                <a:latin typeface="Calibri"/>
                <a:cs typeface="Calibri"/>
              </a:rPr>
              <a:t>s</a:t>
            </a:r>
            <a:r>
              <a:rPr sz="3000" spc="0" baseline="2730" dirty="0" smtClean="0">
                <a:latin typeface="Calibri"/>
                <a:cs typeface="Calibri"/>
              </a:rPr>
              <a:t>e desc</a:t>
            </a:r>
            <a:r>
              <a:rPr sz="3000" spc="-4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14" baseline="2730" dirty="0" smtClean="0">
                <a:latin typeface="Calibri"/>
                <a:cs typeface="Calibri"/>
              </a:rPr>
              <a:t>p</a:t>
            </a:r>
            <a:r>
              <a:rPr sz="3000" spc="0" baseline="2730" dirty="0" smtClean="0">
                <a:latin typeface="Calibri"/>
                <a:cs typeface="Calibri"/>
              </a:rPr>
              <a:t>ti</a:t>
            </a:r>
            <a:r>
              <a:rPr sz="3000" spc="-4" baseline="2730" dirty="0" smtClean="0">
                <a:latin typeface="Calibri"/>
                <a:cs typeface="Calibri"/>
              </a:rPr>
              <a:t>o</a:t>
            </a:r>
            <a:r>
              <a:rPr sz="3000" spc="0" baseline="2730" dirty="0" smtClean="0">
                <a:latin typeface="Calibri"/>
                <a:cs typeface="Calibri"/>
              </a:rPr>
              <a:t>ns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4" name="object 18"/>
          <p:cNvSpPr txBox="1"/>
          <p:nvPr/>
        </p:nvSpPr>
        <p:spPr>
          <a:xfrm>
            <a:off x="304800" y="533400"/>
            <a:ext cx="7924800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3200" spc="0" dirty="0" smtClean="0">
                <a:cs typeface="Calibri"/>
              </a:rPr>
              <a:t>App</a:t>
            </a:r>
            <a:r>
              <a:rPr sz="3200" spc="-59" dirty="0" smtClean="0">
                <a:cs typeface="Calibri"/>
              </a:rPr>
              <a:t>r</a:t>
            </a:r>
            <a:r>
              <a:rPr sz="3200" spc="0" dirty="0" smtClean="0">
                <a:cs typeface="Calibri"/>
              </a:rPr>
              <a:t>oaches </a:t>
            </a:r>
            <a:r>
              <a:rPr sz="3200" spc="-39" dirty="0" smtClean="0">
                <a:cs typeface="Calibri"/>
              </a:rPr>
              <a:t>t</a:t>
            </a:r>
            <a:r>
              <a:rPr sz="3200" spc="0" dirty="0" smtClean="0">
                <a:cs typeface="Calibri"/>
              </a:rPr>
              <a:t>o </a:t>
            </a:r>
            <a:r>
              <a:rPr sz="3200" spc="-64" dirty="0" smtClean="0">
                <a:cs typeface="Calibri"/>
              </a:rPr>
              <a:t>r</a:t>
            </a:r>
            <a:r>
              <a:rPr sz="3200" spc="0" dirty="0" smtClean="0">
                <a:cs typeface="Calibri"/>
              </a:rPr>
              <a:t>equi</a:t>
            </a:r>
            <a:r>
              <a:rPr sz="3200" spc="-54" dirty="0" smtClean="0">
                <a:cs typeface="Calibri"/>
              </a:rPr>
              <a:t>r</a:t>
            </a:r>
            <a:r>
              <a:rPr sz="3200" spc="0" dirty="0" smtClean="0">
                <a:cs typeface="Calibri"/>
              </a:rPr>
              <a:t>eme</a:t>
            </a:r>
            <a:r>
              <a:rPr sz="3200" spc="-34" dirty="0" smtClean="0">
                <a:cs typeface="Calibri"/>
              </a:rPr>
              <a:t>n</a:t>
            </a:r>
            <a:r>
              <a:rPr sz="3200" spc="0" dirty="0" smtClean="0">
                <a:cs typeface="Calibri"/>
              </a:rPr>
              <a:t>ts</a:t>
            </a:r>
            <a:r>
              <a:rPr lang="en-US" sz="3200" spc="0" dirty="0" smtClean="0">
                <a:cs typeface="Calibri"/>
              </a:rPr>
              <a:t> </a:t>
            </a:r>
            <a:r>
              <a:rPr lang="en-US" sz="3200" spc="-34" dirty="0">
                <a:cs typeface="Calibri"/>
              </a:rPr>
              <a:t>c</a:t>
            </a:r>
            <a:r>
              <a:rPr lang="en-US" sz="3200" dirty="0">
                <a:cs typeface="Calibri"/>
              </a:rPr>
              <a:t>aptu</a:t>
            </a:r>
            <a:r>
              <a:rPr lang="en-US" sz="3200" spc="-54" dirty="0">
                <a:cs typeface="Calibri"/>
              </a:rPr>
              <a:t>r</a:t>
            </a:r>
            <a:r>
              <a:rPr lang="en-US" sz="3200" dirty="0">
                <a:cs typeface="Calibri"/>
              </a:rPr>
              <a:t>e</a:t>
            </a:r>
          </a:p>
          <a:p>
            <a:pPr marL="12700">
              <a:lnSpc>
                <a:spcPts val="4175"/>
              </a:lnSpc>
              <a:spcBef>
                <a:spcPts val="208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 Requirements is simply a statement of what the system must do or what characteristics it must have.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50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55573" y="602394"/>
            <a:ext cx="7704825" cy="5778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8506460" y="6461454"/>
            <a:ext cx="1244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888888"/>
                </a:solidFill>
                <a:latin typeface="Times New Roman"/>
                <a:cs typeface="Times New Roman"/>
              </a:rPr>
              <a:t>3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Importance of Requirements Analysis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37361"/>
            <a:ext cx="7467600" cy="38300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44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Characteristics of a Good Requirement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5425" indent="-90488"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Unambiguous</a:t>
            </a:r>
          </a:p>
          <a:p>
            <a:pPr marL="225425" indent="-90488"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Testable (verifiable)</a:t>
            </a:r>
          </a:p>
          <a:p>
            <a:pPr marL="225425" indent="-90488"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Concise</a:t>
            </a:r>
          </a:p>
          <a:p>
            <a:pPr marL="225425" indent="-90488"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Correct</a:t>
            </a:r>
          </a:p>
          <a:p>
            <a:pPr marL="225425" indent="-90488"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Understandable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sz="2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00600" y="1676400"/>
            <a:ext cx="41529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9913" indent="-112713" algn="just" eaLnBrk="0" hangingPunct="0">
              <a:spcBef>
                <a:spcPct val="20000"/>
              </a:spcBef>
              <a:buClr>
                <a:schemeClr val="bg1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Feasible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(realistic)</a:t>
            </a:r>
          </a:p>
          <a:p>
            <a:pPr marL="569913" indent="-112713" algn="just" eaLnBrk="0" hangingPunct="0">
              <a:spcBef>
                <a:spcPct val="20000"/>
              </a:spcBef>
              <a:buClr>
                <a:schemeClr val="bg1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Independent</a:t>
            </a:r>
          </a:p>
          <a:p>
            <a:pPr marL="569913" indent="-112713" algn="just" eaLnBrk="0" hangingPunct="0">
              <a:spcBef>
                <a:spcPct val="20000"/>
              </a:spcBef>
              <a:buClr>
                <a:schemeClr val="bg1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Atomic</a:t>
            </a:r>
          </a:p>
          <a:p>
            <a:pPr marL="569913" indent="-112713" algn="just" eaLnBrk="0" hangingPunct="0">
              <a:spcBef>
                <a:spcPct val="20000"/>
              </a:spcBef>
              <a:buClr>
                <a:schemeClr val="bg1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Necessary</a:t>
            </a:r>
          </a:p>
          <a:p>
            <a:pPr marL="569913" indent="-112713" algn="just" eaLnBrk="0" hangingPunct="0">
              <a:spcBef>
                <a:spcPct val="20000"/>
              </a:spcBef>
              <a:buClr>
                <a:schemeClr val="bg1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Implementation-free (abstract)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bg1"/>
              </a:buClr>
              <a:buSzPct val="110000"/>
              <a:buFont typeface="Wingdings" panose="05000000000000000000" pitchFamily="2" charset="2"/>
              <a:buChar char="ü"/>
              <a:defRPr/>
            </a:pPr>
            <a:endParaRPr lang="en-US" sz="2800" kern="0" dirty="0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516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Unambiguous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 smtClean="0"/>
              <a:t>REQ: </a:t>
            </a:r>
            <a:r>
              <a:rPr lang="en-US" altLang="en-US" sz="3200" dirty="0" smtClean="0"/>
              <a:t>The system shall be implemented using ASP.</a:t>
            </a:r>
          </a:p>
          <a:p>
            <a:pPr lvl="1"/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The system shall be implemented using Active Server Pages.</a:t>
            </a:r>
          </a:p>
          <a:p>
            <a:r>
              <a:rPr lang="en-US" altLang="en-US" sz="3200" b="1" dirty="0" smtClean="0"/>
              <a:t>REQ: </a:t>
            </a:r>
            <a:r>
              <a:rPr lang="en-US" altLang="en-US" sz="3200" dirty="0" smtClean="0"/>
              <a:t>On the books screen, the user can only view one book.</a:t>
            </a:r>
          </a:p>
          <a:p>
            <a:pPr lvl="1"/>
            <a:r>
              <a:rPr lang="en-US" altLang="en-US" sz="2800" b="1" dirty="0" smtClean="0"/>
              <a:t>REQ: </a:t>
            </a:r>
            <a:r>
              <a:rPr lang="en-US" altLang="en-US" sz="2800" dirty="0" smtClean="0"/>
              <a:t>On the books screen, the system shall display only one book.</a:t>
            </a:r>
          </a:p>
        </p:txBody>
      </p:sp>
      <p:pic>
        <p:nvPicPr>
          <p:cNvPr id="5" name="Picture 4" descr="correct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orrect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8" name="&quot;No&quot; Symbol 7"/>
          <p:cNvSpPr/>
          <p:nvPr/>
        </p:nvSpPr>
        <p:spPr>
          <a:xfrm>
            <a:off x="251520" y="1916832"/>
            <a:ext cx="576064" cy="57606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251520" y="3789040"/>
            <a:ext cx="576064" cy="57606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68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Testable (Verifiable)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 smtClean="0"/>
              <a:t>REQ: </a:t>
            </a:r>
            <a:r>
              <a:rPr lang="en-US" altLang="en-US" sz="3600" dirty="0" smtClean="0"/>
              <a:t>The user shall be able to search for books based on author’s name, title, etc.</a:t>
            </a:r>
          </a:p>
          <a:p>
            <a:pPr lvl="1"/>
            <a:r>
              <a:rPr lang="en-US" altLang="en-US" sz="3200" b="1" dirty="0" smtClean="0"/>
              <a:t>REQ: </a:t>
            </a:r>
            <a:r>
              <a:rPr lang="en-US" altLang="en-US" sz="3200" dirty="0" smtClean="0"/>
              <a:t>The user shall be able to search for books based on author’s name or title.</a:t>
            </a:r>
          </a:p>
        </p:txBody>
      </p:sp>
      <p:pic>
        <p:nvPicPr>
          <p:cNvPr id="5" name="Picture 4" descr="correct symb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3336"/>
            <a:ext cx="3617103" cy="365125"/>
          </a:xfrm>
        </p:spPr>
        <p:txBody>
          <a:bodyPr/>
          <a:lstStyle/>
          <a:p>
            <a:r>
              <a:rPr lang="en-US" smtClean="0"/>
              <a:t>Prepered by Dr. Issam Al-Azzoni</a:t>
            </a:r>
            <a:endParaRPr lang="en-US" dirty="0"/>
          </a:p>
        </p:txBody>
      </p:sp>
      <p:sp>
        <p:nvSpPr>
          <p:cNvPr id="7" name="&quot;No&quot; Symbol 6"/>
          <p:cNvSpPr/>
          <p:nvPr/>
        </p:nvSpPr>
        <p:spPr>
          <a:xfrm>
            <a:off x="251520" y="1916832"/>
            <a:ext cx="576064" cy="57606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3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48F4BC5125B4799BEDBDA08A3134F" ma:contentTypeVersion="0" ma:contentTypeDescription="Create a new document." ma:contentTypeScope="" ma:versionID="3467804318e2911e2cd19efc2b31b9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21D262-4E96-4343-98A8-40A18ECAC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62C74A-E303-40A2-9180-09FF2FF8D2F8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3A47F9-59B3-4DA9-8260-93F06EC7A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1142</TotalTime>
  <Words>1038</Words>
  <Application>Microsoft Office PowerPoint</Application>
  <PresentationFormat>On-screen Show (4:3)</PresentationFormat>
  <Paragraphs>209</Paragraphs>
  <Slides>32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Retrospect</vt:lpstr>
      <vt:lpstr>Slide 1</vt:lpstr>
      <vt:lpstr>Slide 2</vt:lpstr>
      <vt:lpstr>Slide 3</vt:lpstr>
      <vt:lpstr>Defining a Requirement</vt:lpstr>
      <vt:lpstr>Slide 5</vt:lpstr>
      <vt:lpstr>Importance of Requirements Analysis</vt:lpstr>
      <vt:lpstr>Characteristics of a Good Requirement</vt:lpstr>
      <vt:lpstr>Unambiguous</vt:lpstr>
      <vt:lpstr>Testable (Verifiable)</vt:lpstr>
      <vt:lpstr>Concise</vt:lpstr>
      <vt:lpstr>Correct</vt:lpstr>
      <vt:lpstr>Understandable</vt:lpstr>
      <vt:lpstr>Feasible (Realistic)</vt:lpstr>
      <vt:lpstr>Independent</vt:lpstr>
      <vt:lpstr>Atomic</vt:lpstr>
      <vt:lpstr>Necessary</vt:lpstr>
      <vt:lpstr>Implementation-Free (Abstract)</vt:lpstr>
      <vt:lpstr>Characteristics for the Set of Requirements</vt:lpstr>
      <vt:lpstr>Consistent</vt:lpstr>
      <vt:lpstr>Consistent</vt:lpstr>
      <vt:lpstr>Non-redundant</vt:lpstr>
      <vt:lpstr>Complete</vt:lpstr>
      <vt:lpstr>What VERSUS How</vt:lpstr>
      <vt:lpstr>Slide 24</vt:lpstr>
      <vt:lpstr>Functional Requirement </vt:lpstr>
      <vt:lpstr>Non-functional requirement </vt:lpstr>
      <vt:lpstr>Slide 27</vt:lpstr>
      <vt:lpstr>FURPS+ Framework </vt:lpstr>
      <vt:lpstr>Slide 29</vt:lpstr>
      <vt:lpstr>Requirements gathering techniques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Nouf</cp:lastModifiedBy>
  <cp:revision>113</cp:revision>
  <dcterms:modified xsi:type="dcterms:W3CDTF">2016-10-03T20:29:20Z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0x01010069D48F4BC5125B4799BEDBDA08A3134F</vt:lpwstr>
  </property>
</Properties>
</file>