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54"/>
  </p:notesMasterIdLst>
  <p:sldIdLst>
    <p:sldId id="256" r:id="rId2"/>
    <p:sldId id="272" r:id="rId3"/>
    <p:sldId id="273" r:id="rId4"/>
    <p:sldId id="276" r:id="rId5"/>
    <p:sldId id="274" r:id="rId6"/>
    <p:sldId id="277" r:id="rId7"/>
    <p:sldId id="278" r:id="rId8"/>
    <p:sldId id="284" r:id="rId9"/>
    <p:sldId id="283" r:id="rId10"/>
    <p:sldId id="349" r:id="rId11"/>
    <p:sldId id="350" r:id="rId12"/>
    <p:sldId id="351" r:id="rId13"/>
    <p:sldId id="352" r:id="rId14"/>
    <p:sldId id="353" r:id="rId15"/>
    <p:sldId id="354" r:id="rId16"/>
    <p:sldId id="355" r:id="rId17"/>
    <p:sldId id="356" r:id="rId18"/>
    <p:sldId id="357" r:id="rId19"/>
    <p:sldId id="358" r:id="rId20"/>
    <p:sldId id="359" r:id="rId21"/>
    <p:sldId id="321" r:id="rId22"/>
    <p:sldId id="322" r:id="rId23"/>
    <p:sldId id="323" r:id="rId24"/>
    <p:sldId id="324" r:id="rId25"/>
    <p:sldId id="325" r:id="rId26"/>
    <p:sldId id="326" r:id="rId27"/>
    <p:sldId id="327" r:id="rId28"/>
    <p:sldId id="329" r:id="rId29"/>
    <p:sldId id="330" r:id="rId30"/>
    <p:sldId id="328" r:id="rId31"/>
    <p:sldId id="331" r:id="rId32"/>
    <p:sldId id="332" r:id="rId33"/>
    <p:sldId id="333" r:id="rId34"/>
    <p:sldId id="336" r:id="rId35"/>
    <p:sldId id="337" r:id="rId36"/>
    <p:sldId id="338" r:id="rId37"/>
    <p:sldId id="339" r:id="rId38"/>
    <p:sldId id="340" r:id="rId39"/>
    <p:sldId id="341" r:id="rId40"/>
    <p:sldId id="342" r:id="rId41"/>
    <p:sldId id="343" r:id="rId42"/>
    <p:sldId id="344" r:id="rId43"/>
    <p:sldId id="345" r:id="rId44"/>
    <p:sldId id="346" r:id="rId45"/>
    <p:sldId id="347" r:id="rId46"/>
    <p:sldId id="348" r:id="rId47"/>
    <p:sldId id="281" r:id="rId48"/>
    <p:sldId id="286" r:id="rId49"/>
    <p:sldId id="310" r:id="rId50"/>
    <p:sldId id="311" r:id="rId51"/>
    <p:sldId id="312" r:id="rId52"/>
    <p:sldId id="290" r:id="rId53"/>
  </p:sldIdLst>
  <p:sldSz cx="9144000" cy="6858000" type="screen4x3"/>
  <p:notesSz cx="6858000" cy="9144000"/>
  <p:defaultTextStyle>
    <a:defPPr>
      <a:defRPr lang="x-none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87" autoAdjust="0"/>
  </p:normalViewPr>
  <p:slideViewPr>
    <p:cSldViewPr>
      <p:cViewPr>
        <p:scale>
          <a:sx n="70" d="100"/>
          <a:sy n="70" d="100"/>
        </p:scale>
        <p:origin x="-1230" y="-1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3177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x-non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E3AB1566-23F4-4E6A-9C12-2F60AF6520D3}" type="datetimeFigureOut">
              <a:rPr lang="x-none" smtClean="0"/>
              <a:pPr/>
              <a:t>10/1/2016</a:t>
            </a:fld>
            <a:endParaRPr lang="x-non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x-non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x-non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x-non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6A8A9835-1A4A-45E3-9958-D20D437A655C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xmlns="" val="29223826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l" rtl="0"/>
            <a:endParaRPr lang="x-non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8A9835-1A4A-45E3-9958-D20D437A655C}" type="slidenum">
              <a:rPr lang="x-none" smtClean="0"/>
              <a:pPr/>
              <a:t>7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xmlns="" val="35731638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8A9835-1A4A-45E3-9958-D20D437A655C}" type="slidenum">
              <a:rPr lang="x-none" smtClean="0"/>
              <a:pPr/>
              <a:t>10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xmlns="" val="26759660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/>
              </a14:hiddenLine>
            </a:ext>
          </a:extLst>
        </p:spPr>
        <p:txBody>
          <a:bodyPr/>
          <a:lstStyle>
            <a:lvl1pPr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1DC9D81A-7005-4760-B108-C5484DB552BA}" type="slidenum">
              <a:rPr lang="en-US" altLang="en-US">
                <a:latin typeface="Tahoma" panose="020B0604030504040204" pitchFamily="34" charset="0"/>
              </a:rPr>
              <a:pPr>
                <a:spcBef>
                  <a:spcPct val="0"/>
                </a:spcBef>
              </a:pPr>
              <a:t>15</a:t>
            </a:fld>
            <a:endParaRPr lang="en-US" altLang="en-US">
              <a:latin typeface="Tahoma" panose="020B0604030504040204" pitchFamily="34" charset="0"/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 type="none" w="sm" len="sm"/>
                <a:tailEnd/>
              </a14:hiddenLine>
            </a:ext>
          </a:extLst>
        </p:spPr>
        <p:txBody>
          <a:bodyPr/>
          <a:lstStyle/>
          <a:p>
            <a:endParaRPr lang="x-none" altLang="en-US" smtClean="0"/>
          </a:p>
        </p:txBody>
      </p:sp>
    </p:spTree>
    <p:extLst>
      <p:ext uri="{BB962C8B-B14F-4D97-AF65-F5344CB8AC3E}">
        <p14:creationId xmlns:p14="http://schemas.microsoft.com/office/powerpoint/2010/main" xmlns="" val="28523791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x-non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8A9835-1A4A-45E3-9958-D20D437A655C}" type="slidenum">
              <a:rPr lang="x-none" smtClean="0"/>
              <a:pPr/>
              <a:t>52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xmlns="" val="23049701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1081954C-9025-4BF9-9CE9-32AF5BCA3C91}" type="datetime1">
              <a:rPr lang="en-US" smtClean="0"/>
              <a:pPr/>
              <a:t>10/1/2016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PowerPoint Presentation for Dennis, Wixom, &amp; Roth Systems Analysis and Design, 3rd Edition Copyright 2006 © John Wiley &amp; Sons, Inc.  All rights reserved.</a:t>
            </a:r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5B9FF-C7F4-4093-A697-966096276169}" type="slidenum">
              <a:rPr lang="x-none" smtClean="0"/>
              <a:pPr/>
              <a:t>‹#›</a:t>
            </a:fld>
            <a:endParaRPr lang="x-none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8806257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B18CE-C050-45F0-8E42-66AD409BA064}" type="datetime1">
              <a:rPr lang="en-US" smtClean="0"/>
              <a:pPr/>
              <a:t>10/1/2016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PowerPoint Presentation for Dennis, Wixom, &amp; Roth Systems Analysis and Design, 3rd Edition Copyright 2006 © John Wiley &amp; Sons, Inc.  All rights reserved.</a:t>
            </a:r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5B9FF-C7F4-4093-A697-966096276169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xmlns="" val="33782574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762000"/>
            <a:ext cx="1971675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1" y="762000"/>
            <a:ext cx="5686425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00219-BE7D-451F-8743-22F67553D316}" type="datetime1">
              <a:rPr lang="en-US" smtClean="0"/>
              <a:pPr/>
              <a:t>10/1/2016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PowerPoint Presentation for Dennis, Wixom, &amp; Roth Systems Analysis and Design, 3rd Edition Copyright 2006 © John Wiley &amp; Sons, Inc.  All rights reserved.</a:t>
            </a:r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5B9FF-C7F4-4093-A697-966096276169}" type="slidenum">
              <a:rPr lang="x-none" smtClean="0"/>
              <a:pPr/>
              <a:t>‹#›</a:t>
            </a:fld>
            <a:endParaRPr lang="x-none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7543800" y="173563"/>
            <a:ext cx="0" cy="6858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8394560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445E1-EC98-47B3-AEBA-57E662ECFB73}" type="datetime1">
              <a:rPr lang="en-US" smtClean="0"/>
              <a:pPr/>
              <a:t>10/1/2016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PowerPoint Presentation for Dennis, Wixom, &amp; Roth Systems Analysis and Design, 3rd Edition Copyright 2006 © John Wiley &amp; Sons, Inc.  All rights reserved.</a:t>
            </a:r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5B9FF-C7F4-4093-A697-966096276169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xmlns="" val="23952964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Freeform 10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E02FC-C6DA-4836-A511-19AAF35C991A}" type="datetime1">
              <a:rPr lang="en-US" smtClean="0"/>
              <a:pPr/>
              <a:t>10/1/2016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PowerPoint Presentation for Dennis, Wixom, &amp; Roth Systems Analysis and Design, 3rd Edition Copyright 2006 © John Wiley &amp; Sons, Inc.  All rights reserved.</a:t>
            </a:r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5B9FF-C7F4-4093-A697-966096276169}" type="slidenum">
              <a:rPr lang="x-none" smtClean="0"/>
              <a:pPr/>
              <a:t>‹#›</a:t>
            </a:fld>
            <a:endParaRPr lang="x-none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9215275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6" y="2286000"/>
            <a:ext cx="35661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1990" y="2286000"/>
            <a:ext cx="35661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2CCDE-8A7F-455A-8D6C-E6133E28A5D8}" type="datetime1">
              <a:rPr lang="en-US" smtClean="0"/>
              <a:pPr/>
              <a:t>10/1/2016</a:t>
            </a:fld>
            <a:endParaRPr lang="x-non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PowerPoint Presentation for Dennis, Wixom, &amp; Roth Systems Analysis and Design, 3rd Edition Copyright 2006 © John Wiley &amp; Sons, Inc.  All rights reserved.</a:t>
            </a:r>
            <a:endParaRPr lang="x-non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5B9FF-C7F4-4093-A697-966096276169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xmlns="" val="21330333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096" y="2967788"/>
            <a:ext cx="356616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1990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2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1990" y="2967788"/>
            <a:ext cx="356616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5CA50-97B0-4921-981C-D6F7B02BEA2B}" type="datetime1">
              <a:rPr lang="en-US" smtClean="0"/>
              <a:pPr/>
              <a:t>10/1/2016</a:t>
            </a:fld>
            <a:endParaRPr lang="x-non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PowerPoint Presentation for Dennis, Wixom, &amp; Roth Systems Analysis and Design, 3rd Edition Copyright 2006 © John Wiley &amp; Sons, Inc.  All rights reserved.</a:t>
            </a:r>
            <a:endParaRPr lang="x-non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5B9FF-C7F4-4093-A697-966096276169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xmlns="" val="37090826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6EC72-5E23-4691-B0DF-8CE3B65FC7C9}" type="datetime1">
              <a:rPr lang="en-US" smtClean="0"/>
              <a:pPr/>
              <a:t>10/1/2016</a:t>
            </a:fld>
            <a:endParaRPr lang="x-non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PowerPoint Presentation for Dennis, Wixom, &amp; Roth Systems Analysis and Design, 3rd Edition Copyright 2006 © John Wiley &amp; Sons, Inc.  All rights reserved.</a:t>
            </a:r>
            <a:endParaRPr lang="x-non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5B9FF-C7F4-4093-A697-966096276169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xmlns="" val="40418442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14C4C-4D34-4722-BBFA-8370B1A8237F}" type="datetime1">
              <a:rPr lang="en-US" smtClean="0"/>
              <a:pPr/>
              <a:t>10/1/2016</a:t>
            </a:fld>
            <a:endParaRPr lang="x-non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PowerPoint Presentation for Dennis, Wixom, &amp; Roth Systems Analysis and Design, 3rd Edition Copyright 2006 © John Wiley &amp; Sons, Inc.  All rights reserved.</a:t>
            </a:r>
            <a:endParaRPr lang="x-non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5B9FF-C7F4-4093-A697-966096276169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xmlns="" val="30541406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8096" y="471509"/>
            <a:ext cx="329184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822960"/>
            <a:ext cx="4258818" cy="51846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096" y="2257506"/>
            <a:ext cx="329184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8489D-E10D-40FA-A29B-D21F1C8D6A15}" type="datetime1">
              <a:rPr lang="en-US" smtClean="0"/>
              <a:pPr/>
              <a:t>10/1/2016</a:t>
            </a:fld>
            <a:endParaRPr lang="x-non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PowerPoint Presentation for Dennis, Wixom, &amp; Roth Systems Analysis and Design, 3rd Edition Copyright 2006 © John Wiley &amp; Sons, Inc.  All rights reserved.</a:t>
            </a:r>
            <a:endParaRPr lang="x-non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5B9FF-C7F4-4093-A697-966096276169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xmlns="" val="20910824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8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141714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7950" y="4960138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DCEFE-3E88-493F-AE9F-562A00B338F3}" type="datetime1">
              <a:rPr lang="en-US" smtClean="0"/>
              <a:pPr/>
              <a:t>10/1/2016</a:t>
            </a:fld>
            <a:endParaRPr lang="x-non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PowerPoint Presentation for Dennis, Wixom, &amp; Roth Systems Analysis and Design, 3rd Edition Copyright 2006 © John Wiley &amp; Sons, Inc.  All rights reserved.</a:t>
            </a:r>
            <a:endParaRPr lang="x-non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5B9FF-C7F4-4093-A697-966096276169}" type="slidenum">
              <a:rPr lang="x-none" smtClean="0"/>
              <a:pPr/>
              <a:t>‹#›</a:t>
            </a:fld>
            <a:endParaRPr lang="x-none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2215025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286000"/>
            <a:ext cx="7290055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A23D76A-914E-4745-9886-412FC9407033}" type="datetime1">
              <a:rPr lang="en-US" smtClean="0"/>
              <a:pPr/>
              <a:t>10/1/2016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r>
              <a:rPr lang="en-US" smtClean="0"/>
              <a:t>PowerPoint Presentation for Dennis, Wixom, &amp; Roth Systems Analysis and Design, 3rd Edition Copyright 2006 © John Wiley &amp; Sons, Inc.  All rights reserved.</a:t>
            </a:r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5E85B9FF-C7F4-4093-A697-966096276169}" type="slidenum">
              <a:rPr lang="x-none" smtClean="0"/>
              <a:pPr/>
              <a:t>‹#›</a:t>
            </a:fld>
            <a:endParaRPr lang="x-none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4235482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hdr="0" ft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Introduction To System Analysis and Design</a:t>
            </a:r>
            <a:endParaRPr lang="x-none" sz="48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5B9FF-C7F4-4093-A697-966096276169}" type="slidenum">
              <a:rPr lang="x-none" smtClean="0"/>
              <a:pPr/>
              <a:t>1</a:t>
            </a:fld>
            <a:endParaRPr lang="x-non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1"/>
              </a:buClr>
              <a:buSzPct val="110000"/>
              <a:buBlip>
                <a:blip r:embed="rId3"/>
              </a:buBlip>
              <a:defRPr sz="36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CCECFF"/>
              </a:buClr>
              <a:buBlip>
                <a:blip r:embed="rId4"/>
              </a:buBlip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bg1"/>
              </a:buClr>
              <a:buFont typeface="Wingdings" panose="05000000000000000000" pitchFamily="2" charset="2"/>
              <a:buBlip>
                <a:blip r:embed="rId5"/>
              </a:buBlip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bg1"/>
              </a:buClr>
              <a:buFont typeface="Wingdings" panose="05000000000000000000" pitchFamily="2" charset="2"/>
              <a:buBlip>
                <a:blip r:embed="rId6"/>
              </a:buBlip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CCECFF"/>
              </a:buClr>
              <a:buFont typeface="Wingdings" panose="05000000000000000000" pitchFamily="2" charset="2"/>
              <a:buBlip>
                <a:blip r:embed="rId7"/>
              </a:buBlip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ECFF"/>
              </a:buClr>
              <a:buFont typeface="Wingdings" panose="05000000000000000000" pitchFamily="2" charset="2"/>
              <a:buBlip>
                <a:blip r:embed="rId7"/>
              </a:buBlip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ECFF"/>
              </a:buClr>
              <a:buFont typeface="Wingdings" panose="05000000000000000000" pitchFamily="2" charset="2"/>
              <a:buBlip>
                <a:blip r:embed="rId7"/>
              </a:buBlip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ECFF"/>
              </a:buClr>
              <a:buFont typeface="Wingdings" panose="05000000000000000000" pitchFamily="2" charset="2"/>
              <a:buBlip>
                <a:blip r:embed="rId7"/>
              </a:buBlip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ECFF"/>
              </a:buClr>
              <a:buFont typeface="Wingdings" panose="05000000000000000000" pitchFamily="2" charset="2"/>
              <a:buBlip>
                <a:blip r:embed="rId7"/>
              </a:buBlip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1 - </a:t>
            </a:r>
            <a:fld id="{7A58016D-E162-458C-8909-143F4CBDB0A7}" type="slidenum">
              <a:rPr lang="en-US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10</a:t>
            </a:fld>
            <a:endParaRPr lang="en-US" altLang="en-US" sz="1400"/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000">
              <a:latin typeface="Tahoma" panose="020B0604030504040204" pitchFamily="34" charset="0"/>
            </a:endParaRPr>
          </a:p>
        </p:txBody>
      </p:sp>
      <p:sp>
        <p:nvSpPr>
          <p:cNvPr id="17412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800" dirty="0" smtClean="0">
                <a:latin typeface="Arial" panose="020B0604020202020204" pitchFamily="34" charset="0"/>
              </a:rPr>
              <a:t>Each of the phases include a set of steps, which rely on techniques that produce specific deliverables that provide understanding about the project.</a:t>
            </a:r>
          </a:p>
        </p:txBody>
      </p:sp>
    </p:spTree>
    <p:extLst>
      <p:ext uri="{BB962C8B-B14F-4D97-AF65-F5344CB8AC3E}">
        <p14:creationId xmlns:p14="http://schemas.microsoft.com/office/powerpoint/2010/main" xmlns="" val="608743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1"/>
              </a:buClr>
              <a:buSzPct val="110000"/>
              <a:buBlip>
                <a:blip r:embed="rId2"/>
              </a:buBlip>
              <a:defRPr sz="36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CCECFF"/>
              </a:buClr>
              <a:buBlip>
                <a:blip r:embed="rId3"/>
              </a:buBlip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bg1"/>
              </a:buClr>
              <a:buFont typeface="Wingdings" panose="05000000000000000000" pitchFamily="2" charset="2"/>
              <a:buBlip>
                <a:blip r:embed="rId4"/>
              </a:buBlip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bg1"/>
              </a:buClr>
              <a:buFont typeface="Wingdings" panose="05000000000000000000" pitchFamily="2" charset="2"/>
              <a:buBlip>
                <a:blip r:embed="rId5"/>
              </a:buBlip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CCECFF"/>
              </a:buClr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ECFF"/>
              </a:buClr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ECFF"/>
              </a:buClr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ECFF"/>
              </a:buClr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ECFF"/>
              </a:buClr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1 - </a:t>
            </a:r>
            <a:fld id="{6DBA5DDD-8831-4FD6-BBF6-F3370198C73E}" type="slidenum">
              <a:rPr lang="en-US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11</a:t>
            </a:fld>
            <a:endParaRPr lang="en-US" altLang="en-US" sz="1400"/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000">
              <a:latin typeface="Tahoma" panose="020B0604030504040204" pitchFamily="34" charset="0"/>
            </a:endParaRPr>
          </a:p>
        </p:txBody>
      </p:sp>
      <p:sp>
        <p:nvSpPr>
          <p:cNvPr id="18436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800" dirty="0" smtClean="0">
                <a:latin typeface="Arial" panose="020B0604020202020204" pitchFamily="34" charset="0"/>
              </a:rPr>
              <a:t>To Understand the SDLC:</a:t>
            </a:r>
          </a:p>
          <a:p>
            <a:pPr lvl="1" eaLnBrk="1" hangingPunct="1"/>
            <a:r>
              <a:rPr lang="en-US" altLang="en-US" sz="2000" dirty="0" smtClean="0">
                <a:latin typeface="Arial" panose="020B0604020202020204" pitchFamily="34" charset="0"/>
              </a:rPr>
              <a:t>Each phase consists of steps that lead to specific deliverables</a:t>
            </a:r>
          </a:p>
          <a:p>
            <a:pPr lvl="1" eaLnBrk="1" hangingPunct="1"/>
            <a:r>
              <a:rPr lang="en-US" altLang="en-US" sz="2000" dirty="0" smtClean="0">
                <a:latin typeface="Arial" panose="020B0604020202020204" pitchFamily="34" charset="0"/>
              </a:rPr>
              <a:t>The system evolves through gradual refinement</a:t>
            </a:r>
          </a:p>
        </p:txBody>
      </p:sp>
    </p:spTree>
    <p:extLst>
      <p:ext uri="{BB962C8B-B14F-4D97-AF65-F5344CB8AC3E}">
        <p14:creationId xmlns:p14="http://schemas.microsoft.com/office/powerpoint/2010/main" xmlns="" val="2276943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1"/>
              </a:buClr>
              <a:buSzPct val="110000"/>
              <a:buBlip>
                <a:blip r:embed="rId2"/>
              </a:buBlip>
              <a:defRPr sz="36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CCECFF"/>
              </a:buClr>
              <a:buBlip>
                <a:blip r:embed="rId3"/>
              </a:buBlip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bg1"/>
              </a:buClr>
              <a:buFont typeface="Wingdings" panose="05000000000000000000" pitchFamily="2" charset="2"/>
              <a:buBlip>
                <a:blip r:embed="rId4"/>
              </a:buBlip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bg1"/>
              </a:buClr>
              <a:buFont typeface="Wingdings" panose="05000000000000000000" pitchFamily="2" charset="2"/>
              <a:buBlip>
                <a:blip r:embed="rId5"/>
              </a:buBlip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CCECFF"/>
              </a:buClr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ECFF"/>
              </a:buClr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ECFF"/>
              </a:buClr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ECFF"/>
              </a:buClr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ECFF"/>
              </a:buClr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1 - </a:t>
            </a:r>
            <a:fld id="{A2C3221C-C571-4B28-ACA9-23E5BE5413EE}" type="slidenum">
              <a:rPr lang="en-US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12</a:t>
            </a:fld>
            <a:endParaRPr lang="en-US" altLang="en-US" sz="1400"/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000">
              <a:latin typeface="Tahoma" panose="020B0604030504040204" pitchFamily="34" charset="0"/>
            </a:endParaRPr>
          </a:p>
        </p:txBody>
      </p:sp>
      <p:sp>
        <p:nvSpPr>
          <p:cNvPr id="19460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683568" y="1700808"/>
            <a:ext cx="7290055" cy="4752528"/>
          </a:xfrm>
        </p:spPr>
        <p:txBody>
          <a:bodyPr>
            <a:normAutofit fontScale="92500" lnSpcReduction="20000"/>
          </a:bodyPr>
          <a:lstStyle/>
          <a:p>
            <a:pPr eaLnBrk="1" hangingPunct="1"/>
            <a:r>
              <a:rPr lang="en-US" altLang="en-US" sz="4000" dirty="0" smtClean="0">
                <a:latin typeface="Arial" panose="020B0604020202020204" pitchFamily="34" charset="0"/>
              </a:rPr>
              <a:t>This phase is the fundamental process of understanding why an information system should be built.</a:t>
            </a:r>
          </a:p>
          <a:p>
            <a:pPr eaLnBrk="1" hangingPunct="1"/>
            <a:r>
              <a:rPr lang="en-US" altLang="en-US" sz="4000" dirty="0" smtClean="0">
                <a:latin typeface="Arial" panose="020B0604020202020204" pitchFamily="34" charset="0"/>
              </a:rPr>
              <a:t>The Planning phase will also determine how the project team will go about building the information system.</a:t>
            </a:r>
          </a:p>
          <a:p>
            <a:pPr eaLnBrk="1" hangingPunct="1"/>
            <a:r>
              <a:rPr lang="en-US" altLang="en-US" sz="4000" dirty="0" smtClean="0">
                <a:latin typeface="Arial" panose="020B0604020202020204" pitchFamily="34" charset="0"/>
              </a:rPr>
              <a:t>The Planning phase is composed of two planning steps.</a:t>
            </a:r>
          </a:p>
        </p:txBody>
      </p:sp>
      <p:sp>
        <p:nvSpPr>
          <p:cNvPr id="19461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algn="ctr" eaLnBrk="1" hangingPunct="1"/>
            <a:r>
              <a:rPr lang="en-US" altLang="en-US" sz="5400" dirty="0" smtClean="0"/>
              <a:t>Planning</a:t>
            </a:r>
          </a:p>
        </p:txBody>
      </p:sp>
    </p:spTree>
    <p:extLst>
      <p:ext uri="{BB962C8B-B14F-4D97-AF65-F5344CB8AC3E}">
        <p14:creationId xmlns:p14="http://schemas.microsoft.com/office/powerpoint/2010/main" xmlns="" val="2767473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1"/>
              </a:buClr>
              <a:buSzPct val="110000"/>
              <a:buBlip>
                <a:blip r:embed="rId2"/>
              </a:buBlip>
              <a:defRPr sz="36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CCECFF"/>
              </a:buClr>
              <a:buBlip>
                <a:blip r:embed="rId3"/>
              </a:buBlip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bg1"/>
              </a:buClr>
              <a:buFont typeface="Wingdings" panose="05000000000000000000" pitchFamily="2" charset="2"/>
              <a:buBlip>
                <a:blip r:embed="rId4"/>
              </a:buBlip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bg1"/>
              </a:buClr>
              <a:buFont typeface="Wingdings" panose="05000000000000000000" pitchFamily="2" charset="2"/>
              <a:buBlip>
                <a:blip r:embed="rId5"/>
              </a:buBlip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CCECFF"/>
              </a:buClr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ECFF"/>
              </a:buClr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ECFF"/>
              </a:buClr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ECFF"/>
              </a:buClr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ECFF"/>
              </a:buClr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1 - </a:t>
            </a:r>
            <a:fld id="{5FC56B0D-5DCF-4847-91F1-166BE032779C}" type="slidenum">
              <a:rPr lang="en-US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13</a:t>
            </a:fld>
            <a:endParaRPr lang="en-US" altLang="en-US" sz="1400"/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000">
              <a:latin typeface="Tahoma" panose="020B0604030504040204" pitchFamily="34" charset="0"/>
            </a:endParaRPr>
          </a:p>
        </p:txBody>
      </p:sp>
      <p:sp>
        <p:nvSpPr>
          <p:cNvPr id="20484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marL="571500" indent="-571500" eaLnBrk="1" hangingPunct="1">
              <a:lnSpc>
                <a:spcPct val="90000"/>
              </a:lnSpc>
              <a:buFont typeface="Wingdings" panose="05000000000000000000" pitchFamily="2" charset="2"/>
              <a:buAutoNum type="arabicPeriod"/>
            </a:pPr>
            <a:r>
              <a:rPr lang="en-US" altLang="en-US" sz="2800" dirty="0" smtClean="0">
                <a:latin typeface="Arial" panose="020B0604020202020204" pitchFamily="34" charset="0"/>
              </a:rPr>
              <a:t>During </a:t>
            </a:r>
            <a:r>
              <a:rPr lang="en-US" altLang="en-US" sz="2800" b="1" dirty="0" smtClean="0">
                <a:solidFill>
                  <a:schemeClr val="hlink"/>
                </a:solidFill>
                <a:latin typeface="Arial" panose="020B0604020202020204" pitchFamily="34" charset="0"/>
              </a:rPr>
              <a:t>project initiation</a:t>
            </a:r>
            <a:r>
              <a:rPr lang="en-US" altLang="en-US" sz="2800" dirty="0" smtClean="0">
                <a:latin typeface="Arial" panose="020B0604020202020204" pitchFamily="34" charset="0"/>
              </a:rPr>
              <a:t>, the system’s </a:t>
            </a:r>
            <a:r>
              <a:rPr lang="en-US" altLang="en-US" sz="2800" b="1" u="sng" dirty="0" smtClean="0">
                <a:latin typeface="Arial" panose="020B0604020202020204" pitchFamily="34" charset="0"/>
              </a:rPr>
              <a:t>business value</a:t>
            </a:r>
            <a:r>
              <a:rPr lang="en-US" altLang="en-US" sz="2800" dirty="0" smtClean="0">
                <a:latin typeface="Arial" panose="020B0604020202020204" pitchFamily="34" charset="0"/>
              </a:rPr>
              <a:t> to the organization is identified (How will it lower costs or increase revenues?) as well as the </a:t>
            </a:r>
            <a:r>
              <a:rPr lang="en-US" altLang="en-US" sz="2800" b="1" u="sng" dirty="0" smtClean="0">
                <a:latin typeface="Arial" panose="020B0604020202020204" pitchFamily="34" charset="0"/>
              </a:rPr>
              <a:t>feasibility</a:t>
            </a:r>
            <a:r>
              <a:rPr lang="en-US" altLang="en-US" sz="2800" dirty="0" smtClean="0">
                <a:latin typeface="Arial" panose="020B0604020202020204" pitchFamily="34" charset="0"/>
              </a:rPr>
              <a:t> of the project from different point of views</a:t>
            </a:r>
          </a:p>
          <a:p>
            <a:pPr marL="571500" indent="-571500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z="2800" dirty="0" smtClean="0">
              <a:latin typeface="Arial" panose="020B0604020202020204" pitchFamily="34" charset="0"/>
            </a:endParaRPr>
          </a:p>
          <a:p>
            <a:pPr marL="571500" indent="-571500" eaLnBrk="1" hangingPunct="1">
              <a:lnSpc>
                <a:spcPct val="90000"/>
              </a:lnSpc>
              <a:buFont typeface="Wingdings" panose="05000000000000000000" pitchFamily="2" charset="2"/>
              <a:buAutoNum type="arabicPeriod"/>
            </a:pPr>
            <a:r>
              <a:rPr lang="en-US" altLang="en-US" sz="2800" dirty="0" smtClean="0">
                <a:latin typeface="Arial" panose="020B0604020202020204" pitchFamily="34" charset="0"/>
              </a:rPr>
              <a:t>During </a:t>
            </a:r>
            <a:r>
              <a:rPr lang="en-US" altLang="en-US" sz="2800" b="1" dirty="0" smtClean="0">
                <a:solidFill>
                  <a:schemeClr val="hlink"/>
                </a:solidFill>
                <a:latin typeface="Arial" panose="020B0604020202020204" pitchFamily="34" charset="0"/>
              </a:rPr>
              <a:t>project management</a:t>
            </a:r>
            <a:r>
              <a:rPr lang="en-US" altLang="en-US" sz="2800" dirty="0" smtClean="0">
                <a:latin typeface="Arial" panose="020B0604020202020204" pitchFamily="34" charset="0"/>
              </a:rPr>
              <a:t>, the project manager creates a work plan, staffs the project, and puts techniques in place to help the project team control and direct the project through the entire SDLC.</a:t>
            </a:r>
          </a:p>
          <a:p>
            <a:pPr marL="571500" indent="-571500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z="2800" dirty="0" smtClean="0">
              <a:latin typeface="Arial" panose="020B0604020202020204" pitchFamily="34" charset="0"/>
            </a:endParaRPr>
          </a:p>
          <a:p>
            <a:pPr marL="571500" indent="-571500" eaLnBrk="1" hangingPunct="1">
              <a:lnSpc>
                <a:spcPct val="90000"/>
              </a:lnSpc>
              <a:buFont typeface="Wingdings" panose="05000000000000000000" pitchFamily="2" charset="2"/>
              <a:buAutoNum type="arabicPeriod"/>
            </a:pPr>
            <a:endParaRPr lang="en-US" altLang="en-US" sz="2000" dirty="0" smtClean="0"/>
          </a:p>
        </p:txBody>
      </p:sp>
      <p:sp>
        <p:nvSpPr>
          <p:cNvPr id="20485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algn="ctr" eaLnBrk="1" hangingPunct="1"/>
            <a:r>
              <a:rPr lang="en-US" altLang="en-US" sz="5400" dirty="0" smtClean="0"/>
              <a:t>Planning</a:t>
            </a:r>
          </a:p>
        </p:txBody>
      </p:sp>
    </p:spTree>
    <p:extLst>
      <p:ext uri="{BB962C8B-B14F-4D97-AF65-F5344CB8AC3E}">
        <p14:creationId xmlns:p14="http://schemas.microsoft.com/office/powerpoint/2010/main" xmlns="" val="744433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1"/>
              </a:buClr>
              <a:buSzPct val="110000"/>
              <a:buBlip>
                <a:blip r:embed="rId2"/>
              </a:buBlip>
              <a:defRPr sz="36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CCECFF"/>
              </a:buClr>
              <a:buBlip>
                <a:blip r:embed="rId3"/>
              </a:buBlip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bg1"/>
              </a:buClr>
              <a:buFont typeface="Wingdings" panose="05000000000000000000" pitchFamily="2" charset="2"/>
              <a:buBlip>
                <a:blip r:embed="rId4"/>
              </a:buBlip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bg1"/>
              </a:buClr>
              <a:buFont typeface="Wingdings" panose="05000000000000000000" pitchFamily="2" charset="2"/>
              <a:buBlip>
                <a:blip r:embed="rId5"/>
              </a:buBlip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CCECFF"/>
              </a:buClr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ECFF"/>
              </a:buClr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ECFF"/>
              </a:buClr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ECFF"/>
              </a:buClr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ECFF"/>
              </a:buClr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1 - </a:t>
            </a:r>
            <a:fld id="{8B6F2646-081D-4319-97F9-FEEA653C75E7}" type="slidenum">
              <a:rPr lang="en-US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14</a:t>
            </a:fld>
            <a:endParaRPr lang="en-US" altLang="en-US" sz="1400"/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000">
              <a:latin typeface="Tahoma" panose="020B0604030504040204" pitchFamily="34" charset="0"/>
            </a:endParaRPr>
          </a:p>
        </p:txBody>
      </p:sp>
      <p:sp>
        <p:nvSpPr>
          <p:cNvPr id="21508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55576" y="1844824"/>
            <a:ext cx="7290055" cy="4023360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sz="3600" dirty="0" smtClean="0">
                <a:latin typeface="Arial" panose="020B0604020202020204" pitchFamily="34" charset="0"/>
              </a:rPr>
              <a:t>The analysis phase answers the questions of who will use the system, what the system will do, and where and when it will be used.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3600" dirty="0" smtClean="0">
                <a:latin typeface="Arial" panose="020B0604020202020204" pitchFamily="34" charset="0"/>
              </a:rPr>
              <a:t>During this phase the project team investigates any current system(s), identifies improvement opportunities, and develops a concept for the new system.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3600" dirty="0" smtClean="0">
                <a:latin typeface="Arial" panose="020B0604020202020204" pitchFamily="34" charset="0"/>
              </a:rPr>
              <a:t>This phase has three analysis steps.</a:t>
            </a:r>
          </a:p>
        </p:txBody>
      </p:sp>
      <p:sp>
        <p:nvSpPr>
          <p:cNvPr id="21509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algn="ctr" eaLnBrk="1" hangingPunct="1"/>
            <a:r>
              <a:rPr lang="en-US" altLang="en-US" sz="5400" dirty="0" smtClean="0"/>
              <a:t>Analysis</a:t>
            </a:r>
          </a:p>
        </p:txBody>
      </p:sp>
    </p:spTree>
    <p:extLst>
      <p:ext uri="{BB962C8B-B14F-4D97-AF65-F5344CB8AC3E}">
        <p14:creationId xmlns:p14="http://schemas.microsoft.com/office/powerpoint/2010/main" xmlns="" val="2066211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1"/>
              </a:buClr>
              <a:buSzPct val="110000"/>
              <a:buBlip>
                <a:blip r:embed="rId3"/>
              </a:buBlip>
              <a:defRPr sz="36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CCECFF"/>
              </a:buClr>
              <a:buBlip>
                <a:blip r:embed="rId4"/>
              </a:buBlip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bg1"/>
              </a:buClr>
              <a:buFont typeface="Wingdings" panose="05000000000000000000" pitchFamily="2" charset="2"/>
              <a:buBlip>
                <a:blip r:embed="rId5"/>
              </a:buBlip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bg1"/>
              </a:buClr>
              <a:buFont typeface="Wingdings" panose="05000000000000000000" pitchFamily="2" charset="2"/>
              <a:buBlip>
                <a:blip r:embed="rId6"/>
              </a:buBlip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CCECFF"/>
              </a:buClr>
              <a:buFont typeface="Wingdings" panose="05000000000000000000" pitchFamily="2" charset="2"/>
              <a:buBlip>
                <a:blip r:embed="rId7"/>
              </a:buBlip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ECFF"/>
              </a:buClr>
              <a:buFont typeface="Wingdings" panose="05000000000000000000" pitchFamily="2" charset="2"/>
              <a:buBlip>
                <a:blip r:embed="rId7"/>
              </a:buBlip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ECFF"/>
              </a:buClr>
              <a:buFont typeface="Wingdings" panose="05000000000000000000" pitchFamily="2" charset="2"/>
              <a:buBlip>
                <a:blip r:embed="rId7"/>
              </a:buBlip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ECFF"/>
              </a:buClr>
              <a:buFont typeface="Wingdings" panose="05000000000000000000" pitchFamily="2" charset="2"/>
              <a:buBlip>
                <a:blip r:embed="rId7"/>
              </a:buBlip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ECFF"/>
              </a:buClr>
              <a:buFont typeface="Wingdings" panose="05000000000000000000" pitchFamily="2" charset="2"/>
              <a:buBlip>
                <a:blip r:embed="rId7"/>
              </a:buBlip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1 - </a:t>
            </a:r>
            <a:fld id="{7CA71982-1FF6-4723-8EBA-1E84AB32F361}" type="slidenum">
              <a:rPr lang="en-US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15</a:t>
            </a:fld>
            <a:endParaRPr lang="en-US" altLang="en-US" sz="1400"/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000">
              <a:latin typeface="Tahoma" panose="020B0604030504040204" pitchFamily="34" charset="0"/>
            </a:endParaRPr>
          </a:p>
        </p:txBody>
      </p:sp>
      <p:sp>
        <p:nvSpPr>
          <p:cNvPr id="2253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sz="4400" dirty="0" smtClean="0">
                <a:latin typeface="Arial" panose="020B0604020202020204" pitchFamily="34" charset="0"/>
              </a:rPr>
              <a:t>Analysis</a:t>
            </a:r>
          </a:p>
        </p:txBody>
      </p:sp>
      <p:sp>
        <p:nvSpPr>
          <p:cNvPr id="2253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marL="571500" indent="-571500" eaLnBrk="1" hangingPunct="1">
              <a:lnSpc>
                <a:spcPct val="90000"/>
              </a:lnSpc>
              <a:buFont typeface="Wingdings" panose="05000000000000000000" pitchFamily="2" charset="2"/>
              <a:buAutoNum type="arabicPeriod"/>
            </a:pPr>
            <a:r>
              <a:rPr lang="en-US" altLang="en-US" sz="2800" b="1" dirty="0" smtClean="0">
                <a:solidFill>
                  <a:schemeClr val="hlink"/>
                </a:solidFill>
                <a:latin typeface="Arial" panose="020B0604020202020204" pitchFamily="34" charset="0"/>
              </a:rPr>
              <a:t>Analysis strategy</a:t>
            </a:r>
            <a:r>
              <a:rPr lang="en-US" altLang="en-US" sz="2800" dirty="0" smtClean="0">
                <a:solidFill>
                  <a:schemeClr val="hlink"/>
                </a:solidFill>
                <a:latin typeface="Arial" panose="020B0604020202020204" pitchFamily="34" charset="0"/>
              </a:rPr>
              <a:t>: </a:t>
            </a:r>
            <a:r>
              <a:rPr lang="en-US" altLang="en-US" sz="2800" dirty="0" smtClean="0">
                <a:latin typeface="Arial" panose="020B0604020202020204" pitchFamily="34" charset="0"/>
              </a:rPr>
              <a:t>This is developed to guide the projects team’s efforts. This includes an analysis of the current system.</a:t>
            </a:r>
          </a:p>
          <a:p>
            <a:pPr marL="571500" indent="-571500" eaLnBrk="1" hangingPunct="1">
              <a:lnSpc>
                <a:spcPct val="90000"/>
              </a:lnSpc>
              <a:buFont typeface="Wingdings" panose="05000000000000000000" pitchFamily="2" charset="2"/>
              <a:buAutoNum type="arabicPeriod"/>
            </a:pPr>
            <a:r>
              <a:rPr lang="en-US" altLang="en-US" sz="2800" b="1" dirty="0" smtClean="0">
                <a:solidFill>
                  <a:schemeClr val="hlink"/>
                </a:solidFill>
                <a:latin typeface="Arial" panose="020B0604020202020204" pitchFamily="34" charset="0"/>
              </a:rPr>
              <a:t>Requirements gathering</a:t>
            </a:r>
            <a:r>
              <a:rPr lang="en-US" altLang="en-US" sz="2800" dirty="0" smtClean="0">
                <a:solidFill>
                  <a:schemeClr val="hlink"/>
                </a:solidFill>
                <a:latin typeface="Arial" panose="020B0604020202020204" pitchFamily="34" charset="0"/>
              </a:rPr>
              <a:t>: </a:t>
            </a:r>
            <a:r>
              <a:rPr lang="en-US" altLang="en-US" sz="2800" dirty="0" smtClean="0">
                <a:latin typeface="Arial" panose="020B0604020202020204" pitchFamily="34" charset="0"/>
              </a:rPr>
              <a:t>The analysis of this information leads to the development of a concept for a new system. This concept is used to build a set of analysis models.</a:t>
            </a:r>
          </a:p>
          <a:p>
            <a:pPr marL="571500" indent="-571500" eaLnBrk="1" hangingPunct="1">
              <a:lnSpc>
                <a:spcPct val="90000"/>
              </a:lnSpc>
              <a:buFont typeface="Wingdings" panose="05000000000000000000" pitchFamily="2" charset="2"/>
              <a:buAutoNum type="arabicPeriod"/>
            </a:pPr>
            <a:r>
              <a:rPr lang="en-US" altLang="en-US" sz="2800" b="1" dirty="0" smtClean="0">
                <a:solidFill>
                  <a:schemeClr val="hlink"/>
                </a:solidFill>
                <a:latin typeface="Arial" panose="020B0604020202020204" pitchFamily="34" charset="0"/>
              </a:rPr>
              <a:t>System proposal</a:t>
            </a:r>
            <a:r>
              <a:rPr lang="en-US" altLang="en-US" sz="2800" dirty="0" smtClean="0">
                <a:latin typeface="Arial" panose="020B0604020202020204" pitchFamily="34" charset="0"/>
              </a:rPr>
              <a:t>: The proposal is presented to the project sponsor and other key individuals who decide whether the project should continue to move forward.</a:t>
            </a:r>
            <a:endParaRPr lang="en-US" altLang="en-US" sz="2800" dirty="0" smtClean="0">
              <a:solidFill>
                <a:schemeClr val="hlink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44581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1"/>
              </a:buClr>
              <a:buSzPct val="110000"/>
              <a:buBlip>
                <a:blip r:embed="rId2"/>
              </a:buBlip>
              <a:defRPr sz="36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CCECFF"/>
              </a:buClr>
              <a:buBlip>
                <a:blip r:embed="rId3"/>
              </a:buBlip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bg1"/>
              </a:buClr>
              <a:buFont typeface="Wingdings" panose="05000000000000000000" pitchFamily="2" charset="2"/>
              <a:buBlip>
                <a:blip r:embed="rId4"/>
              </a:buBlip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bg1"/>
              </a:buClr>
              <a:buFont typeface="Wingdings" panose="05000000000000000000" pitchFamily="2" charset="2"/>
              <a:buBlip>
                <a:blip r:embed="rId5"/>
              </a:buBlip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CCECFF"/>
              </a:buClr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ECFF"/>
              </a:buClr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ECFF"/>
              </a:buClr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ECFF"/>
              </a:buClr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ECFF"/>
              </a:buClr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1 - </a:t>
            </a:r>
            <a:fld id="{D052B3DD-CC6B-42C0-A550-95AFA6BDCA02}" type="slidenum">
              <a:rPr lang="en-US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16</a:t>
            </a:fld>
            <a:endParaRPr lang="en-US" altLang="en-US" sz="1400"/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000">
              <a:latin typeface="Tahoma" panose="020B0604030504040204" pitchFamily="34" charset="0"/>
            </a:endParaRPr>
          </a:p>
        </p:txBody>
      </p:sp>
      <p:sp>
        <p:nvSpPr>
          <p:cNvPr id="24580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683568" y="1844824"/>
            <a:ext cx="7290055" cy="4023360"/>
          </a:xfrm>
        </p:spPr>
        <p:txBody>
          <a:bodyPr/>
          <a:lstStyle/>
          <a:p>
            <a:pPr eaLnBrk="1" hangingPunct="1"/>
            <a:r>
              <a:rPr lang="en-US" altLang="en-US" sz="3600" dirty="0" smtClean="0">
                <a:latin typeface="Arial" panose="020B0604020202020204" pitchFamily="34" charset="0"/>
              </a:rPr>
              <a:t>The system proposal is the initial deliverable that describes what business requirements the new system should meet.</a:t>
            </a:r>
          </a:p>
          <a:p>
            <a:pPr eaLnBrk="1" hangingPunct="1"/>
            <a:r>
              <a:rPr lang="en-US" altLang="en-US" sz="3600" dirty="0" smtClean="0">
                <a:latin typeface="Arial" panose="020B0604020202020204" pitchFamily="34" charset="0"/>
              </a:rPr>
              <a:t>The deliverable from this phase is both an analysis and a high-level initial design for the new system.</a:t>
            </a:r>
          </a:p>
        </p:txBody>
      </p:sp>
      <p:sp>
        <p:nvSpPr>
          <p:cNvPr id="24581" name="Rectangle 5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algn="ctr" eaLnBrk="1" hangingPunct="1"/>
            <a:r>
              <a:rPr lang="en-US" altLang="en-US" sz="5400" dirty="0" smtClean="0"/>
              <a:t>Analysis</a:t>
            </a:r>
          </a:p>
        </p:txBody>
      </p:sp>
    </p:spTree>
    <p:extLst>
      <p:ext uri="{BB962C8B-B14F-4D97-AF65-F5344CB8AC3E}">
        <p14:creationId xmlns:p14="http://schemas.microsoft.com/office/powerpoint/2010/main" xmlns="" val="3505838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1"/>
              </a:buClr>
              <a:buSzPct val="110000"/>
              <a:buBlip>
                <a:blip r:embed="rId2"/>
              </a:buBlip>
              <a:defRPr sz="36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CCECFF"/>
              </a:buClr>
              <a:buBlip>
                <a:blip r:embed="rId3"/>
              </a:buBlip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bg1"/>
              </a:buClr>
              <a:buFont typeface="Wingdings" panose="05000000000000000000" pitchFamily="2" charset="2"/>
              <a:buBlip>
                <a:blip r:embed="rId4"/>
              </a:buBlip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bg1"/>
              </a:buClr>
              <a:buFont typeface="Wingdings" panose="05000000000000000000" pitchFamily="2" charset="2"/>
              <a:buBlip>
                <a:blip r:embed="rId5"/>
              </a:buBlip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CCECFF"/>
              </a:buClr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ECFF"/>
              </a:buClr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ECFF"/>
              </a:buClr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ECFF"/>
              </a:buClr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ECFF"/>
              </a:buClr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1 - </a:t>
            </a:r>
            <a:fld id="{6F5EC570-BC77-4A02-8202-0FD46E507399}" type="slidenum">
              <a:rPr lang="en-US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17</a:t>
            </a:fld>
            <a:endParaRPr lang="en-US" altLang="en-US" sz="1400"/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000">
              <a:latin typeface="Tahoma" panose="020B0604030504040204" pitchFamily="34" charset="0"/>
            </a:endParaRPr>
          </a:p>
        </p:txBody>
      </p:sp>
      <p:sp>
        <p:nvSpPr>
          <p:cNvPr id="25604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/>
            <a:r>
              <a:rPr lang="en-US" altLang="en-US" sz="4000" dirty="0" smtClean="0">
                <a:latin typeface="Arial" panose="020B0604020202020204" pitchFamily="34" charset="0"/>
              </a:rPr>
              <a:t>In this phases it is decided how the system will operate, in terms of the hardware, software, and network infrastructure; the user interface, forms, and reports that will be used; and the specific programs, databases, and files that will be needed.</a:t>
            </a:r>
          </a:p>
        </p:txBody>
      </p:sp>
      <p:sp>
        <p:nvSpPr>
          <p:cNvPr id="25605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algn="ctr" eaLnBrk="1" hangingPunct="1"/>
            <a:r>
              <a:rPr lang="en-US" altLang="en-US" sz="5400" dirty="0" smtClean="0"/>
              <a:t>Design</a:t>
            </a:r>
          </a:p>
        </p:txBody>
      </p:sp>
    </p:spTree>
    <p:extLst>
      <p:ext uri="{BB962C8B-B14F-4D97-AF65-F5344CB8AC3E}">
        <p14:creationId xmlns:p14="http://schemas.microsoft.com/office/powerpoint/2010/main" xmlns="" val="556294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1"/>
              </a:buClr>
              <a:buSzPct val="110000"/>
              <a:buBlip>
                <a:blip r:embed="rId2"/>
              </a:buBlip>
              <a:defRPr sz="36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CCECFF"/>
              </a:buClr>
              <a:buBlip>
                <a:blip r:embed="rId3"/>
              </a:buBlip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bg1"/>
              </a:buClr>
              <a:buFont typeface="Wingdings" panose="05000000000000000000" pitchFamily="2" charset="2"/>
              <a:buBlip>
                <a:blip r:embed="rId4"/>
              </a:buBlip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bg1"/>
              </a:buClr>
              <a:buFont typeface="Wingdings" panose="05000000000000000000" pitchFamily="2" charset="2"/>
              <a:buBlip>
                <a:blip r:embed="rId5"/>
              </a:buBlip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CCECFF"/>
              </a:buClr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ECFF"/>
              </a:buClr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ECFF"/>
              </a:buClr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ECFF"/>
              </a:buClr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ECFF"/>
              </a:buClr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1 - </a:t>
            </a:r>
            <a:fld id="{3BC186E1-DD16-4FD5-B625-2B4152D28C38}" type="slidenum">
              <a:rPr lang="en-US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18</a:t>
            </a:fld>
            <a:endParaRPr lang="en-US" altLang="en-US" sz="1400"/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000">
              <a:latin typeface="Tahoma" panose="020B0604030504040204" pitchFamily="34" charset="0"/>
            </a:endParaRPr>
          </a:p>
        </p:txBody>
      </p:sp>
      <p:sp>
        <p:nvSpPr>
          <p:cNvPr id="2662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sz="4400" dirty="0" smtClean="0">
                <a:latin typeface="Arial" panose="020B0604020202020204" pitchFamily="34" charset="0"/>
              </a:rPr>
              <a:t>Design</a:t>
            </a:r>
          </a:p>
        </p:txBody>
      </p:sp>
      <p:sp>
        <p:nvSpPr>
          <p:cNvPr id="2662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pPr marL="685800" indent="-685800" eaLnBrk="1" hangingPunct="1">
              <a:lnSpc>
                <a:spcPct val="80000"/>
              </a:lnSpc>
              <a:buFont typeface="Wingdings" panose="05000000000000000000" pitchFamily="2" charset="2"/>
              <a:buAutoNum type="arabicPeriod"/>
            </a:pPr>
            <a:r>
              <a:rPr lang="en-US" altLang="en-US" sz="3200" b="1" dirty="0" smtClean="0">
                <a:solidFill>
                  <a:schemeClr val="hlink"/>
                </a:solidFill>
                <a:latin typeface="Arial" panose="020B0604020202020204" pitchFamily="34" charset="0"/>
              </a:rPr>
              <a:t>Design Strategy</a:t>
            </a:r>
            <a:r>
              <a:rPr lang="en-US" altLang="en-US" sz="3200" dirty="0" smtClean="0">
                <a:solidFill>
                  <a:schemeClr val="hlink"/>
                </a:solidFill>
                <a:latin typeface="Arial" panose="020B0604020202020204" pitchFamily="34" charset="0"/>
              </a:rPr>
              <a:t>: </a:t>
            </a:r>
            <a:r>
              <a:rPr lang="en-US" altLang="en-US" sz="3200" dirty="0" smtClean="0">
                <a:latin typeface="Arial" panose="020B0604020202020204" pitchFamily="34" charset="0"/>
              </a:rPr>
              <a:t>This clarifies whether the system will be developed by the company or outside the company.</a:t>
            </a:r>
          </a:p>
          <a:p>
            <a:pPr marL="685800" indent="-685800" eaLnBrk="1" hangingPunct="1">
              <a:lnSpc>
                <a:spcPct val="80000"/>
              </a:lnSpc>
              <a:buFont typeface="Wingdings" panose="05000000000000000000" pitchFamily="2" charset="2"/>
              <a:buAutoNum type="arabicPeriod"/>
            </a:pPr>
            <a:r>
              <a:rPr lang="en-US" altLang="en-US" sz="3200" b="1" dirty="0" smtClean="0">
                <a:solidFill>
                  <a:schemeClr val="hlink"/>
                </a:solidFill>
                <a:latin typeface="Arial" panose="020B0604020202020204" pitchFamily="34" charset="0"/>
              </a:rPr>
              <a:t>Architecture Design</a:t>
            </a:r>
            <a:r>
              <a:rPr lang="en-US" altLang="en-US" sz="3200" dirty="0" smtClean="0">
                <a:solidFill>
                  <a:schemeClr val="hlink"/>
                </a:solidFill>
                <a:latin typeface="Arial" panose="020B0604020202020204" pitchFamily="34" charset="0"/>
              </a:rPr>
              <a:t>: </a:t>
            </a:r>
            <a:r>
              <a:rPr lang="en-US" altLang="en-US" sz="3200" dirty="0" smtClean="0">
                <a:latin typeface="Arial" panose="020B0604020202020204" pitchFamily="34" charset="0"/>
              </a:rPr>
              <a:t>This describes the hardware, software, and network infrastructure that will be used.</a:t>
            </a:r>
          </a:p>
          <a:p>
            <a:pPr marL="685800" indent="-685800" eaLnBrk="1" hangingPunct="1">
              <a:lnSpc>
                <a:spcPct val="80000"/>
              </a:lnSpc>
              <a:buFont typeface="Wingdings" panose="05000000000000000000" pitchFamily="2" charset="2"/>
              <a:buAutoNum type="arabicPeriod"/>
            </a:pPr>
            <a:r>
              <a:rPr lang="en-US" altLang="en-US" sz="3200" b="1" dirty="0" smtClean="0">
                <a:solidFill>
                  <a:schemeClr val="hlink"/>
                </a:solidFill>
                <a:latin typeface="Arial" panose="020B0604020202020204" pitchFamily="34" charset="0"/>
              </a:rPr>
              <a:t>Database and File Specifications</a:t>
            </a:r>
            <a:r>
              <a:rPr lang="en-US" altLang="en-US" sz="3200" dirty="0" smtClean="0">
                <a:latin typeface="Arial" panose="020B0604020202020204" pitchFamily="34" charset="0"/>
              </a:rPr>
              <a:t>: These documents define what and where the data will be stored.</a:t>
            </a:r>
          </a:p>
          <a:p>
            <a:pPr marL="685800" indent="-685800" eaLnBrk="1" hangingPunct="1">
              <a:lnSpc>
                <a:spcPct val="80000"/>
              </a:lnSpc>
              <a:buFont typeface="Wingdings" panose="05000000000000000000" pitchFamily="2" charset="2"/>
              <a:buAutoNum type="arabicPeriod"/>
            </a:pPr>
            <a:r>
              <a:rPr lang="en-US" altLang="en-US" sz="3200" b="1" dirty="0" smtClean="0">
                <a:solidFill>
                  <a:schemeClr val="hlink"/>
                </a:solidFill>
                <a:latin typeface="Arial" panose="020B0604020202020204" pitchFamily="34" charset="0"/>
              </a:rPr>
              <a:t>Program Design</a:t>
            </a:r>
            <a:r>
              <a:rPr lang="en-US" altLang="en-US" sz="3200" dirty="0" smtClean="0">
                <a:latin typeface="Arial" panose="020B0604020202020204" pitchFamily="34" charset="0"/>
              </a:rPr>
              <a:t>: Defines what programs need to be written and what they will do.</a:t>
            </a:r>
          </a:p>
          <a:p>
            <a:pPr marL="685800" indent="-68580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3200" dirty="0" smtClean="0">
                <a:latin typeface="Arial" panose="020B0604020202020204" pitchFamily="34" charset="0"/>
              </a:rPr>
              <a:t>        </a:t>
            </a:r>
            <a:r>
              <a:rPr lang="en-US" altLang="en-US" sz="3200" b="1" dirty="0" smtClean="0">
                <a:solidFill>
                  <a:schemeClr val="hlink"/>
                </a:solidFill>
                <a:latin typeface="Arial" panose="020B0604020202020204" pitchFamily="34" charset="0"/>
              </a:rPr>
              <a:t>UI  Design</a:t>
            </a:r>
          </a:p>
        </p:txBody>
      </p:sp>
    </p:spTree>
    <p:extLst>
      <p:ext uri="{BB962C8B-B14F-4D97-AF65-F5344CB8AC3E}">
        <p14:creationId xmlns:p14="http://schemas.microsoft.com/office/powerpoint/2010/main" xmlns="" val="374458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1"/>
              </a:buClr>
              <a:buSzPct val="110000"/>
              <a:buBlip>
                <a:blip r:embed="rId2"/>
              </a:buBlip>
              <a:defRPr sz="36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CCECFF"/>
              </a:buClr>
              <a:buBlip>
                <a:blip r:embed="rId3"/>
              </a:buBlip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bg1"/>
              </a:buClr>
              <a:buFont typeface="Wingdings" panose="05000000000000000000" pitchFamily="2" charset="2"/>
              <a:buBlip>
                <a:blip r:embed="rId4"/>
              </a:buBlip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bg1"/>
              </a:buClr>
              <a:buFont typeface="Wingdings" panose="05000000000000000000" pitchFamily="2" charset="2"/>
              <a:buBlip>
                <a:blip r:embed="rId5"/>
              </a:buBlip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CCECFF"/>
              </a:buClr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ECFF"/>
              </a:buClr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ECFF"/>
              </a:buClr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ECFF"/>
              </a:buClr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ECFF"/>
              </a:buClr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1 - </a:t>
            </a:r>
            <a:fld id="{66EBE460-8AD9-4877-8C93-3A25F976DC12}" type="slidenum">
              <a:rPr lang="en-US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19</a:t>
            </a:fld>
            <a:endParaRPr lang="en-US" altLang="en-US" sz="1400"/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000">
              <a:latin typeface="Tahoma" panose="020B0604030504040204" pitchFamily="34" charset="0"/>
            </a:endParaRPr>
          </a:p>
        </p:txBody>
      </p:sp>
      <p:sp>
        <p:nvSpPr>
          <p:cNvPr id="27652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55576" y="1916832"/>
            <a:ext cx="7290055" cy="4023360"/>
          </a:xfrm>
        </p:spPr>
        <p:txBody>
          <a:bodyPr>
            <a:normAutofit fontScale="92500"/>
          </a:bodyPr>
          <a:lstStyle/>
          <a:p>
            <a:pPr eaLnBrk="1" hangingPunct="1"/>
            <a:r>
              <a:rPr lang="en-US" altLang="en-US" sz="4000" dirty="0" smtClean="0">
                <a:latin typeface="Arial" panose="020B0604020202020204" pitchFamily="34" charset="0"/>
              </a:rPr>
              <a:t>During this phase, the system is either developed or purchased (in the case of packaged software).</a:t>
            </a:r>
          </a:p>
          <a:p>
            <a:pPr eaLnBrk="1" hangingPunct="1"/>
            <a:r>
              <a:rPr lang="en-US" altLang="en-US" sz="4000" dirty="0" smtClean="0">
                <a:latin typeface="Arial" panose="020B0604020202020204" pitchFamily="34" charset="0"/>
              </a:rPr>
              <a:t>This phase is usually the longest and most expensive part of the process.</a:t>
            </a:r>
          </a:p>
          <a:p>
            <a:pPr eaLnBrk="1" hangingPunct="1"/>
            <a:r>
              <a:rPr lang="en-US" altLang="en-US" sz="4000" dirty="0" smtClean="0">
                <a:latin typeface="Arial" panose="020B0604020202020204" pitchFamily="34" charset="0"/>
              </a:rPr>
              <a:t>The phase has three steps.</a:t>
            </a:r>
          </a:p>
        </p:txBody>
      </p:sp>
      <p:sp>
        <p:nvSpPr>
          <p:cNvPr id="27653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algn="ctr" eaLnBrk="1" hangingPunct="1"/>
            <a:r>
              <a:rPr lang="en-US" altLang="en-US" sz="5400" dirty="0" smtClean="0"/>
              <a:t>Implementation</a:t>
            </a:r>
          </a:p>
        </p:txBody>
      </p:sp>
    </p:spTree>
    <p:extLst>
      <p:ext uri="{BB962C8B-B14F-4D97-AF65-F5344CB8AC3E}">
        <p14:creationId xmlns:p14="http://schemas.microsoft.com/office/powerpoint/2010/main" xmlns="" val="989631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0" eaLnBrk="1" hangingPunct="1"/>
            <a:r>
              <a:rPr lang="en-US" sz="5400" dirty="0" smtClean="0"/>
              <a:t>What Is An Information System?</a:t>
            </a:r>
          </a:p>
        </p:txBody>
      </p:sp>
      <p:sp>
        <p:nvSpPr>
          <p:cNvPr id="9" name="Rectangle 3"/>
          <p:cNvSpPr>
            <a:spLocks noGrp="1" noChangeArrowheads="1"/>
          </p:cNvSpPr>
          <p:nvPr>
            <p:ph idx="1"/>
          </p:nvPr>
        </p:nvSpPr>
        <p:spPr>
          <a:xfrm>
            <a:off x="827584" y="1844824"/>
            <a:ext cx="7704856" cy="3312368"/>
          </a:xfrm>
        </p:spPr>
        <p:txBody>
          <a:bodyPr>
            <a:normAutofit/>
          </a:bodyPr>
          <a:lstStyle/>
          <a:p>
            <a:pPr algn="l" rtl="0" eaLnBrk="1" hangingPunct="1"/>
            <a:r>
              <a:rPr lang="en-US" sz="2800" dirty="0" smtClean="0"/>
              <a:t>    An information system is a collection of interrelated components that </a:t>
            </a:r>
            <a:r>
              <a:rPr lang="en-US" sz="2800" dirty="0" smtClean="0">
                <a:solidFill>
                  <a:schemeClr val="hlink"/>
                </a:solidFill>
              </a:rPr>
              <a:t>collect</a:t>
            </a:r>
            <a:r>
              <a:rPr lang="en-US" sz="2800" dirty="0" smtClean="0"/>
              <a:t>, </a:t>
            </a:r>
            <a:r>
              <a:rPr lang="en-US" sz="2800" dirty="0" smtClean="0">
                <a:solidFill>
                  <a:schemeClr val="hlink"/>
                </a:solidFill>
              </a:rPr>
              <a:t>process</a:t>
            </a:r>
            <a:r>
              <a:rPr lang="en-US" sz="2800" dirty="0"/>
              <a:t> </a:t>
            </a:r>
            <a:r>
              <a:rPr lang="en-US" sz="2800" dirty="0" smtClean="0"/>
              <a:t>and </a:t>
            </a:r>
            <a:r>
              <a:rPr lang="en-US" sz="2800" dirty="0" smtClean="0">
                <a:solidFill>
                  <a:schemeClr val="hlink"/>
                </a:solidFill>
              </a:rPr>
              <a:t>store,</a:t>
            </a:r>
            <a:r>
              <a:rPr lang="en-US" sz="2800" dirty="0" smtClean="0"/>
              <a:t> and provide as </a:t>
            </a:r>
            <a:r>
              <a:rPr lang="en-US" sz="2800" dirty="0" smtClean="0">
                <a:solidFill>
                  <a:srgbClr val="FFC000"/>
                </a:solidFill>
              </a:rPr>
              <a:t>output</a:t>
            </a:r>
            <a:r>
              <a:rPr lang="en-US" sz="2800" dirty="0" smtClean="0"/>
              <a:t> the information needed to complete a business task.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5B9FF-C7F4-4093-A697-966096276169}" type="slidenum">
              <a:rPr lang="x-none" smtClean="0"/>
              <a:pPr/>
              <a:t>2</a:t>
            </a:fld>
            <a:endParaRPr lang="x-non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1"/>
              </a:buClr>
              <a:buSzPct val="110000"/>
              <a:buBlip>
                <a:blip r:embed="rId2"/>
              </a:buBlip>
              <a:defRPr sz="36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CCECFF"/>
              </a:buClr>
              <a:buBlip>
                <a:blip r:embed="rId3"/>
              </a:buBlip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bg1"/>
              </a:buClr>
              <a:buFont typeface="Wingdings" panose="05000000000000000000" pitchFamily="2" charset="2"/>
              <a:buBlip>
                <a:blip r:embed="rId4"/>
              </a:buBlip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bg1"/>
              </a:buClr>
              <a:buFont typeface="Wingdings" panose="05000000000000000000" pitchFamily="2" charset="2"/>
              <a:buBlip>
                <a:blip r:embed="rId5"/>
              </a:buBlip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CCECFF"/>
              </a:buClr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ECFF"/>
              </a:buClr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ECFF"/>
              </a:buClr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ECFF"/>
              </a:buClr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ECFF"/>
              </a:buClr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1 - </a:t>
            </a:r>
            <a:fld id="{5BA06B3E-85A9-491D-954D-CF3A442CB9FF}" type="slidenum">
              <a:rPr lang="en-US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20</a:t>
            </a:fld>
            <a:endParaRPr lang="en-US" altLang="en-US" sz="1400"/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000">
              <a:latin typeface="Tahoma" panose="020B0604030504040204" pitchFamily="34" charset="0"/>
            </a:endParaRPr>
          </a:p>
        </p:txBody>
      </p:sp>
      <p:sp>
        <p:nvSpPr>
          <p:cNvPr id="28676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pPr eaLnBrk="1" hangingPunct="1"/>
            <a:r>
              <a:rPr lang="en-US" altLang="en-US" sz="4000" b="1" dirty="0" smtClean="0">
                <a:solidFill>
                  <a:schemeClr val="hlink"/>
                </a:solidFill>
                <a:latin typeface="Arial" panose="020B0604020202020204" pitchFamily="34" charset="0"/>
              </a:rPr>
              <a:t>System Construction</a:t>
            </a:r>
            <a:r>
              <a:rPr lang="en-US" altLang="en-US" sz="4000" dirty="0" smtClean="0">
                <a:latin typeface="Arial" panose="020B0604020202020204" pitchFamily="34" charset="0"/>
              </a:rPr>
              <a:t>: The system is built and tested to make sure it performs as designed.</a:t>
            </a:r>
          </a:p>
          <a:p>
            <a:pPr eaLnBrk="1" hangingPunct="1"/>
            <a:r>
              <a:rPr lang="en-US" altLang="en-US" sz="4000" b="1" dirty="0" smtClean="0">
                <a:solidFill>
                  <a:schemeClr val="hlink"/>
                </a:solidFill>
                <a:latin typeface="Arial" panose="020B0604020202020204" pitchFamily="34" charset="0"/>
              </a:rPr>
              <a:t>Installation</a:t>
            </a:r>
            <a:r>
              <a:rPr lang="en-US" altLang="en-US" sz="4000" dirty="0" smtClean="0">
                <a:latin typeface="Arial" panose="020B0604020202020204" pitchFamily="34" charset="0"/>
              </a:rPr>
              <a:t>: Prepare to support the installed system.</a:t>
            </a:r>
          </a:p>
          <a:p>
            <a:pPr eaLnBrk="1" hangingPunct="1"/>
            <a:r>
              <a:rPr lang="en-US" altLang="en-US" sz="4000" b="1" dirty="0" smtClean="0">
                <a:solidFill>
                  <a:schemeClr val="hlink"/>
                </a:solidFill>
                <a:latin typeface="Arial" panose="020B0604020202020204" pitchFamily="34" charset="0"/>
              </a:rPr>
              <a:t>Support Plan</a:t>
            </a:r>
            <a:r>
              <a:rPr lang="en-US" altLang="en-US" sz="4000" dirty="0" smtClean="0">
                <a:latin typeface="Arial" panose="020B0604020202020204" pitchFamily="34" charset="0"/>
              </a:rPr>
              <a:t>: Includes a post-implementation review.</a:t>
            </a:r>
          </a:p>
        </p:txBody>
      </p:sp>
      <p:sp>
        <p:nvSpPr>
          <p:cNvPr id="28677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algn="ctr" eaLnBrk="1" hangingPunct="1"/>
            <a:r>
              <a:rPr lang="en-US" altLang="en-US" sz="5400" dirty="0" smtClean="0"/>
              <a:t>Implementation</a:t>
            </a:r>
          </a:p>
        </p:txBody>
      </p:sp>
    </p:spTree>
    <p:extLst>
      <p:ext uri="{BB962C8B-B14F-4D97-AF65-F5344CB8AC3E}">
        <p14:creationId xmlns:p14="http://schemas.microsoft.com/office/powerpoint/2010/main" xmlns="" val="2058019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5" name="Rectangle 4"/>
          <p:cNvSpPr>
            <a:spLocks noGrp="1" noChangeArrowheads="1"/>
          </p:cNvSpPr>
          <p:nvPr>
            <p:ph type="title"/>
          </p:nvPr>
        </p:nvSpPr>
        <p:spPr>
          <a:xfrm>
            <a:off x="571500" y="0"/>
            <a:ext cx="7505700" cy="1600200"/>
          </a:xfrm>
          <a:noFill/>
        </p:spPr>
        <p:txBody>
          <a:bodyPr>
            <a:normAutofit/>
          </a:bodyPr>
          <a:lstStyle/>
          <a:p>
            <a:pPr algn="ctr" eaLnBrk="1" hangingPunct="1"/>
            <a:r>
              <a:rPr lang="en-US" altLang="en-US" sz="3600" dirty="0" smtClean="0"/>
              <a:t>Category I of the System Development Methodology:</a:t>
            </a:r>
            <a:br>
              <a:rPr lang="en-US" altLang="en-US" sz="3600" dirty="0" smtClean="0"/>
            </a:br>
            <a:r>
              <a:rPr lang="en-US" altLang="en-US" sz="3600" dirty="0" smtClean="0"/>
              <a:t> Structured Design</a:t>
            </a:r>
          </a:p>
        </p:txBody>
      </p:sp>
      <p:sp>
        <p:nvSpPr>
          <p:cNvPr id="30724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>
              <a:lnSpc>
                <a:spcPct val="80000"/>
              </a:lnSpc>
            </a:pPr>
            <a:r>
              <a:rPr lang="en-US" altLang="en-US" sz="3600" dirty="0" smtClean="0">
                <a:latin typeface="Arial" panose="020B0604020202020204" pitchFamily="34" charset="0"/>
              </a:rPr>
              <a:t>Structured design methodologies adopt a formal step-by-step approach to the SDLC that moves logically from one phase to the next.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en-US" sz="3600" dirty="0" smtClean="0">
              <a:latin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en-US" sz="3600" dirty="0" smtClean="0">
                <a:latin typeface="Arial" panose="020B0604020202020204" pitchFamily="34" charset="0"/>
              </a:rPr>
              <a:t>This design methodology introduces the use of formal modeling or diagramming techniques to describe business processes (process models) and data (data models). </a:t>
            </a:r>
          </a:p>
        </p:txBody>
      </p:sp>
      <p:sp>
        <p:nvSpPr>
          <p:cNvPr id="3072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6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altLang="en-US" sz="1400">
                <a:latin typeface="Garamond" panose="02020404030301010803" pitchFamily="18" charset="0"/>
              </a:rPr>
              <a:t>1 - </a:t>
            </a:r>
            <a:fld id="{ABBE5072-DB44-4FA1-8EA2-7664E96A16E4}" type="slidenum">
              <a:rPr lang="en-US" altLang="en-US" sz="1400">
                <a:latin typeface="Garamond" panose="02020404030301010803" pitchFamily="18" charset="0"/>
              </a:rPr>
              <a:pPr eaLnBrk="1" hangingPunct="1"/>
              <a:t>21</a:t>
            </a:fld>
            <a:endParaRPr lang="en-US" altLang="en-US" sz="1400">
              <a:latin typeface="Garamond" panose="02020404030301010803" pitchFamily="18" charset="0"/>
            </a:endParaRPr>
          </a:p>
          <a:p>
            <a:pPr eaLnBrk="1" hangingPunct="1"/>
            <a:endParaRPr lang="en-US" altLang="en-US" sz="1000"/>
          </a:p>
        </p:txBody>
      </p:sp>
    </p:spTree>
    <p:extLst>
      <p:ext uri="{BB962C8B-B14F-4D97-AF65-F5344CB8AC3E}">
        <p14:creationId xmlns:p14="http://schemas.microsoft.com/office/powerpoint/2010/main" xmlns="" val="862178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9" name="Rectangle 4"/>
          <p:cNvSpPr>
            <a:spLocks noGrp="1" noChangeArrowheads="1"/>
          </p:cNvSpPr>
          <p:nvPr>
            <p:ph type="title"/>
          </p:nvPr>
        </p:nvSpPr>
        <p:spPr>
          <a:xfrm>
            <a:off x="1403648" y="476672"/>
            <a:ext cx="6510486" cy="888080"/>
          </a:xfrm>
          <a:noFill/>
        </p:spPr>
        <p:txBody>
          <a:bodyPr>
            <a:noAutofit/>
          </a:bodyPr>
          <a:lstStyle/>
          <a:p>
            <a:pPr algn="ctr"/>
            <a:r>
              <a:rPr lang="en-US" altLang="en-US" dirty="0"/>
              <a:t>Category I of the System Development Methodology: Waterfall </a:t>
            </a:r>
            <a:r>
              <a:rPr lang="en-US" altLang="en-US" dirty="0" smtClean="0"/>
              <a:t>Development</a:t>
            </a:r>
          </a:p>
        </p:txBody>
      </p:sp>
      <p:sp>
        <p:nvSpPr>
          <p:cNvPr id="31748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571500" y="1676400"/>
            <a:ext cx="8267700" cy="4495800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sz="3600" dirty="0" smtClean="0">
                <a:latin typeface="Arial" panose="020B0604020202020204" pitchFamily="34" charset="0"/>
              </a:rPr>
              <a:t>With waterfall development- based methodologies, the analysts and users proceed sequentially from one phase to the next.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3600" dirty="0" smtClean="0">
                <a:latin typeface="Arial" panose="020B0604020202020204" pitchFamily="34" charset="0"/>
              </a:rPr>
              <a:t>The two key advantages of waterfall development-based methodologies are:</a:t>
            </a:r>
            <a:br>
              <a:rPr lang="en-US" altLang="en-US" sz="3600" dirty="0" smtClean="0">
                <a:latin typeface="Arial" panose="020B0604020202020204" pitchFamily="34" charset="0"/>
              </a:rPr>
            </a:br>
            <a:endParaRPr lang="en-US" altLang="en-US" sz="3600" dirty="0" smtClean="0">
              <a:latin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3600" dirty="0" smtClean="0">
                <a:latin typeface="Arial" panose="020B0604020202020204" pitchFamily="34" charset="0"/>
              </a:rPr>
              <a:t>	- The system requirements are identified long before programming begins.</a:t>
            </a:r>
            <a:br>
              <a:rPr lang="en-US" altLang="en-US" sz="3600" dirty="0" smtClean="0">
                <a:latin typeface="Arial" panose="020B0604020202020204" pitchFamily="34" charset="0"/>
              </a:rPr>
            </a:br>
            <a:r>
              <a:rPr lang="en-US" altLang="en-US" sz="3600" dirty="0" smtClean="0">
                <a:latin typeface="Arial" panose="020B0604020202020204" pitchFamily="34" charset="0"/>
              </a:rPr>
              <a:t>- Changes to the requirements are minimized as the project proceeds.</a:t>
            </a:r>
          </a:p>
        </p:txBody>
      </p:sp>
      <p:sp>
        <p:nvSpPr>
          <p:cNvPr id="3174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6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altLang="en-US" sz="1400">
                <a:latin typeface="Garamond" panose="02020404030301010803" pitchFamily="18" charset="0"/>
              </a:rPr>
              <a:t>1 - </a:t>
            </a:r>
            <a:fld id="{01675EB7-6312-4DC8-8C2D-5D1CD35E79B5}" type="slidenum">
              <a:rPr lang="en-US" altLang="en-US" sz="1400">
                <a:latin typeface="Garamond" panose="02020404030301010803" pitchFamily="18" charset="0"/>
              </a:rPr>
              <a:pPr eaLnBrk="1" hangingPunct="1"/>
              <a:t>22</a:t>
            </a:fld>
            <a:endParaRPr lang="en-US" altLang="en-US" sz="1400">
              <a:latin typeface="Garamond" panose="02020404030301010803" pitchFamily="18" charset="0"/>
            </a:endParaRPr>
          </a:p>
          <a:p>
            <a:pPr eaLnBrk="1" hangingPunct="1"/>
            <a:endParaRPr lang="en-US" altLang="en-US" sz="1000"/>
          </a:p>
        </p:txBody>
      </p:sp>
    </p:spTree>
    <p:extLst>
      <p:ext uri="{BB962C8B-B14F-4D97-AF65-F5344CB8AC3E}">
        <p14:creationId xmlns:p14="http://schemas.microsoft.com/office/powerpoint/2010/main" xmlns="" val="866563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3" name="Rectangle 5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algn="ctr" eaLnBrk="1" hangingPunct="1"/>
            <a:r>
              <a:rPr lang="en-US" altLang="en-US" sz="5400" dirty="0" smtClean="0">
                <a:solidFill>
                  <a:srgbClr val="FF0000"/>
                </a:solidFill>
              </a:rPr>
              <a:t>Waterfall Development</a:t>
            </a:r>
          </a:p>
        </p:txBody>
      </p:sp>
      <p:sp>
        <p:nvSpPr>
          <p:cNvPr id="32772" name="Rectangle 4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>
            <a:normAutofit fontScale="92500" lnSpcReduction="10000"/>
          </a:bodyPr>
          <a:lstStyle/>
          <a:p>
            <a:pPr eaLnBrk="1" hangingPunct="1"/>
            <a:r>
              <a:rPr lang="en-US" altLang="en-US" sz="3600" dirty="0" smtClean="0">
                <a:latin typeface="Arial" panose="020B0604020202020204" pitchFamily="34" charset="0"/>
              </a:rPr>
              <a:t>The two key disadvantages of waterfall development-based methodologies are:</a:t>
            </a:r>
            <a:br>
              <a:rPr lang="en-US" altLang="en-US" sz="3600" dirty="0" smtClean="0">
                <a:latin typeface="Arial" panose="020B0604020202020204" pitchFamily="34" charset="0"/>
              </a:rPr>
            </a:br>
            <a:r>
              <a:rPr lang="en-US" altLang="en-US" sz="3600" dirty="0" smtClean="0">
                <a:latin typeface="Arial" panose="020B0604020202020204" pitchFamily="34" charset="0"/>
              </a:rPr>
              <a:t>	- The design must be completely specified before programming begins.</a:t>
            </a:r>
          </a:p>
          <a:p>
            <a:pPr eaLnBrk="1" hangingPunct="1">
              <a:buFontTx/>
              <a:buNone/>
            </a:pPr>
            <a:r>
              <a:rPr lang="en-US" altLang="en-US" sz="3600" dirty="0" smtClean="0">
                <a:latin typeface="Arial" panose="020B0604020202020204" pitchFamily="34" charset="0"/>
              </a:rPr>
              <a:t>		- A long time elapses between the completion of the system proposal in the analysis phase and the delivery of the system.</a:t>
            </a:r>
          </a:p>
          <a:p>
            <a:pPr eaLnBrk="1" hangingPunct="1"/>
            <a:endParaRPr lang="en-US" altLang="en-US" sz="4000" dirty="0" smtClean="0"/>
          </a:p>
        </p:txBody>
      </p:sp>
      <p:sp>
        <p:nvSpPr>
          <p:cNvPr id="3277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6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altLang="en-US" sz="1400">
                <a:latin typeface="Garamond" panose="02020404030301010803" pitchFamily="18" charset="0"/>
              </a:rPr>
              <a:t>1 - </a:t>
            </a:r>
            <a:fld id="{96D0FDCA-2741-4388-A90B-41119B6DD6F8}" type="slidenum">
              <a:rPr lang="en-US" altLang="en-US" sz="1400">
                <a:latin typeface="Garamond" panose="02020404030301010803" pitchFamily="18" charset="0"/>
              </a:rPr>
              <a:pPr eaLnBrk="1" hangingPunct="1"/>
              <a:t>23</a:t>
            </a:fld>
            <a:endParaRPr lang="en-US" altLang="en-US" sz="1400">
              <a:latin typeface="Garamond" panose="02020404030301010803" pitchFamily="18" charset="0"/>
            </a:endParaRPr>
          </a:p>
          <a:p>
            <a:pPr eaLnBrk="1" hangingPunct="1"/>
            <a:endParaRPr lang="en-US" altLang="en-US" sz="1000"/>
          </a:p>
        </p:txBody>
      </p:sp>
    </p:spTree>
    <p:extLst>
      <p:ext uri="{BB962C8B-B14F-4D97-AF65-F5344CB8AC3E}">
        <p14:creationId xmlns:p14="http://schemas.microsoft.com/office/powerpoint/2010/main" xmlns="" val="12092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04800"/>
            <a:ext cx="8610600" cy="1143000"/>
          </a:xfrm>
        </p:spPr>
        <p:txBody>
          <a:bodyPr/>
          <a:lstStyle/>
          <a:p>
            <a:pPr algn="ctr" eaLnBrk="1" hangingPunct="1"/>
            <a:r>
              <a:rPr lang="en-US" altLang="en-US" sz="4000" dirty="0" smtClean="0">
                <a:latin typeface="Arial" panose="020B0604020202020204" pitchFamily="34" charset="0"/>
              </a:rPr>
              <a:t>Waterfall Development-based Methodology</a:t>
            </a:r>
          </a:p>
        </p:txBody>
      </p:sp>
      <p:sp>
        <p:nvSpPr>
          <p:cNvPr id="3379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6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altLang="en-US" sz="1400">
                <a:latin typeface="Garamond" panose="02020404030301010803" pitchFamily="18" charset="0"/>
              </a:rPr>
              <a:t>1 - </a:t>
            </a:r>
            <a:fld id="{598A460C-640D-4D21-BB29-3E3D670216DC}" type="slidenum">
              <a:rPr lang="en-US" altLang="en-US" sz="1400">
                <a:latin typeface="Garamond" panose="02020404030301010803" pitchFamily="18" charset="0"/>
              </a:rPr>
              <a:pPr eaLnBrk="1" hangingPunct="1"/>
              <a:t>24</a:t>
            </a:fld>
            <a:endParaRPr lang="en-US" altLang="en-US" sz="1400">
              <a:latin typeface="Garamond" panose="02020404030301010803" pitchFamily="18" charset="0"/>
            </a:endParaRPr>
          </a:p>
          <a:p>
            <a:pPr eaLnBrk="1" hangingPunct="1"/>
            <a:endParaRPr lang="en-US" altLang="en-US" sz="1000"/>
          </a:p>
        </p:txBody>
      </p:sp>
      <p:pic>
        <p:nvPicPr>
          <p:cNvPr id="33797" name="Picture 12" descr="Chapter_01_illus1"/>
          <p:cNvPicPr>
            <a:picLocks noChangeAspect="1" noChangeArrowheads="1"/>
          </p:cNvPicPr>
          <p:nvPr/>
        </p:nvPicPr>
        <p:blipFill>
          <a:blip r:embed="rId2" cstate="print">
            <a:lum bright="-6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0921" t="35614" r="21246" b="36453"/>
          <a:stretch>
            <a:fillRect/>
          </a:stretch>
        </p:blipFill>
        <p:spPr bwMode="auto">
          <a:xfrm>
            <a:off x="1219200" y="1752600"/>
            <a:ext cx="67056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280352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1" name="Rectangle 5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algn="ctr" eaLnBrk="1" hangingPunct="1"/>
            <a:r>
              <a:rPr lang="en-US" altLang="en-US" sz="5400" dirty="0" smtClean="0">
                <a:solidFill>
                  <a:srgbClr val="FF0000"/>
                </a:solidFill>
              </a:rPr>
              <a:t>Parallel Development</a:t>
            </a:r>
          </a:p>
        </p:txBody>
      </p:sp>
      <p:sp>
        <p:nvSpPr>
          <p:cNvPr id="34820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sz="4000" dirty="0" smtClean="0">
                <a:latin typeface="Arial" panose="020B0604020202020204" pitchFamily="34" charset="0"/>
              </a:rPr>
              <a:t>This methodology attempts to address the long time interval between the analysis phase and the delivery of the system.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4000" dirty="0" smtClean="0">
                <a:latin typeface="Arial" panose="020B0604020202020204" pitchFamily="34" charset="0"/>
              </a:rPr>
              <a:t>Additional work: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3600" dirty="0" smtClean="0">
                <a:latin typeface="Arial" panose="020B0604020202020204" pitchFamily="34" charset="0"/>
              </a:rPr>
              <a:t>Project division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3600" dirty="0" smtClean="0">
                <a:latin typeface="Arial" panose="020B0604020202020204" pitchFamily="34" charset="0"/>
              </a:rPr>
              <a:t>Integration at the end.</a:t>
            </a:r>
          </a:p>
        </p:txBody>
      </p:sp>
      <p:sp>
        <p:nvSpPr>
          <p:cNvPr id="3481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6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altLang="en-US" sz="1400">
                <a:latin typeface="Garamond" panose="02020404030301010803" pitchFamily="18" charset="0"/>
              </a:rPr>
              <a:t>1 - </a:t>
            </a:r>
            <a:fld id="{5C9E0CCE-B183-4E4E-B359-0922E4051B66}" type="slidenum">
              <a:rPr lang="en-US" altLang="en-US" sz="1400">
                <a:latin typeface="Garamond" panose="02020404030301010803" pitchFamily="18" charset="0"/>
              </a:rPr>
              <a:pPr eaLnBrk="1" hangingPunct="1"/>
              <a:t>25</a:t>
            </a:fld>
            <a:endParaRPr lang="en-US" altLang="en-US" sz="1400">
              <a:latin typeface="Garamond" panose="02020404030301010803" pitchFamily="18" charset="0"/>
            </a:endParaRPr>
          </a:p>
          <a:p>
            <a:pPr eaLnBrk="1" hangingPunct="1"/>
            <a:endParaRPr lang="en-US" altLang="en-US" sz="1000"/>
          </a:p>
        </p:txBody>
      </p:sp>
    </p:spTree>
    <p:extLst>
      <p:ext uri="{BB962C8B-B14F-4D97-AF65-F5344CB8AC3E}">
        <p14:creationId xmlns:p14="http://schemas.microsoft.com/office/powerpoint/2010/main" xmlns="" val="4283672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4" name="Rectangle 2"/>
          <p:cNvSpPr>
            <a:spLocks noGrp="1" noChangeArrowheads="1"/>
          </p:cNvSpPr>
          <p:nvPr>
            <p:ph type="title"/>
          </p:nvPr>
        </p:nvSpPr>
        <p:spPr>
          <a:xfrm>
            <a:off x="571500" y="685800"/>
            <a:ext cx="7581900" cy="762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z="4400" dirty="0" smtClean="0">
                <a:latin typeface="Arial" panose="020B0604020202020204" pitchFamily="34" charset="0"/>
              </a:rPr>
              <a:t/>
            </a:r>
            <a:br>
              <a:rPr lang="en-US" altLang="en-US" sz="4400" dirty="0" smtClean="0">
                <a:latin typeface="Arial" panose="020B0604020202020204" pitchFamily="34" charset="0"/>
              </a:rPr>
            </a:br>
            <a:r>
              <a:rPr lang="en-US" altLang="en-US" sz="2000" dirty="0" smtClean="0">
                <a:latin typeface="Arial" panose="020B0604020202020204" pitchFamily="34" charset="0"/>
              </a:rPr>
              <a:t>A general analysis/design for the entire system is performed and then the project is divided into a series of distinct subprojects.</a:t>
            </a:r>
            <a:br>
              <a:rPr lang="en-US" altLang="en-US" sz="2000" dirty="0" smtClean="0">
                <a:latin typeface="Arial" panose="020B0604020202020204" pitchFamily="34" charset="0"/>
              </a:rPr>
            </a:br>
            <a:endParaRPr lang="en-US" altLang="en-US" sz="2000" dirty="0" smtClean="0">
              <a:latin typeface="Arial" panose="020B0604020202020204" pitchFamily="34" charset="0"/>
            </a:endParaRPr>
          </a:p>
        </p:txBody>
      </p:sp>
      <p:pic>
        <p:nvPicPr>
          <p:cNvPr id="35845" name="Picture 4" descr="Chapter_01_illus1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lum bright="-6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8824" t="29546" r="8824" b="30302"/>
          <a:stretch>
            <a:fillRect/>
          </a:stretch>
        </p:blipFill>
        <p:spPr>
          <a:xfrm>
            <a:off x="838200" y="1676400"/>
            <a:ext cx="7391400" cy="4495800"/>
          </a:xfrm>
          <a:noFill/>
        </p:spPr>
      </p:pic>
      <p:sp>
        <p:nvSpPr>
          <p:cNvPr id="3584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6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altLang="en-US" sz="1400">
                <a:latin typeface="Garamond" panose="02020404030301010803" pitchFamily="18" charset="0"/>
              </a:rPr>
              <a:t>1 - </a:t>
            </a:r>
            <a:fld id="{8F0FF5A4-EA26-487F-AE61-A4F5E2599E7F}" type="slidenum">
              <a:rPr lang="en-US" altLang="en-US" sz="1400">
                <a:latin typeface="Garamond" panose="02020404030301010803" pitchFamily="18" charset="0"/>
              </a:rPr>
              <a:pPr eaLnBrk="1" hangingPunct="1"/>
              <a:t>26</a:t>
            </a:fld>
            <a:endParaRPr lang="en-US" altLang="en-US" sz="1400">
              <a:latin typeface="Garamond" panose="02020404030301010803" pitchFamily="18" charset="0"/>
            </a:endParaRPr>
          </a:p>
          <a:p>
            <a:pPr eaLnBrk="1" hangingPunct="1"/>
            <a:endParaRPr lang="en-US" altLang="en-US" sz="1000"/>
          </a:p>
        </p:txBody>
      </p:sp>
    </p:spTree>
    <p:extLst>
      <p:ext uri="{BB962C8B-B14F-4D97-AF65-F5344CB8AC3E}">
        <p14:creationId xmlns:p14="http://schemas.microsoft.com/office/powerpoint/2010/main" xmlns="" val="1215366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9" name="Rectangle 4"/>
          <p:cNvSpPr>
            <a:spLocks noGrp="1" noChangeArrowheads="1"/>
          </p:cNvSpPr>
          <p:nvPr>
            <p:ph type="title"/>
          </p:nvPr>
        </p:nvSpPr>
        <p:spPr>
          <a:xfrm>
            <a:off x="304800" y="0"/>
            <a:ext cx="8077200" cy="1600200"/>
          </a:xfrm>
          <a:noFill/>
        </p:spPr>
        <p:txBody>
          <a:bodyPr>
            <a:normAutofit/>
          </a:bodyPr>
          <a:lstStyle/>
          <a:p>
            <a:pPr algn="ctr"/>
            <a:r>
              <a:rPr lang="en-US" altLang="en-US" sz="5400" dirty="0" smtClean="0">
                <a:solidFill>
                  <a:srgbClr val="FF0000"/>
                </a:solidFill>
              </a:rPr>
              <a:t>Rapid Application </a:t>
            </a:r>
            <a:r>
              <a:rPr lang="en-US" altLang="en-US" sz="5400" dirty="0" smtClean="0">
                <a:solidFill>
                  <a:srgbClr val="FF0000"/>
                </a:solidFill>
              </a:rPr>
              <a:t>Development (RAD)</a:t>
            </a:r>
          </a:p>
        </p:txBody>
      </p:sp>
      <p:sp>
        <p:nvSpPr>
          <p:cNvPr id="36868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>
              <a:lnSpc>
                <a:spcPct val="80000"/>
              </a:lnSpc>
            </a:pPr>
            <a:r>
              <a:rPr lang="en-US" altLang="en-US" sz="3600" dirty="0" smtClean="0">
                <a:latin typeface="Arial" panose="020B0604020202020204" pitchFamily="34" charset="0"/>
              </a:rPr>
              <a:t>RAD-based methodologies adjust the SDLC phases to get some part of system developed quickly and into the hands of the users.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3600" dirty="0" smtClean="0">
                <a:latin typeface="Arial" panose="020B0604020202020204" pitchFamily="34" charset="0"/>
              </a:rPr>
              <a:t>Most RAD-based methodologies recommend that analysts use special techniques and computer tools to speed up the analysis, design, and implementation phases, such as CASE (computer-aided software engineering) tools.</a:t>
            </a:r>
          </a:p>
        </p:txBody>
      </p:sp>
      <p:sp>
        <p:nvSpPr>
          <p:cNvPr id="3686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6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altLang="en-US" sz="1400">
                <a:latin typeface="Garamond" panose="02020404030301010803" pitchFamily="18" charset="0"/>
              </a:rPr>
              <a:t>1 - </a:t>
            </a:r>
            <a:fld id="{2CA2EBDB-8C48-41CE-9176-6E03A6E8F8BE}" type="slidenum">
              <a:rPr lang="en-US" altLang="en-US" sz="1400">
                <a:latin typeface="Garamond" panose="02020404030301010803" pitchFamily="18" charset="0"/>
              </a:rPr>
              <a:pPr eaLnBrk="1" hangingPunct="1"/>
              <a:t>27</a:t>
            </a:fld>
            <a:endParaRPr lang="en-US" altLang="en-US" sz="1400">
              <a:latin typeface="Garamond" panose="02020404030301010803" pitchFamily="18" charset="0"/>
            </a:endParaRPr>
          </a:p>
          <a:p>
            <a:pPr eaLnBrk="1" hangingPunct="1"/>
            <a:endParaRPr lang="en-US" altLang="en-US" sz="1000"/>
          </a:p>
        </p:txBody>
      </p:sp>
    </p:spTree>
    <p:extLst>
      <p:ext uri="{BB962C8B-B14F-4D97-AF65-F5344CB8AC3E}">
        <p14:creationId xmlns:p14="http://schemas.microsoft.com/office/powerpoint/2010/main" xmlns="" val="2041975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7" name="Rectangle 5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algn="ctr" eaLnBrk="1" hangingPunct="1"/>
            <a:r>
              <a:rPr lang="en-US" altLang="en-US" sz="5400" dirty="0" smtClean="0"/>
              <a:t>RAD: Phased Development</a:t>
            </a:r>
          </a:p>
        </p:txBody>
      </p:sp>
      <p:sp>
        <p:nvSpPr>
          <p:cNvPr id="38916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>
              <a:lnSpc>
                <a:spcPct val="80000"/>
              </a:lnSpc>
            </a:pPr>
            <a:r>
              <a:rPr lang="en-US" altLang="en-US" sz="2800" dirty="0" smtClean="0">
                <a:latin typeface="Arial" panose="020B0604020202020204" pitchFamily="34" charset="0"/>
              </a:rPr>
              <a:t>This methodology breaks the overall system into a series of versions that are developed sequentially.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 dirty="0" smtClean="0">
                <a:latin typeface="Arial" panose="020B0604020202020204" pitchFamily="34" charset="0"/>
              </a:rPr>
              <a:t>The team categorizes the requirements into a series of versions, then the most important and fundamental requirements are bundled into the first version of the system.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 dirty="0" smtClean="0">
                <a:latin typeface="Arial" panose="020B0604020202020204" pitchFamily="34" charset="0"/>
              </a:rPr>
              <a:t>The analysis phase then leads into design and implementation; however, only with the set of requirements identified for version 1.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 dirty="0" smtClean="0">
                <a:latin typeface="Arial" panose="020B0604020202020204" pitchFamily="34" charset="0"/>
              </a:rPr>
              <a:t>As each version is completed, the team begins work on a new version.</a:t>
            </a:r>
          </a:p>
        </p:txBody>
      </p:sp>
      <p:sp>
        <p:nvSpPr>
          <p:cNvPr id="3891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6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altLang="en-US" sz="1400">
                <a:latin typeface="Garamond" panose="02020404030301010803" pitchFamily="18" charset="0"/>
              </a:rPr>
              <a:t>1 - </a:t>
            </a:r>
            <a:fld id="{8E6D7ACF-6530-4015-A947-03DB96B5363D}" type="slidenum">
              <a:rPr lang="en-US" altLang="en-US" sz="1400">
                <a:latin typeface="Garamond" panose="02020404030301010803" pitchFamily="18" charset="0"/>
              </a:rPr>
              <a:pPr eaLnBrk="1" hangingPunct="1"/>
              <a:t>28</a:t>
            </a:fld>
            <a:endParaRPr lang="en-US" altLang="en-US" sz="1400">
              <a:latin typeface="Garamond" panose="02020404030301010803" pitchFamily="18" charset="0"/>
            </a:endParaRPr>
          </a:p>
          <a:p>
            <a:pPr eaLnBrk="1" hangingPunct="1"/>
            <a:endParaRPr lang="en-US" altLang="en-US" sz="1000"/>
          </a:p>
        </p:txBody>
      </p:sp>
    </p:spTree>
    <p:extLst>
      <p:ext uri="{BB962C8B-B14F-4D97-AF65-F5344CB8AC3E}">
        <p14:creationId xmlns:p14="http://schemas.microsoft.com/office/powerpoint/2010/main" xmlns="" val="1712736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1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04800"/>
            <a:ext cx="8382000" cy="7620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altLang="en-US" sz="3200" dirty="0" smtClean="0">
                <a:latin typeface="Arial" panose="020B0604020202020204" pitchFamily="34" charset="0"/>
              </a:rPr>
              <a:t>Phased Development-based Methodology</a:t>
            </a:r>
          </a:p>
        </p:txBody>
      </p:sp>
      <p:sp>
        <p:nvSpPr>
          <p:cNvPr id="3993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6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altLang="en-US" sz="1400">
                <a:latin typeface="Garamond" panose="02020404030301010803" pitchFamily="18" charset="0"/>
              </a:rPr>
              <a:t>1 - </a:t>
            </a:r>
            <a:fld id="{86D07CC3-82D8-432F-84FD-BE26BB54D64C}" type="slidenum">
              <a:rPr lang="en-US" altLang="en-US" sz="1400">
                <a:latin typeface="Garamond" panose="02020404030301010803" pitchFamily="18" charset="0"/>
              </a:rPr>
              <a:pPr eaLnBrk="1" hangingPunct="1"/>
              <a:t>29</a:t>
            </a:fld>
            <a:endParaRPr lang="en-US" altLang="en-US" sz="1400">
              <a:latin typeface="Garamond" panose="02020404030301010803" pitchFamily="18" charset="0"/>
            </a:endParaRPr>
          </a:p>
          <a:p>
            <a:pPr eaLnBrk="1" hangingPunct="1"/>
            <a:endParaRPr lang="en-US" altLang="en-US" sz="1000"/>
          </a:p>
        </p:txBody>
      </p:sp>
      <p:pic>
        <p:nvPicPr>
          <p:cNvPr id="39940" name="Picture 4" descr="Chapter_01_illus1"/>
          <p:cNvPicPr>
            <a:picLocks noChangeAspect="1" noChangeArrowheads="1"/>
          </p:cNvPicPr>
          <p:nvPr/>
        </p:nvPicPr>
        <p:blipFill>
          <a:blip r:embed="rId2" cstate="print">
            <a:lum bright="-6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9900" t="25758" r="6934" b="24998"/>
          <a:stretch>
            <a:fillRect/>
          </a:stretch>
        </p:blipFill>
        <p:spPr bwMode="auto">
          <a:xfrm>
            <a:off x="1066800" y="1676400"/>
            <a:ext cx="7162800" cy="444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471638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0" eaLnBrk="1" hangingPunct="1"/>
            <a:r>
              <a:rPr lang="en-US" sz="5400" dirty="0" smtClean="0"/>
              <a:t>Examples of Information Systems</a:t>
            </a:r>
          </a:p>
        </p:txBody>
      </p:sp>
      <p:sp>
        <p:nvSpPr>
          <p:cNvPr id="6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 eaLnBrk="1" hangingPunct="1">
              <a:buFont typeface="Arial"/>
              <a:buChar char="•"/>
            </a:pPr>
            <a:r>
              <a:rPr lang="en-US" sz="2800" dirty="0" smtClean="0"/>
              <a:t>Course registration system</a:t>
            </a:r>
          </a:p>
          <a:p>
            <a:pPr algn="l" rtl="0" eaLnBrk="1" hangingPunct="1">
              <a:buFont typeface="Arial"/>
              <a:buChar char="•"/>
            </a:pPr>
            <a:r>
              <a:rPr lang="en-US" sz="2800" dirty="0" smtClean="0"/>
              <a:t>Online order system</a:t>
            </a:r>
          </a:p>
          <a:p>
            <a:pPr algn="l" rtl="0" eaLnBrk="1" hangingPunct="1">
              <a:buFont typeface="Arial"/>
              <a:buChar char="•"/>
            </a:pPr>
            <a:r>
              <a:rPr lang="en-US" sz="2800" dirty="0" smtClean="0"/>
              <a:t>Online banking system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5B9FF-C7F4-4093-A697-966096276169}" type="slidenum">
              <a:rPr lang="x-none" smtClean="0"/>
              <a:pPr/>
              <a:t>3</a:t>
            </a:fld>
            <a:endParaRPr lang="x-non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3" name="Rectangle 4"/>
          <p:cNvSpPr>
            <a:spLocks noGrp="1" noChangeArrowheads="1"/>
          </p:cNvSpPr>
          <p:nvPr>
            <p:ph type="title"/>
          </p:nvPr>
        </p:nvSpPr>
        <p:spPr>
          <a:xfrm>
            <a:off x="304800" y="0"/>
            <a:ext cx="8077200" cy="1600200"/>
          </a:xfrm>
          <a:noFill/>
        </p:spPr>
        <p:txBody>
          <a:bodyPr/>
          <a:lstStyle/>
          <a:p>
            <a:pPr algn="ctr" eaLnBrk="1" hangingPunct="1"/>
            <a:r>
              <a:rPr lang="en-US" altLang="en-US" sz="5400" dirty="0" smtClean="0"/>
              <a:t>RAD</a:t>
            </a:r>
          </a:p>
        </p:txBody>
      </p:sp>
      <p:sp>
        <p:nvSpPr>
          <p:cNvPr id="37892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3600" dirty="0" smtClean="0">
                <a:latin typeface="Arial" panose="020B0604020202020204" pitchFamily="34" charset="0"/>
              </a:rPr>
              <a:t>One possible problem with RAD-based methodologies is managing user expectations.</a:t>
            </a:r>
          </a:p>
        </p:txBody>
      </p:sp>
      <p:sp>
        <p:nvSpPr>
          <p:cNvPr id="3789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6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altLang="en-US" sz="1400">
                <a:latin typeface="Garamond" panose="02020404030301010803" pitchFamily="18" charset="0"/>
              </a:rPr>
              <a:t>1 - </a:t>
            </a:r>
            <a:fld id="{22E1BE82-1701-4E9C-808B-85526DBC81BE}" type="slidenum">
              <a:rPr lang="en-US" altLang="en-US" sz="1400">
                <a:latin typeface="Garamond" panose="02020404030301010803" pitchFamily="18" charset="0"/>
              </a:rPr>
              <a:pPr eaLnBrk="1" hangingPunct="1"/>
              <a:t>30</a:t>
            </a:fld>
            <a:endParaRPr lang="en-US" altLang="en-US" sz="1400">
              <a:latin typeface="Garamond" panose="02020404030301010803" pitchFamily="18" charset="0"/>
            </a:endParaRPr>
          </a:p>
          <a:p>
            <a:pPr eaLnBrk="1" hangingPunct="1"/>
            <a:endParaRPr lang="en-US" altLang="en-US" sz="1000"/>
          </a:p>
        </p:txBody>
      </p:sp>
    </p:spTree>
    <p:extLst>
      <p:ext uri="{BB962C8B-B14F-4D97-AF65-F5344CB8AC3E}">
        <p14:creationId xmlns:p14="http://schemas.microsoft.com/office/powerpoint/2010/main" xmlns="" val="2956941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5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algn="ctr" eaLnBrk="1" hangingPunct="1"/>
            <a:r>
              <a:rPr lang="en-US" altLang="en-US" sz="5400" dirty="0" smtClean="0">
                <a:solidFill>
                  <a:srgbClr val="FF0000"/>
                </a:solidFill>
              </a:rPr>
              <a:t>RAD: Prototyping</a:t>
            </a:r>
          </a:p>
        </p:txBody>
      </p:sp>
      <p:sp>
        <p:nvSpPr>
          <p:cNvPr id="40964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755576" y="1628800"/>
            <a:ext cx="7302575" cy="4680560"/>
          </a:xfrm>
        </p:spPr>
        <p:txBody>
          <a:bodyPr>
            <a:normAutofit fontScale="92500"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sz="3600" dirty="0" smtClean="0">
                <a:latin typeface="Arial" panose="020B0604020202020204" pitchFamily="34" charset="0"/>
              </a:rPr>
              <a:t>Prototyping-based methodologies perform the analysis, design and implementation phases concurrently.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3600" dirty="0" smtClean="0">
                <a:latin typeface="Arial" panose="020B0604020202020204" pitchFamily="34" charset="0"/>
              </a:rPr>
              <a:t>All three phases are performed repeatedly in a cycle until the system is completed.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3600" dirty="0" smtClean="0">
                <a:latin typeface="Arial" panose="020B0604020202020204" pitchFamily="34" charset="0"/>
              </a:rPr>
              <a:t>A prototype is a smaller version of the system with a minimal amount of features.</a:t>
            </a:r>
          </a:p>
        </p:txBody>
      </p:sp>
      <p:sp>
        <p:nvSpPr>
          <p:cNvPr id="4096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6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altLang="en-US" sz="1400">
                <a:latin typeface="Garamond" panose="02020404030301010803" pitchFamily="18" charset="0"/>
              </a:rPr>
              <a:t>1 - </a:t>
            </a:r>
            <a:fld id="{AB42F90E-143E-44B4-9331-586088576D73}" type="slidenum">
              <a:rPr lang="en-US" altLang="en-US" sz="1400">
                <a:latin typeface="Garamond" panose="02020404030301010803" pitchFamily="18" charset="0"/>
              </a:rPr>
              <a:pPr eaLnBrk="1" hangingPunct="1"/>
              <a:t>31</a:t>
            </a:fld>
            <a:endParaRPr lang="en-US" altLang="en-US" sz="1400">
              <a:latin typeface="Garamond" panose="02020404030301010803" pitchFamily="18" charset="0"/>
            </a:endParaRPr>
          </a:p>
          <a:p>
            <a:pPr eaLnBrk="1" hangingPunct="1"/>
            <a:endParaRPr lang="en-US" altLang="en-US" sz="1000"/>
          </a:p>
        </p:txBody>
      </p:sp>
    </p:spTree>
    <p:extLst>
      <p:ext uri="{BB962C8B-B14F-4D97-AF65-F5344CB8AC3E}">
        <p14:creationId xmlns:p14="http://schemas.microsoft.com/office/powerpoint/2010/main" xmlns="" val="773945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sz="4000" dirty="0" smtClean="0">
                <a:latin typeface="Arial" panose="020B0604020202020204" pitchFamily="34" charset="0"/>
              </a:rPr>
              <a:t>Prototyping-based Methodology</a:t>
            </a:r>
          </a:p>
        </p:txBody>
      </p:sp>
      <p:sp>
        <p:nvSpPr>
          <p:cNvPr id="4198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6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altLang="en-US" sz="1400">
                <a:latin typeface="Garamond" panose="02020404030301010803" pitchFamily="18" charset="0"/>
              </a:rPr>
              <a:t>1 - </a:t>
            </a:r>
            <a:fld id="{FC822C0C-BDBA-4CF9-8CC7-FA13309C4B9B}" type="slidenum">
              <a:rPr lang="en-US" altLang="en-US" sz="1400">
                <a:latin typeface="Garamond" panose="02020404030301010803" pitchFamily="18" charset="0"/>
              </a:rPr>
              <a:pPr eaLnBrk="1" hangingPunct="1"/>
              <a:t>32</a:t>
            </a:fld>
            <a:endParaRPr lang="en-US" altLang="en-US" sz="1400">
              <a:latin typeface="Garamond" panose="02020404030301010803" pitchFamily="18" charset="0"/>
            </a:endParaRPr>
          </a:p>
          <a:p>
            <a:pPr eaLnBrk="1" hangingPunct="1"/>
            <a:endParaRPr lang="en-US" altLang="en-US" sz="1000"/>
          </a:p>
        </p:txBody>
      </p:sp>
      <p:pic>
        <p:nvPicPr>
          <p:cNvPr id="41989" name="Picture 4" descr="Chapter_01_illus1"/>
          <p:cNvPicPr>
            <a:picLocks noChangeAspect="1" noChangeArrowheads="1"/>
          </p:cNvPicPr>
          <p:nvPr/>
        </p:nvPicPr>
        <p:blipFill>
          <a:blip r:embed="rId2" cstate="print">
            <a:lum bright="-6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0589" t="39812" r="20747" b="39836"/>
          <a:stretch>
            <a:fillRect/>
          </a:stretch>
        </p:blipFill>
        <p:spPr bwMode="auto">
          <a:xfrm>
            <a:off x="609600" y="1828800"/>
            <a:ext cx="7848600" cy="396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202554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3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algn="ctr" eaLnBrk="1" hangingPunct="1"/>
            <a:r>
              <a:rPr lang="en-US" altLang="en-US" sz="5400" dirty="0" smtClean="0"/>
              <a:t>RAD: Prototyping</a:t>
            </a:r>
          </a:p>
        </p:txBody>
      </p:sp>
      <p:sp>
        <p:nvSpPr>
          <p:cNvPr id="43012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/>
            <a:r>
              <a:rPr lang="en-US" altLang="en-US" sz="4000" dirty="0" smtClean="0">
                <a:latin typeface="Arial" panose="020B0604020202020204" pitchFamily="34" charset="0"/>
              </a:rPr>
              <a:t>Advantage: Provides a system for the users to interact with, even if it is not initially ready for use. The user can give feedback.</a:t>
            </a:r>
          </a:p>
          <a:p>
            <a:pPr eaLnBrk="1" hangingPunct="1"/>
            <a:r>
              <a:rPr lang="en-US" altLang="en-US" sz="4000" dirty="0" smtClean="0">
                <a:latin typeface="Arial" panose="020B0604020202020204" pitchFamily="34" charset="0"/>
              </a:rPr>
              <a:t>Disadvantages: </a:t>
            </a:r>
          </a:p>
          <a:p>
            <a:pPr lvl="1" eaLnBrk="1" hangingPunct="1"/>
            <a:r>
              <a:rPr lang="en-US" altLang="en-US" sz="3600" dirty="0" smtClean="0">
                <a:latin typeface="Arial" panose="020B0604020202020204" pitchFamily="34" charset="0"/>
              </a:rPr>
              <a:t>Manage user expectations.</a:t>
            </a:r>
          </a:p>
          <a:p>
            <a:pPr lvl="1" eaLnBrk="1" hangingPunct="1"/>
            <a:r>
              <a:rPr lang="en-US" altLang="en-US" sz="3600" dirty="0" smtClean="0">
                <a:latin typeface="Arial" panose="020B0604020202020204" pitchFamily="34" charset="0"/>
              </a:rPr>
              <a:t>Forget some important points since we are prototyping (opposite of careful design)</a:t>
            </a:r>
          </a:p>
          <a:p>
            <a:pPr lvl="1" eaLnBrk="1" hangingPunct="1"/>
            <a:endParaRPr lang="en-US" altLang="en-US" sz="3600" dirty="0" smtClean="0">
              <a:latin typeface="Arial" panose="020B0604020202020204" pitchFamily="34" charset="0"/>
            </a:endParaRPr>
          </a:p>
        </p:txBody>
      </p:sp>
      <p:sp>
        <p:nvSpPr>
          <p:cNvPr id="4301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6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altLang="en-US" sz="1400">
                <a:latin typeface="Garamond" panose="02020404030301010803" pitchFamily="18" charset="0"/>
              </a:rPr>
              <a:t>1 - </a:t>
            </a:r>
            <a:fld id="{73C9E1DB-CBBC-45C8-9AB3-63F2F7FBD4B4}" type="slidenum">
              <a:rPr lang="en-US" altLang="en-US" sz="1400">
                <a:latin typeface="Garamond" panose="02020404030301010803" pitchFamily="18" charset="0"/>
              </a:rPr>
              <a:pPr eaLnBrk="1" hangingPunct="1"/>
              <a:t>33</a:t>
            </a:fld>
            <a:endParaRPr lang="en-US" altLang="en-US" sz="1400">
              <a:latin typeface="Garamond" panose="02020404030301010803" pitchFamily="18" charset="0"/>
            </a:endParaRPr>
          </a:p>
          <a:p>
            <a:pPr eaLnBrk="1" hangingPunct="1"/>
            <a:endParaRPr lang="en-US" altLang="en-US" sz="1000"/>
          </a:p>
        </p:txBody>
      </p:sp>
    </p:spTree>
    <p:extLst>
      <p:ext uri="{BB962C8B-B14F-4D97-AF65-F5344CB8AC3E}">
        <p14:creationId xmlns:p14="http://schemas.microsoft.com/office/powerpoint/2010/main" xmlns="" val="750697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5" name="Rectangle 4"/>
          <p:cNvSpPr>
            <a:spLocks noGrp="1" noChangeArrowheads="1"/>
          </p:cNvSpPr>
          <p:nvPr>
            <p:ph type="title"/>
          </p:nvPr>
        </p:nvSpPr>
        <p:spPr>
          <a:xfrm>
            <a:off x="571500" y="304800"/>
            <a:ext cx="7772400" cy="1295400"/>
          </a:xfrm>
          <a:noFill/>
        </p:spPr>
        <p:txBody>
          <a:bodyPr>
            <a:normAutofit/>
          </a:bodyPr>
          <a:lstStyle/>
          <a:p>
            <a:pPr algn="ctr" eaLnBrk="1" hangingPunct="1"/>
            <a:r>
              <a:rPr lang="en-US" altLang="en-US" sz="3600" dirty="0" smtClean="0">
                <a:solidFill>
                  <a:srgbClr val="FF0000"/>
                </a:solidFill>
              </a:rPr>
              <a:t>Agile </a:t>
            </a:r>
            <a:r>
              <a:rPr lang="en-US" altLang="en-US" sz="3600" dirty="0" smtClean="0">
                <a:solidFill>
                  <a:srgbClr val="FF0000"/>
                </a:solidFill>
              </a:rPr>
              <a:t>Development</a:t>
            </a:r>
          </a:p>
        </p:txBody>
      </p:sp>
      <p:sp>
        <p:nvSpPr>
          <p:cNvPr id="46084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/>
            <a:r>
              <a:rPr lang="en-US" altLang="en-US" sz="3600" dirty="0" smtClean="0">
                <a:latin typeface="Arial" panose="020B0604020202020204" pitchFamily="34" charset="0"/>
              </a:rPr>
              <a:t>This category focuses on streamlining the SDLC by eliminating much of the modeling and documentation overhead and the time spent on those tasks.</a:t>
            </a:r>
          </a:p>
          <a:p>
            <a:pPr eaLnBrk="1" hangingPunct="1"/>
            <a:r>
              <a:rPr lang="en-US" altLang="en-US" sz="3600" dirty="0" smtClean="0">
                <a:latin typeface="Arial" panose="020B0604020202020204" pitchFamily="34" charset="0"/>
              </a:rPr>
              <a:t>Projects emphasize simple, iterative application development.</a:t>
            </a:r>
          </a:p>
          <a:p>
            <a:pPr eaLnBrk="1" hangingPunct="1"/>
            <a:r>
              <a:rPr lang="en-US" altLang="en-US" sz="3600" dirty="0" smtClean="0">
                <a:latin typeface="Arial" panose="020B0604020202020204" pitchFamily="34" charset="0"/>
              </a:rPr>
              <a:t>This category uses extreme programming, which is described next.</a:t>
            </a:r>
          </a:p>
        </p:txBody>
      </p:sp>
      <p:sp>
        <p:nvSpPr>
          <p:cNvPr id="4608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6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altLang="en-US" sz="1400">
                <a:latin typeface="Garamond" panose="02020404030301010803" pitchFamily="18" charset="0"/>
              </a:rPr>
              <a:t>1 - </a:t>
            </a:r>
            <a:fld id="{D73807D4-1ED9-4917-A31E-DF001F0A2E94}" type="slidenum">
              <a:rPr lang="en-US" altLang="en-US" sz="1400">
                <a:latin typeface="Garamond" panose="02020404030301010803" pitchFamily="18" charset="0"/>
              </a:rPr>
              <a:pPr eaLnBrk="1" hangingPunct="1"/>
              <a:t>34</a:t>
            </a:fld>
            <a:endParaRPr lang="en-US" altLang="en-US" sz="1400">
              <a:latin typeface="Garamond" panose="02020404030301010803" pitchFamily="18" charset="0"/>
            </a:endParaRPr>
          </a:p>
          <a:p>
            <a:pPr eaLnBrk="1" hangingPunct="1"/>
            <a:endParaRPr lang="en-US" altLang="en-US" sz="1000"/>
          </a:p>
        </p:txBody>
      </p:sp>
    </p:spTree>
    <p:extLst>
      <p:ext uri="{BB962C8B-B14F-4D97-AF65-F5344CB8AC3E}">
        <p14:creationId xmlns:p14="http://schemas.microsoft.com/office/powerpoint/2010/main" xmlns="" val="318399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9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algn="ctr" eaLnBrk="1" hangingPunct="1"/>
            <a:r>
              <a:rPr lang="en-US" altLang="en-US" sz="5400" dirty="0" smtClean="0"/>
              <a:t>Extreme Programming (XP)</a:t>
            </a:r>
          </a:p>
        </p:txBody>
      </p:sp>
      <p:sp>
        <p:nvSpPr>
          <p:cNvPr id="47108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4000" dirty="0" smtClean="0">
                <a:latin typeface="Arial" panose="020B0604020202020204" pitchFamily="34" charset="0"/>
              </a:rPr>
              <a:t>Extreme Programming (XP) was founded on four core values:</a:t>
            </a:r>
          </a:p>
          <a:p>
            <a:pPr lvl="1" eaLnBrk="1" hangingPunct="1"/>
            <a:r>
              <a:rPr lang="en-US" altLang="en-US" sz="2000" dirty="0" smtClean="0">
                <a:latin typeface="Arial" panose="020B0604020202020204" pitchFamily="34" charset="0"/>
              </a:rPr>
              <a:t>Communication</a:t>
            </a:r>
          </a:p>
          <a:p>
            <a:pPr lvl="1" eaLnBrk="1" hangingPunct="1"/>
            <a:r>
              <a:rPr lang="en-US" altLang="en-US" sz="2000" dirty="0" smtClean="0">
                <a:latin typeface="Arial" panose="020B0604020202020204" pitchFamily="34" charset="0"/>
              </a:rPr>
              <a:t>Simplicity</a:t>
            </a:r>
          </a:p>
          <a:p>
            <a:pPr lvl="1" eaLnBrk="1" hangingPunct="1"/>
            <a:r>
              <a:rPr lang="en-US" altLang="en-US" sz="2000" dirty="0" smtClean="0">
                <a:latin typeface="Arial" panose="020B0604020202020204" pitchFamily="34" charset="0"/>
              </a:rPr>
              <a:t>Feedback</a:t>
            </a:r>
          </a:p>
          <a:p>
            <a:pPr lvl="1" eaLnBrk="1" hangingPunct="1"/>
            <a:r>
              <a:rPr lang="en-US" altLang="en-US" sz="2000" dirty="0" smtClean="0">
                <a:latin typeface="Arial" panose="020B0604020202020204" pitchFamily="34" charset="0"/>
              </a:rPr>
              <a:t>Courage</a:t>
            </a:r>
          </a:p>
        </p:txBody>
      </p:sp>
      <p:sp>
        <p:nvSpPr>
          <p:cNvPr id="4710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6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altLang="en-US" sz="1400">
                <a:latin typeface="Garamond" panose="02020404030301010803" pitchFamily="18" charset="0"/>
              </a:rPr>
              <a:t>1 - </a:t>
            </a:r>
            <a:fld id="{09569C1D-C239-4261-A74C-968DEF2D291A}" type="slidenum">
              <a:rPr lang="en-US" altLang="en-US" sz="1400">
                <a:latin typeface="Garamond" panose="02020404030301010803" pitchFamily="18" charset="0"/>
              </a:rPr>
              <a:pPr eaLnBrk="1" hangingPunct="1"/>
              <a:t>35</a:t>
            </a:fld>
            <a:endParaRPr lang="en-US" altLang="en-US" sz="1400">
              <a:latin typeface="Garamond" panose="02020404030301010803" pitchFamily="18" charset="0"/>
            </a:endParaRPr>
          </a:p>
          <a:p>
            <a:pPr eaLnBrk="1" hangingPunct="1"/>
            <a:endParaRPr lang="en-US" altLang="en-US" sz="1000"/>
          </a:p>
        </p:txBody>
      </p:sp>
    </p:spTree>
    <p:extLst>
      <p:ext uri="{BB962C8B-B14F-4D97-AF65-F5344CB8AC3E}">
        <p14:creationId xmlns:p14="http://schemas.microsoft.com/office/powerpoint/2010/main" xmlns="" val="3301336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3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algn="ctr" eaLnBrk="1" hangingPunct="1"/>
            <a:r>
              <a:rPr lang="en-US" altLang="en-US" sz="5400" dirty="0" smtClean="0"/>
              <a:t>Extreme Programming (XP)</a:t>
            </a:r>
          </a:p>
        </p:txBody>
      </p:sp>
      <p:sp>
        <p:nvSpPr>
          <p:cNvPr id="48132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4000" dirty="0" smtClean="0">
                <a:latin typeface="Arial" panose="020B0604020202020204" pitchFamily="34" charset="0"/>
              </a:rPr>
              <a:t>Key principles of XP include:</a:t>
            </a:r>
          </a:p>
          <a:p>
            <a:pPr lvl="1" eaLnBrk="1" hangingPunct="1"/>
            <a:r>
              <a:rPr lang="en-US" altLang="en-US" sz="2000" dirty="0" smtClean="0">
                <a:latin typeface="Arial" panose="020B0604020202020204" pitchFamily="34" charset="0"/>
              </a:rPr>
              <a:t>Continuous testing</a:t>
            </a:r>
          </a:p>
          <a:p>
            <a:pPr lvl="1" eaLnBrk="1" hangingPunct="1"/>
            <a:r>
              <a:rPr lang="en-US" altLang="en-US" sz="2000" dirty="0" smtClean="0">
                <a:latin typeface="Arial" panose="020B0604020202020204" pitchFamily="34" charset="0"/>
              </a:rPr>
              <a:t>Simple coding</a:t>
            </a:r>
          </a:p>
          <a:p>
            <a:pPr lvl="1" eaLnBrk="1" hangingPunct="1"/>
            <a:r>
              <a:rPr lang="en-US" altLang="en-US" sz="2000" dirty="0" smtClean="0">
                <a:latin typeface="Arial" panose="020B0604020202020204" pitchFamily="34" charset="0"/>
              </a:rPr>
              <a:t>Close interaction with the end users to build systems very quickly</a:t>
            </a:r>
            <a:br>
              <a:rPr lang="en-US" altLang="en-US" sz="2000" dirty="0" smtClean="0">
                <a:latin typeface="Arial" panose="020B0604020202020204" pitchFamily="34" charset="0"/>
              </a:rPr>
            </a:br>
            <a:r>
              <a:rPr lang="en-US" altLang="en-US" sz="2000" dirty="0" smtClean="0">
                <a:latin typeface="Arial" panose="020B0604020202020204" pitchFamily="34" charset="0"/>
              </a:rPr>
              <a:t/>
            </a:r>
            <a:br>
              <a:rPr lang="en-US" altLang="en-US" sz="2000" dirty="0" smtClean="0">
                <a:latin typeface="Arial" panose="020B0604020202020204" pitchFamily="34" charset="0"/>
              </a:rPr>
            </a:br>
            <a:endParaRPr lang="en-US" altLang="en-US" sz="3600" dirty="0" smtClean="0">
              <a:latin typeface="Arial" panose="020B0604020202020204" pitchFamily="34" charset="0"/>
            </a:endParaRPr>
          </a:p>
        </p:txBody>
      </p:sp>
      <p:sp>
        <p:nvSpPr>
          <p:cNvPr id="4813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6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altLang="en-US" sz="1400">
                <a:latin typeface="Garamond" panose="02020404030301010803" pitchFamily="18" charset="0"/>
              </a:rPr>
              <a:t>1 - </a:t>
            </a:r>
            <a:fld id="{20E48B92-01B9-4C91-AA63-3A9B5749A115}" type="slidenum">
              <a:rPr lang="en-US" altLang="en-US" sz="1400">
                <a:latin typeface="Garamond" panose="02020404030301010803" pitchFamily="18" charset="0"/>
              </a:rPr>
              <a:pPr eaLnBrk="1" hangingPunct="1"/>
              <a:t>36</a:t>
            </a:fld>
            <a:endParaRPr lang="en-US" altLang="en-US" sz="1400">
              <a:latin typeface="Garamond" panose="02020404030301010803" pitchFamily="18" charset="0"/>
            </a:endParaRPr>
          </a:p>
          <a:p>
            <a:pPr eaLnBrk="1" hangingPunct="1"/>
            <a:endParaRPr lang="en-US" altLang="en-US" sz="1000"/>
          </a:p>
        </p:txBody>
      </p:sp>
    </p:spTree>
    <p:extLst>
      <p:ext uri="{BB962C8B-B14F-4D97-AF65-F5344CB8AC3E}">
        <p14:creationId xmlns:p14="http://schemas.microsoft.com/office/powerpoint/2010/main" xmlns="" val="2225812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hangingPunct="1"/>
            <a:r>
              <a:rPr lang="en-US" altLang="en-US" sz="4400" dirty="0" smtClean="0">
                <a:latin typeface="Arial" panose="020B0604020202020204" pitchFamily="34" charset="0"/>
              </a:rPr>
              <a:t>An Extreme Programming-based Methodology</a:t>
            </a:r>
          </a:p>
        </p:txBody>
      </p:sp>
      <p:sp>
        <p:nvSpPr>
          <p:cNvPr id="4915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6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altLang="en-US" sz="1400">
                <a:latin typeface="Garamond" panose="02020404030301010803" pitchFamily="18" charset="0"/>
              </a:rPr>
              <a:t>1 - </a:t>
            </a:r>
            <a:fld id="{E15B21E9-9B47-49DC-849B-1C51A3FAB384}" type="slidenum">
              <a:rPr lang="en-US" altLang="en-US" sz="1400">
                <a:latin typeface="Garamond" panose="02020404030301010803" pitchFamily="18" charset="0"/>
              </a:rPr>
              <a:pPr eaLnBrk="1" hangingPunct="1"/>
              <a:t>37</a:t>
            </a:fld>
            <a:endParaRPr lang="en-US" altLang="en-US" sz="1400">
              <a:latin typeface="Garamond" panose="02020404030301010803" pitchFamily="18" charset="0"/>
            </a:endParaRPr>
          </a:p>
          <a:p>
            <a:pPr eaLnBrk="1" hangingPunct="1"/>
            <a:endParaRPr lang="en-US" altLang="en-US" sz="1000"/>
          </a:p>
        </p:txBody>
      </p:sp>
      <p:pic>
        <p:nvPicPr>
          <p:cNvPr id="49157" name="Picture 4" descr="Chapter_01_illus1"/>
          <p:cNvPicPr>
            <a:picLocks noChangeAspect="1" noChangeArrowheads="1"/>
          </p:cNvPicPr>
          <p:nvPr/>
        </p:nvPicPr>
        <p:blipFill>
          <a:blip r:embed="rId2" cstate="print">
            <a:lum bright="-6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8362" t="40511" r="28362" b="40138"/>
          <a:stretch>
            <a:fillRect/>
          </a:stretch>
        </p:blipFill>
        <p:spPr bwMode="auto">
          <a:xfrm>
            <a:off x="990600" y="1905000"/>
            <a:ext cx="7239000" cy="396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4223538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81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>
            <a:normAutofit/>
          </a:bodyPr>
          <a:lstStyle/>
          <a:p>
            <a:pPr algn="ctr" eaLnBrk="1" hangingPunct="1"/>
            <a:r>
              <a:rPr lang="en-US" altLang="en-US" sz="4400" dirty="0" smtClean="0"/>
              <a:t>Selecting the Appropriate Development Methodology</a:t>
            </a:r>
          </a:p>
        </p:txBody>
      </p:sp>
      <p:sp>
        <p:nvSpPr>
          <p:cNvPr id="50180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sz="4000" dirty="0" smtClean="0">
                <a:latin typeface="Arial" panose="020B0604020202020204" pitchFamily="34" charset="0"/>
              </a:rPr>
              <a:t>Selecting a methodology is not simple, as no one methodology is always best.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4000" dirty="0" smtClean="0">
                <a:latin typeface="Arial" panose="020B0604020202020204" pitchFamily="34" charset="0"/>
              </a:rPr>
              <a:t>Many organizations have their own standards.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4000" dirty="0" smtClean="0">
                <a:latin typeface="Arial" panose="020B0604020202020204" pitchFamily="34" charset="0"/>
              </a:rPr>
              <a:t>The next figure summarizes some important methodology selection criteria.</a:t>
            </a:r>
            <a:br>
              <a:rPr lang="en-US" altLang="en-US" sz="4000" dirty="0" smtClean="0">
                <a:latin typeface="Arial" panose="020B0604020202020204" pitchFamily="34" charset="0"/>
              </a:rPr>
            </a:br>
            <a:r>
              <a:rPr lang="en-US" altLang="en-US" sz="4000" dirty="0" smtClean="0">
                <a:latin typeface="Arial" panose="020B0604020202020204" pitchFamily="34" charset="0"/>
              </a:rPr>
              <a:t/>
            </a:r>
            <a:br>
              <a:rPr lang="en-US" altLang="en-US" sz="4000" dirty="0" smtClean="0">
                <a:latin typeface="Arial" panose="020B0604020202020204" pitchFamily="34" charset="0"/>
              </a:rPr>
            </a:br>
            <a:endParaRPr lang="en-US" altLang="en-US" sz="4000" dirty="0" smtClean="0">
              <a:latin typeface="Arial" panose="020B0604020202020204" pitchFamily="34" charset="0"/>
            </a:endParaRPr>
          </a:p>
        </p:txBody>
      </p:sp>
      <p:sp>
        <p:nvSpPr>
          <p:cNvPr id="5017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6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altLang="en-US" sz="1400">
                <a:latin typeface="Garamond" panose="02020404030301010803" pitchFamily="18" charset="0"/>
              </a:rPr>
              <a:t>1 - </a:t>
            </a:r>
            <a:fld id="{06706661-AEB0-446B-AF8A-878D83411FCA}" type="slidenum">
              <a:rPr lang="en-US" altLang="en-US" sz="1400">
                <a:latin typeface="Garamond" panose="02020404030301010803" pitchFamily="18" charset="0"/>
              </a:rPr>
              <a:pPr eaLnBrk="1" hangingPunct="1"/>
              <a:t>38</a:t>
            </a:fld>
            <a:endParaRPr lang="en-US" altLang="en-US" sz="1400">
              <a:latin typeface="Garamond" panose="02020404030301010803" pitchFamily="18" charset="0"/>
            </a:endParaRPr>
          </a:p>
          <a:p>
            <a:pPr eaLnBrk="1" hangingPunct="1"/>
            <a:endParaRPr lang="en-US" altLang="en-US" sz="1000"/>
          </a:p>
        </p:txBody>
      </p:sp>
    </p:spTree>
    <p:extLst>
      <p:ext uri="{BB962C8B-B14F-4D97-AF65-F5344CB8AC3E}">
        <p14:creationId xmlns:p14="http://schemas.microsoft.com/office/powerpoint/2010/main" xmlns="" val="3116057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5400" dirty="0" smtClean="0"/>
              <a:t>Selection criteria</a:t>
            </a:r>
          </a:p>
        </p:txBody>
      </p:sp>
      <p:sp>
        <p:nvSpPr>
          <p:cNvPr id="5120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b="1" dirty="0" smtClean="0"/>
              <a:t>Clarity of requirements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b="1" dirty="0" smtClean="0"/>
              <a:t>Familiarity with technology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b="1" dirty="0" smtClean="0"/>
              <a:t>System complexity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b="1" dirty="0" smtClean="0"/>
              <a:t>System reliability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b="1" dirty="0" smtClean="0"/>
              <a:t>Short time schedule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b="1" dirty="0" smtClean="0"/>
              <a:t>Schedule visibility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b="1" dirty="0" smtClean="0"/>
              <a:t>Others</a:t>
            </a:r>
          </a:p>
          <a:p>
            <a:pPr eaLnBrk="1" hangingPunct="1">
              <a:lnSpc>
                <a:spcPct val="90000"/>
              </a:lnSpc>
            </a:pPr>
            <a:endParaRPr lang="en-US" altLang="en-US" sz="2800" b="1" dirty="0" smtClean="0"/>
          </a:p>
        </p:txBody>
      </p:sp>
      <p:sp>
        <p:nvSpPr>
          <p:cNvPr id="5120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6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altLang="en-US" sz="1400">
                <a:latin typeface="Garamond" panose="02020404030301010803" pitchFamily="18" charset="0"/>
              </a:rPr>
              <a:t>1 - </a:t>
            </a:r>
            <a:fld id="{4193792A-4EED-4C7D-86F0-B088144B9380}" type="slidenum">
              <a:rPr lang="en-US" altLang="en-US" sz="1400">
                <a:latin typeface="Garamond" panose="02020404030301010803" pitchFamily="18" charset="0"/>
              </a:rPr>
              <a:pPr eaLnBrk="1" hangingPunct="1"/>
              <a:t>39</a:t>
            </a:fld>
            <a:endParaRPr lang="en-US" altLang="en-US" sz="1400">
              <a:latin typeface="Garamond" panose="02020404030301010803" pitchFamily="18" charset="0"/>
            </a:endParaRPr>
          </a:p>
          <a:p>
            <a:pPr eaLnBrk="1" hangingPunct="1"/>
            <a:endParaRPr lang="en-US" altLang="en-US" sz="1000"/>
          </a:p>
        </p:txBody>
      </p:sp>
    </p:spTree>
    <p:extLst>
      <p:ext uri="{BB962C8B-B14F-4D97-AF65-F5344CB8AC3E}">
        <p14:creationId xmlns:p14="http://schemas.microsoft.com/office/powerpoint/2010/main" xmlns="" val="1295461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0" eaLnBrk="1" hangingPunct="1"/>
            <a:r>
              <a:rPr lang="en-US" sz="5400" dirty="0" smtClean="0"/>
              <a:t>What Is System Analysis About?</a:t>
            </a:r>
          </a:p>
        </p:txBody>
      </p:sp>
      <p:sp>
        <p:nvSpPr>
          <p:cNvPr id="6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 eaLnBrk="1" hangingPunct="1">
              <a:buFont typeface="Arial"/>
              <a:buChar char="•"/>
            </a:pPr>
            <a:r>
              <a:rPr lang="en-US" sz="2800" dirty="0" smtClean="0"/>
              <a:t>Understanding the goals and strategies of the business.</a:t>
            </a:r>
          </a:p>
          <a:p>
            <a:pPr algn="l" rtl="0" eaLnBrk="1" hangingPunct="1">
              <a:buFont typeface="Arial"/>
              <a:buChar char="•"/>
            </a:pPr>
            <a:r>
              <a:rPr lang="en-US" sz="2800" dirty="0" smtClean="0"/>
              <a:t>Defining the information requirements that support those goals and strategies.</a:t>
            </a:r>
          </a:p>
          <a:p>
            <a:pPr algn="l" rtl="0" eaLnBrk="1" hangingPunct="1">
              <a:buFont typeface="Arial"/>
              <a:buChar char="•"/>
            </a:pPr>
            <a:r>
              <a:rPr lang="en-US" sz="2800" dirty="0" smtClean="0"/>
              <a:t>It is not about programming.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5B9FF-C7F4-4093-A697-966096276169}" type="slidenum">
              <a:rPr lang="x-none" smtClean="0"/>
              <a:pPr/>
              <a:t>4</a:t>
            </a:fld>
            <a:endParaRPr lang="x-non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sz="4400" dirty="0" smtClean="0">
                <a:latin typeface="Arial" panose="020B0604020202020204" pitchFamily="34" charset="0"/>
              </a:rPr>
              <a:t>Clarity of User Requirements</a:t>
            </a:r>
          </a:p>
        </p:txBody>
      </p:sp>
      <p:sp>
        <p:nvSpPr>
          <p:cNvPr id="5222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4000" dirty="0" smtClean="0">
                <a:latin typeface="Arial" panose="020B0604020202020204" pitchFamily="34" charset="0"/>
              </a:rPr>
              <a:t>RAD methodologies of prototyping is usually more appropriate when user requirements are unclear as they provide prototypes for users to interact with early in the SDLC.</a:t>
            </a:r>
          </a:p>
          <a:p>
            <a:pPr eaLnBrk="1" hangingPunct="1"/>
            <a:endParaRPr lang="en-US" altLang="en-US" sz="4000" dirty="0" smtClean="0">
              <a:latin typeface="Arial" panose="020B0604020202020204" pitchFamily="34" charset="0"/>
            </a:endParaRPr>
          </a:p>
        </p:txBody>
      </p:sp>
      <p:sp>
        <p:nvSpPr>
          <p:cNvPr id="5222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6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altLang="en-US" sz="1400">
                <a:latin typeface="Garamond" panose="02020404030301010803" pitchFamily="18" charset="0"/>
              </a:rPr>
              <a:t>1 - </a:t>
            </a:r>
            <a:fld id="{C212435A-41B4-479A-8E69-A03E6C91B03B}" type="slidenum">
              <a:rPr lang="en-US" altLang="en-US" sz="1400">
                <a:latin typeface="Garamond" panose="02020404030301010803" pitchFamily="18" charset="0"/>
              </a:rPr>
              <a:pPr eaLnBrk="1" hangingPunct="1"/>
              <a:t>40</a:t>
            </a:fld>
            <a:endParaRPr lang="en-US" altLang="en-US" sz="1400">
              <a:latin typeface="Garamond" panose="02020404030301010803" pitchFamily="18" charset="0"/>
            </a:endParaRPr>
          </a:p>
          <a:p>
            <a:pPr eaLnBrk="1" hangingPunct="1"/>
            <a:endParaRPr lang="en-US" altLang="en-US" sz="1000"/>
          </a:p>
        </p:txBody>
      </p:sp>
    </p:spTree>
    <p:extLst>
      <p:ext uri="{BB962C8B-B14F-4D97-AF65-F5344CB8AC3E}">
        <p14:creationId xmlns:p14="http://schemas.microsoft.com/office/powerpoint/2010/main" xmlns="" val="3751348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400" dirty="0" smtClean="0">
                <a:latin typeface="Arial" panose="020B0604020202020204" pitchFamily="34" charset="0"/>
              </a:rPr>
              <a:t>Familiarity with Technology</a:t>
            </a:r>
          </a:p>
        </p:txBody>
      </p:sp>
      <p:sp>
        <p:nvSpPr>
          <p:cNvPr id="5325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4000" dirty="0" smtClean="0">
                <a:latin typeface="Arial" panose="020B0604020202020204" pitchFamily="34" charset="0"/>
              </a:rPr>
              <a:t>If the system is designed without some familiarity with the base technology, risks increase because the tools may not be capable of doing what is needed.</a:t>
            </a:r>
          </a:p>
        </p:txBody>
      </p:sp>
      <p:sp>
        <p:nvSpPr>
          <p:cNvPr id="5325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6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altLang="en-US" sz="1400">
                <a:latin typeface="Garamond" panose="02020404030301010803" pitchFamily="18" charset="0"/>
              </a:rPr>
              <a:t>1 - </a:t>
            </a:r>
            <a:fld id="{DBDF6DAB-2FA5-405E-B4A3-3F7395022D19}" type="slidenum">
              <a:rPr lang="en-US" altLang="en-US" sz="1400">
                <a:latin typeface="Garamond" panose="02020404030301010803" pitchFamily="18" charset="0"/>
              </a:rPr>
              <a:pPr eaLnBrk="1" hangingPunct="1"/>
              <a:t>41</a:t>
            </a:fld>
            <a:endParaRPr lang="en-US" altLang="en-US" sz="1400">
              <a:latin typeface="Garamond" panose="02020404030301010803" pitchFamily="18" charset="0"/>
            </a:endParaRPr>
          </a:p>
          <a:p>
            <a:pPr eaLnBrk="1" hangingPunct="1"/>
            <a:endParaRPr lang="en-US" altLang="en-US" sz="1000"/>
          </a:p>
        </p:txBody>
      </p:sp>
    </p:spTree>
    <p:extLst>
      <p:ext uri="{BB962C8B-B14F-4D97-AF65-F5344CB8AC3E}">
        <p14:creationId xmlns:p14="http://schemas.microsoft.com/office/powerpoint/2010/main" xmlns="" val="4290555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sz="4400" dirty="0" smtClean="0">
                <a:latin typeface="Arial" panose="020B0604020202020204" pitchFamily="34" charset="0"/>
              </a:rPr>
              <a:t>System Complexity</a:t>
            </a:r>
          </a:p>
        </p:txBody>
      </p:sp>
      <p:sp>
        <p:nvSpPr>
          <p:cNvPr id="5427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sz="4000" dirty="0" smtClean="0">
                <a:latin typeface="Arial" panose="020B0604020202020204" pitchFamily="34" charset="0"/>
              </a:rPr>
              <a:t>Complex systems require careful and detailed analysis and design.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4000" dirty="0" smtClean="0">
                <a:latin typeface="Arial" panose="020B0604020202020204" pitchFamily="34" charset="0"/>
              </a:rPr>
              <a:t>Project teams who follow phased development-based methodologies tend to devote less attention to the analysis of the complete problem domain than they might if they were using other methodologies.</a:t>
            </a:r>
          </a:p>
        </p:txBody>
      </p:sp>
      <p:sp>
        <p:nvSpPr>
          <p:cNvPr id="5427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6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altLang="en-US" sz="1400">
                <a:latin typeface="Garamond" panose="02020404030301010803" pitchFamily="18" charset="0"/>
              </a:rPr>
              <a:t>1 - </a:t>
            </a:r>
            <a:fld id="{03ACE9FF-A983-4332-BE74-7296289F6ECB}" type="slidenum">
              <a:rPr lang="en-US" altLang="en-US" sz="1400">
                <a:latin typeface="Garamond" panose="02020404030301010803" pitchFamily="18" charset="0"/>
              </a:rPr>
              <a:pPr eaLnBrk="1" hangingPunct="1"/>
              <a:t>42</a:t>
            </a:fld>
            <a:endParaRPr lang="en-US" altLang="en-US" sz="1400">
              <a:latin typeface="Garamond" panose="02020404030301010803" pitchFamily="18" charset="0"/>
            </a:endParaRPr>
          </a:p>
          <a:p>
            <a:pPr eaLnBrk="1" hangingPunct="1"/>
            <a:endParaRPr lang="en-US" altLang="en-US" sz="1000"/>
          </a:p>
        </p:txBody>
      </p:sp>
    </p:spTree>
    <p:extLst>
      <p:ext uri="{BB962C8B-B14F-4D97-AF65-F5344CB8AC3E}">
        <p14:creationId xmlns:p14="http://schemas.microsoft.com/office/powerpoint/2010/main" xmlns="" val="2491653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sz="4400" dirty="0" smtClean="0">
                <a:latin typeface="Arial" panose="020B0604020202020204" pitchFamily="34" charset="0"/>
              </a:rPr>
              <a:t>System Reliability</a:t>
            </a:r>
          </a:p>
        </p:txBody>
      </p:sp>
      <p:sp>
        <p:nvSpPr>
          <p:cNvPr id="5530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2800" dirty="0" smtClean="0">
                <a:latin typeface="Arial" panose="020B0604020202020204" pitchFamily="34" charset="0"/>
              </a:rPr>
              <a:t>System reliability is usually an important factor in system development.</a:t>
            </a:r>
          </a:p>
        </p:txBody>
      </p:sp>
      <p:sp>
        <p:nvSpPr>
          <p:cNvPr id="5529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6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altLang="en-US" sz="1400">
                <a:latin typeface="Garamond" panose="02020404030301010803" pitchFamily="18" charset="0"/>
              </a:rPr>
              <a:t>1 - </a:t>
            </a:r>
            <a:fld id="{FF5759A7-A4BC-4E2D-97CD-9A92C574B17B}" type="slidenum">
              <a:rPr lang="en-US" altLang="en-US" sz="1400">
                <a:latin typeface="Garamond" panose="02020404030301010803" pitchFamily="18" charset="0"/>
              </a:rPr>
              <a:pPr eaLnBrk="1" hangingPunct="1"/>
              <a:t>43</a:t>
            </a:fld>
            <a:endParaRPr lang="en-US" altLang="en-US" sz="1400">
              <a:latin typeface="Garamond" panose="02020404030301010803" pitchFamily="18" charset="0"/>
            </a:endParaRPr>
          </a:p>
          <a:p>
            <a:pPr eaLnBrk="1" hangingPunct="1"/>
            <a:endParaRPr lang="en-US" altLang="en-US" sz="1000"/>
          </a:p>
        </p:txBody>
      </p:sp>
    </p:spTree>
    <p:extLst>
      <p:ext uri="{BB962C8B-B14F-4D97-AF65-F5344CB8AC3E}">
        <p14:creationId xmlns:p14="http://schemas.microsoft.com/office/powerpoint/2010/main" xmlns="" val="2304069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sz="4400" dirty="0" smtClean="0">
                <a:latin typeface="Arial" panose="020B0604020202020204" pitchFamily="34" charset="0"/>
              </a:rPr>
              <a:t>Short Time Schedules</a:t>
            </a:r>
          </a:p>
        </p:txBody>
      </p:sp>
      <p:sp>
        <p:nvSpPr>
          <p:cNvPr id="5632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/>
            <a:r>
              <a:rPr lang="en-US" altLang="en-US" sz="4000" dirty="0" smtClean="0">
                <a:latin typeface="Arial" panose="020B0604020202020204" pitchFamily="34" charset="0"/>
              </a:rPr>
              <a:t>RAD-based methodologies are well suited for projects with short time schedules as they increase speed.</a:t>
            </a:r>
          </a:p>
          <a:p>
            <a:pPr eaLnBrk="1" hangingPunct="1"/>
            <a:r>
              <a:rPr lang="en-US" altLang="en-US" sz="4000" dirty="0" smtClean="0">
                <a:latin typeface="Arial" panose="020B0604020202020204" pitchFamily="34" charset="0"/>
              </a:rPr>
              <a:t>Waterfall-based methodologies are the worst choice when time is essential as they do not allow for easy schedule changes.</a:t>
            </a:r>
          </a:p>
        </p:txBody>
      </p:sp>
      <p:sp>
        <p:nvSpPr>
          <p:cNvPr id="5632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6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altLang="en-US" sz="1400">
                <a:latin typeface="Garamond" panose="02020404030301010803" pitchFamily="18" charset="0"/>
              </a:rPr>
              <a:t>1 - </a:t>
            </a:r>
            <a:fld id="{F0087E19-E8DC-4D23-A402-33051ED91225}" type="slidenum">
              <a:rPr lang="en-US" altLang="en-US" sz="1400">
                <a:latin typeface="Garamond" panose="02020404030301010803" pitchFamily="18" charset="0"/>
              </a:rPr>
              <a:pPr eaLnBrk="1" hangingPunct="1"/>
              <a:t>44</a:t>
            </a:fld>
            <a:endParaRPr lang="en-US" altLang="en-US" sz="1400">
              <a:latin typeface="Garamond" panose="02020404030301010803" pitchFamily="18" charset="0"/>
            </a:endParaRPr>
          </a:p>
          <a:p>
            <a:pPr eaLnBrk="1" hangingPunct="1"/>
            <a:endParaRPr lang="en-US" altLang="en-US" sz="1000"/>
          </a:p>
        </p:txBody>
      </p:sp>
    </p:spTree>
    <p:extLst>
      <p:ext uri="{BB962C8B-B14F-4D97-AF65-F5344CB8AC3E}">
        <p14:creationId xmlns:p14="http://schemas.microsoft.com/office/powerpoint/2010/main" xmlns="" val="2491358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sz="4400" dirty="0" smtClean="0">
                <a:latin typeface="Arial" panose="020B0604020202020204" pitchFamily="34" charset="0"/>
              </a:rPr>
              <a:t>Schedule Visibility</a:t>
            </a:r>
          </a:p>
        </p:txBody>
      </p:sp>
      <p:sp>
        <p:nvSpPr>
          <p:cNvPr id="5734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en-US" altLang="en-US" sz="4000" dirty="0" smtClean="0">
                <a:latin typeface="Arial" panose="020B0604020202020204" pitchFamily="34" charset="0"/>
              </a:rPr>
              <a:t>RAD-based methodologies move many of the critical design decisions earlier in the project; consequently, this helps project managers recognize and address risk factors and keep expectations high.</a:t>
            </a:r>
          </a:p>
        </p:txBody>
      </p:sp>
      <p:sp>
        <p:nvSpPr>
          <p:cNvPr id="5734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6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altLang="en-US" sz="1400">
                <a:latin typeface="Garamond" panose="02020404030301010803" pitchFamily="18" charset="0"/>
              </a:rPr>
              <a:t>1 - </a:t>
            </a:r>
            <a:fld id="{BA220F2F-79B2-49C8-BB65-3BE1F330D826}" type="slidenum">
              <a:rPr lang="en-US" altLang="en-US" sz="1400">
                <a:latin typeface="Garamond" panose="02020404030301010803" pitchFamily="18" charset="0"/>
              </a:rPr>
              <a:pPr eaLnBrk="1" hangingPunct="1"/>
              <a:t>45</a:t>
            </a:fld>
            <a:endParaRPr lang="en-US" altLang="en-US" sz="1400">
              <a:latin typeface="Garamond" panose="02020404030301010803" pitchFamily="18" charset="0"/>
            </a:endParaRPr>
          </a:p>
          <a:p>
            <a:pPr eaLnBrk="1" hangingPunct="1"/>
            <a:endParaRPr lang="en-US" altLang="en-US" sz="1000"/>
          </a:p>
        </p:txBody>
      </p:sp>
    </p:spTree>
    <p:extLst>
      <p:ext uri="{BB962C8B-B14F-4D97-AF65-F5344CB8AC3E}">
        <p14:creationId xmlns:p14="http://schemas.microsoft.com/office/powerpoint/2010/main" xmlns="" val="1482874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5400" dirty="0" smtClean="0"/>
              <a:t>Selecting a Methodology</a:t>
            </a:r>
          </a:p>
        </p:txBody>
      </p:sp>
      <p:pic>
        <p:nvPicPr>
          <p:cNvPr id="58373" name="Picture 4" descr="Chapter_01_illus1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lum bright="-6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0582" t="36316" r="10785" b="44510"/>
          <a:stretch>
            <a:fillRect/>
          </a:stretch>
        </p:blipFill>
        <p:spPr>
          <a:xfrm>
            <a:off x="457200" y="1676400"/>
            <a:ext cx="7620000" cy="4495800"/>
          </a:xfrm>
          <a:noFill/>
        </p:spPr>
      </p:pic>
      <p:sp>
        <p:nvSpPr>
          <p:cNvPr id="5837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6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altLang="en-US" sz="1400">
                <a:latin typeface="Garamond" panose="02020404030301010803" pitchFamily="18" charset="0"/>
              </a:rPr>
              <a:t>1 - </a:t>
            </a:r>
            <a:fld id="{D7578A76-51EF-485F-8151-58183108104C}" type="slidenum">
              <a:rPr lang="en-US" altLang="en-US" sz="1400">
                <a:latin typeface="Garamond" panose="02020404030301010803" pitchFamily="18" charset="0"/>
              </a:rPr>
              <a:pPr eaLnBrk="1" hangingPunct="1"/>
              <a:t>46</a:t>
            </a:fld>
            <a:endParaRPr lang="en-US" altLang="en-US" sz="1400">
              <a:latin typeface="Garamond" panose="02020404030301010803" pitchFamily="18" charset="0"/>
            </a:endParaRPr>
          </a:p>
          <a:p>
            <a:pPr eaLnBrk="1" hangingPunct="1"/>
            <a:endParaRPr lang="en-US" altLang="en-US" sz="1000"/>
          </a:p>
        </p:txBody>
      </p:sp>
    </p:spTree>
    <p:extLst>
      <p:ext uri="{BB962C8B-B14F-4D97-AF65-F5344CB8AC3E}">
        <p14:creationId xmlns:p14="http://schemas.microsoft.com/office/powerpoint/2010/main" xmlns="" val="343046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581738" y="908720"/>
            <a:ext cx="7781488" cy="548640"/>
          </a:xfrm>
        </p:spPr>
        <p:txBody>
          <a:bodyPr>
            <a:normAutofit fontScale="90000"/>
          </a:bodyPr>
          <a:lstStyle/>
          <a:p>
            <a:pPr rtl="0" eaLnBrk="1" fontAlgn="auto" hangingPunct="1">
              <a:spcAft>
                <a:spcPts val="0"/>
              </a:spcAft>
              <a:defRPr/>
            </a:pPr>
            <a:r>
              <a:rPr lang="en-US" sz="4400" dirty="0" smtClean="0"/>
              <a:t>Two Approaches to System Development</a:t>
            </a:r>
          </a:p>
        </p:txBody>
      </p:sp>
      <p:sp>
        <p:nvSpPr>
          <p:cNvPr id="9" name="Rectangle 3"/>
          <p:cNvSpPr>
            <a:spLocks noGrp="1" noChangeArrowheads="1"/>
          </p:cNvSpPr>
          <p:nvPr>
            <p:ph idx="1"/>
          </p:nvPr>
        </p:nvSpPr>
        <p:spPr>
          <a:xfrm>
            <a:off x="611560" y="2276872"/>
            <a:ext cx="8020372" cy="3696524"/>
          </a:xfrm>
        </p:spPr>
        <p:txBody>
          <a:bodyPr>
            <a:normAutofit fontScale="92500" lnSpcReduction="20000"/>
          </a:bodyPr>
          <a:lstStyle/>
          <a:p>
            <a:pPr algn="l" rtl="0" eaLnBrk="1" hangingPunct="1"/>
            <a:r>
              <a:rPr lang="en-US" sz="3200" dirty="0" smtClean="0">
                <a:solidFill>
                  <a:schemeClr val="hlink"/>
                </a:solidFill>
              </a:rPr>
              <a:t>Traditional (Structured) approach</a:t>
            </a:r>
            <a:r>
              <a:rPr lang="en-US" sz="2800" dirty="0" smtClean="0">
                <a:solidFill>
                  <a:srgbClr val="0099CC"/>
                </a:solidFill>
              </a:rPr>
              <a:t> </a:t>
            </a:r>
          </a:p>
          <a:p>
            <a:pPr lvl="1" algn="l" rtl="0" eaLnBrk="1" hangingPunct="1"/>
            <a:r>
              <a:rPr lang="en-US" sz="2800" dirty="0" smtClean="0"/>
              <a:t>Also called structured system development</a:t>
            </a:r>
          </a:p>
          <a:p>
            <a:pPr lvl="1" algn="l" rtl="0" eaLnBrk="1" hangingPunct="1"/>
            <a:r>
              <a:rPr lang="en-US" sz="2800" dirty="0" smtClean="0"/>
              <a:t>Structured analysis and design technique (SADT)</a:t>
            </a:r>
          </a:p>
          <a:p>
            <a:pPr lvl="1" algn="l" rtl="0" eaLnBrk="1" hangingPunct="1"/>
            <a:r>
              <a:rPr lang="en-US" sz="2800" dirty="0" smtClean="0"/>
              <a:t>Includes information engineering (IE)</a:t>
            </a:r>
          </a:p>
          <a:p>
            <a:pPr marL="0" lvl="1" indent="0" algn="l" rtl="0" eaLnBrk="1" hangingPunct="1">
              <a:buNone/>
            </a:pPr>
            <a:endParaRPr lang="en-US" sz="2800" dirty="0" smtClean="0"/>
          </a:p>
          <a:p>
            <a:pPr algn="l" rtl="0" eaLnBrk="1" hangingPunct="1"/>
            <a:r>
              <a:rPr lang="en-US" sz="3200" dirty="0" smtClean="0">
                <a:solidFill>
                  <a:schemeClr val="hlink"/>
                </a:solidFill>
              </a:rPr>
              <a:t>Object-oriented approach</a:t>
            </a:r>
          </a:p>
          <a:p>
            <a:pPr lvl="1" algn="l" rtl="0" eaLnBrk="1" hangingPunct="1"/>
            <a:r>
              <a:rPr lang="en-US" sz="2800" dirty="0" smtClean="0"/>
              <a:t>Also called OOA, OOD, and OOP</a:t>
            </a:r>
          </a:p>
          <a:p>
            <a:pPr lvl="1" algn="l" rtl="0" eaLnBrk="1" hangingPunct="1"/>
            <a:r>
              <a:rPr lang="en-US" sz="2800" dirty="0" smtClean="0"/>
              <a:t>Views information system as collection of interacting objects that work together to accomplish tasks</a:t>
            </a:r>
          </a:p>
          <a:p>
            <a:pPr algn="l" rtl="0" eaLnBrk="1" hangingPunct="1"/>
            <a:endParaRPr lang="en-US" sz="3200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5B9FF-C7F4-4093-A697-966096276169}" type="slidenum">
              <a:rPr lang="x-none" smtClean="0"/>
              <a:pPr/>
              <a:t>47</a:t>
            </a:fld>
            <a:endParaRPr lang="x-non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0" eaLnBrk="1" hangingPunct="1"/>
            <a:r>
              <a:rPr lang="en-US" sz="5400" dirty="0" smtClean="0"/>
              <a:t>Object-Oriented Approach</a:t>
            </a:r>
          </a:p>
        </p:txBody>
      </p:sp>
      <p:sp>
        <p:nvSpPr>
          <p:cNvPr id="50180" name="Rectangle 3"/>
          <p:cNvSpPr>
            <a:spLocks noGrp="1" noChangeArrowheads="1"/>
          </p:cNvSpPr>
          <p:nvPr>
            <p:ph idx="1"/>
          </p:nvPr>
        </p:nvSpPr>
        <p:spPr>
          <a:xfrm>
            <a:off x="539552" y="2084832"/>
            <a:ext cx="8280920" cy="3432400"/>
          </a:xfrm>
        </p:spPr>
        <p:txBody>
          <a:bodyPr>
            <a:normAutofit fontScale="92500" lnSpcReduction="10000"/>
          </a:bodyPr>
          <a:lstStyle/>
          <a:p>
            <a:pPr algn="l" rtl="0" eaLnBrk="1" hangingPunct="1">
              <a:lnSpc>
                <a:spcPct val="90000"/>
              </a:lnSpc>
              <a:buFont typeface="Arial"/>
              <a:buChar char="•"/>
            </a:pPr>
            <a:r>
              <a:rPr lang="en-US" sz="2400" b="0" dirty="0" smtClean="0"/>
              <a:t>Completely different approach to information systems</a:t>
            </a:r>
          </a:p>
          <a:p>
            <a:pPr algn="l" rtl="0" eaLnBrk="1" hangingPunct="1">
              <a:lnSpc>
                <a:spcPct val="90000"/>
              </a:lnSpc>
              <a:buFont typeface="Arial"/>
              <a:buChar char="•"/>
            </a:pPr>
            <a:r>
              <a:rPr lang="en-US" sz="2400" b="0" dirty="0" smtClean="0"/>
              <a:t>Views information system as collection of interacting objects that work together to accomplish tasks</a:t>
            </a:r>
          </a:p>
          <a:p>
            <a:pPr algn="l" rtl="0" eaLnBrk="1" hangingPunct="1">
              <a:lnSpc>
                <a:spcPct val="90000"/>
              </a:lnSpc>
              <a:buFont typeface="Arial"/>
              <a:buChar char="•"/>
            </a:pPr>
            <a:endParaRPr lang="en-US" sz="2400" b="0" dirty="0" smtClean="0"/>
          </a:p>
          <a:p>
            <a:pPr lvl="1" algn="l" rtl="0" eaLnBrk="1" hangingPunct="1">
              <a:lnSpc>
                <a:spcPct val="90000"/>
              </a:lnSpc>
            </a:pPr>
            <a:r>
              <a:rPr lang="en-US" sz="2000" dirty="0" smtClean="0"/>
              <a:t>Objects </a:t>
            </a:r>
            <a:r>
              <a:rPr lang="en-US" sz="2000" dirty="0" smtClean="0">
                <a:cs typeface="Arial" pitchFamily="34" charset="0"/>
              </a:rPr>
              <a:t>–</a:t>
            </a:r>
            <a:r>
              <a:rPr lang="en-US" sz="2000" dirty="0" smtClean="0"/>
              <a:t> things in computer system that can respond to messages</a:t>
            </a:r>
          </a:p>
          <a:p>
            <a:pPr lvl="1" algn="l" rtl="0" eaLnBrk="1" hangingPunct="1">
              <a:lnSpc>
                <a:spcPct val="90000"/>
              </a:lnSpc>
            </a:pPr>
            <a:r>
              <a:rPr lang="en-US" sz="2000" dirty="0" smtClean="0"/>
              <a:t>Conceptually, no processes, programs, data entities, or files are defined – just objects</a:t>
            </a:r>
          </a:p>
          <a:p>
            <a:pPr algn="l" rtl="0" eaLnBrk="1" hangingPunct="1">
              <a:lnSpc>
                <a:spcPct val="90000"/>
              </a:lnSpc>
              <a:buFont typeface="Arial"/>
              <a:buChar char="•"/>
            </a:pPr>
            <a:endParaRPr lang="en-US" sz="2400" b="0" dirty="0" smtClean="0"/>
          </a:p>
          <a:p>
            <a:pPr algn="l" rtl="0" eaLnBrk="1" hangingPunct="1">
              <a:lnSpc>
                <a:spcPct val="90000"/>
              </a:lnSpc>
              <a:buFont typeface="Arial"/>
              <a:buChar char="•"/>
            </a:pPr>
            <a:r>
              <a:rPr lang="en-US" sz="2400" b="0" dirty="0" smtClean="0"/>
              <a:t>OO languages: Java, C++, C# .NET, VB .NET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5B9FF-C7F4-4093-A697-966096276169}" type="slidenum">
              <a:rPr lang="x-none" smtClean="0"/>
              <a:pPr/>
              <a:t>48</a:t>
            </a:fld>
            <a:endParaRPr lang="x-non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x-none" sz="5400" dirty="0" smtClean="0"/>
              <a:t> </a:t>
            </a:r>
            <a:r>
              <a:rPr lang="en-US" sz="5400" dirty="0" smtClean="0"/>
              <a:t>Unified Modeling Language (UML)</a:t>
            </a:r>
            <a:endParaRPr lang="x-none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16832"/>
            <a:ext cx="8579296" cy="4240128"/>
          </a:xfrm>
        </p:spPr>
        <p:txBody>
          <a:bodyPr>
            <a:normAutofit/>
          </a:bodyPr>
          <a:lstStyle/>
          <a:p>
            <a:pPr algn="l" rtl="0"/>
            <a:r>
              <a:rPr lang="en-US" sz="2800" dirty="0" smtClean="0">
                <a:cs typeface="Times New Roman" pitchFamily="18" charset="0"/>
              </a:rPr>
              <a:t>UML (Unified Modeling Language) </a:t>
            </a:r>
            <a:r>
              <a:rPr lang="en-US" sz="2800" b="0" dirty="0" smtClean="0">
                <a:cs typeface="Times New Roman" pitchFamily="18" charset="0"/>
              </a:rPr>
              <a:t>is a graphical language that is suit-able to express software or system requirements, architecture, and design.</a:t>
            </a:r>
          </a:p>
          <a:p>
            <a:pPr algn="l" rtl="0"/>
            <a:r>
              <a:rPr lang="en-US" sz="2800" b="0" dirty="0" smtClean="0">
                <a:cs typeface="Times New Roman" pitchFamily="18" charset="0"/>
              </a:rPr>
              <a:t>UML used for both database and software modeling</a:t>
            </a:r>
          </a:p>
          <a:p>
            <a:pPr algn="l" rtl="0"/>
            <a:r>
              <a:rPr lang="en-US" sz="2800" b="0" dirty="0" smtClean="0">
                <a:cs typeface="Times New Roman" pitchFamily="18" charset="0"/>
              </a:rPr>
              <a:t>UML modeling also supports multiple views of the same system.</a:t>
            </a:r>
          </a:p>
          <a:p>
            <a:pPr algn="l" rtl="0"/>
            <a:endParaRPr lang="x-none" sz="2800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5B9FF-C7F4-4093-A697-966096276169}" type="slidenum">
              <a:rPr lang="x-none" smtClean="0"/>
              <a:pPr/>
              <a:t>49</a:t>
            </a:fld>
            <a:endParaRPr lang="x-non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0" eaLnBrk="1" hangingPunct="1"/>
            <a:r>
              <a:rPr lang="en-US" sz="5400" dirty="0" smtClean="0"/>
              <a:t>System Analysis vs. System Design</a:t>
            </a:r>
          </a:p>
        </p:txBody>
      </p:sp>
      <p:sp>
        <p:nvSpPr>
          <p:cNvPr id="6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 eaLnBrk="1" hangingPunct="1"/>
            <a:r>
              <a:rPr lang="en-US" sz="2800" dirty="0" smtClean="0"/>
              <a:t>System Analysis:</a:t>
            </a:r>
          </a:p>
          <a:p>
            <a:pPr lvl="1" algn="l" rtl="0"/>
            <a:r>
              <a:rPr lang="en-US" sz="2800" dirty="0" smtClean="0"/>
              <a:t>Investigation of the problem and requirement rather than solution.</a:t>
            </a:r>
          </a:p>
          <a:p>
            <a:pPr lvl="1" algn="l" rtl="0"/>
            <a:endParaRPr lang="en-US" sz="2800" dirty="0"/>
          </a:p>
          <a:p>
            <a:pPr algn="l" rtl="0"/>
            <a:r>
              <a:rPr lang="en-US" sz="2800" dirty="0" smtClean="0"/>
              <a:t>System Design:</a:t>
            </a:r>
          </a:p>
          <a:p>
            <a:pPr lvl="1" algn="l" rtl="0"/>
            <a:r>
              <a:rPr lang="en-US" sz="2800" dirty="0" smtClean="0"/>
              <a:t>A conceptual solution that fulfills the requirements, rather than implementation.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5B9FF-C7F4-4093-A697-966096276169}" type="slidenum">
              <a:rPr lang="x-none" smtClean="0"/>
              <a:pPr/>
              <a:t>5</a:t>
            </a:fld>
            <a:endParaRPr lang="x-non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 build="p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0"/>
            <a:ext cx="7520940" cy="548640"/>
          </a:xfrm>
        </p:spPr>
        <p:txBody>
          <a:bodyPr>
            <a:normAutofit fontScale="90000"/>
          </a:bodyPr>
          <a:lstStyle/>
          <a:p>
            <a:r>
              <a:rPr lang="en-US" sz="4400" dirty="0" smtClean="0">
                <a:solidFill>
                  <a:schemeClr val="tx1"/>
                </a:solidFill>
              </a:rPr>
              <a:t>UML</a:t>
            </a:r>
            <a:r>
              <a:rPr lang="en-US" sz="4400" dirty="0" smtClean="0"/>
              <a:t> </a:t>
            </a:r>
            <a:r>
              <a:rPr lang="en-US" sz="4400" dirty="0" smtClean="0">
                <a:solidFill>
                  <a:schemeClr val="tx1"/>
                </a:solidFill>
              </a:rPr>
              <a:t>diagrams</a:t>
            </a:r>
            <a:endParaRPr lang="x-none" sz="44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836712"/>
            <a:ext cx="8964488" cy="4104456"/>
          </a:xfrm>
        </p:spPr>
        <p:txBody>
          <a:bodyPr>
            <a:noAutofit/>
          </a:bodyPr>
          <a:lstStyle/>
          <a:p>
            <a:pPr marL="0" indent="0" algn="l" rtl="0">
              <a:spcBef>
                <a:spcPts val="580"/>
              </a:spcBef>
              <a:defRPr/>
            </a:pPr>
            <a:r>
              <a:rPr lang="en-US" sz="2800" dirty="0" smtClean="0"/>
              <a:t>Can be categorized as the fallowing:</a:t>
            </a:r>
            <a:endParaRPr lang="en-US" sz="2800" b="1" dirty="0" smtClean="0"/>
          </a:p>
          <a:p>
            <a:pPr marL="777240" lvl="1" indent="-457200">
              <a:spcBef>
                <a:spcPts val="370"/>
              </a:spcBef>
              <a:defRPr/>
            </a:pPr>
            <a:r>
              <a:rPr lang="en-US" sz="2800" b="1" dirty="0" smtClean="0"/>
              <a:t>Structural diagrams:</a:t>
            </a:r>
            <a:r>
              <a:rPr lang="en-US" sz="2800" dirty="0" smtClean="0"/>
              <a:t> </a:t>
            </a:r>
          </a:p>
          <a:p>
            <a:pPr marL="320040" lvl="1" indent="0" algn="l" rtl="0">
              <a:spcBef>
                <a:spcPts val="370"/>
              </a:spcBef>
              <a:buNone/>
              <a:defRPr/>
            </a:pPr>
            <a:r>
              <a:rPr lang="en-US" sz="2400" dirty="0"/>
              <a:t>S</a:t>
            </a:r>
            <a:r>
              <a:rPr lang="en-US" sz="2400" dirty="0" smtClean="0"/>
              <a:t>how the building blocks of your system—features that don’t change with time. </a:t>
            </a:r>
          </a:p>
          <a:p>
            <a:pPr marL="822960" lvl="2" algn="l" rtl="0">
              <a:spcBef>
                <a:spcPts val="370"/>
              </a:spcBef>
              <a:buClr>
                <a:schemeClr val="accent1">
                  <a:tint val="60000"/>
                </a:schemeClr>
              </a:buClr>
              <a:buFont typeface="Wingdings 2"/>
              <a:buChar char=""/>
              <a:defRPr/>
            </a:pPr>
            <a:r>
              <a:rPr lang="en-US" sz="2400" dirty="0" smtClean="0"/>
              <a:t>Ex: Class diagram</a:t>
            </a:r>
            <a:endParaRPr lang="en-US" sz="2400" b="1" dirty="0" smtClean="0"/>
          </a:p>
          <a:p>
            <a:pPr marL="777240" lvl="1" indent="-457200">
              <a:spcBef>
                <a:spcPts val="370"/>
              </a:spcBef>
              <a:defRPr/>
            </a:pPr>
            <a:r>
              <a:rPr lang="en-US" sz="2800" b="1" dirty="0" smtClean="0"/>
              <a:t>Behavioral diagrams:</a:t>
            </a:r>
          </a:p>
          <a:p>
            <a:pPr marL="320040" lvl="1" indent="0" algn="l" rtl="0">
              <a:spcBef>
                <a:spcPts val="370"/>
              </a:spcBef>
              <a:buNone/>
              <a:defRPr/>
            </a:pPr>
            <a:r>
              <a:rPr lang="en-US" sz="2800" dirty="0"/>
              <a:t>S</a:t>
            </a:r>
            <a:r>
              <a:rPr lang="en-US" sz="2400" dirty="0" smtClean="0"/>
              <a:t>how how your system responds to requests or otherwise evolves over time.</a:t>
            </a:r>
          </a:p>
          <a:p>
            <a:pPr marL="822960" lvl="2" algn="l" rtl="0">
              <a:spcBef>
                <a:spcPts val="370"/>
              </a:spcBef>
              <a:buClr>
                <a:schemeClr val="accent1">
                  <a:tint val="60000"/>
                </a:schemeClr>
              </a:buClr>
              <a:buFont typeface="Wingdings 2"/>
              <a:buChar char=""/>
              <a:defRPr/>
            </a:pPr>
            <a:r>
              <a:rPr lang="en-US" sz="2400" dirty="0" smtClean="0"/>
              <a:t>Ex: Use case diagram</a:t>
            </a:r>
            <a:endParaRPr lang="en-US" sz="2400" b="1" dirty="0" smtClean="0"/>
          </a:p>
          <a:p>
            <a:pPr marL="777240" lvl="1" indent="-457200">
              <a:spcBef>
                <a:spcPts val="370"/>
              </a:spcBef>
              <a:defRPr/>
            </a:pPr>
            <a:r>
              <a:rPr lang="en-US" sz="2800" b="1" dirty="0" smtClean="0"/>
              <a:t>Interaction diagrams:</a:t>
            </a:r>
            <a:r>
              <a:rPr lang="en-US" sz="2800" dirty="0" smtClean="0"/>
              <a:t> </a:t>
            </a:r>
          </a:p>
          <a:p>
            <a:pPr marL="320040" lvl="1" indent="0" algn="l" rtl="0">
              <a:spcBef>
                <a:spcPts val="370"/>
              </a:spcBef>
              <a:buNone/>
              <a:defRPr/>
            </a:pPr>
            <a:r>
              <a:rPr lang="en-US" sz="2400" dirty="0" smtClean="0"/>
              <a:t>Is a type of behavioral diagram. </a:t>
            </a:r>
          </a:p>
          <a:p>
            <a:pPr marL="320040" lvl="1" indent="0" algn="l" rtl="0">
              <a:spcBef>
                <a:spcPts val="370"/>
              </a:spcBef>
              <a:buNone/>
              <a:defRPr/>
            </a:pPr>
            <a:r>
              <a:rPr lang="en-US" sz="2400" dirty="0" smtClean="0"/>
              <a:t>To depict the exchange of messages within a </a:t>
            </a:r>
            <a:r>
              <a:rPr lang="en-US" sz="2400" i="1" dirty="0" smtClean="0"/>
              <a:t>collaboration</a:t>
            </a:r>
            <a:r>
              <a:rPr lang="en-US" sz="2400" dirty="0" smtClean="0"/>
              <a:t> (a group of cooperating objects).</a:t>
            </a:r>
          </a:p>
          <a:p>
            <a:pPr marL="822960" lvl="2" algn="l" rtl="0">
              <a:spcBef>
                <a:spcPts val="370"/>
              </a:spcBef>
              <a:buClr>
                <a:schemeClr val="accent1">
                  <a:tint val="60000"/>
                </a:schemeClr>
              </a:buClr>
              <a:buFont typeface="Wingdings 2"/>
              <a:buChar char=""/>
              <a:defRPr/>
            </a:pPr>
            <a:r>
              <a:rPr lang="en-US" sz="2400" dirty="0" smtClean="0"/>
              <a:t>Ex: Sequence diagram &amp; Collaboration</a:t>
            </a:r>
            <a:r>
              <a:rPr lang="en-US" sz="2400" b="1" dirty="0" smtClean="0"/>
              <a:t> </a:t>
            </a:r>
            <a:r>
              <a:rPr lang="en-US" sz="2400" dirty="0" smtClean="0"/>
              <a:t>diagram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5B9FF-C7F4-4093-A697-966096276169}" type="slidenum">
              <a:rPr lang="x-none" smtClean="0"/>
              <a:pPr/>
              <a:t>50</a:t>
            </a:fld>
            <a:endParaRPr lang="x-non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683568" y="836712"/>
            <a:ext cx="7776864" cy="72008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5400" dirty="0" smtClean="0">
                <a:solidFill>
                  <a:schemeClr val="tx1"/>
                </a:solidFill>
                <a:cs typeface="Tahoma" pitchFamily="34" charset="0"/>
              </a:rPr>
              <a:t>UML Diagrams</a:t>
            </a:r>
            <a:endParaRPr lang="x-none" sz="5400" dirty="0" smtClean="0">
              <a:solidFill>
                <a:schemeClr val="tx1"/>
              </a:solidFill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395536" y="2132856"/>
            <a:ext cx="7772400" cy="3491880"/>
          </a:xfrm>
        </p:spPr>
        <p:txBody>
          <a:bodyPr>
            <a:normAutofit fontScale="92500" lnSpcReduction="20000"/>
          </a:bodyPr>
          <a:lstStyle/>
          <a:p>
            <a:pPr algn="l" rtl="0" eaLnBrk="1" hangingPunct="1"/>
            <a:r>
              <a:rPr lang="en-US" sz="2800" dirty="0" smtClean="0">
                <a:cs typeface="Times New Roman" pitchFamily="18" charset="0"/>
              </a:rPr>
              <a:t>Another way of categorizing </a:t>
            </a:r>
            <a:r>
              <a:rPr lang="en-US" sz="2800" b="1" dirty="0" smtClean="0">
                <a:cs typeface="Times New Roman" pitchFamily="18" charset="0"/>
              </a:rPr>
              <a:t>UML </a:t>
            </a:r>
            <a:r>
              <a:rPr lang="en-US" sz="2800" dirty="0" smtClean="0">
                <a:cs typeface="Times New Roman" pitchFamily="18" charset="0"/>
              </a:rPr>
              <a:t>diagram:</a:t>
            </a:r>
          </a:p>
          <a:p>
            <a:pPr algn="l" rtl="0" eaLnBrk="1" hangingPunct="1"/>
            <a:endParaRPr lang="en-US" sz="2800" dirty="0" smtClean="0">
              <a:cs typeface="Times New Roman" pitchFamily="18" charset="0"/>
            </a:endParaRPr>
          </a:p>
          <a:p>
            <a:pPr marL="776288" lvl="1" indent="-457200" algn="l" rtl="0" eaLnBrk="1" hangingPunct="1">
              <a:buFont typeface="Franklin Gothic Book" pitchFamily="34" charset="0"/>
              <a:buAutoNum type="arabicPeriod"/>
            </a:pPr>
            <a:r>
              <a:rPr lang="en-US" sz="2800" b="1" dirty="0" smtClean="0">
                <a:cs typeface="Times New Roman" pitchFamily="18" charset="0"/>
              </a:rPr>
              <a:t>Static diagrams</a:t>
            </a:r>
          </a:p>
          <a:p>
            <a:pPr marL="936625" lvl="2" indent="-342900"/>
            <a:r>
              <a:rPr lang="en-US" sz="2800" dirty="0" smtClean="0">
                <a:cs typeface="Times New Roman" pitchFamily="18" charset="0"/>
              </a:rPr>
              <a:t>to show the static features of the system. (no change)</a:t>
            </a:r>
          </a:p>
          <a:p>
            <a:pPr marL="776288" lvl="1" indent="-457200" algn="l" rtl="0" eaLnBrk="1" hangingPunct="1">
              <a:buFont typeface="Franklin Gothic Book" pitchFamily="34" charset="0"/>
              <a:buAutoNum type="arabicPeriod"/>
            </a:pPr>
            <a:r>
              <a:rPr lang="en-US" sz="2800" b="1" dirty="0" smtClean="0">
                <a:cs typeface="Times New Roman" pitchFamily="18" charset="0"/>
              </a:rPr>
              <a:t>Dynamic diagrams</a:t>
            </a:r>
          </a:p>
          <a:p>
            <a:pPr marL="936625" lvl="2" indent="-342900"/>
            <a:r>
              <a:rPr lang="en-US" sz="2800" dirty="0" smtClean="0">
                <a:cs typeface="Times New Roman" pitchFamily="18" charset="0"/>
              </a:rPr>
              <a:t>to show how your system evolves over time.</a:t>
            </a:r>
          </a:p>
          <a:p>
            <a:pPr marL="776288" lvl="1" indent="-457200" algn="l" rtl="0" eaLnBrk="1" hangingPunct="1">
              <a:buFont typeface="Franklin Gothic Book" pitchFamily="34" charset="0"/>
              <a:buAutoNum type="arabicPeriod"/>
            </a:pPr>
            <a:r>
              <a:rPr lang="en-US" sz="2800" b="1" dirty="0" smtClean="0">
                <a:cs typeface="Times New Roman" pitchFamily="18" charset="0"/>
              </a:rPr>
              <a:t>Functional diagrams:</a:t>
            </a:r>
            <a:r>
              <a:rPr lang="en-US" sz="2800" dirty="0" smtClean="0">
                <a:cs typeface="Times New Roman" pitchFamily="18" charset="0"/>
              </a:rPr>
              <a:t> </a:t>
            </a:r>
          </a:p>
          <a:p>
            <a:pPr marL="936625" lvl="2" indent="-342900"/>
            <a:r>
              <a:rPr lang="en-US" sz="2800" dirty="0" smtClean="0">
                <a:cs typeface="Times New Roman" pitchFamily="18" charset="0"/>
              </a:rPr>
              <a:t>to show the details of behaviors and algorithms.  </a:t>
            </a:r>
            <a:endParaRPr lang="x-none" sz="2800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5B9FF-C7F4-4093-A697-966096276169}" type="slidenum">
              <a:rPr lang="x-none" smtClean="0"/>
              <a:pPr/>
              <a:t>51</a:t>
            </a:fld>
            <a:endParaRPr lang="x-non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476672"/>
            <a:ext cx="7520940" cy="548640"/>
          </a:xfrm>
        </p:spPr>
        <p:txBody>
          <a:bodyPr>
            <a:normAutofit fontScale="90000"/>
          </a:bodyPr>
          <a:lstStyle/>
          <a:p>
            <a:pPr rtl="0" eaLnBrk="1" hangingPunct="1"/>
            <a:r>
              <a:rPr lang="en-US" sz="4400" dirty="0" smtClean="0"/>
              <a:t>Object-oriented analysis (OOA)</a:t>
            </a:r>
            <a:endParaRPr lang="en-US" sz="4400" dirty="0" smtClean="0">
              <a:solidFill>
                <a:srgbClr val="0099CC"/>
              </a:solidFill>
            </a:endParaRPr>
          </a:p>
        </p:txBody>
      </p:sp>
      <p:sp>
        <p:nvSpPr>
          <p:cNvPr id="74756" name="Rectangle 3"/>
          <p:cNvSpPr>
            <a:spLocks noGrp="1" noChangeArrowheads="1"/>
          </p:cNvSpPr>
          <p:nvPr>
            <p:ph idx="1"/>
          </p:nvPr>
        </p:nvSpPr>
        <p:spPr>
          <a:xfrm>
            <a:off x="683568" y="1268760"/>
            <a:ext cx="7853496" cy="3840540"/>
          </a:xfrm>
        </p:spPr>
        <p:txBody>
          <a:bodyPr>
            <a:noAutofit/>
          </a:bodyPr>
          <a:lstStyle/>
          <a:p>
            <a:pPr algn="l" rtl="0"/>
            <a:r>
              <a:rPr lang="en-US" sz="2800" dirty="0" smtClean="0"/>
              <a:t>Trying to figure out what the users and customers of a software effort want the System to do.</a:t>
            </a:r>
          </a:p>
          <a:p>
            <a:pPr algn="l" rtl="0"/>
            <a:r>
              <a:rPr lang="en-US" sz="2800" dirty="0" smtClean="0"/>
              <a:t>Builds a “real-world” model from requirements</a:t>
            </a:r>
          </a:p>
          <a:p>
            <a:pPr lvl="1" algn="l" rtl="0"/>
            <a:r>
              <a:rPr lang="en-US" sz="2800" dirty="0" smtClean="0"/>
              <a:t> client interviews, domain knowledge, real-world experience collected in use cases and other simple notations</a:t>
            </a:r>
          </a:p>
          <a:p>
            <a:pPr algn="l" rtl="0"/>
            <a:r>
              <a:rPr lang="en-US" sz="2800" dirty="0" smtClean="0"/>
              <a:t>OOA models address three aspects of the system (its objects)</a:t>
            </a:r>
          </a:p>
          <a:p>
            <a:pPr lvl="1" algn="l" rtl="0"/>
            <a:r>
              <a:rPr lang="en-US" sz="2800" dirty="0" smtClean="0"/>
              <a:t>class structure and relationships</a:t>
            </a:r>
          </a:p>
          <a:p>
            <a:pPr lvl="1" algn="l" rtl="0"/>
            <a:r>
              <a:rPr lang="en-US" sz="2800" dirty="0" smtClean="0"/>
              <a:t>sequencing of interactions and events</a:t>
            </a:r>
          </a:p>
          <a:p>
            <a:pPr lvl="1" algn="l" rtl="0"/>
            <a:r>
              <a:rPr lang="en-US" sz="2800" dirty="0" smtClean="0"/>
              <a:t>data transformations and computations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5B9FF-C7F4-4093-A697-966096276169}" type="slidenum">
              <a:rPr lang="x-none" smtClean="0"/>
              <a:pPr/>
              <a:t>52</a:t>
            </a:fld>
            <a:endParaRPr lang="x-non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0" eaLnBrk="1" hangingPunct="1"/>
            <a:r>
              <a:rPr lang="en-US" sz="5400" dirty="0" smtClean="0"/>
              <a:t>System Analyst</a:t>
            </a:r>
          </a:p>
        </p:txBody>
      </p:sp>
      <p:sp>
        <p:nvSpPr>
          <p:cNvPr id="20484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 eaLnBrk="1" hangingPunct="1"/>
            <a:r>
              <a:rPr lang="en-US" sz="2800" b="0" dirty="0" smtClean="0"/>
              <a:t>	A business professional who uses analysis and design techniques to solve business problems using information technology.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5B9FF-C7F4-4093-A697-966096276169}" type="slidenum">
              <a:rPr lang="x-none" smtClean="0"/>
              <a:pPr/>
              <a:t>6</a:t>
            </a:fld>
            <a:endParaRPr lang="x-non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sz="5400" dirty="0" smtClean="0"/>
              <a:t>The Role of a System Analyst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>
              <a:buFont typeface="Arial"/>
              <a:buChar char="•"/>
            </a:pPr>
            <a:r>
              <a:rPr lang="en-US" sz="2800" b="0" dirty="0" smtClean="0"/>
              <a:t>Business knowledge.</a:t>
            </a:r>
          </a:p>
          <a:p>
            <a:pPr algn="l" rtl="0">
              <a:buFont typeface="Arial"/>
              <a:buChar char="•"/>
            </a:pPr>
            <a:r>
              <a:rPr lang="en-US" sz="2800" b="0" dirty="0" smtClean="0"/>
              <a:t>Business problem solver.</a:t>
            </a:r>
          </a:p>
          <a:p>
            <a:pPr algn="l" rtl="0">
              <a:buFont typeface="Arial"/>
              <a:buChar char="•"/>
            </a:pPr>
            <a:r>
              <a:rPr lang="en-US" sz="2800" b="0" dirty="0" smtClean="0"/>
              <a:t>Help translate business requirements into IT projects.</a:t>
            </a:r>
          </a:p>
          <a:p>
            <a:pPr algn="l" rtl="0">
              <a:buFont typeface="Arial"/>
              <a:buChar char="•"/>
            </a:pPr>
            <a:endParaRPr lang="en-US" sz="2800" b="0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5B9FF-C7F4-4093-A697-966096276169}" type="slidenum">
              <a:rPr lang="x-none" smtClean="0"/>
              <a:pPr/>
              <a:t>7</a:t>
            </a:fld>
            <a:endParaRPr lang="x-non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5B9FF-C7F4-4093-A697-966096276169}" type="slidenum">
              <a:rPr lang="x-none" smtClean="0"/>
              <a:pPr/>
              <a:t>8</a:t>
            </a:fld>
            <a:endParaRPr lang="x-none"/>
          </a:p>
        </p:txBody>
      </p:sp>
      <p:sp>
        <p:nvSpPr>
          <p:cNvPr id="4096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208088" y="115888"/>
            <a:ext cx="7935912" cy="1462087"/>
          </a:xfrm>
        </p:spPr>
        <p:txBody>
          <a:bodyPr>
            <a:normAutofit/>
          </a:bodyPr>
          <a:lstStyle/>
          <a:p>
            <a:r>
              <a:rPr lang="en-US" sz="4400" dirty="0" smtClean="0"/>
              <a:t>Traditional System Development Life Cycle (SDLC)</a:t>
            </a:r>
          </a:p>
        </p:txBody>
      </p:sp>
      <p:pic>
        <p:nvPicPr>
          <p:cNvPr id="4096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667657"/>
            <a:ext cx="9180512" cy="341752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0" eaLnBrk="1" fontAlgn="auto" hangingPunct="1">
              <a:spcAft>
                <a:spcPts val="0"/>
              </a:spcAft>
              <a:defRPr/>
            </a:pPr>
            <a:r>
              <a:rPr lang="en-US" sz="4400" dirty="0" smtClean="0"/>
              <a:t>Traditional System Development life Cycle (SDLC)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395536" y="1916832"/>
            <a:ext cx="8748464" cy="3672408"/>
          </a:xfrm>
        </p:spPr>
        <p:txBody>
          <a:bodyPr>
            <a:normAutofit fontScale="92500" lnSpcReduction="10000"/>
          </a:bodyPr>
          <a:lstStyle/>
          <a:p>
            <a:pPr algn="l" rtl="0" eaLnBrk="1" hangingPunct="1">
              <a:lnSpc>
                <a:spcPct val="90000"/>
              </a:lnSpc>
              <a:buFont typeface="Arial"/>
              <a:buChar char="•"/>
            </a:pPr>
            <a:r>
              <a:rPr lang="en-US" sz="2800" dirty="0" smtClean="0">
                <a:solidFill>
                  <a:schemeClr val="hlink"/>
                </a:solidFill>
              </a:rPr>
              <a:t>Project planning</a:t>
            </a:r>
            <a:r>
              <a:rPr lang="en-US" sz="2800" dirty="0" smtClean="0">
                <a:solidFill>
                  <a:srgbClr val="0099CC"/>
                </a:solidFill>
              </a:rPr>
              <a:t> </a:t>
            </a:r>
            <a:r>
              <a:rPr lang="en-US" sz="2800" b="0" dirty="0" smtClean="0">
                <a:cs typeface="Arial" pitchFamily="34" charset="0"/>
              </a:rPr>
              <a:t>–</a:t>
            </a:r>
            <a:r>
              <a:rPr lang="en-US" sz="2800" b="0" dirty="0" smtClean="0"/>
              <a:t> initiate, ensure feasibility, plan schedule, obtain approval for project</a:t>
            </a:r>
          </a:p>
          <a:p>
            <a:pPr algn="l" rtl="0" eaLnBrk="1" hangingPunct="1">
              <a:lnSpc>
                <a:spcPct val="90000"/>
              </a:lnSpc>
              <a:buFont typeface="Arial"/>
              <a:buChar char="•"/>
            </a:pPr>
            <a:r>
              <a:rPr lang="en-US" sz="2800" dirty="0" smtClean="0">
                <a:solidFill>
                  <a:schemeClr val="hlink"/>
                </a:solidFill>
              </a:rPr>
              <a:t>Analysis</a:t>
            </a:r>
            <a:r>
              <a:rPr lang="en-US" sz="2800" b="0" dirty="0" smtClean="0">
                <a:solidFill>
                  <a:srgbClr val="0099CC"/>
                </a:solidFill>
              </a:rPr>
              <a:t> </a:t>
            </a:r>
            <a:r>
              <a:rPr lang="en-US" sz="2800" b="0" dirty="0" smtClean="0">
                <a:cs typeface="Arial" pitchFamily="34" charset="0"/>
              </a:rPr>
              <a:t>–</a:t>
            </a:r>
            <a:r>
              <a:rPr lang="en-US" sz="2800" b="0" dirty="0" smtClean="0"/>
              <a:t> understand business needs and processing requirements</a:t>
            </a:r>
          </a:p>
          <a:p>
            <a:pPr algn="l" rtl="0" eaLnBrk="1" hangingPunct="1">
              <a:lnSpc>
                <a:spcPct val="90000"/>
              </a:lnSpc>
              <a:buFont typeface="Arial"/>
              <a:buChar char="•"/>
            </a:pPr>
            <a:r>
              <a:rPr lang="en-US" sz="2800" dirty="0" smtClean="0">
                <a:solidFill>
                  <a:schemeClr val="hlink"/>
                </a:solidFill>
              </a:rPr>
              <a:t>Design</a:t>
            </a:r>
            <a:r>
              <a:rPr lang="en-US" sz="2800" b="0" dirty="0" smtClean="0">
                <a:solidFill>
                  <a:srgbClr val="0099CC"/>
                </a:solidFill>
              </a:rPr>
              <a:t> </a:t>
            </a:r>
            <a:r>
              <a:rPr lang="en-US" sz="2800" b="0" dirty="0" smtClean="0">
                <a:cs typeface="Arial" pitchFamily="34" charset="0"/>
              </a:rPr>
              <a:t>–</a:t>
            </a:r>
            <a:r>
              <a:rPr lang="en-US" sz="2800" b="0" dirty="0" smtClean="0"/>
              <a:t> define solution system based on requirements and analysis decisions</a:t>
            </a:r>
          </a:p>
          <a:p>
            <a:pPr algn="l" rtl="0" eaLnBrk="1" hangingPunct="1">
              <a:lnSpc>
                <a:spcPct val="90000"/>
              </a:lnSpc>
              <a:buFont typeface="Arial"/>
              <a:buChar char="•"/>
            </a:pPr>
            <a:r>
              <a:rPr lang="en-US" sz="2800" dirty="0" smtClean="0">
                <a:solidFill>
                  <a:schemeClr val="hlink"/>
                </a:solidFill>
              </a:rPr>
              <a:t>Implementation</a:t>
            </a:r>
            <a:r>
              <a:rPr lang="en-US" sz="2800" b="0" dirty="0" smtClean="0">
                <a:solidFill>
                  <a:srgbClr val="0099CC"/>
                </a:solidFill>
              </a:rPr>
              <a:t> </a:t>
            </a:r>
            <a:r>
              <a:rPr lang="en-US" sz="2800" b="0" dirty="0" smtClean="0">
                <a:cs typeface="Arial" pitchFamily="34" charset="0"/>
              </a:rPr>
              <a:t>–</a:t>
            </a:r>
            <a:r>
              <a:rPr lang="en-US" sz="2800" b="0" dirty="0" smtClean="0"/>
              <a:t> construct, test, train users, and install new system</a:t>
            </a:r>
          </a:p>
          <a:p>
            <a:pPr algn="l" rtl="0" eaLnBrk="1" hangingPunct="1">
              <a:lnSpc>
                <a:spcPct val="90000"/>
              </a:lnSpc>
              <a:buFont typeface="Arial"/>
              <a:buChar char="•"/>
            </a:pPr>
            <a:r>
              <a:rPr lang="en-US" sz="2800" dirty="0" smtClean="0">
                <a:solidFill>
                  <a:schemeClr val="hlink"/>
                </a:solidFill>
              </a:rPr>
              <a:t>Support</a:t>
            </a:r>
            <a:r>
              <a:rPr lang="en-US" sz="2800" b="0" dirty="0" smtClean="0">
                <a:solidFill>
                  <a:srgbClr val="0099CC"/>
                </a:solidFill>
              </a:rPr>
              <a:t> </a:t>
            </a:r>
            <a:r>
              <a:rPr lang="en-US" sz="2800" b="0" dirty="0" smtClean="0">
                <a:cs typeface="Arial" pitchFamily="34" charset="0"/>
              </a:rPr>
              <a:t>–</a:t>
            </a:r>
            <a:r>
              <a:rPr lang="en-US" sz="2800" b="0" dirty="0" smtClean="0"/>
              <a:t> keep system running and improve it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5B9FF-C7F4-4093-A697-966096276169}" type="slidenum">
              <a:rPr lang="x-none" smtClean="0"/>
              <a:pPr/>
              <a:t>9</a:t>
            </a:fld>
            <a:endParaRPr lang="x-non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2611</TotalTime>
  <Words>2007</Words>
  <Application>Microsoft Office PowerPoint</Application>
  <PresentationFormat>On-screen Show (4:3)</PresentationFormat>
  <Paragraphs>257</Paragraphs>
  <Slides>52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52</vt:i4>
      </vt:variant>
    </vt:vector>
  </HeadingPairs>
  <TitlesOfParts>
    <vt:vector size="53" baseType="lpstr">
      <vt:lpstr>Integral</vt:lpstr>
      <vt:lpstr>Introduction To System Analysis and Design</vt:lpstr>
      <vt:lpstr>What Is An Information System?</vt:lpstr>
      <vt:lpstr>Examples of Information Systems</vt:lpstr>
      <vt:lpstr>What Is System Analysis About?</vt:lpstr>
      <vt:lpstr>System Analysis vs. System Design</vt:lpstr>
      <vt:lpstr>System Analyst</vt:lpstr>
      <vt:lpstr>The Role of a System Analyst</vt:lpstr>
      <vt:lpstr>Traditional System Development Life Cycle (SDLC)</vt:lpstr>
      <vt:lpstr>Traditional System Development life Cycle (SDLC)</vt:lpstr>
      <vt:lpstr>Slide 10</vt:lpstr>
      <vt:lpstr>Slide 11</vt:lpstr>
      <vt:lpstr>Planning</vt:lpstr>
      <vt:lpstr>Planning</vt:lpstr>
      <vt:lpstr>Analysis</vt:lpstr>
      <vt:lpstr>Analysis</vt:lpstr>
      <vt:lpstr>Analysis</vt:lpstr>
      <vt:lpstr>Design</vt:lpstr>
      <vt:lpstr>Design</vt:lpstr>
      <vt:lpstr>Implementation</vt:lpstr>
      <vt:lpstr>Implementation</vt:lpstr>
      <vt:lpstr>Category I of the System Development Methodology:  Structured Design</vt:lpstr>
      <vt:lpstr>Category I of the System Development Methodology: Waterfall Development</vt:lpstr>
      <vt:lpstr>Waterfall Development</vt:lpstr>
      <vt:lpstr>Waterfall Development-based Methodology</vt:lpstr>
      <vt:lpstr>Parallel Development</vt:lpstr>
      <vt:lpstr> A general analysis/design for the entire system is performed and then the project is divided into a series of distinct subprojects. </vt:lpstr>
      <vt:lpstr>Rapid Application Development (RAD)</vt:lpstr>
      <vt:lpstr>RAD: Phased Development</vt:lpstr>
      <vt:lpstr>Phased Development-based Methodology</vt:lpstr>
      <vt:lpstr>RAD</vt:lpstr>
      <vt:lpstr>RAD: Prototyping</vt:lpstr>
      <vt:lpstr>Prototyping-based Methodology</vt:lpstr>
      <vt:lpstr>RAD: Prototyping</vt:lpstr>
      <vt:lpstr>Agile Development</vt:lpstr>
      <vt:lpstr>Extreme Programming (XP)</vt:lpstr>
      <vt:lpstr>Extreme Programming (XP)</vt:lpstr>
      <vt:lpstr>An Extreme Programming-based Methodology</vt:lpstr>
      <vt:lpstr>Selecting the Appropriate Development Methodology</vt:lpstr>
      <vt:lpstr>Selection criteria</vt:lpstr>
      <vt:lpstr>Clarity of User Requirements</vt:lpstr>
      <vt:lpstr>Familiarity with Technology</vt:lpstr>
      <vt:lpstr>System Complexity</vt:lpstr>
      <vt:lpstr>System Reliability</vt:lpstr>
      <vt:lpstr>Short Time Schedules</vt:lpstr>
      <vt:lpstr>Schedule Visibility</vt:lpstr>
      <vt:lpstr>Selecting a Methodology</vt:lpstr>
      <vt:lpstr>Two Approaches to System Development</vt:lpstr>
      <vt:lpstr>Object-Oriented Approach</vt:lpstr>
      <vt:lpstr> Unified Modeling Language (UML)</vt:lpstr>
      <vt:lpstr>UML diagrams</vt:lpstr>
      <vt:lpstr>UML Diagrams</vt:lpstr>
      <vt:lpstr>Object-oriented analysis (OOA)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Nasser</dc:creator>
  <cp:lastModifiedBy>Nouf</cp:lastModifiedBy>
  <cp:revision>101</cp:revision>
  <dcterms:created xsi:type="dcterms:W3CDTF">2012-02-05T07:42:57Z</dcterms:created>
  <dcterms:modified xsi:type="dcterms:W3CDTF">2016-10-01T15:07:40Z</dcterms:modified>
</cp:coreProperties>
</file>