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63" r:id="rId4"/>
    <p:sldId id="259" r:id="rId5"/>
    <p:sldId id="260" r:id="rId6"/>
    <p:sldId id="262" r:id="rId7"/>
    <p:sldId id="268" r:id="rId8"/>
    <p:sldId id="266" r:id="rId9"/>
    <p:sldId id="267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B5DB66-F7C6-4425-AEE8-98AC00A54304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2304A1-9B85-45DA-A94E-1AB7F35A4C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SEARCHING</a:t>
            </a:r>
          </a:p>
          <a:p>
            <a:r>
              <a:rPr lang="en-US" dirty="0" smtClean="0"/>
              <a:t>- 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8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Sorting an arrays in ascending order is to arrange it such that:</a:t>
            </a:r>
          </a:p>
          <a:p>
            <a:pPr lvl="1"/>
            <a:r>
              <a:rPr lang="en-US" dirty="0" smtClean="0"/>
              <a:t>X[0] &lt; x[1] &lt; x[2] &lt; x[3] &lt; …..</a:t>
            </a:r>
          </a:p>
          <a:p>
            <a:r>
              <a:rPr lang="en-US" dirty="0" smtClean="0"/>
              <a:t>Example:</a:t>
            </a:r>
            <a:endParaRPr lang="en-US" dirty="0"/>
          </a:p>
          <a:p>
            <a:pPr lvl="1"/>
            <a:r>
              <a:rPr lang="en-US" dirty="0" smtClean="0"/>
              <a:t>Assume that we have the following array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After being sorted the array will be as follows: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Sorting arrays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079072"/>
              </p:ext>
            </p:extLst>
          </p:nvPr>
        </p:nvGraphicFramePr>
        <p:xfrm>
          <a:off x="971600" y="2924944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x[2]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x[3]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17667"/>
              </p:ext>
            </p:extLst>
          </p:nvPr>
        </p:nvGraphicFramePr>
        <p:xfrm>
          <a:off x="971600" y="4559528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x[2]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x[3]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current</a:t>
            </a:r>
            <a:r>
              <a:rPr lang="en-US" dirty="0" smtClean="0"/>
              <a:t> position = 0</a:t>
            </a:r>
          </a:p>
          <a:p>
            <a:r>
              <a:rPr lang="en-US" dirty="0" smtClean="0"/>
              <a:t>Find the minimum element in the array</a:t>
            </a:r>
          </a:p>
          <a:p>
            <a:r>
              <a:rPr lang="en-US" dirty="0" smtClean="0"/>
              <a:t>Swap with the current position</a:t>
            </a:r>
          </a:p>
          <a:p>
            <a:r>
              <a:rPr lang="en-US" dirty="0" smtClean="0"/>
              <a:t>Move to the next current position </a:t>
            </a:r>
            <a:r>
              <a:rPr lang="en-US" i="1" dirty="0" smtClean="0"/>
              <a:t>(current++)</a:t>
            </a:r>
          </a:p>
          <a:p>
            <a:r>
              <a:rPr lang="en-US" dirty="0" smtClean="0"/>
              <a:t>Repeat the same steps until you reach the end of the array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Sorting arrays – algorithm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0578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Sorting arrays – illustrated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33057"/>
              </p:ext>
            </p:extLst>
          </p:nvPr>
        </p:nvGraphicFramePr>
        <p:xfrm>
          <a:off x="1284312" y="117515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x[0]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x[1]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x[2]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x[3]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93145"/>
              </p:ext>
            </p:extLst>
          </p:nvPr>
        </p:nvGraphicFramePr>
        <p:xfrm>
          <a:off x="971600" y="378904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x[2]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x[3]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31912" y="701080"/>
            <a:ext cx="7992888" cy="5907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iteration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urrent = 0 </a:t>
            </a:r>
          </a:p>
          <a:p>
            <a:pPr lvl="1"/>
            <a:r>
              <a:rPr lang="en-US" sz="1800" dirty="0" smtClean="0"/>
              <a:t>Minimum element in the array </a:t>
            </a:r>
            <a:r>
              <a:rPr lang="en-US" sz="1800" dirty="0" smtClean="0">
                <a:solidFill>
                  <a:srgbClr val="0000FF"/>
                </a:solidFill>
              </a:rPr>
              <a:t>x[0]</a:t>
            </a:r>
            <a:r>
              <a:rPr lang="en-US" sz="1800" dirty="0" smtClean="0"/>
              <a:t> to x[3] = 16 </a:t>
            </a:r>
          </a:p>
          <a:p>
            <a:pPr lvl="1"/>
            <a:r>
              <a:rPr lang="en-US" sz="1800" dirty="0" err="1" smtClean="0"/>
              <a:t>index_min</a:t>
            </a:r>
            <a:r>
              <a:rPr lang="en-US" sz="1800" dirty="0" smtClean="0"/>
              <a:t> = 3 (subscript)</a:t>
            </a:r>
          </a:p>
          <a:p>
            <a:pPr lvl="1"/>
            <a:r>
              <a:rPr lang="en-US" sz="1800" dirty="0" smtClean="0"/>
              <a:t>Swap x[current] with x[</a:t>
            </a:r>
            <a:r>
              <a:rPr lang="en-US" sz="1800" dirty="0" err="1" smtClean="0"/>
              <a:t>index_min</a:t>
            </a:r>
            <a:r>
              <a:rPr lang="en-US" sz="1800" dirty="0" smtClean="0"/>
              <a:t>]</a:t>
            </a:r>
          </a:p>
          <a:p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iteration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urrent = 1</a:t>
            </a:r>
          </a:p>
          <a:p>
            <a:pPr lvl="1"/>
            <a:r>
              <a:rPr lang="en-US" sz="1800" dirty="0" smtClean="0"/>
              <a:t>Minimum element in the array </a:t>
            </a:r>
            <a:r>
              <a:rPr lang="en-US" sz="1800" dirty="0" smtClean="0">
                <a:solidFill>
                  <a:srgbClr val="0000FF"/>
                </a:solidFill>
              </a:rPr>
              <a:t>x[1]</a:t>
            </a:r>
            <a:r>
              <a:rPr lang="en-US" sz="1800" dirty="0" smtClean="0"/>
              <a:t> to x[3] = 45</a:t>
            </a:r>
          </a:p>
          <a:p>
            <a:pPr lvl="1"/>
            <a:r>
              <a:rPr lang="en-US" sz="1800" dirty="0" err="1"/>
              <a:t>i</a:t>
            </a:r>
            <a:r>
              <a:rPr lang="en-US" sz="1800" dirty="0" err="1" smtClean="0"/>
              <a:t>ndex_min</a:t>
            </a:r>
            <a:r>
              <a:rPr lang="en-US" sz="1800" dirty="0" smtClean="0"/>
              <a:t> = current</a:t>
            </a:r>
          </a:p>
          <a:p>
            <a:pPr lvl="1"/>
            <a:r>
              <a:rPr lang="en-US" sz="1800" dirty="0" smtClean="0"/>
              <a:t>No swap needed</a:t>
            </a:r>
          </a:p>
        </p:txBody>
      </p:sp>
    </p:spTree>
    <p:extLst>
      <p:ext uri="{BB962C8B-B14F-4D97-AF65-F5344CB8AC3E}">
        <p14:creationId xmlns:p14="http://schemas.microsoft.com/office/powerpoint/2010/main" val="24546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Sorting arrays – illustrated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24531"/>
              </p:ext>
            </p:extLst>
          </p:nvPr>
        </p:nvGraphicFramePr>
        <p:xfrm>
          <a:off x="1284312" y="117515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x[0]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x[1]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x[2]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x[3]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15439"/>
              </p:ext>
            </p:extLst>
          </p:nvPr>
        </p:nvGraphicFramePr>
        <p:xfrm>
          <a:off x="971600" y="378904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x[2]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x[3]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331912" y="701080"/>
            <a:ext cx="7992888" cy="5907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/>
              <a:t>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 iteration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urrent = 2 </a:t>
            </a:r>
          </a:p>
          <a:p>
            <a:pPr lvl="1"/>
            <a:r>
              <a:rPr lang="en-US" sz="1800" dirty="0" smtClean="0"/>
              <a:t>Minimum element in the array </a:t>
            </a:r>
            <a:r>
              <a:rPr lang="en-US" sz="1800" dirty="0" smtClean="0">
                <a:solidFill>
                  <a:srgbClr val="0000FF"/>
                </a:solidFill>
              </a:rPr>
              <a:t>x[2]</a:t>
            </a:r>
            <a:r>
              <a:rPr lang="en-US" sz="1800" dirty="0" smtClean="0"/>
              <a:t> to x[3] = 74 </a:t>
            </a:r>
          </a:p>
          <a:p>
            <a:pPr lvl="1"/>
            <a:r>
              <a:rPr lang="en-US" sz="1800" dirty="0" err="1" smtClean="0"/>
              <a:t>index_min</a:t>
            </a:r>
            <a:r>
              <a:rPr lang="en-US" sz="1800" dirty="0" smtClean="0"/>
              <a:t> = 3 (subscript)</a:t>
            </a:r>
          </a:p>
          <a:p>
            <a:pPr lvl="1"/>
            <a:r>
              <a:rPr lang="en-US" sz="1800" dirty="0" smtClean="0"/>
              <a:t>Swap x[current] with x[</a:t>
            </a:r>
            <a:r>
              <a:rPr lang="en-US" sz="1800" dirty="0" err="1" smtClean="0"/>
              <a:t>index_min</a:t>
            </a:r>
            <a:r>
              <a:rPr lang="en-US" sz="1800" dirty="0" smtClean="0"/>
              <a:t>]</a:t>
            </a:r>
          </a:p>
          <a:p>
            <a:r>
              <a:rPr lang="en-US" sz="1800" dirty="0" smtClean="0"/>
              <a:t>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 iteration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urrent = 3</a:t>
            </a:r>
          </a:p>
          <a:p>
            <a:pPr lvl="1"/>
            <a:r>
              <a:rPr lang="en-US" sz="1800" dirty="0" smtClean="0"/>
              <a:t>Minimum element in the array </a:t>
            </a:r>
            <a:r>
              <a:rPr lang="en-US" sz="1800" dirty="0" smtClean="0">
                <a:solidFill>
                  <a:srgbClr val="0000FF"/>
                </a:solidFill>
              </a:rPr>
              <a:t>x[3]</a:t>
            </a:r>
            <a:r>
              <a:rPr lang="en-US" sz="1800" dirty="0" smtClean="0"/>
              <a:t> to x[3] = 83</a:t>
            </a:r>
          </a:p>
          <a:p>
            <a:pPr lvl="1"/>
            <a:r>
              <a:rPr lang="en-US" sz="1800" dirty="0" err="1"/>
              <a:t>i</a:t>
            </a:r>
            <a:r>
              <a:rPr lang="en-US" sz="1800" dirty="0" err="1" smtClean="0"/>
              <a:t>ndex_min</a:t>
            </a:r>
            <a:r>
              <a:rPr lang="en-US" sz="1800" dirty="0" smtClean="0"/>
              <a:t> = current</a:t>
            </a:r>
          </a:p>
          <a:p>
            <a:pPr lvl="1"/>
            <a:r>
              <a:rPr lang="en-US" sz="1800" dirty="0" smtClean="0"/>
              <a:t>No swap needed</a:t>
            </a:r>
          </a:p>
          <a:p>
            <a:r>
              <a:rPr lang="en-US" sz="2100" dirty="0" smtClean="0"/>
              <a:t>The last iteration is not needed since only one element is left</a:t>
            </a:r>
          </a:p>
        </p:txBody>
      </p:sp>
    </p:spTree>
    <p:extLst>
      <p:ext uri="{BB962C8B-B14F-4D97-AF65-F5344CB8AC3E}">
        <p14:creationId xmlns:p14="http://schemas.microsoft.com/office/powerpoint/2010/main" val="25325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12. Sorting arrays – code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92696"/>
            <a:ext cx="8424936" cy="561662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r>
              <a:rPr lang="en-US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// declaration part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x[4],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current, minimum, </a:t>
            </a:r>
            <a:r>
              <a:rPr lang="en-US" dirty="0" err="1" smtClean="0">
                <a:solidFill>
                  <a:srgbClr val="0000FF"/>
                </a:solidFill>
              </a:rPr>
              <a:t>index_min</a:t>
            </a:r>
            <a:r>
              <a:rPr lang="en-US" dirty="0" smtClean="0">
                <a:solidFill>
                  <a:srgbClr val="0000FF"/>
                </a:solidFill>
              </a:rPr>
              <a:t>, temp;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// initialize the array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 4;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{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(“enter x[%d]”,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); </a:t>
            </a:r>
            <a:r>
              <a:rPr lang="en-US" dirty="0" smtClean="0">
                <a:solidFill>
                  <a:srgbClr val="00B0F0"/>
                </a:solidFill>
              </a:rPr>
              <a:t>// displayed as enter x[0] in the 1st iteration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&amp;x[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} </a:t>
            </a:r>
            <a:r>
              <a:rPr lang="en-US" dirty="0" smtClean="0">
                <a:solidFill>
                  <a:srgbClr val="00B0F0"/>
                </a:solidFill>
              </a:rPr>
              <a:t>// end for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(current = 0; current &lt; 3; current++)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{ </a:t>
            </a:r>
            <a:r>
              <a:rPr lang="en-US" dirty="0" smtClean="0">
                <a:solidFill>
                  <a:srgbClr val="00B0F0"/>
                </a:solidFill>
              </a:rPr>
              <a:t>// find minimum element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in the </a:t>
            </a:r>
            <a:r>
              <a:rPr lang="en-US" dirty="0" err="1" smtClean="0">
                <a:solidFill>
                  <a:srgbClr val="00B0F0"/>
                </a:solidFill>
              </a:rPr>
              <a:t>subarray</a:t>
            </a:r>
            <a:r>
              <a:rPr lang="en-US" dirty="0" smtClean="0">
                <a:solidFill>
                  <a:srgbClr val="00B0F0"/>
                </a:solidFill>
              </a:rPr>
              <a:t> starting from current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 // store the subscript of the minimum element (</a:t>
            </a:r>
            <a:r>
              <a:rPr lang="en-US" i="1" dirty="0" err="1" smtClean="0">
                <a:solidFill>
                  <a:srgbClr val="00B0F0"/>
                </a:solidFill>
              </a:rPr>
              <a:t>index_min</a:t>
            </a:r>
            <a:r>
              <a:rPr lang="en-US" i="1" dirty="0" smtClean="0">
                <a:solidFill>
                  <a:srgbClr val="00B0F0"/>
                </a:solidFill>
              </a:rPr>
              <a:t>)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    // if (current != </a:t>
            </a:r>
            <a:r>
              <a:rPr lang="en-US" dirty="0" err="1" smtClean="0">
                <a:solidFill>
                  <a:srgbClr val="00B0F0"/>
                </a:solidFill>
              </a:rPr>
              <a:t>index_min</a:t>
            </a:r>
            <a:r>
              <a:rPr lang="en-US" dirty="0" smtClean="0">
                <a:solidFill>
                  <a:srgbClr val="00B0F0"/>
                </a:solidFill>
              </a:rPr>
              <a:t>) swap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} </a:t>
            </a: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end for current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//end main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9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12. Sorting arrays – code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92696"/>
            <a:ext cx="8424936" cy="586525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for (current = 0; current &lt; 2; current++) </a:t>
            </a:r>
            <a:r>
              <a:rPr lang="en-US" dirty="0" smtClean="0">
                <a:solidFill>
                  <a:srgbClr val="00B0F0"/>
                </a:solidFill>
              </a:rPr>
              <a:t>// limit = </a:t>
            </a:r>
            <a:r>
              <a:rPr lang="en-US" dirty="0" err="1" smtClean="0">
                <a:solidFill>
                  <a:srgbClr val="00B0F0"/>
                </a:solidFill>
              </a:rPr>
              <a:t>array_size</a:t>
            </a:r>
            <a:r>
              <a:rPr lang="en-US" dirty="0" smtClean="0">
                <a:solidFill>
                  <a:srgbClr val="00B0F0"/>
                </a:solidFill>
              </a:rPr>
              <a:t> - 2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{  minimum = x[current];  </a:t>
            </a:r>
            <a:r>
              <a:rPr lang="en-US" dirty="0" smtClean="0">
                <a:solidFill>
                  <a:srgbClr val="00B0F0"/>
                </a:solidFill>
              </a:rPr>
              <a:t>// assume x[current] is the minimum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index_min</a:t>
            </a:r>
            <a:r>
              <a:rPr lang="en-US" dirty="0" smtClean="0">
                <a:solidFill>
                  <a:srgbClr val="0000FF"/>
                </a:solidFill>
              </a:rPr>
              <a:t> = current;     </a:t>
            </a:r>
            <a:r>
              <a:rPr lang="en-US" dirty="0" smtClean="0">
                <a:solidFill>
                  <a:srgbClr val="00B0F0"/>
                </a:solidFill>
              </a:rPr>
              <a:t>// hold the corresponding subscript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smtClean="0">
                <a:solidFill>
                  <a:srgbClr val="00B0F0"/>
                </a:solidFill>
              </a:rPr>
              <a:t>// find the minimum value in the sub-array starting from x[current]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  for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current;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 3;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++) 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if (x[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 &lt; minimum)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  { minimum = x[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    </a:t>
            </a:r>
            <a:r>
              <a:rPr lang="en-US" dirty="0" err="1" smtClean="0">
                <a:solidFill>
                  <a:srgbClr val="0000FF"/>
                </a:solidFill>
              </a:rPr>
              <a:t>index_min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;  </a:t>
            </a:r>
            <a:r>
              <a:rPr lang="en-US" dirty="0" smtClean="0">
                <a:solidFill>
                  <a:srgbClr val="00B0F0"/>
                </a:solidFill>
              </a:rPr>
              <a:t>// store the subscript of the minimum element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         } </a:t>
            </a:r>
            <a:r>
              <a:rPr lang="en-US" dirty="0" smtClean="0">
                <a:solidFill>
                  <a:srgbClr val="00B0F0"/>
                </a:solidFill>
              </a:rPr>
              <a:t>// end if (x[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] &lt; minimum)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} </a:t>
            </a:r>
            <a:r>
              <a:rPr lang="en-US" dirty="0" smtClean="0">
                <a:solidFill>
                  <a:srgbClr val="00B0F0"/>
                </a:solidFill>
              </a:rPr>
              <a:t>// end for(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= current;…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  // swap if </a:t>
            </a:r>
            <a:r>
              <a:rPr lang="en-US" dirty="0" err="1" smtClean="0">
                <a:solidFill>
                  <a:srgbClr val="00B0F0"/>
                </a:solidFill>
              </a:rPr>
              <a:t>index_min</a:t>
            </a:r>
            <a:r>
              <a:rPr lang="en-US" dirty="0" smtClean="0">
                <a:solidFill>
                  <a:srgbClr val="00B0F0"/>
                </a:solidFill>
              </a:rPr>
              <a:t> != current else do nothing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if (</a:t>
            </a:r>
            <a:r>
              <a:rPr lang="en-US" dirty="0" err="1" smtClean="0">
                <a:solidFill>
                  <a:srgbClr val="0000FF"/>
                </a:solidFill>
              </a:rPr>
              <a:t>index_min</a:t>
            </a:r>
            <a:r>
              <a:rPr lang="en-US" dirty="0" smtClean="0">
                <a:solidFill>
                  <a:srgbClr val="0000FF"/>
                </a:solidFill>
              </a:rPr>
              <a:t> != current)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temp = x[</a:t>
            </a:r>
            <a:r>
              <a:rPr lang="en-US" dirty="0" err="1" smtClean="0">
                <a:solidFill>
                  <a:srgbClr val="0000FF"/>
                </a:solidFill>
              </a:rPr>
              <a:t>index_min</a:t>
            </a:r>
            <a:r>
              <a:rPr lang="en-US" dirty="0" smtClean="0">
                <a:solidFill>
                  <a:srgbClr val="0000FF"/>
                </a:solidFill>
              </a:rPr>
              <a:t>];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x[</a:t>
            </a:r>
            <a:r>
              <a:rPr lang="en-US" dirty="0" err="1" smtClean="0">
                <a:solidFill>
                  <a:srgbClr val="0000FF"/>
                </a:solidFill>
              </a:rPr>
              <a:t>index_min</a:t>
            </a:r>
            <a:r>
              <a:rPr lang="en-US" dirty="0" smtClean="0">
                <a:solidFill>
                  <a:srgbClr val="0000FF"/>
                </a:solidFill>
              </a:rPr>
              <a:t>] = x[current];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x[current] = temp;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} </a:t>
            </a:r>
            <a:r>
              <a:rPr lang="en-US" dirty="0" smtClean="0">
                <a:solidFill>
                  <a:srgbClr val="00B0F0"/>
                </a:solidFill>
              </a:rPr>
              <a:t>// end if (</a:t>
            </a:r>
            <a:r>
              <a:rPr lang="en-US" dirty="0" err="1" smtClean="0">
                <a:solidFill>
                  <a:srgbClr val="00B0F0"/>
                </a:solidFill>
              </a:rPr>
              <a:t>index_min</a:t>
            </a:r>
            <a:r>
              <a:rPr lang="en-US" dirty="0" smtClean="0">
                <a:solidFill>
                  <a:srgbClr val="00B0F0"/>
                </a:solidFill>
              </a:rPr>
              <a:t> != current)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} </a:t>
            </a: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end for (current = 0;…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//end main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Self-check exercises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92696"/>
            <a:ext cx="8424936" cy="273630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Write a complete program to take two numerical lists of the same length 20. Then, the program stores the lists in arrays x and y; each of which is of length 20. Then, the program should do the following:</a:t>
            </a: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Trebuchet MS" panose="020B0603020202020204" pitchFamily="34" charset="0"/>
              <a:buChar char="−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Store the product of corresponding elements of x and y in a third array, z, also of size 20. </a:t>
            </a:r>
          </a:p>
          <a:p>
            <a:pPr marL="285750" indent="-285750">
              <a:buFont typeface="Trebuchet MS" panose="020B0603020202020204" pitchFamily="34" charset="0"/>
              <a:buChar char="−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Display the arrays x, y, z in a three-column table.</a:t>
            </a:r>
          </a:p>
          <a:p>
            <a:pPr marL="285750" indent="-285750">
              <a:buFont typeface="Trebuchet MS" panose="020B0603020202020204" pitchFamily="34" charset="0"/>
              <a:buChar char="−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Compute and display the square root of the sum of the items in z.</a:t>
            </a:r>
          </a:p>
          <a:p>
            <a:pPr marL="285750" indent="-285750">
              <a:buFontTx/>
              <a:buChar char="-"/>
            </a:pP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1520" y="3573016"/>
            <a:ext cx="8424936" cy="273630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Update the above program so that to use a sentinel value to end data entry. The arrays x, y and z are of length 5. Make up your own data and trace your program in the following cases:</a:t>
            </a: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The user entered exactly 5 numbers in each list</a:t>
            </a:r>
          </a:p>
          <a:p>
            <a:pPr marL="285750" indent="-285750">
              <a:buFontTx/>
              <a:buChar char="-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The user entered 6 numbers in each list</a:t>
            </a:r>
          </a:p>
          <a:p>
            <a:pPr marL="285750" indent="-285750">
              <a:buFontTx/>
              <a:buChar char="-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The user entered 3 numbers in each list</a:t>
            </a: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Make necessary changes to your program accordingly.</a:t>
            </a:r>
          </a:p>
          <a:p>
            <a:pPr marL="285750" indent="-285750">
              <a:buFontTx/>
              <a:buChar char="-"/>
            </a:pP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Self-check exercises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92696"/>
            <a:ext cx="8424936" cy="180020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Write a complete program that performs the following to an array x of type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and length 20:</a:t>
            </a:r>
          </a:p>
          <a:p>
            <a:pPr marL="285750" indent="-285750">
              <a:buFontTx/>
              <a:buChar char="-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Fill the array with 20 values</a:t>
            </a:r>
          </a:p>
          <a:p>
            <a:pPr marL="285750" indent="-285750">
              <a:buFontTx/>
              <a:buChar char="-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Finds and displays the largest value in the array</a:t>
            </a:r>
          </a:p>
          <a:p>
            <a:pPr marL="285750" indent="-285750">
              <a:buFontTx/>
              <a:buChar char="-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Finds and displays the subscript of the largest value in the array</a:t>
            </a:r>
          </a:p>
          <a:p>
            <a:pPr marL="285750" indent="-285750">
              <a:buFontTx/>
              <a:buChar char="-"/>
            </a:pP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1520" y="2708920"/>
            <a:ext cx="8424936" cy="180020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Write an interactive program that stores a word in an array of characters. The program asks the user to guess a letter. The program should then check if this letter is in word or not. An appropriate message is displayed accordingly. The program ends after 3 times of incorrect guesses or when the user enters a sentinel value.</a:t>
            </a:r>
          </a:p>
          <a:p>
            <a:pPr marL="285750" indent="-285750">
              <a:buFontTx/>
              <a:buChar char="-"/>
            </a:pP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The array</a:t>
            </a:r>
          </a:p>
          <a:p>
            <a:pPr lvl="1"/>
            <a:r>
              <a:rPr lang="en-US" dirty="0" smtClean="0"/>
              <a:t>The search target: the array element value we are looking for</a:t>
            </a:r>
          </a:p>
          <a:p>
            <a:r>
              <a:rPr lang="en-US" dirty="0" smtClean="0"/>
              <a:t>Algorithm:</a:t>
            </a:r>
          </a:p>
          <a:p>
            <a:pPr lvl="1"/>
            <a:r>
              <a:rPr lang="en-US" dirty="0" smtClean="0"/>
              <a:t>Start with the initial array element (subscript 0)</a:t>
            </a:r>
          </a:p>
          <a:p>
            <a:pPr lvl="1"/>
            <a:r>
              <a:rPr lang="en-US" dirty="0" smtClean="0"/>
              <a:t>Repeat until there are more array elements (subscript = array size – 1)</a:t>
            </a:r>
          </a:p>
          <a:p>
            <a:pPr lvl="2"/>
            <a:r>
              <a:rPr lang="en-US" dirty="0" smtClean="0"/>
              <a:t>Compare the target with the current element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LINEAR SEARCH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70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LINEAR SEARCH – illustrated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18821"/>
              </p:ext>
            </p:extLst>
          </p:nvPr>
        </p:nvGraphicFramePr>
        <p:xfrm>
          <a:off x="1956048" y="1484784"/>
          <a:ext cx="3336032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840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 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 [1]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 [2]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 [30]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 [31]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 [48]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 [49]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51520" y="1700808"/>
            <a:ext cx="1728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1520" y="1340768"/>
            <a:ext cx="1440160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2"/>
                </a:solidFill>
              </a:rPr>
              <a:t>gpa</a:t>
            </a:r>
            <a:r>
              <a:rPr lang="en-US" sz="1050" dirty="0" smtClean="0">
                <a:solidFill>
                  <a:schemeClr val="tx2"/>
                </a:solidFill>
              </a:rPr>
              <a:t>[</a:t>
            </a:r>
            <a:r>
              <a:rPr lang="en-US" sz="1050" dirty="0">
                <a:solidFill>
                  <a:schemeClr val="tx2"/>
                </a:solidFill>
              </a:rPr>
              <a:t>0</a:t>
            </a:r>
            <a:r>
              <a:rPr lang="en-US" sz="1050" dirty="0" smtClean="0">
                <a:solidFill>
                  <a:schemeClr val="tx2"/>
                </a:solidFill>
              </a:rPr>
              <a:t>]= = target?</a:t>
            </a:r>
            <a:endParaRPr lang="en-US" sz="1050" dirty="0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520" y="2060848"/>
            <a:ext cx="1728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520" y="1700808"/>
            <a:ext cx="1440160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2"/>
                </a:solidFill>
              </a:rPr>
              <a:t>gpa</a:t>
            </a:r>
            <a:r>
              <a:rPr lang="en-US" sz="1050" dirty="0" smtClean="0">
                <a:solidFill>
                  <a:schemeClr val="tx2"/>
                </a:solidFill>
              </a:rPr>
              <a:t>[1]= = target?</a:t>
            </a:r>
            <a:endParaRPr lang="en-US" sz="1050" dirty="0">
              <a:solidFill>
                <a:schemeClr val="tx2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1520" y="2420888"/>
            <a:ext cx="1728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2060848"/>
            <a:ext cx="1440160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2"/>
                </a:solidFill>
              </a:rPr>
              <a:t>gpa</a:t>
            </a:r>
            <a:r>
              <a:rPr lang="en-US" sz="1050" dirty="0" smtClean="0">
                <a:solidFill>
                  <a:schemeClr val="tx2"/>
                </a:solidFill>
              </a:rPr>
              <a:t>[2]= = target?</a:t>
            </a:r>
            <a:endParaRPr lang="en-US" sz="1050" dirty="0">
              <a:solidFill>
                <a:schemeClr val="tx2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1520" y="3501008"/>
            <a:ext cx="1728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51520" y="3140968"/>
            <a:ext cx="1440160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2"/>
                </a:solidFill>
              </a:rPr>
              <a:t>gpa</a:t>
            </a:r>
            <a:r>
              <a:rPr lang="en-US" sz="1050" dirty="0" smtClean="0">
                <a:solidFill>
                  <a:schemeClr val="tx2"/>
                </a:solidFill>
              </a:rPr>
              <a:t>[30]= = target?</a:t>
            </a:r>
            <a:endParaRPr lang="en-US" sz="1050" dirty="0">
              <a:solidFill>
                <a:schemeClr val="tx2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51520" y="3861048"/>
            <a:ext cx="1728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1520" y="3501008"/>
            <a:ext cx="1440160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2"/>
                </a:solidFill>
              </a:rPr>
              <a:t>gpa</a:t>
            </a:r>
            <a:r>
              <a:rPr lang="en-US" sz="1050" dirty="0" smtClean="0">
                <a:solidFill>
                  <a:schemeClr val="tx2"/>
                </a:solidFill>
              </a:rPr>
              <a:t>[31]= = target?</a:t>
            </a:r>
            <a:endParaRPr lang="en-US" sz="1050" dirty="0">
              <a:solidFill>
                <a:schemeClr val="tx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1520" y="5013176"/>
            <a:ext cx="1728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51520" y="4653136"/>
            <a:ext cx="1440160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2"/>
                </a:solidFill>
              </a:rPr>
              <a:t>gpa</a:t>
            </a:r>
            <a:r>
              <a:rPr lang="en-US" sz="1050" dirty="0" smtClean="0">
                <a:solidFill>
                  <a:schemeClr val="tx2"/>
                </a:solidFill>
              </a:rPr>
              <a:t>[48]= = target?</a:t>
            </a:r>
            <a:endParaRPr lang="en-US" sz="1050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1520" y="5373216"/>
            <a:ext cx="1728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1520" y="5013176"/>
            <a:ext cx="1440160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2"/>
                </a:solidFill>
              </a:rPr>
              <a:t>gpa</a:t>
            </a:r>
            <a:r>
              <a:rPr lang="en-US" sz="1050" dirty="0" smtClean="0">
                <a:solidFill>
                  <a:schemeClr val="tx2"/>
                </a:solidFill>
              </a:rPr>
              <a:t>[49]= = target?</a:t>
            </a:r>
            <a:endParaRPr lang="en-US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288032"/>
          </a:xfrm>
        </p:spPr>
        <p:txBody>
          <a:bodyPr>
            <a:normAutofit fontScale="90000"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LINEAR SEARCH using for - code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404664"/>
            <a:ext cx="7776864" cy="6381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 err="1" smtClean="0">
                <a:solidFill>
                  <a:srgbClr val="0000FF"/>
                </a:solidFill>
              </a:rPr>
              <a:t>nt</a:t>
            </a:r>
            <a:r>
              <a:rPr lang="en-US" sz="14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double   target, </a:t>
            </a:r>
            <a:r>
              <a:rPr lang="en-US" sz="1400" dirty="0" err="1" smtClean="0">
                <a:solidFill>
                  <a:srgbClr val="0000FF"/>
                </a:solidFill>
              </a:rPr>
              <a:t>gpa</a:t>
            </a:r>
            <a:r>
              <a:rPr lang="en-US" sz="1400" dirty="0" smtClean="0">
                <a:solidFill>
                  <a:srgbClr val="0000FF"/>
                </a:solidFill>
              </a:rPr>
              <a:t>[50];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index; 	</a:t>
            </a:r>
            <a:r>
              <a:rPr lang="en-US" sz="1400" dirty="0" smtClean="0">
                <a:solidFill>
                  <a:srgbClr val="00B0F0"/>
                </a:solidFill>
              </a:rPr>
              <a:t>// position of the found element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found = 0; 	</a:t>
            </a:r>
            <a:r>
              <a:rPr lang="en-US" sz="1400" dirty="0" smtClean="0">
                <a:solidFill>
                  <a:srgbClr val="00B0F0"/>
                </a:solidFill>
              </a:rPr>
              <a:t>// flag initially set to 0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// array initialization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for (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 = 0;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 &lt; 50;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{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element value&gt; “);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(“%f”, &amp;</a:t>
            </a:r>
            <a:r>
              <a:rPr lang="en-US" sz="1400" dirty="0" err="1" smtClean="0">
                <a:solidFill>
                  <a:srgbClr val="0000FF"/>
                </a:solidFill>
              </a:rPr>
              <a:t>gpa</a:t>
            </a:r>
            <a:r>
              <a:rPr lang="en-US" sz="1400" dirty="0" smtClean="0">
                <a:solidFill>
                  <a:srgbClr val="0000FF"/>
                </a:solidFill>
              </a:rPr>
              <a:t>[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]);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} </a:t>
            </a:r>
            <a:r>
              <a:rPr lang="en-US" sz="1400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// Get the search target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the value you are looking for&gt; “);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(“%f”, &amp;target);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// Compare all array elements with the target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for (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 = 0;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 &lt; 50;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if (</a:t>
            </a:r>
            <a:r>
              <a:rPr lang="en-US" sz="1400" dirty="0" err="1" smtClean="0">
                <a:solidFill>
                  <a:srgbClr val="0000FF"/>
                </a:solidFill>
              </a:rPr>
              <a:t>gpa</a:t>
            </a:r>
            <a:r>
              <a:rPr lang="en-US" sz="1400" dirty="0" smtClean="0">
                <a:solidFill>
                  <a:srgbClr val="0000FF"/>
                </a:solidFill>
              </a:rPr>
              <a:t>[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] == target)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    { index =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;    </a:t>
            </a:r>
            <a:r>
              <a:rPr lang="en-US" sz="1400" dirty="0" smtClean="0">
                <a:solidFill>
                  <a:srgbClr val="00B0F0"/>
                </a:solidFill>
              </a:rPr>
              <a:t>//store the position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       found = 1;  </a:t>
            </a:r>
            <a:r>
              <a:rPr lang="en-US" sz="1400" dirty="0" smtClean="0">
                <a:solidFill>
                  <a:srgbClr val="00B0F0"/>
                </a:solidFill>
              </a:rPr>
              <a:t>// set flag to 1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    } </a:t>
            </a:r>
            <a:r>
              <a:rPr lang="en-US" sz="1400" dirty="0" smtClean="0">
                <a:solidFill>
                  <a:srgbClr val="00B0F0"/>
                </a:solidFill>
              </a:rPr>
              <a:t>// end if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if (found)               </a:t>
            </a:r>
            <a:r>
              <a:rPr lang="en-US" sz="1400" dirty="0" smtClean="0">
                <a:solidFill>
                  <a:srgbClr val="00B0F0"/>
                </a:solidFill>
              </a:rPr>
              <a:t>// if (found == 1)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(“Target %f is found at position %d \n”, target, index);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else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(“Target not found”);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return 0;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4005064"/>
            <a:ext cx="4032448" cy="1224136"/>
          </a:xfrm>
          <a:prstGeom prst="rect">
            <a:avLst/>
          </a:prstGeom>
          <a:solidFill>
            <a:srgbClr val="0000FF">
              <a:alpha val="25000"/>
            </a:srgbClr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60032" y="476672"/>
            <a:ext cx="3096344" cy="122413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The loop ends when the counter reaches the end of the array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515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Why going through the whole array if the target is found?</a:t>
            </a:r>
          </a:p>
          <a:p>
            <a:r>
              <a:rPr lang="en-US" dirty="0" smtClean="0"/>
              <a:t>It is better to update the code fragment in the previous slide as follows: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LINEAR SEARCH using while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2420888"/>
            <a:ext cx="3672408" cy="2952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found = 0;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while ((!found) &amp;&amp;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 50))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{ if (</a:t>
            </a:r>
            <a:r>
              <a:rPr lang="en-US" dirty="0" err="1" smtClean="0">
                <a:solidFill>
                  <a:srgbClr val="0000FF"/>
                </a:solidFill>
              </a:rPr>
              <a:t>gpa</a:t>
            </a: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 == target)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break;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else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} // end while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11960" y="2420888"/>
            <a:ext cx="3672408" cy="2952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found = 0;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while ((!found) &amp;&amp;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 50))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{ if (</a:t>
            </a:r>
            <a:r>
              <a:rPr lang="en-US" dirty="0" err="1" smtClean="0">
                <a:solidFill>
                  <a:srgbClr val="0000FF"/>
                </a:solidFill>
              </a:rPr>
              <a:t>gpa</a:t>
            </a: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 == target)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found = 1;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else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} // end while</a:t>
            </a:r>
          </a:p>
        </p:txBody>
      </p:sp>
    </p:spTree>
    <p:extLst>
      <p:ext uri="{BB962C8B-B14F-4D97-AF65-F5344CB8AC3E}">
        <p14:creationId xmlns:p14="http://schemas.microsoft.com/office/powerpoint/2010/main" val="331166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Since we need to perform the comparison at least once (with </a:t>
            </a:r>
            <a:r>
              <a:rPr lang="en-US" dirty="0" err="1" smtClean="0"/>
              <a:t>gpa</a:t>
            </a:r>
            <a:r>
              <a:rPr lang="en-US" dirty="0" smtClean="0"/>
              <a:t>[0]), then linear search can also be implemented using do…while. </a:t>
            </a:r>
          </a:p>
          <a:p>
            <a:r>
              <a:rPr lang="en-US" dirty="0" smtClean="0"/>
              <a:t>The core code is as follows: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LINEAR SEARCH using DO…while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2420888"/>
            <a:ext cx="3672408" cy="2952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found = 0;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{ if (</a:t>
            </a:r>
            <a:r>
              <a:rPr lang="en-US" dirty="0" err="1" smtClean="0">
                <a:solidFill>
                  <a:srgbClr val="0000FF"/>
                </a:solidFill>
              </a:rPr>
              <a:t>gpa</a:t>
            </a: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 == target)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break;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else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} </a:t>
            </a:r>
            <a:r>
              <a:rPr lang="en-US" dirty="0" smtClean="0">
                <a:solidFill>
                  <a:srgbClr val="0000FF"/>
                </a:solidFill>
              </a:rPr>
              <a:t>while ((!found) &amp;&amp;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 50))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39952" y="2420888"/>
            <a:ext cx="3672408" cy="2952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found = 0;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{ if (</a:t>
            </a:r>
            <a:r>
              <a:rPr lang="en-US" dirty="0" err="1" smtClean="0">
                <a:solidFill>
                  <a:srgbClr val="0000FF"/>
                </a:solidFill>
              </a:rPr>
              <a:t>gpa</a:t>
            </a: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 == target)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found = 1;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else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} </a:t>
            </a:r>
            <a:r>
              <a:rPr lang="en-US" dirty="0" smtClean="0">
                <a:solidFill>
                  <a:srgbClr val="0000FF"/>
                </a:solidFill>
              </a:rPr>
              <a:t>while ((!found) &amp;&amp;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 50))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72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If you want to swap (exchange) the values of two variables, you need a third variable.</a:t>
            </a:r>
          </a:p>
          <a:p>
            <a:r>
              <a:rPr lang="en-US" dirty="0" smtClean="0"/>
              <a:t>For example, assume the following:</a:t>
            </a:r>
          </a:p>
          <a:p>
            <a:pPr lvl="1"/>
            <a:r>
              <a:rPr lang="en-US" dirty="0" smtClean="0"/>
              <a:t>x = 5</a:t>
            </a:r>
          </a:p>
          <a:p>
            <a:pPr lvl="1"/>
            <a:r>
              <a:rPr lang="en-US" dirty="0" smtClean="0"/>
              <a:t>y = 8</a:t>
            </a:r>
          </a:p>
          <a:p>
            <a:r>
              <a:rPr lang="en-US" dirty="0" smtClean="0"/>
              <a:t>To swap the values of x and y, we will use a temporary variable </a:t>
            </a:r>
            <a:r>
              <a:rPr lang="en-US" i="1" dirty="0" smtClean="0"/>
              <a:t>temp </a:t>
            </a:r>
            <a:r>
              <a:rPr lang="en-US" dirty="0" smtClean="0"/>
              <a:t>as follows: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85698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6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swapping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539552" y="3717032"/>
            <a:ext cx="6912768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temp = x; 	//</a:t>
            </a:r>
            <a:r>
              <a:rPr lang="en-US" dirty="0" smtClean="0">
                <a:solidFill>
                  <a:srgbClr val="FF0000"/>
                </a:solidFill>
              </a:rPr>
              <a:t>temp=5</a:t>
            </a:r>
            <a:r>
              <a:rPr lang="en-US" dirty="0" smtClean="0">
                <a:solidFill>
                  <a:srgbClr val="0000FF"/>
                </a:solidFill>
              </a:rPr>
              <a:t>   x=5    y=8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x = y;		//temp=5   </a:t>
            </a:r>
            <a:r>
              <a:rPr lang="en-US" dirty="0" smtClean="0">
                <a:solidFill>
                  <a:srgbClr val="FF0000"/>
                </a:solidFill>
              </a:rPr>
              <a:t>x=8</a:t>
            </a:r>
            <a:r>
              <a:rPr lang="en-US" dirty="0" smtClean="0">
                <a:solidFill>
                  <a:srgbClr val="0000FF"/>
                </a:solidFill>
              </a:rPr>
              <a:t>    y=8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y=temp;              //temp=5   x=8    </a:t>
            </a:r>
            <a:r>
              <a:rPr lang="en-US" dirty="0" smtClean="0">
                <a:solidFill>
                  <a:srgbClr val="FF0000"/>
                </a:solidFill>
              </a:rPr>
              <a:t>y=5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pPr algn="just"/>
            <a:r>
              <a:rPr lang="en-US" dirty="0" smtClean="0"/>
              <a:t>Assume the first element is the </a:t>
            </a:r>
            <a:r>
              <a:rPr lang="en-US" i="1" dirty="0" smtClean="0"/>
              <a:t>minimum</a:t>
            </a:r>
            <a:r>
              <a:rPr lang="en-US" dirty="0" smtClean="0"/>
              <a:t> value</a:t>
            </a:r>
          </a:p>
          <a:p>
            <a:pPr algn="just"/>
            <a:r>
              <a:rPr lang="en-US" dirty="0" smtClean="0"/>
              <a:t>Go through all the array and find if there is a lesser value</a:t>
            </a:r>
          </a:p>
          <a:p>
            <a:pPr algn="just"/>
            <a:r>
              <a:rPr lang="en-US" dirty="0" smtClean="0"/>
              <a:t>If there is a lesser value put it in </a:t>
            </a:r>
            <a:r>
              <a:rPr lang="en-US" i="1" dirty="0" smtClean="0"/>
              <a:t>minimum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finding minimum element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2708920"/>
            <a:ext cx="7848872" cy="24482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; 		</a:t>
            </a:r>
            <a:r>
              <a:rPr lang="en-US" dirty="0" smtClean="0">
                <a:solidFill>
                  <a:srgbClr val="00B0F0"/>
                </a:solidFill>
              </a:rPr>
              <a:t>// counter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array_size</a:t>
            </a:r>
            <a:r>
              <a:rPr lang="en-US" dirty="0" smtClean="0">
                <a:solidFill>
                  <a:srgbClr val="0000FF"/>
                </a:solidFill>
              </a:rPr>
              <a:t>;	</a:t>
            </a:r>
            <a:r>
              <a:rPr lang="en-US" dirty="0" smtClean="0">
                <a:solidFill>
                  <a:srgbClr val="00B0F0"/>
                </a:solidFill>
              </a:rPr>
              <a:t>// size of the array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minimum;	</a:t>
            </a:r>
            <a:r>
              <a:rPr lang="en-US" dirty="0" smtClean="0">
                <a:solidFill>
                  <a:srgbClr val="00B0F0"/>
                </a:solidFill>
              </a:rPr>
              <a:t>// to hold the minimum value of the array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minimum = x[0]; </a:t>
            </a:r>
            <a:r>
              <a:rPr lang="en-US" dirty="0" smtClean="0">
                <a:solidFill>
                  <a:srgbClr val="00B0F0"/>
                </a:solidFill>
              </a:rPr>
              <a:t>// assume x[0] is the minimum value in the array</a:t>
            </a:r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for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 </a:t>
            </a:r>
            <a:r>
              <a:rPr lang="en-US" dirty="0" err="1" smtClean="0">
                <a:solidFill>
                  <a:srgbClr val="0000FF"/>
                </a:solidFill>
              </a:rPr>
              <a:t>array_size</a:t>
            </a:r>
            <a:r>
              <a:rPr lang="en-US" dirty="0" smtClean="0">
                <a:solidFill>
                  <a:srgbClr val="0000FF"/>
                </a:solidFill>
              </a:rPr>
              <a:t>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if (x[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 &lt; minimum)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minimum = x[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];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444664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24B5A1"/>
                </a:solidFill>
                <a:latin typeface="Arial"/>
              </a:rPr>
              <a:t>8</a:t>
            </a:r>
            <a:r>
              <a:rPr lang="en-US" sz="2000" dirty="0" smtClean="0">
                <a:solidFill>
                  <a:srgbClr val="24B5A1"/>
                </a:solidFill>
                <a:latin typeface="Arial"/>
              </a:rPr>
              <a:t>. finding minimum element - tracing</a:t>
            </a:r>
            <a:endParaRPr lang="en-US" sz="20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5364088" y="620688"/>
            <a:ext cx="3528392" cy="19442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array_size</a:t>
            </a:r>
            <a:r>
              <a:rPr lang="en-US" dirty="0" smtClean="0">
                <a:solidFill>
                  <a:srgbClr val="0000FF"/>
                </a:solidFill>
              </a:rPr>
              <a:t>, minimum;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minimum = x[0];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 </a:t>
            </a:r>
            <a:r>
              <a:rPr lang="en-US" dirty="0" err="1" smtClean="0">
                <a:solidFill>
                  <a:srgbClr val="0000FF"/>
                </a:solidFill>
              </a:rPr>
              <a:t>array_size</a:t>
            </a:r>
            <a:r>
              <a:rPr lang="en-US" dirty="0" smtClean="0">
                <a:solidFill>
                  <a:srgbClr val="0000FF"/>
                </a:solidFill>
              </a:rPr>
              <a:t>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if (x[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 &lt; minimum)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minimum = x[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67944"/>
              </p:ext>
            </p:extLst>
          </p:nvPr>
        </p:nvGraphicFramePr>
        <p:xfrm>
          <a:off x="251520" y="959128"/>
          <a:ext cx="4896544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0291"/>
                <a:gridCol w="1207367"/>
                <a:gridCol w="1341519"/>
                <a:gridCol w="12073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x[2]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x[3]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36496"/>
              </p:ext>
            </p:extLst>
          </p:nvPr>
        </p:nvGraphicFramePr>
        <p:xfrm>
          <a:off x="179511" y="2644904"/>
          <a:ext cx="738947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805"/>
                <a:gridCol w="1295917"/>
                <a:gridCol w="2040378"/>
                <a:gridCol w="20403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&lt; </a:t>
                      </a:r>
                      <a:r>
                        <a:rPr lang="en-US" dirty="0" err="1" smtClean="0"/>
                        <a:t>array_size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x[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] &lt; minimum?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x[0] = 74: initial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804675"/>
              </p:ext>
            </p:extLst>
          </p:nvPr>
        </p:nvGraphicFramePr>
        <p:xfrm>
          <a:off x="193363" y="3364984"/>
          <a:ext cx="738672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357"/>
                <a:gridCol w="1290132"/>
                <a:gridCol w="2039617"/>
                <a:gridCol w="203961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4?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x[1] &lt; minimum?</a:t>
                      </a:r>
                    </a:p>
                    <a:p>
                      <a:r>
                        <a:rPr lang="en-US" dirty="0" smtClean="0"/>
                        <a:t>45 &lt; 74? 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1520" y="1988840"/>
            <a:ext cx="4896544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array_size</a:t>
            </a:r>
            <a:r>
              <a:rPr lang="en-US" dirty="0" smtClean="0">
                <a:solidFill>
                  <a:srgbClr val="0000FF"/>
                </a:solidFill>
              </a:rPr>
              <a:t> = 4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18973"/>
              </p:ext>
            </p:extLst>
          </p:nvPr>
        </p:nvGraphicFramePr>
        <p:xfrm>
          <a:off x="179512" y="4013056"/>
          <a:ext cx="738947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805"/>
                <a:gridCol w="1295917"/>
                <a:gridCol w="2040378"/>
                <a:gridCol w="20403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 &lt; 4? True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X[2] &lt; minimum?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&lt; 45? False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 &lt; 4? True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X[3] &lt; minimum?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 &lt; 45?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True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 &lt;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4? False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 Exit from loop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43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370</TotalTime>
  <Words>1669</Words>
  <Application>Microsoft Office PowerPoint</Application>
  <PresentationFormat>On-screen Show (4:3)</PresentationFormat>
  <Paragraphs>348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ARRAYS</vt:lpstr>
      <vt:lpstr>1. LINEAR SEARCH</vt:lpstr>
      <vt:lpstr>2. LINEAR SEARCH – illustrated </vt:lpstr>
      <vt:lpstr>3. LINEAR SEARCH using for - code</vt:lpstr>
      <vt:lpstr>4. LINEAR SEARCH using while</vt:lpstr>
      <vt:lpstr>5. LINEAR SEARCH using DO…while</vt:lpstr>
      <vt:lpstr>6. swapping</vt:lpstr>
      <vt:lpstr>7. finding minimum element</vt:lpstr>
      <vt:lpstr>8. finding minimum element - tracing</vt:lpstr>
      <vt:lpstr>9. Sorting arrays</vt:lpstr>
      <vt:lpstr>10. Sorting arrays – algorithm </vt:lpstr>
      <vt:lpstr>11. Sorting arrays – illustrated</vt:lpstr>
      <vt:lpstr>11. Sorting arrays – illustrated (cnt’d)</vt:lpstr>
      <vt:lpstr>12. Sorting arrays – code</vt:lpstr>
      <vt:lpstr>12. Sorting arrays – code (cnt’d)</vt:lpstr>
      <vt:lpstr>13. Self-check exercises</vt:lpstr>
      <vt:lpstr>13. Self-check 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 IN  ARRAYS</dc:title>
  <dc:creator>Soha S.Zaghloul</dc:creator>
  <cp:lastModifiedBy>Soha S.Zaghloul</cp:lastModifiedBy>
  <cp:revision>33</cp:revision>
  <dcterms:created xsi:type="dcterms:W3CDTF">2014-10-22T14:19:30Z</dcterms:created>
  <dcterms:modified xsi:type="dcterms:W3CDTF">2014-10-22T20:30:21Z</dcterms:modified>
</cp:coreProperties>
</file>