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52" r:id="rId3"/>
    <p:sldId id="371" r:id="rId4"/>
    <p:sldId id="372" r:id="rId5"/>
    <p:sldId id="374" r:id="rId6"/>
    <p:sldId id="375" r:id="rId7"/>
    <p:sldId id="376" r:id="rId8"/>
    <p:sldId id="373" r:id="rId9"/>
    <p:sldId id="377" r:id="rId10"/>
    <p:sldId id="364" r:id="rId11"/>
    <p:sldId id="378" r:id="rId12"/>
    <p:sldId id="379" r:id="rId13"/>
    <p:sldId id="380" r:id="rId14"/>
    <p:sldId id="381" r:id="rId15"/>
    <p:sldId id="382" r:id="rId16"/>
    <p:sldId id="365" r:id="rId17"/>
    <p:sldId id="288" r:id="rId18"/>
    <p:sldId id="370" r:id="rId19"/>
    <p:sldId id="383" r:id="rId20"/>
    <p:sldId id="384" r:id="rId21"/>
    <p:sldId id="385" r:id="rId22"/>
    <p:sldId id="386" r:id="rId23"/>
    <p:sldId id="387" r:id="rId24"/>
    <p:sldId id="32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FEEF"/>
    <a:srgbClr val="D3EDF1"/>
    <a:srgbClr val="338F9B"/>
    <a:srgbClr val="FFCA08"/>
    <a:srgbClr val="0070C0"/>
    <a:srgbClr val="00B050"/>
    <a:srgbClr val="E7E7E7"/>
    <a:srgbClr val="E6E6E6"/>
    <a:srgbClr val="B6A29A"/>
    <a:srgbClr val="B232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0" d="100"/>
          <a:sy n="80" d="100"/>
        </p:scale>
        <p:origin x="60"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eerah Nasser Alghonaim" userId="2650aeae-c70d-4495-86c6-1823cb396e07" providerId="ADAL" clId="{267EC124-C1AB-4988-B9E4-D9C9645EECAC}"/>
    <pc:docChg chg="modSld">
      <pc:chgData name="Moneerah Nasser Alghonaim" userId="2650aeae-c70d-4495-86c6-1823cb396e07" providerId="ADAL" clId="{267EC124-C1AB-4988-B9E4-D9C9645EECAC}" dt="2021-06-16T10:10:22.215" v="3" actId="1076"/>
      <pc:docMkLst>
        <pc:docMk/>
      </pc:docMkLst>
      <pc:sldChg chg="modSp">
        <pc:chgData name="Moneerah Nasser Alghonaim" userId="2650aeae-c70d-4495-86c6-1823cb396e07" providerId="ADAL" clId="{267EC124-C1AB-4988-B9E4-D9C9645EECAC}" dt="2021-06-16T10:10:22.215" v="3" actId="1076"/>
        <pc:sldMkLst>
          <pc:docMk/>
          <pc:sldMk cId="4256555358" sldId="256"/>
        </pc:sldMkLst>
        <pc:spChg chg="mod">
          <ac:chgData name="Moneerah Nasser Alghonaim" userId="2650aeae-c70d-4495-86c6-1823cb396e07" providerId="ADAL" clId="{267EC124-C1AB-4988-B9E4-D9C9645EECAC}" dt="2021-06-16T10:10:22.215" v="3" actId="1076"/>
          <ac:spMkLst>
            <pc:docMk/>
            <pc:sldMk cId="4256555358" sldId="256"/>
            <ac:spMk id="2" creationId="{8BC667C2-5917-478C-B32D-4431786A664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BC667C2-5917-478C-B32D-4431786A6649}"/>
              </a:ext>
            </a:extLst>
          </p:cNvPr>
          <p:cNvSpPr>
            <a:spLocks noGrp="1"/>
          </p:cNvSpPr>
          <p:nvPr>
            <p:ph type="ctrTitle"/>
          </p:nvPr>
        </p:nvSpPr>
        <p:spPr>
          <a:xfrm>
            <a:off x="1756042" y="2075318"/>
            <a:ext cx="8679915" cy="2707363"/>
          </a:xfrm>
        </p:spPr>
        <p:txBody>
          <a:bodyPr>
            <a:normAutofit/>
          </a:bodyPr>
          <a:lstStyle/>
          <a:p>
            <a:r>
              <a:rPr lang="ar-SA" sz="3600" b="1" kern="0" dirty="0">
                <a:solidFill>
                  <a:schemeClr val="tx1"/>
                </a:solidFill>
                <a:latin typeface="Sakkal Majalla" panose="02000000000000000000" pitchFamily="2" charset="-78"/>
                <a:cs typeface="Sakkal Majalla" panose="02000000000000000000" pitchFamily="2" charset="-78"/>
              </a:rPr>
              <a:t>1212</a:t>
            </a:r>
            <a:r>
              <a:rPr lang="ar-EG" sz="3600" b="1" kern="0" dirty="0">
                <a:solidFill>
                  <a:schemeClr val="tx1"/>
                </a:solidFill>
                <a:latin typeface="Sakkal Majalla" panose="02000000000000000000" pitchFamily="2" charset="-78"/>
                <a:cs typeface="Sakkal Majalla" panose="02000000000000000000" pitchFamily="2" charset="-78"/>
              </a:rPr>
              <a:t> </a:t>
            </a:r>
            <a:r>
              <a:rPr lang="ar-SA" sz="3600" b="1" kern="0" dirty="0">
                <a:solidFill>
                  <a:schemeClr val="tx1"/>
                </a:solidFill>
                <a:latin typeface="Sakkal Majalla" panose="02000000000000000000" pitchFamily="2" charset="-78"/>
                <a:cs typeface="Sakkal Majalla" panose="02000000000000000000" pitchFamily="2" charset="-78"/>
              </a:rPr>
              <a:t>مال</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
            </a:r>
            <a:br>
              <a:rPr lang="en-US"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المحاضرة الثانية</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الوحدة الثانية : سوق الأوراق المالية و المؤسسات المالية</a:t>
            </a:r>
            <a:endParaRPr lang="ar-SA" sz="3600" dirty="0">
              <a:solidFill>
                <a:schemeClr val="tx1"/>
              </a:solidFill>
            </a:endParaRPr>
          </a:p>
        </p:txBody>
      </p:sp>
      <p:pic>
        <p:nvPicPr>
          <p:cNvPr id="4" name="Picture 15">
            <a:extLst>
              <a:ext uri="{FF2B5EF4-FFF2-40B4-BE49-F238E27FC236}">
                <a16:creationId xmlns:a16="http://schemas.microsoft.com/office/drawing/2014/main" xmlns=""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xmlns=""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xmlns=""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xmlns=""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تصنيف الأوراق المالية</a:t>
            </a:r>
            <a:endParaRPr lang="ar-SA" sz="2400" b="1" dirty="0">
              <a:latin typeface="Sakkal Majalla" panose="02000000000000000000" pitchFamily="2" charset="-78"/>
              <a:cs typeface="Sakkal Majalla" panose="02000000000000000000" pitchFamily="2" charset="-78"/>
            </a:endParaRPr>
          </a:p>
        </p:txBody>
      </p:sp>
      <p:sp>
        <p:nvSpPr>
          <p:cNvPr id="7" name="مربع نص 6">
            <a:extLst>
              <a:ext uri="{FF2B5EF4-FFF2-40B4-BE49-F238E27FC236}">
                <a16:creationId xmlns:a16="http://schemas.microsoft.com/office/drawing/2014/main" xmlns="" id="{AA1140A8-5C66-48D2-9652-A74F2D285DDF}"/>
              </a:ext>
            </a:extLst>
          </p:cNvPr>
          <p:cNvSpPr txBox="1"/>
          <p:nvPr/>
        </p:nvSpPr>
        <p:spPr>
          <a:xfrm>
            <a:off x="625151" y="1668690"/>
            <a:ext cx="10657282" cy="3253711"/>
          </a:xfrm>
          <a:prstGeom prst="rect">
            <a:avLst/>
          </a:prstGeom>
          <a:noFill/>
        </p:spPr>
        <p:txBody>
          <a:bodyPr wrap="square" rtlCol="1">
            <a:spAutoFit/>
          </a:bodyPr>
          <a:lstStyle/>
          <a:p>
            <a:pPr marL="0" marR="0" algn="r" rtl="1">
              <a:lnSpc>
                <a:spcPct val="107000"/>
              </a:lnSpc>
              <a:spcBef>
                <a:spcPts val="0"/>
              </a:spcBef>
              <a:spcAft>
                <a:spcPts val="0"/>
              </a:spcAft>
            </a:pPr>
            <a:r>
              <a:rPr lang="ar-SA" sz="2400" dirty="0">
                <a:effectLst/>
                <a:latin typeface="Calibri" panose="020F0502020204030204" pitchFamily="34" charset="0"/>
                <a:ea typeface="Times New Roman" panose="02020603050405020304" pitchFamily="18" charset="0"/>
                <a:cs typeface="Sakkal Majalla" panose="02000000000000000000" pitchFamily="2" charset="-78"/>
              </a:rPr>
              <a:t>يمكن تصنيف الأوراق المالية ( الأسهم والسندات ) الى عدة أنواع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algn="r" rtl="1">
              <a:lnSpc>
                <a:spcPct val="107000"/>
              </a:lnSpc>
              <a:spcBef>
                <a:spcPts val="0"/>
              </a:spcBef>
              <a:spcAft>
                <a:spcPts val="0"/>
              </a:spcAft>
              <a:buFont typeface="+mj-lt"/>
              <a:buAutoNum type="arabicPeriod"/>
            </a:pPr>
            <a:r>
              <a:rPr lang="ar-SA" sz="2400" u="sng" dirty="0">
                <a:effectLst/>
                <a:latin typeface="Calibri" panose="020F0502020204030204" pitchFamily="34" charset="0"/>
                <a:ea typeface="Times New Roman" panose="02020603050405020304" pitchFamily="18" charset="0"/>
                <a:cs typeface="Sakkal Majalla" panose="02000000000000000000" pitchFamily="2" charset="-78"/>
              </a:rPr>
              <a:t>حسب طبيعة العائد</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 عائد ثابت –عائد متغير).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algn="r" rtl="1">
              <a:lnSpc>
                <a:spcPct val="107000"/>
              </a:lnSpc>
              <a:spcBef>
                <a:spcPts val="0"/>
              </a:spcBef>
              <a:spcAft>
                <a:spcPts val="0"/>
              </a:spcAft>
              <a:buFont typeface="+mj-lt"/>
              <a:buAutoNum type="arabicPeriod"/>
            </a:pPr>
            <a:r>
              <a:rPr lang="ar-SA" sz="2400" u="sng" dirty="0">
                <a:effectLst/>
                <a:latin typeface="Calibri" panose="020F0502020204030204" pitchFamily="34" charset="0"/>
                <a:ea typeface="Times New Roman" panose="02020603050405020304" pitchFamily="18" charset="0"/>
                <a:cs typeface="Sakkal Majalla" panose="02000000000000000000" pitchFamily="2" charset="-78"/>
              </a:rPr>
              <a:t>حسب جهة الإصدار</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 وتنقسم الى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algn="r" rtl="1">
              <a:lnSpc>
                <a:spcPct val="107000"/>
              </a:lnSpc>
              <a:spcBef>
                <a:spcPts val="0"/>
              </a:spcBef>
              <a:spcAft>
                <a:spcPts val="0"/>
              </a:spcAft>
              <a:buFont typeface="+mj-cs"/>
              <a:buAutoNum type="arabic1Minus"/>
            </a:pP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أوراق مالية  أوليه</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 وهى التي يتم إصدارها بواسطة الحكومات مثل السندات التي تصدرها الحكومات لتمويل عجز الموازنة </a:t>
            </a:r>
            <a:r>
              <a:rPr lang="ar-SA" sz="2400" dirty="0" err="1">
                <a:effectLst/>
                <a:latin typeface="Calibri" panose="020F0502020204030204" pitchFamily="34" charset="0"/>
                <a:ea typeface="Times New Roman" panose="02020603050405020304" pitchFamily="18" charset="0"/>
                <a:cs typeface="Sakkal Majalla" panose="02000000000000000000" pitchFamily="2" charset="-78"/>
              </a:rPr>
              <a:t>العامه</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للدولة أو الأوراق المالية </a:t>
            </a:r>
            <a:r>
              <a:rPr lang="ar-SA" sz="2400" dirty="0" err="1">
                <a:effectLst/>
                <a:latin typeface="Calibri" panose="020F0502020204030204" pitchFamily="34" charset="0"/>
                <a:ea typeface="Times New Roman" panose="02020603050405020304" pitchFamily="18" charset="0"/>
                <a:cs typeface="Sakkal Majalla" panose="02000000000000000000" pitchFamily="2" charset="-78"/>
              </a:rPr>
              <a:t>التى</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يتم إصدارها بواسطة منشآت الأعمال( الشركات) مثل السندات والأسهم الممتازة والأسهم العادية.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algn="r" rtl="1">
              <a:lnSpc>
                <a:spcPct val="107000"/>
              </a:lnSpc>
              <a:spcBef>
                <a:spcPts val="0"/>
              </a:spcBef>
              <a:spcAft>
                <a:spcPts val="0"/>
              </a:spcAft>
              <a:buFont typeface="+mj-cs"/>
              <a:buAutoNum type="arabic1Minus"/>
            </a:pP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أوراق مالية ثانوية</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وهى التي يتم إصدارها من قبل الأفراد مثل عقود الخيار</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Options</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التي تمنح حاملها حق بيع أو شراء الأوراق المالية الأولية بسعر معين) .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15">
            <a:extLst>
              <a:ext uri="{FF2B5EF4-FFF2-40B4-BE49-F238E27FC236}">
                <a16:creationId xmlns:a16="http://schemas.microsoft.com/office/drawing/2014/main" xmlns=""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xmlns="" id="{1EB0BEE8-0FA9-48F7-BA54-5F8D04284BE9}"/>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42163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3563937"/>
          </a:xfrm>
        </p:spPr>
        <p:txBody>
          <a:bodyPr anchor="t">
            <a:normAutofit/>
          </a:bodyPr>
          <a:lstStyle/>
          <a:p>
            <a:pPr marL="0" marR="0" indent="0" algn="just">
              <a:lnSpc>
                <a:spcPct val="107000"/>
              </a:lnSpc>
              <a:spcBef>
                <a:spcPts val="0"/>
              </a:spcBef>
              <a:spcAft>
                <a:spcPts val="800"/>
              </a:spcAft>
              <a:buNone/>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تعرف الأسواق المالية ( عبد القادر واخرون 2017 ) بأنها" الإطار الذى يجمع بائعي الأوراق المالية ( الأسهم والسندات) بمشترى تلك الأوراق في ظل توافر قنوات اتصال فعالة فيما بين المتعاملين في السوق( البائعون والمشترون) "، كذلك عرف البدوي (2008) الأسواق المالية بأنها " الأسواق التي يتم فيها اصدار وتداول (بيع وشراء) الأصول المالية كالأسهم والسندات "</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indent="0" algn="just">
              <a:lnSpc>
                <a:spcPct val="107000"/>
              </a:lnSpc>
              <a:spcBef>
                <a:spcPts val="0"/>
              </a:spcBef>
              <a:spcAft>
                <a:spcPts val="800"/>
              </a:spcAft>
              <a:buNone/>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وتجدر الإشارة بأن وسيلة التعامل بالأسواق المالية قد تكون مباشره بين المتعاملين فيها( البائعون والمشترون) وقد تكون غير مباشره ، بل التعامل  يتم من خلال الوسطاء مثل السماسرة  والوكلاء، والسبب في ذلك أن هذه الأسواق  لم تقتصر فقط على المستوى المحلى بل أضحت على المستوى الدولي.</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948082"/>
            <a:ext cx="6096000" cy="584775"/>
          </a:xfrm>
          <a:prstGeom prst="rect">
            <a:avLst/>
          </a:prstGeom>
          <a:noFill/>
        </p:spPr>
        <p:txBody>
          <a:bodyPr wrap="square">
            <a:spAutoFit/>
          </a:bodyPr>
          <a:lstStyle/>
          <a:p>
            <a:pPr algn="ctr"/>
            <a:r>
              <a:rPr lang="ar-SA" sz="2800" b="1" dirty="0">
                <a:effectLst/>
                <a:ea typeface="Times New Roman" panose="02020603050405020304" pitchFamily="18" charset="0"/>
                <a:cs typeface="Sakkal Majalla" panose="02000000000000000000" pitchFamily="2" charset="-78"/>
              </a:rPr>
              <a:t>الأسواق المالية   </a:t>
            </a:r>
            <a:r>
              <a:rPr lang="en-US" sz="3200" dirty="0">
                <a:effectLst/>
                <a:latin typeface="Sakkal Majalla" panose="02000000000000000000" pitchFamily="2" charset="-78"/>
                <a:ea typeface="Times New Roman" panose="02020603050405020304" pitchFamily="18" charset="0"/>
              </a:rPr>
              <a:t>Financial Market</a:t>
            </a:r>
            <a:r>
              <a:rPr lang="en-US" sz="3200" b="1" dirty="0">
                <a:effectLst/>
                <a:latin typeface="Sakkal Majalla" panose="02000000000000000000" pitchFamily="2" charset="-78"/>
                <a:ea typeface="Times New Roman" panose="02020603050405020304" pitchFamily="18" charset="0"/>
              </a:rPr>
              <a:t>s</a:t>
            </a:r>
            <a:endParaRPr lang="en-US" sz="3200" dirty="0"/>
          </a:p>
        </p:txBody>
      </p:sp>
    </p:spTree>
    <p:extLst>
      <p:ext uri="{BB962C8B-B14F-4D97-AF65-F5344CB8AC3E}">
        <p14:creationId xmlns:p14="http://schemas.microsoft.com/office/powerpoint/2010/main" val="595452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444365"/>
          </a:xfrm>
        </p:spPr>
        <p:txBody>
          <a:bodyPr anchor="t">
            <a:normAutofit fontScale="77500" lnSpcReduction="20000"/>
          </a:bodyPr>
          <a:lstStyle/>
          <a:p>
            <a:pPr marL="0" marR="0" indent="0" algn="just" rtl="1">
              <a:lnSpc>
                <a:spcPct val="107000"/>
              </a:lnSpc>
              <a:spcBef>
                <a:spcPts val="0"/>
              </a:spcBef>
              <a:spcAft>
                <a:spcPts val="800"/>
              </a:spcAft>
              <a:buNone/>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للأسواق المالية أهمية بالغه حيث تلعب أدوارا هامه تتمثل في الاتي:</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Symbol" panose="05050102010706020507" pitchFamily="18" charset="2"/>
              <a:buChar char=""/>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تقدم الأسواق المالية التسهيلات والترتيبات اللازمة ل</a:t>
            </a:r>
            <a:r>
              <a:rPr lang="ar-EG" sz="2600" dirty="0">
                <a:effectLst/>
                <a:latin typeface="Sakkal Majalla" panose="02000000000000000000" pitchFamily="2" charset="-78"/>
                <a:ea typeface="Times New Roman" panose="02020603050405020304" pitchFamily="18" charset="0"/>
                <a:cs typeface="Sakkal Majalla" panose="02000000000000000000" pitchFamily="2" charset="-78"/>
              </a:rPr>
              <a:t>تحويل المدخرات من الأفراد  الذين لديهم فائض من الأموال ولا تتوافر لديهم فرص استثمارية منتجه الى اشخاص آخرون أو شركات في حاجة الى هذه الأموال لاستثمارها في فرص استثمارية منتجه.</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Symbol" panose="05050102010706020507" pitchFamily="18" charset="2"/>
              <a:buChar char=""/>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تخفض الأسواق المالية تكاليف التمويل والاستثمار ، حيث  انها المكان المخصص والذى يجمع بين طرفين وهما الراغبين في التمويل والمستثمرين بدلا من تحمل كل طرف تكلفه وجهد للبحث عن  الطرف الآخر .</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Symbol" panose="05050102010706020507" pitchFamily="18" charset="2"/>
              <a:buChar char=""/>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تحتوى الأسواق المالية على وسطاء تسهل وتوفق بين رغبات المقرضين والمقترضين ، فضلا عن بيان المخاطر والعائد المتوقع .</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Symbol" panose="05050102010706020507" pitchFamily="18" charset="2"/>
              <a:buChar char=""/>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تسعر الأسواق المالية الأصول المالية وذلك من خلال تفاعلات قوى العرض والطلب داخل السوق ، </a:t>
            </a:r>
            <a:r>
              <a:rPr lang="ar-SA" sz="2600" dirty="0" err="1">
                <a:effectLst/>
                <a:latin typeface="Sakkal Majalla" panose="02000000000000000000" pitchFamily="2" charset="-78"/>
                <a:ea typeface="Times New Roman" panose="02020603050405020304" pitchFamily="18" charset="0"/>
                <a:cs typeface="Sakkal Majalla" panose="02000000000000000000" pitchFamily="2" charset="-78"/>
              </a:rPr>
              <a:t>اى</a:t>
            </a: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 من خلال التقاء وتفاعل المشترين مع البائعين لهذه الأصول المالية .</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Symbol" panose="05050102010706020507" pitchFamily="18" charset="2"/>
              <a:buChar char=""/>
            </a:pP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توفر الأسواق المالية السيولة اللازمة للمستثمرين أو المدخرين( أصحاب الأسهم والسندات) ، حيث تسهل لهم بيع اصولهم المالية (الأسهم والسندات) عند الضرورة لتمويل احتياجاتهم المالية العاجلة.</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114935" marR="0" indent="0" algn="just" rtl="1">
              <a:lnSpc>
                <a:spcPct val="107000"/>
              </a:lnSpc>
              <a:spcBef>
                <a:spcPts val="0"/>
              </a:spcBef>
              <a:spcAft>
                <a:spcPts val="800"/>
              </a:spcAft>
              <a:buNone/>
            </a:pPr>
            <a:r>
              <a:rPr lang="ar-SA" sz="2600" b="1" u="sng" dirty="0">
                <a:effectLst/>
                <a:latin typeface="Sakkal Majalla" panose="02000000000000000000" pitchFamily="2" charset="-78"/>
                <a:ea typeface="Times New Roman" panose="02020603050405020304" pitchFamily="18" charset="0"/>
                <a:cs typeface="Sakkal Majalla" panose="02000000000000000000" pitchFamily="2" charset="-78"/>
              </a:rPr>
              <a:t>ملحوظة هامه</a:t>
            </a:r>
            <a:r>
              <a:rPr lang="ar-SA" sz="2600" b="1"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2600" dirty="0">
                <a:effectLst/>
                <a:latin typeface="Sakkal Majalla" panose="02000000000000000000" pitchFamily="2" charset="-78"/>
                <a:ea typeface="Times New Roman" panose="02020603050405020304" pitchFamily="18" charset="0"/>
                <a:cs typeface="Sakkal Majalla" panose="02000000000000000000" pitchFamily="2" charset="-78"/>
              </a:rPr>
              <a:t>تتوقف كفاءة الأسواق المالية على توافر السيولة المالية للأوراق المالية وتوافر قنوات اتصال فعالة بين البائعين والمشترين.</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948082"/>
            <a:ext cx="6096000" cy="584775"/>
          </a:xfrm>
          <a:prstGeom prst="rect">
            <a:avLst/>
          </a:prstGeom>
          <a:noFill/>
        </p:spPr>
        <p:txBody>
          <a:bodyPr wrap="square">
            <a:spAutoFit/>
          </a:bodyPr>
          <a:lstStyle/>
          <a:p>
            <a:pPr algn="ctr"/>
            <a:r>
              <a:rPr lang="ar-SA" sz="3200" b="1" dirty="0">
                <a:effectLst/>
                <a:ea typeface="Times New Roman" panose="02020603050405020304" pitchFamily="18" charset="0"/>
                <a:cs typeface="Sakkal Majalla" panose="02000000000000000000" pitchFamily="2" charset="-78"/>
              </a:rPr>
              <a:t>أهمية الأسواق المالية</a:t>
            </a:r>
            <a:endParaRPr lang="en-US" sz="3200" dirty="0"/>
          </a:p>
        </p:txBody>
      </p:sp>
    </p:spTree>
    <p:extLst>
      <p:ext uri="{BB962C8B-B14F-4D97-AF65-F5344CB8AC3E}">
        <p14:creationId xmlns:p14="http://schemas.microsoft.com/office/powerpoint/2010/main" val="147036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444365"/>
          </a:xfrm>
        </p:spPr>
        <p:txBody>
          <a:bodyPr anchor="t">
            <a:normAutofit/>
          </a:bodyPr>
          <a:lstStyle/>
          <a:p>
            <a:pPr marL="0" indent="0" algn="just">
              <a:lnSpc>
                <a:spcPct val="150000"/>
              </a:lnSpc>
              <a:spcBef>
                <a:spcPts val="0"/>
              </a:spcBef>
              <a:buNone/>
            </a:pP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هناك 3 أطراف رئيسية ينبغي توافرها في الأسواق المالية ، لكى تؤدى مهامها على قدر كبير من الكفاءة والفعالية، اثنان منهما وهما </a:t>
            </a:r>
            <a:r>
              <a:rPr lang="ar-SA" sz="2000" b="1" u="sng" dirty="0">
                <a:effectLst/>
                <a:latin typeface="Sakkal Majalla" panose="02000000000000000000" pitchFamily="2" charset="-78"/>
                <a:ea typeface="Times New Roman" panose="02020603050405020304" pitchFamily="18" charset="0"/>
                <a:cs typeface="Sakkal Majalla" panose="02000000000000000000" pitchFamily="2" charset="-78"/>
              </a:rPr>
              <a:t>المستثمرون أو المقرضون</a:t>
            </a: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000" dirty="0">
                <a:effectLst/>
                <a:latin typeface="Sakkal Majalla" panose="02000000000000000000" pitchFamily="2" charset="-78"/>
                <a:ea typeface="Times New Roman" panose="02020603050405020304" pitchFamily="18" charset="0"/>
                <a:cs typeface="Sakkal Majalla" panose="02000000000000000000" pitchFamily="2" charset="-78"/>
              </a:rPr>
              <a:t>البنوك التجارية والبنوك المتخصصة وشركات التأمين وشركات الاستثمار</a:t>
            </a: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 والأفراد الذين يمتلكون رصيدا نقديا يفوق احتياجاتهما ويرغبون في استثماره)، </a:t>
            </a:r>
            <a:r>
              <a:rPr lang="ar-SA" sz="2000" b="1" u="sng" dirty="0">
                <a:effectLst/>
                <a:latin typeface="Sakkal Majalla" panose="02000000000000000000" pitchFamily="2" charset="-78"/>
                <a:ea typeface="Times New Roman" panose="02020603050405020304" pitchFamily="18" charset="0"/>
                <a:cs typeface="Sakkal Majalla" panose="02000000000000000000" pitchFamily="2" charset="-78"/>
              </a:rPr>
              <a:t>والمصدرون للأوراق المالية أو المقترضون</a:t>
            </a: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 ( الشركات والمؤسسات والأفراد الذين تقل دخولهم عن احتياجاتهم من الأموال ويبحثون عن مصادر تمويل)، وطرف ثالث يتواجد في الأسواق المالية وهم </a:t>
            </a:r>
            <a:r>
              <a:rPr lang="ar-SA" sz="2000" b="1" u="sng" dirty="0">
                <a:effectLst/>
                <a:latin typeface="Sakkal Majalla" panose="02000000000000000000" pitchFamily="2" charset="-78"/>
                <a:ea typeface="Times New Roman" panose="02020603050405020304" pitchFamily="18" charset="0"/>
                <a:cs typeface="Sakkal Majalla" panose="02000000000000000000" pitchFamily="2" charset="-78"/>
              </a:rPr>
              <a:t>الوسطاء</a:t>
            </a: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 ( بدلا من الصدفة في المثال السابق) والذين يمثلون حلقة الوصل في الأسواق المالية </a:t>
            </a:r>
            <a:r>
              <a:rPr lang="ar-EG" sz="2000" dirty="0">
                <a:effectLst/>
                <a:latin typeface="Sakkal Majalla" panose="02000000000000000000" pitchFamily="2" charset="-78"/>
                <a:ea typeface="Times New Roman" panose="02020603050405020304" pitchFamily="18" charset="0"/>
                <a:cs typeface="Sakkal Majalla" panose="02000000000000000000" pitchFamily="2" charset="-78"/>
              </a:rPr>
              <a:t>بين </a:t>
            </a:r>
            <a:r>
              <a:rPr lang="ar-EG" sz="2000" u="sng" dirty="0">
                <a:effectLst/>
                <a:latin typeface="Sakkal Majalla" panose="02000000000000000000" pitchFamily="2" charset="-78"/>
                <a:ea typeface="Times New Roman" panose="02020603050405020304" pitchFamily="18" charset="0"/>
                <a:cs typeface="Sakkal Majalla" panose="02000000000000000000" pitchFamily="2" charset="-78"/>
              </a:rPr>
              <a:t>المستثمرين</a:t>
            </a:r>
            <a:r>
              <a:rPr lang="ar-EG" sz="2000" dirty="0">
                <a:effectLst/>
                <a:latin typeface="Sakkal Majalla" panose="02000000000000000000" pitchFamily="2" charset="-78"/>
                <a:ea typeface="Times New Roman" panose="02020603050405020304" pitchFamily="18" charset="0"/>
                <a:cs typeface="Sakkal Majalla" panose="02000000000000000000" pitchFamily="2" charset="-78"/>
              </a:rPr>
              <a:t> في الأوراق المالية وبين </a:t>
            </a:r>
            <a:r>
              <a:rPr lang="ar-EG" sz="2000" u="sng" dirty="0">
                <a:effectLst/>
                <a:latin typeface="Sakkal Majalla" panose="02000000000000000000" pitchFamily="2" charset="-78"/>
                <a:ea typeface="Times New Roman" panose="02020603050405020304" pitchFamily="18" charset="0"/>
                <a:cs typeface="Sakkal Majalla" panose="02000000000000000000" pitchFamily="2" charset="-78"/>
              </a:rPr>
              <a:t>الجهة </a:t>
            </a:r>
            <a:r>
              <a:rPr lang="ar-EG" sz="2000" u="sng" dirty="0" err="1">
                <a:effectLst/>
                <a:latin typeface="Sakkal Majalla" panose="02000000000000000000" pitchFamily="2" charset="-78"/>
                <a:ea typeface="Times New Roman" panose="02020603050405020304" pitchFamily="18" charset="0"/>
                <a:cs typeface="Sakkal Majalla" panose="02000000000000000000" pitchFamily="2" charset="-78"/>
              </a:rPr>
              <a:t>المصدره</a:t>
            </a:r>
            <a:r>
              <a:rPr lang="ar-EG" sz="2000" dirty="0">
                <a:effectLst/>
                <a:latin typeface="Sakkal Majalla" panose="02000000000000000000" pitchFamily="2" charset="-78"/>
                <a:ea typeface="Times New Roman" panose="02020603050405020304" pitchFamily="18" charset="0"/>
                <a:cs typeface="Sakkal Majalla" panose="02000000000000000000" pitchFamily="2" charset="-78"/>
              </a:rPr>
              <a:t> للأوراق المالية ،وهم البنوك التجارية والبنوك المتخصصة وشركات التأمين وشركات الاستثمار ومكاتب السمسرة، حيث يحصل الوسطاء على عمولات وسمسره مقابل الوساطة ، باعتبارهم صانعي بيع الأوراق المالية والمتحكمين في حركة السيولة ، والمحافظين على استقرار اسعار الأوراق المالية في الأسواق المالية.</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948082"/>
            <a:ext cx="7123602" cy="584775"/>
          </a:xfrm>
          <a:prstGeom prst="rect">
            <a:avLst/>
          </a:prstGeom>
          <a:noFill/>
        </p:spPr>
        <p:txBody>
          <a:bodyPr wrap="square">
            <a:spAutoFit/>
          </a:bodyPr>
          <a:lstStyle/>
          <a:p>
            <a:pPr algn="ctr"/>
            <a:r>
              <a:rPr lang="ar-SA" sz="3200" b="1" dirty="0">
                <a:effectLst/>
                <a:ea typeface="Times New Roman" panose="02020603050405020304" pitchFamily="18" charset="0"/>
                <a:cs typeface="Sakkal Majalla" panose="02000000000000000000" pitchFamily="2" charset="-78"/>
              </a:rPr>
              <a:t>تصنيف الأسواق المالية </a:t>
            </a:r>
            <a:r>
              <a:rPr lang="en-US" sz="2400" b="1" dirty="0">
                <a:effectLst/>
                <a:latin typeface="Sakkal Majalla" panose="02000000000000000000" pitchFamily="2" charset="-78"/>
                <a:ea typeface="Times New Roman" panose="02020603050405020304" pitchFamily="18" charset="0"/>
              </a:rPr>
              <a:t>Classification of Financial Markets</a:t>
            </a:r>
            <a:endParaRPr lang="en-US" sz="2400" dirty="0"/>
          </a:p>
        </p:txBody>
      </p:sp>
    </p:spTree>
    <p:extLst>
      <p:ext uri="{BB962C8B-B14F-4D97-AF65-F5344CB8AC3E}">
        <p14:creationId xmlns:p14="http://schemas.microsoft.com/office/powerpoint/2010/main" val="2962111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444365"/>
          </a:xfrm>
        </p:spPr>
        <p:txBody>
          <a:bodyPr anchor="t">
            <a:normAutofit/>
          </a:bodyPr>
          <a:lstStyle/>
          <a:p>
            <a:pPr marL="0" indent="0" algn="just">
              <a:lnSpc>
                <a:spcPct val="107000"/>
              </a:lnSpc>
              <a:spcBef>
                <a:spcPts val="0"/>
              </a:spcBef>
              <a:buNone/>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اما </a:t>
            </a:r>
            <a:r>
              <a:rPr lang="ar-SA" sz="2400" b="1" u="sng" dirty="0">
                <a:effectLst/>
                <a:latin typeface="Sakkal Majalla" panose="02000000000000000000" pitchFamily="2" charset="-78"/>
                <a:ea typeface="Times New Roman" panose="02020603050405020304" pitchFamily="18" charset="0"/>
                <a:cs typeface="Sakkal Majalla" panose="02000000000000000000" pitchFamily="2" charset="-78"/>
              </a:rPr>
              <a:t>تصنيفات الأسواق المالية</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التي يتداول فيها الأوراق المالية المختلفة ( السندات – الأسهم الممتازة – الأسهم العادية) </a:t>
            </a:r>
            <a:r>
              <a:rPr lang="ar-SA" sz="2400" dirty="0" err="1">
                <a:effectLst/>
                <a:latin typeface="Sakkal Majalla" panose="02000000000000000000" pitchFamily="2" charset="-78"/>
                <a:ea typeface="Times New Roman" panose="02020603050405020304" pitchFamily="18" charset="0"/>
                <a:cs typeface="Sakkal Majalla" panose="02000000000000000000" pitchFamily="2" charset="-78"/>
              </a:rPr>
              <a:t>فهى</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تصنيفات متعددة ، حيث تصنف اما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لطبيعة الأوراق المالية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أسواق أوليه – أسواق ثانويه) أو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حسب الحقوق والالتزامات</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 أسواق دين- أسواق حقوق الملكية) أو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حسب أسلوب التمويل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أسواق قروض – أسواق أوراق مالية) أو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حسب الغرض من التمويل</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 أسواق نقد – أسواق رأس المال) ،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أو حسب توقيت تسليم الأصول المالية</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حاضرة – مستقبلة) ، ونظرا للتداخل بين هذه التقسيمات الخمسة ، لذا يمكن بيان تصنيف الأسواق المالية  حسب طبيعة الأوراق المالية ( أسواق أوليه – أسواق ثانويه)، وحسب الغرض من التمويل أو تاريخ استحقاق الأصول المالية( أسواق نقد – أسواق رأس المال) ، وحسب توقيت تسليم الأصول المالية( حاضرة – مستقبلة) كما </a:t>
            </a:r>
            <a:r>
              <a:rPr lang="ar-SA" sz="2400" dirty="0" err="1">
                <a:effectLst/>
                <a:latin typeface="Sakkal Majalla" panose="02000000000000000000" pitchFamily="2" charset="-78"/>
                <a:ea typeface="Times New Roman" panose="02020603050405020304" pitchFamily="18" charset="0"/>
                <a:cs typeface="Sakkal Majalla" panose="02000000000000000000" pitchFamily="2" charset="-78"/>
              </a:rPr>
              <a:t>هومبين</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لنا فيما يلى:-</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948082"/>
            <a:ext cx="7123602" cy="584775"/>
          </a:xfrm>
          <a:prstGeom prst="rect">
            <a:avLst/>
          </a:prstGeom>
          <a:noFill/>
        </p:spPr>
        <p:txBody>
          <a:bodyPr wrap="square">
            <a:spAutoFit/>
          </a:bodyPr>
          <a:lstStyle/>
          <a:p>
            <a:pPr algn="ctr"/>
            <a:r>
              <a:rPr lang="ar-SA" sz="3200" b="1" dirty="0">
                <a:effectLst/>
                <a:ea typeface="Times New Roman" panose="02020603050405020304" pitchFamily="18" charset="0"/>
                <a:cs typeface="Sakkal Majalla" panose="02000000000000000000" pitchFamily="2" charset="-78"/>
              </a:rPr>
              <a:t>تصنيف الأسواق المالية </a:t>
            </a:r>
            <a:r>
              <a:rPr lang="en-US" sz="2400" b="1" dirty="0">
                <a:effectLst/>
                <a:latin typeface="Sakkal Majalla" panose="02000000000000000000" pitchFamily="2" charset="-78"/>
                <a:ea typeface="Times New Roman" panose="02020603050405020304" pitchFamily="18" charset="0"/>
              </a:rPr>
              <a:t>Classification of Financial Markets</a:t>
            </a:r>
            <a:endParaRPr lang="en-US" sz="2400" dirty="0"/>
          </a:p>
        </p:txBody>
      </p:sp>
    </p:spTree>
    <p:extLst>
      <p:ext uri="{BB962C8B-B14F-4D97-AF65-F5344CB8AC3E}">
        <p14:creationId xmlns:p14="http://schemas.microsoft.com/office/powerpoint/2010/main" val="134837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076450" y="1844675"/>
            <a:ext cx="9853611" cy="4444365"/>
          </a:xfrm>
        </p:spPr>
        <p:txBody>
          <a:bodyPr anchor="t">
            <a:normAutofit/>
          </a:bodyPr>
          <a:lstStyle/>
          <a:p>
            <a:pPr marL="0" marR="0" algn="just" rtl="1">
              <a:lnSpc>
                <a:spcPct val="107000"/>
              </a:lnSpc>
              <a:spcBef>
                <a:spcPts val="0"/>
              </a:spcBef>
              <a:spcAft>
                <a:spcPts val="800"/>
              </a:spcAft>
            </a:pP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يقصد </a:t>
            </a:r>
            <a:r>
              <a:rPr lang="ar-SA" sz="1800" b="1" u="sng" dirty="0">
                <a:effectLst/>
                <a:latin typeface="Sakkal Majalla" panose="02000000000000000000" pitchFamily="2" charset="-78"/>
                <a:ea typeface="Times New Roman" panose="02020603050405020304" pitchFamily="18" charset="0"/>
                <a:cs typeface="Sakkal Majalla" panose="02000000000000000000" pitchFamily="2" charset="-78"/>
              </a:rPr>
              <a:t>بالسوق الأولية</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Sakkal Majalla" panose="02000000000000000000" pitchFamily="2" charset="-78"/>
              </a:rPr>
              <a:t>Primary Market</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سوق الإصدار ، </a:t>
            </a:r>
            <a:r>
              <a:rPr lang="ar-SA" sz="1800" dirty="0" err="1">
                <a:effectLst/>
                <a:latin typeface="Sakkal Majalla" panose="02000000000000000000" pitchFamily="2" charset="-78"/>
                <a:ea typeface="Times New Roman" panose="02020603050405020304" pitchFamily="18" charset="0"/>
                <a:cs typeface="Sakkal Majalla" panose="02000000000000000000" pitchFamily="2" charset="-78"/>
              </a:rPr>
              <a:t>اى</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السوق الذى تطرح فيه الإصدارات الجديدة من الأوراق المالية من قبل المنشآت والشركات بغرض الحصول على رأس المال أو بقصد زيادة رأسمال هذه المنشآت أو الشركات، وبالتالي فهي سوق الغرض منها الحصول على التمويل طويل الآجل ، وفى هذه السوق وسطاء أهمها بنوك الاستثمار</a:t>
            </a:r>
            <a:r>
              <a:rPr lang="en-US" sz="1800" dirty="0">
                <a:effectLst/>
                <a:latin typeface="Sakkal Majalla" panose="02000000000000000000" pitchFamily="2" charset="-78"/>
                <a:ea typeface="Times New Roman" panose="02020603050405020304" pitchFamily="18" charset="0"/>
                <a:cs typeface="Sakkal Majalla" panose="02000000000000000000" pitchFamily="2" charset="-78"/>
              </a:rPr>
              <a:t>Investment Banks </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باعتبارها من المؤسسات المالية ذات الخبرة في عملية اصدار وتسويق الإصدارات الجديدة تقوم بشراء الإصدارات الجديدة من المنشآت والشركات و إعادة بيعها للمستثمرين أو البحث عن مستثمر واحد أو مجموعة من المستثمرين.</a:t>
            </a:r>
            <a:endParaRPr lang="en-US" sz="18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800"/>
              </a:spcAft>
            </a:pP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وقد تقوم الجهة المصدرة ( المنشآت والشركات) بطرح اصداراتها الجديدة لعامة المستثمرين من أفراد ومؤسسات وهو ما يعرف </a:t>
            </a:r>
            <a:r>
              <a:rPr lang="ar-SA" sz="1800" b="1" dirty="0">
                <a:effectLst/>
                <a:latin typeface="Sakkal Majalla" panose="02000000000000000000" pitchFamily="2" charset="-78"/>
                <a:ea typeface="Times New Roman" panose="02020603050405020304" pitchFamily="18" charset="0"/>
                <a:cs typeface="Sakkal Majalla" panose="02000000000000000000" pitchFamily="2" charset="-78"/>
              </a:rPr>
              <a:t>بالطرح العام</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Sakkal Majalla" panose="02000000000000000000" pitchFamily="2" charset="-78"/>
              </a:rPr>
              <a:t>Public Offering </a:t>
            </a:r>
            <a:r>
              <a:rPr lang="ar-EG" sz="1800" dirty="0">
                <a:effectLst/>
                <a:latin typeface="Sakkal Majalla" panose="02000000000000000000" pitchFamily="2" charset="-78"/>
                <a:ea typeface="Times New Roman" panose="02020603050405020304" pitchFamily="18" charset="0"/>
                <a:cs typeface="Sakkal Majalla" panose="02000000000000000000" pitchFamily="2" charset="-78"/>
              </a:rPr>
              <a:t> أو طرح اصداراتها الجديدة لمستثمر رئيسي كصندوق استثمار أو شركة تأمين وهو ما يعرف </a:t>
            </a:r>
            <a:r>
              <a:rPr lang="ar-EG" sz="1800" b="1" dirty="0">
                <a:effectLst/>
                <a:latin typeface="Sakkal Majalla" panose="02000000000000000000" pitchFamily="2" charset="-78"/>
                <a:ea typeface="Times New Roman" panose="02020603050405020304" pitchFamily="18" charset="0"/>
                <a:cs typeface="Sakkal Majalla" panose="02000000000000000000" pitchFamily="2" charset="-78"/>
              </a:rPr>
              <a:t>بالطرح الخاص</a:t>
            </a:r>
            <a:r>
              <a:rPr lang="ar-EG" sz="18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Sakkal Majalla" panose="02000000000000000000" pitchFamily="2" charset="-78"/>
              </a:rPr>
              <a:t>Private Offering </a:t>
            </a:r>
            <a:r>
              <a:rPr lang="ar-EG" sz="1800" dirty="0">
                <a:effectLst/>
                <a:latin typeface="Sakkal Majalla" panose="02000000000000000000" pitchFamily="2" charset="-78"/>
                <a:ea typeface="Times New Roman" panose="02020603050405020304" pitchFamily="18" charset="0"/>
                <a:cs typeface="Sakkal Majalla" panose="02000000000000000000" pitchFamily="2" charset="-78"/>
              </a:rPr>
              <a:t> ، وقد يتساءل البعض </a:t>
            </a:r>
            <a:r>
              <a:rPr lang="ar-EG" sz="1800" b="1" dirty="0">
                <a:effectLst/>
                <a:latin typeface="Sakkal Majalla" panose="02000000000000000000" pitchFamily="2" charset="-78"/>
                <a:ea typeface="Times New Roman" panose="02020603050405020304" pitchFamily="18" charset="0"/>
                <a:cs typeface="Sakkal Majalla" panose="02000000000000000000" pitchFamily="2" charset="-78"/>
              </a:rPr>
              <a:t>هل هناك فرق بين الطرح العام والطرح الخاص؟</a:t>
            </a:r>
            <a:r>
              <a:rPr lang="ar-EG" sz="1800" dirty="0">
                <a:effectLst/>
                <a:latin typeface="Sakkal Majalla" panose="02000000000000000000" pitchFamily="2" charset="-78"/>
                <a:ea typeface="Times New Roman" panose="02020603050405020304" pitchFamily="18" charset="0"/>
                <a:cs typeface="Sakkal Majalla" panose="02000000000000000000" pitchFamily="2" charset="-78"/>
              </a:rPr>
              <a:t> ، بالطبع هناك فرق حيث يتسم الطرح الخاص بميزة وهى تجنب الإجراءات المطولة والتكاليف المرتبطة بضرورة تسجيل الإصدارات الجديدة المعروضة للطرح العام لدى الهيئة الهامه لسوق المال.</a:t>
            </a:r>
            <a:endParaRPr lang="en-US" sz="1800" dirty="0">
              <a:effectLst/>
              <a:latin typeface="Sakkal Majalla" panose="02000000000000000000" pitchFamily="2" charset="-78"/>
              <a:ea typeface="Calibri" panose="020F0502020204030204" pitchFamily="34" charset="0"/>
              <a:cs typeface="Sakkal Majalla" panose="02000000000000000000" pitchFamily="2" charset="-78"/>
            </a:endParaRPr>
          </a:p>
          <a:p>
            <a:pPr algn="just"/>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أما </a:t>
            </a:r>
            <a:r>
              <a:rPr lang="ar-SA" sz="1800" b="1" u="sng" dirty="0">
                <a:effectLst/>
                <a:latin typeface="Sakkal Majalla" panose="02000000000000000000" pitchFamily="2" charset="-78"/>
                <a:ea typeface="Times New Roman" panose="02020603050405020304" pitchFamily="18" charset="0"/>
                <a:cs typeface="Sakkal Majalla" panose="02000000000000000000" pitchFamily="2" charset="-78"/>
              </a:rPr>
              <a:t>السوق الثانوية </a:t>
            </a:r>
            <a:r>
              <a:rPr lang="en-US" sz="1800" dirty="0">
                <a:effectLst/>
                <a:latin typeface="Sakkal Majalla" panose="02000000000000000000" pitchFamily="2" charset="-78"/>
                <a:ea typeface="Times New Roman" panose="02020603050405020304" pitchFamily="18" charset="0"/>
                <a:cs typeface="Sakkal Majalla" panose="02000000000000000000" pitchFamily="2" charset="-78"/>
              </a:rPr>
              <a:t>Secondary Market</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 فيقصد بها </a:t>
            </a:r>
            <a:r>
              <a:rPr lang="ar-SA" sz="1800" b="1" u="sng" dirty="0">
                <a:effectLst/>
                <a:latin typeface="Sakkal Majalla" panose="02000000000000000000" pitchFamily="2" charset="-78"/>
                <a:ea typeface="Times New Roman" panose="02020603050405020304" pitchFamily="18" charset="0"/>
                <a:cs typeface="Sakkal Majalla" panose="02000000000000000000" pitchFamily="2" charset="-78"/>
              </a:rPr>
              <a:t>سوق التداول</a:t>
            </a:r>
            <a:r>
              <a:rPr lang="ar-SA" sz="1800" b="1"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1800" dirty="0">
                <a:effectLst/>
                <a:latin typeface="Sakkal Majalla" panose="02000000000000000000" pitchFamily="2" charset="-78"/>
                <a:ea typeface="Times New Roman" panose="02020603050405020304" pitchFamily="18" charset="0"/>
                <a:cs typeface="Sakkal Majalla" panose="02000000000000000000" pitchFamily="2" charset="-78"/>
              </a:rPr>
              <a:t>أي السوق الذى يتم فيه تداول الأوراق المالية التي طرحتها المنشآت والشركات سلفا في السوق الأولية(سوق الإصدار) ، ويمكنك أيها القارئ العزيز معرفة الفرق بين السوق الأولية والسوق الثانوية من خلال فهم المثال التالي:</a:t>
            </a:r>
            <a:endParaRPr lang="en-US" sz="18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395461"/>
            <a:ext cx="7123602" cy="1077218"/>
          </a:xfrm>
          <a:prstGeom prst="rect">
            <a:avLst/>
          </a:prstGeom>
          <a:noFill/>
        </p:spPr>
        <p:txBody>
          <a:bodyPr wrap="square">
            <a:spAutoFit/>
          </a:bodyPr>
          <a:lstStyle/>
          <a:p>
            <a:pPr algn="ctr"/>
            <a:r>
              <a:rPr lang="ar-SA" sz="3200" b="1" dirty="0">
                <a:effectLst/>
                <a:ea typeface="Times New Roman" panose="02020603050405020304" pitchFamily="18" charset="0"/>
                <a:cs typeface="Sakkal Majalla" panose="02000000000000000000" pitchFamily="2" charset="-78"/>
              </a:rPr>
              <a:t>تصنيف الأسواق المالية</a:t>
            </a:r>
          </a:p>
          <a:p>
            <a:pPr algn="ctr"/>
            <a:r>
              <a:rPr lang="ar-SA" sz="3200" b="1" dirty="0">
                <a:effectLst/>
                <a:ea typeface="Times New Roman" panose="02020603050405020304" pitchFamily="18" charset="0"/>
                <a:cs typeface="Sakkal Majalla" panose="02000000000000000000" pitchFamily="2" charset="-78"/>
              </a:rPr>
              <a:t> </a:t>
            </a: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الأسواق </a:t>
            </a:r>
            <a:r>
              <a:rPr lang="ar-SA" sz="2400" b="1" dirty="0" err="1">
                <a:effectLst/>
                <a:latin typeface="Calibri" panose="020F0502020204030204" pitchFamily="34" charset="0"/>
                <a:ea typeface="Times New Roman" panose="02020603050405020304" pitchFamily="18" charset="0"/>
                <a:cs typeface="Sakkal Majalla" panose="02000000000000000000" pitchFamily="2" charset="-78"/>
              </a:rPr>
              <a:t>الأوليه</a:t>
            </a: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 والأسواق </a:t>
            </a:r>
            <a:r>
              <a:rPr lang="ar-SA" sz="2400" b="1" dirty="0" err="1">
                <a:effectLst/>
                <a:latin typeface="Calibri" panose="020F0502020204030204" pitchFamily="34" charset="0"/>
                <a:ea typeface="Times New Roman" panose="02020603050405020304" pitchFamily="18" charset="0"/>
                <a:cs typeface="Sakkal Majalla" panose="02000000000000000000" pitchFamily="2" charset="-78"/>
              </a:rPr>
              <a:t>الثانويه</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22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algn="just" rtl="1">
              <a:lnSpc>
                <a:spcPct val="200000"/>
              </a:lnSpc>
              <a:spcBef>
                <a:spcPts val="0"/>
              </a:spcBef>
              <a:spcAft>
                <a:spcPts val="0"/>
              </a:spcAft>
            </a:pPr>
            <a:r>
              <a:rPr lang="ar-EG" sz="24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ارادت</a:t>
            </a:r>
            <a:r>
              <a:rPr lang="ar-SA" sz="24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b="1" u="sng" dirty="0">
                <a:solidFill>
                  <a:schemeClr val="tx1"/>
                </a:solidFill>
                <a:effectLst/>
                <a:ea typeface="Times New Roman" panose="02020603050405020304" pitchFamily="18" charset="0"/>
                <a:cs typeface="Sakkal Majalla" panose="02000000000000000000" pitchFamily="2" charset="-78"/>
              </a:rPr>
              <a:t>شركة أرامكو السعودية</a:t>
            </a:r>
            <a:r>
              <a:rPr lang="ar-EG" sz="2400" dirty="0">
                <a:solidFill>
                  <a:schemeClr val="tx1"/>
                </a:solidFill>
                <a:effectLst/>
                <a:ea typeface="Times New Roman" panose="02020603050405020304" pitchFamily="18" charset="0"/>
                <a:cs typeface="Sakkal Majalla" panose="02000000000000000000" pitchFamily="2" charset="-78"/>
              </a:rPr>
              <a:t> </a:t>
            </a:r>
            <a:r>
              <a:rPr lang="ar-EG" sz="24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طرح مليون سهم للاكتتاب العام لعامة المستثمرين من الأفراد والمؤسسات ، فإنها تطرحها اولا في السوق الأولية ، ويقوم المستثمرين بشرائها ، وبعد اكتمال كافة إجراءات الاكتتاب واستكمال شروط إدراج شركة أرامكو في أسواق المال السعودية ، فإن المليون سهم يمكن تداولها في السوق الثانوية ( بيع و شراء).</a:t>
            </a:r>
            <a:endParaRPr lang="en-US" sz="24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200000"/>
              </a:lnSpc>
              <a:spcBef>
                <a:spcPts val="0"/>
              </a:spcBef>
              <a:spcAft>
                <a:spcPts val="0"/>
              </a:spcAft>
            </a:pPr>
            <a:r>
              <a:rPr lang="ar-EG" sz="24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من ثم فإن السوق الثانوية تعتبر بمثابة مجالاً خصبا لصناع السوق وهم الوكلاء الذين يشترون الأوراق المالية لحسابهم ، والوسطاء الذين يشترون الأوراق المالية لحساب غيرهم.</a:t>
            </a:r>
            <a:endParaRPr lang="en-US" sz="24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algn="ctr"/>
            <a:endParaRPr lang="ar-SA" dirty="0"/>
          </a:p>
        </p:txBody>
      </p:sp>
      <p:sp>
        <p:nvSpPr>
          <p:cNvPr id="5" name="مستطيل 4">
            <a:extLst>
              <a:ext uri="{FF2B5EF4-FFF2-40B4-BE49-F238E27FC236}">
                <a16:creationId xmlns:a16="http://schemas.microsoft.com/office/drawing/2014/main" xmlns=""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xmlns=""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latin typeface="Sakkal Majalla" panose="02000000000000000000" pitchFamily="2" charset="-78"/>
                <a:cs typeface="Sakkal Majalla" panose="02000000000000000000" pitchFamily="2" charset="-78"/>
              </a:rPr>
              <a:t>مثال 3</a:t>
            </a:r>
          </a:p>
        </p:txBody>
      </p:sp>
      <p:pic>
        <p:nvPicPr>
          <p:cNvPr id="12" name="Picture 15">
            <a:extLst>
              <a:ext uri="{FF2B5EF4-FFF2-40B4-BE49-F238E27FC236}">
                <a16:creationId xmlns:a16="http://schemas.microsoft.com/office/drawing/2014/main" xmlns=""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xmlns="" id="{1EB0BEE8-0FA9-48F7-BA54-5F8D04284BE9}"/>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202705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xmlns=""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xmlns=""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2" name="TextBox 11">
            <a:extLst>
              <a:ext uri="{FF2B5EF4-FFF2-40B4-BE49-F238E27FC236}">
                <a16:creationId xmlns:a16="http://schemas.microsoft.com/office/drawing/2014/main" xmlns="" id="{34AAE3BA-F636-415D-90FE-7F2867359E79}"/>
              </a:ext>
            </a:extLst>
          </p:cNvPr>
          <p:cNvSpPr txBox="1"/>
          <p:nvPr/>
        </p:nvSpPr>
        <p:spPr>
          <a:xfrm>
            <a:off x="774441" y="693847"/>
            <a:ext cx="8601740" cy="5987024"/>
          </a:xfrm>
          <a:prstGeom prst="rect">
            <a:avLst/>
          </a:prstGeom>
          <a:noFill/>
        </p:spPr>
        <p:txBody>
          <a:bodyPr wrap="square">
            <a:spAutoFit/>
          </a:bodyPr>
          <a:lstStyle/>
          <a:p>
            <a:pPr marL="111125" algn="just" rtl="1"/>
            <a:endParaRPr lang="ar-EG" sz="2400" b="1" dirty="0">
              <a:latin typeface="Sakkal Majalla" panose="02000000000000000000" pitchFamily="2" charset="-78"/>
              <a:cs typeface="Sakkal Majalla" panose="02000000000000000000" pitchFamily="2" charset="-78"/>
            </a:endParaRPr>
          </a:p>
          <a:p>
            <a:pPr marL="0" marR="0" algn="r">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وتجدر الإشارة أن السوق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الثانويه</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تنقسم الى نوعين وهما:</a:t>
            </a:r>
            <a:endParaRPr lang="ar-SA" sz="1800" dirty="0">
              <a:effectLst/>
              <a:latin typeface="Calibri" panose="020F0502020204030204" pitchFamily="34" charset="0"/>
              <a:ea typeface="Times New Roman" panose="02020603050405020304" pitchFamily="18" charset="0"/>
              <a:cs typeface="Sakkal Majalla" panose="02000000000000000000" pitchFamily="2" charset="-78"/>
            </a:endParaRPr>
          </a:p>
          <a:p>
            <a:pPr marL="0" marR="0" algn="r">
              <a:lnSpc>
                <a:spcPct val="107000"/>
              </a:lnSpc>
              <a:spcBef>
                <a:spcPts val="0"/>
              </a:spcBef>
              <a:spcAft>
                <a:spcPts val="800"/>
              </a:spcAft>
            </a:pPr>
            <a:r>
              <a:rPr lang="ar-EG" sz="2400" b="1" u="sng" dirty="0">
                <a:effectLst/>
                <a:latin typeface="Calibri" panose="020F0502020204030204" pitchFamily="34" charset="0"/>
                <a:ea typeface="Times New Roman" panose="02020603050405020304" pitchFamily="18" charset="0"/>
                <a:cs typeface="Sakkal Majalla" panose="02000000000000000000" pitchFamily="2" charset="-78"/>
              </a:rPr>
              <a:t>السوق الثانوية النظامي</a:t>
            </a:r>
            <a:r>
              <a:rPr lang="ar-SA" sz="2400" b="1" u="sng" dirty="0">
                <a:effectLst/>
                <a:latin typeface="Calibri" panose="020F0502020204030204" pitchFamily="34" charset="0"/>
                <a:ea typeface="Times New Roman" panose="02020603050405020304" pitchFamily="18" charset="0"/>
                <a:cs typeface="Sakkal Majalla" panose="02000000000000000000" pitchFamily="2" charset="-78"/>
              </a:rPr>
              <a:t>ه</a:t>
            </a:r>
            <a:endParaRPr lang="en-US" sz="2400" b="1" u="sng"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ويقصد بالسوق الثانوية النظامي  </a:t>
            </a:r>
            <a:r>
              <a:rPr lang="ar-EG" sz="1800" b="1" dirty="0">
                <a:effectLst/>
                <a:latin typeface="Calibri" panose="020F0502020204030204" pitchFamily="34" charset="0"/>
                <a:ea typeface="Times New Roman" panose="02020603050405020304" pitchFamily="18" charset="0"/>
                <a:cs typeface="Sakkal Majalla" panose="02000000000000000000" pitchFamily="2" charset="-78"/>
              </a:rPr>
              <a:t>بو</a:t>
            </a:r>
            <a:r>
              <a:rPr lang="ar-EG" sz="1800" b="1" u="sng" dirty="0">
                <a:effectLst/>
                <a:latin typeface="Calibri" panose="020F0502020204030204" pitchFamily="34" charset="0"/>
                <a:ea typeface="Times New Roman" panose="02020603050405020304" pitchFamily="18" charset="0"/>
                <a:cs typeface="Sakkal Majalla" panose="02000000000000000000" pitchFamily="2" charset="-78"/>
              </a:rPr>
              <a:t>رصات الأوراق المالية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التي يتم فيها تداول الأوراق المالية، وهى بورصات عديده منشرة في الكثير من بلدان العالم ، كما ذكرنا سالفا تخضع لإجراءات وتنظيمات تجعل التعامل فيها عادلا بين المشترين والبائعين من خلال توفير كافة المعلومات والبيانات لهما لمنع التلاعب والغش ، ويدير عمليات التداول في هذه البورصات مجموعة متخصصة من الوسطاء بالنيابة عن المنشآت والشركات التي تطرح أوراقها المالية للتداول.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1800" b="1" u="sng" dirty="0">
                <a:effectLst/>
                <a:latin typeface="Calibri" panose="020F0502020204030204" pitchFamily="34" charset="0"/>
                <a:ea typeface="Times New Roman" panose="02020603050405020304" pitchFamily="18" charset="0"/>
                <a:cs typeface="Sakkal Majalla" panose="02000000000000000000" pitchFamily="2" charset="-78"/>
              </a:rPr>
              <a:t>ملحوظة هامه :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تقتضى البورصات توافر المعلومات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المحسابيه</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لكل الشركات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المسجله</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بها ، فضلا عن درجة عالية من الإفصاح في الشركات ، وتوافر الوسطاء بالقدر المطلوب للقيام بصناعة السوق بين المستثمرون </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و المقترضون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just" rtl="1">
              <a:lnSpc>
                <a:spcPct val="107000"/>
              </a:lnSpc>
              <a:spcBef>
                <a:spcPts val="0"/>
              </a:spcBef>
              <a:spcAft>
                <a:spcPts val="0"/>
              </a:spcAft>
            </a:pPr>
            <a:r>
              <a:rPr lang="ar-EG" sz="2400" b="1" u="sng" dirty="0">
                <a:effectLst/>
                <a:latin typeface="Calibri" panose="020F0502020204030204" pitchFamily="34" charset="0"/>
                <a:ea typeface="Times New Roman" panose="02020603050405020304" pitchFamily="18" charset="0"/>
                <a:cs typeface="Sakkal Majalla" panose="02000000000000000000" pitchFamily="2" charset="-78"/>
              </a:rPr>
              <a:t>السوق الثانوية الموازي</a:t>
            </a:r>
            <a:r>
              <a:rPr lang="ar-SA" sz="2400" b="1" u="sng" dirty="0">
                <a:effectLst/>
                <a:latin typeface="Calibri" panose="020F0502020204030204" pitchFamily="34" charset="0"/>
                <a:ea typeface="Times New Roman" panose="02020603050405020304" pitchFamily="18" charset="0"/>
                <a:cs typeface="Sakkal Majalla" panose="02000000000000000000" pitchFamily="2" charset="-78"/>
              </a:rPr>
              <a:t>ه</a:t>
            </a:r>
            <a:endParaRPr lang="en-US" sz="2400" b="1" u="sng"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ويقصد بالسوق الثانوية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الموازى</a:t>
            </a:r>
            <a:r>
              <a:rPr lang="ar-EG" sz="1800" b="1" u="sng" dirty="0">
                <a:effectLst/>
                <a:latin typeface="Calibri" panose="020F0502020204030204" pitchFamily="34" charset="0"/>
                <a:ea typeface="Times New Roman" panose="02020603050405020304" pitchFamily="18" charset="0"/>
                <a:cs typeface="Sakkal Majalla" panose="02000000000000000000" pitchFamily="2" charset="-78"/>
              </a:rPr>
              <a:t> السوق غير </a:t>
            </a:r>
            <a:r>
              <a:rPr lang="ar-EG" sz="1800" b="1" u="sng" dirty="0" err="1">
                <a:effectLst/>
                <a:latin typeface="Calibri" panose="020F0502020204030204" pitchFamily="34" charset="0"/>
                <a:ea typeface="Times New Roman" panose="02020603050405020304" pitchFamily="18" charset="0"/>
                <a:cs typeface="Sakkal Majalla" panose="02000000000000000000" pitchFamily="2" charset="-78"/>
              </a:rPr>
              <a:t>النظامى</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 حيث يحتوى على مجموعات من الوكلاء والوسطاء الذين يتعاملون بالأوراق المالية الخاصة بالمنشآت والشركات التي لم تكتمل شروط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ادارجها</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بالبورصات، ولا يقتصر التعامل في هذه السوق على الأوراق المالية الثانوية بل يتضمن ايضاً الأوراق المالية الأولية من اسهم وسندات حكومية وغير </a:t>
            </a:r>
            <a:r>
              <a:rPr lang="ar-EG" sz="1800" dirty="0" err="1">
                <a:effectLst/>
                <a:latin typeface="Calibri" panose="020F0502020204030204" pitchFamily="34" charset="0"/>
                <a:ea typeface="Times New Roman" panose="02020603050405020304" pitchFamily="18" charset="0"/>
                <a:cs typeface="Sakkal Majalla" panose="02000000000000000000" pitchFamily="2" charset="-78"/>
              </a:rPr>
              <a:t>حكوميه</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 ونظرا لأن التعامل في هذه السوق يتم عبر شبكة اتصالات واسعة وسريعة دون الحاجة لالتقاء البائعين والمشترين ، كما أن الأسعار يتم تحديها عن طريق التفاوض بين البائعين والمشترين من خلال الوكلاء والوسطاء الذين يعملون كصانعي سوق للأوراق المالية ، لذا تتسم السوق الثانوية الموازي بالمرونة والديناميكية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4025" indent="-342900" algn="just" rtl="1">
              <a:buFont typeface="Wingdings" panose="05000000000000000000" pitchFamily="2" charset="2"/>
              <a:buChar char="§"/>
            </a:pPr>
            <a:endParaRPr lang="ar-EG" sz="2400" b="1"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xmlns=""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ستطيل 6">
            <a:extLst>
              <a:ext uri="{FF2B5EF4-FFF2-40B4-BE49-F238E27FC236}">
                <a16:creationId xmlns:a16="http://schemas.microsoft.com/office/drawing/2014/main" xmlns="" id="{14DD300C-7948-4475-9155-0CE0F787A43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48271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xmlns=""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xmlns=""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xmlns=""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xmlns="" id="{10A59F78-AECD-436B-BE68-C7A59EF24C55}"/>
              </a:ext>
            </a:extLst>
          </p:cNvPr>
          <p:cNvSpPr txBox="1"/>
          <p:nvPr/>
        </p:nvSpPr>
        <p:spPr>
          <a:xfrm>
            <a:off x="9836062" y="2475885"/>
            <a:ext cx="2323000" cy="1708160"/>
          </a:xfrm>
          <a:prstGeom prst="rect">
            <a:avLst/>
          </a:prstGeom>
          <a:noFill/>
        </p:spPr>
        <p:txBody>
          <a:bodyPr wrap="square" rtlCol="1">
            <a:spAutoFit/>
          </a:bodyPr>
          <a:lstStyle/>
          <a:p>
            <a:pPr algn="ctr" rtl="1">
              <a:lnSpc>
                <a:spcPct val="200000"/>
              </a:lnSpc>
            </a:pPr>
            <a:r>
              <a:rPr lang="ar-SA" sz="2800" b="1" dirty="0">
                <a:effectLst/>
                <a:ea typeface="Times New Roman" panose="02020603050405020304" pitchFamily="18" charset="0"/>
                <a:cs typeface="Sakkal Majalla" panose="02000000000000000000" pitchFamily="2" charset="-78"/>
              </a:rPr>
              <a:t>اسواق النقد واسواق رأس المال</a:t>
            </a:r>
            <a:endParaRPr lang="ar-SA" sz="2800" b="1" dirty="0">
              <a:latin typeface="Sakkal Majalla" panose="02000000000000000000" pitchFamily="2" charset="-78"/>
              <a:cs typeface="Sakkal Majalla" panose="02000000000000000000" pitchFamily="2" charset="-78"/>
            </a:endParaRPr>
          </a:p>
        </p:txBody>
      </p:sp>
      <p:sp>
        <p:nvSpPr>
          <p:cNvPr id="12" name="TextBox 11">
            <a:extLst>
              <a:ext uri="{FF2B5EF4-FFF2-40B4-BE49-F238E27FC236}">
                <a16:creationId xmlns:a16="http://schemas.microsoft.com/office/drawing/2014/main" xmlns="" id="{34AAE3BA-F636-415D-90FE-7F2867359E79}"/>
              </a:ext>
            </a:extLst>
          </p:cNvPr>
          <p:cNvSpPr txBox="1"/>
          <p:nvPr/>
        </p:nvSpPr>
        <p:spPr>
          <a:xfrm>
            <a:off x="774441" y="1570164"/>
            <a:ext cx="8601740" cy="3046988"/>
          </a:xfrm>
          <a:prstGeom prst="rect">
            <a:avLst/>
          </a:prstGeom>
          <a:noFill/>
        </p:spPr>
        <p:txBody>
          <a:bodyPr wrap="square">
            <a:spAutoFit/>
          </a:bodyPr>
          <a:lstStyle/>
          <a:p>
            <a:pPr marL="111125" algn="just" rtl="1"/>
            <a:r>
              <a:rPr lang="ar-SA" sz="2800" dirty="0">
                <a:effectLst/>
                <a:latin typeface="Sakkal Majalla" panose="02000000000000000000" pitchFamily="2" charset="-78"/>
                <a:ea typeface="Times New Roman" panose="02020603050405020304" pitchFamily="18" charset="0"/>
                <a:cs typeface="Sakkal Majalla" panose="02000000000000000000" pitchFamily="2" charset="-78"/>
              </a:rPr>
              <a:t>يقصد </a:t>
            </a:r>
            <a:r>
              <a:rPr lang="ar-SA" sz="2800" b="1" u="sng" dirty="0">
                <a:effectLst/>
                <a:latin typeface="Sakkal Majalla" panose="02000000000000000000" pitchFamily="2" charset="-78"/>
                <a:ea typeface="Times New Roman" panose="02020603050405020304" pitchFamily="18" charset="0"/>
                <a:cs typeface="Sakkal Majalla" panose="02000000000000000000" pitchFamily="2" charset="-78"/>
              </a:rPr>
              <a:t>بأسواق النقد</a:t>
            </a:r>
            <a:r>
              <a:rPr lang="ar-SA" sz="2800" dirty="0">
                <a:effectLst/>
                <a:latin typeface="Sakkal Majalla" panose="02000000000000000000" pitchFamily="2" charset="-78"/>
                <a:ea typeface="Times New Roman" panose="02020603050405020304" pitchFamily="18" charset="0"/>
                <a:cs typeface="Sakkal Majalla" panose="02000000000000000000" pitchFamily="2" charset="-78"/>
              </a:rPr>
              <a:t> تلك الأسواق التي يتم فيها تداول الأصول المالية قصيرة الأجل ( سنة فأقل) وهى ما تعرف بالأصول المتداولة أو ما يعرف برأس المال العامل كالأوراق التجارية </a:t>
            </a:r>
            <a:r>
              <a:rPr lang="en-US" sz="2800" dirty="0">
                <a:effectLst/>
                <a:latin typeface="Sakkal Majalla" panose="02000000000000000000" pitchFamily="2" charset="-78"/>
                <a:ea typeface="Times New Roman" panose="02020603050405020304" pitchFamily="18" charset="0"/>
                <a:cs typeface="Sakkal Majalla" panose="02000000000000000000" pitchFamily="2" charset="-78"/>
              </a:rPr>
              <a:t>Commercial Papers</a:t>
            </a:r>
            <a:r>
              <a:rPr lang="ar-EG" sz="2800" dirty="0">
                <a:effectLst/>
                <a:latin typeface="Sakkal Majalla" panose="02000000000000000000" pitchFamily="2" charset="-78"/>
                <a:ea typeface="Times New Roman" panose="02020603050405020304" pitchFamily="18" charset="0"/>
                <a:cs typeface="Sakkal Majalla" panose="02000000000000000000" pitchFamily="2" charset="-78"/>
              </a:rPr>
              <a:t> ، وشهادات الإيداع القابلة للتداول </a:t>
            </a:r>
            <a:r>
              <a:rPr lang="en-US" sz="2800" dirty="0">
                <a:effectLst/>
                <a:latin typeface="Sakkal Majalla" panose="02000000000000000000" pitchFamily="2" charset="-78"/>
                <a:ea typeface="Times New Roman" panose="02020603050405020304" pitchFamily="18" charset="0"/>
                <a:cs typeface="Sakkal Majalla" panose="02000000000000000000" pitchFamily="2" charset="-78"/>
              </a:rPr>
              <a:t>Negotiable Certificates of Deposits</a:t>
            </a:r>
            <a:r>
              <a:rPr lang="ar-EG" sz="2800" dirty="0">
                <a:effectLst/>
                <a:latin typeface="Sakkal Majalla" panose="02000000000000000000" pitchFamily="2" charset="-78"/>
                <a:ea typeface="Times New Roman" panose="02020603050405020304" pitchFamily="18" charset="0"/>
                <a:cs typeface="Sakkal Majalla" panose="02000000000000000000" pitchFamily="2" charset="-78"/>
              </a:rPr>
              <a:t> ، ومستندات القبول المصرفي </a:t>
            </a:r>
            <a:r>
              <a:rPr lang="en-US" sz="2800" dirty="0">
                <a:effectLst/>
                <a:latin typeface="Sakkal Majalla" panose="02000000000000000000" pitchFamily="2" charset="-78"/>
                <a:ea typeface="Times New Roman" panose="02020603050405020304" pitchFamily="18" charset="0"/>
                <a:cs typeface="Sakkal Majalla" panose="02000000000000000000" pitchFamily="2" charset="-78"/>
              </a:rPr>
              <a:t>Banker Acceptance</a:t>
            </a:r>
            <a:r>
              <a:rPr lang="ar-EG" sz="2800" dirty="0">
                <a:effectLst/>
                <a:latin typeface="Sakkal Majalla" panose="02000000000000000000" pitchFamily="2" charset="-78"/>
                <a:ea typeface="Times New Roman" panose="02020603050405020304" pitchFamily="18" charset="0"/>
                <a:cs typeface="Sakkal Majalla" panose="02000000000000000000" pitchFamily="2" charset="-78"/>
              </a:rPr>
              <a:t>  والتي تعتبر بمثابة أداة دين يصدرها البنك التجاري لمستوردي البضائع الأجنبية على الحساب، وأذونات الخزينة </a:t>
            </a:r>
            <a:r>
              <a:rPr lang="en-US" sz="2800" dirty="0">
                <a:effectLst/>
                <a:latin typeface="Sakkal Majalla" panose="02000000000000000000" pitchFamily="2" charset="-78"/>
                <a:ea typeface="Times New Roman" panose="02020603050405020304" pitchFamily="18" charset="0"/>
                <a:cs typeface="Sakkal Majalla" panose="02000000000000000000" pitchFamily="2" charset="-78"/>
              </a:rPr>
              <a:t>Treasury Bills</a:t>
            </a:r>
            <a:r>
              <a:rPr lang="ar-EG" sz="2800" dirty="0">
                <a:effectLst/>
                <a:latin typeface="Sakkal Majalla" panose="02000000000000000000" pitchFamily="2" charset="-78"/>
                <a:ea typeface="Times New Roman" panose="02020603050405020304" pitchFamily="18" charset="0"/>
                <a:cs typeface="Sakkal Majalla" panose="02000000000000000000" pitchFamily="2" charset="-78"/>
              </a:rPr>
              <a:t> وكلها أدوات اقتراض أو دين قصيرة الأجل.</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a:p>
            <a:pPr marL="111125" algn="just" rtl="1"/>
            <a:endParaRPr lang="ar-EG" sz="2400"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xmlns=""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ستطيل 6">
            <a:extLst>
              <a:ext uri="{FF2B5EF4-FFF2-40B4-BE49-F238E27FC236}">
                <a16:creationId xmlns:a16="http://schemas.microsoft.com/office/drawing/2014/main" xmlns="" id="{14DD300C-7948-4475-9155-0CE0F787A43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203287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xmlns=""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7" name="مربع نص 6">
            <a:extLst>
              <a:ext uri="{FF2B5EF4-FFF2-40B4-BE49-F238E27FC236}">
                <a16:creationId xmlns:a16="http://schemas.microsoft.com/office/drawing/2014/main" xmlns="" id="{AA1140A8-5C66-48D2-9652-A74F2D285DDF}"/>
              </a:ext>
            </a:extLst>
          </p:cNvPr>
          <p:cNvSpPr txBox="1"/>
          <p:nvPr/>
        </p:nvSpPr>
        <p:spPr>
          <a:xfrm>
            <a:off x="625151" y="1668690"/>
            <a:ext cx="10657282" cy="3590727"/>
          </a:xfrm>
          <a:prstGeom prst="rect">
            <a:avLst/>
          </a:prstGeom>
          <a:noFill/>
        </p:spPr>
        <p:txBody>
          <a:bodyPr wrap="square" rtlCol="1">
            <a:spAutoFit/>
          </a:bodyPr>
          <a:lstStyle/>
          <a:p>
            <a:pPr marL="0" marR="0" algn="just" rtl="1">
              <a:lnSpc>
                <a:spcPct val="107000"/>
              </a:lnSpc>
              <a:spcBef>
                <a:spcPts val="0"/>
              </a:spcBef>
              <a:spcAft>
                <a:spcPts val="800"/>
              </a:spcAft>
            </a:pPr>
            <a:r>
              <a:rPr lang="ar-EG" sz="2000" dirty="0">
                <a:effectLst/>
                <a:latin typeface="Calibri" panose="020F0502020204030204" pitchFamily="34" charset="0"/>
                <a:ea typeface="Times New Roman" panose="02020603050405020304" pitchFamily="18" charset="0"/>
                <a:cs typeface="Sakkal Majalla" panose="02000000000000000000" pitchFamily="2" charset="-78"/>
              </a:rPr>
              <a:t>ويطلق على الصفقات التي تتم في سوق النقد " </a:t>
            </a:r>
            <a:r>
              <a:rPr lang="ar-EG" sz="2000" u="sng" dirty="0">
                <a:effectLst/>
                <a:latin typeface="Calibri" panose="020F0502020204030204" pitchFamily="34" charset="0"/>
                <a:ea typeface="Times New Roman" panose="02020603050405020304" pitchFamily="18" charset="0"/>
                <a:cs typeface="Sakkal Majalla" panose="02000000000000000000" pitchFamily="2" charset="-78"/>
              </a:rPr>
              <a:t>صفقات السوق المفتوح </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لأنه يتسم بالمرونة العالية، فضلا عن تكاليف التداول </a:t>
            </a:r>
            <a:r>
              <a:rPr lang="ar-EG" sz="2000" dirty="0" err="1">
                <a:effectLst/>
                <a:latin typeface="Calibri" panose="020F0502020204030204" pitchFamily="34" charset="0"/>
                <a:ea typeface="Times New Roman" panose="02020603050405020304" pitchFamily="18" charset="0"/>
                <a:cs typeface="Sakkal Majalla" panose="02000000000000000000" pitchFamily="2" charset="-78"/>
              </a:rPr>
              <a:t>فية</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منخفضة ، كما أن درجة المخاطرة فيه  ايضاً منخفضة لسببين وهما:-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cs"/>
              <a:buAutoNum type="arabic1Minus"/>
            </a:pPr>
            <a:r>
              <a:rPr lang="ar-EG" sz="2000" dirty="0">
                <a:effectLst/>
                <a:latin typeface="Calibri" panose="020F0502020204030204" pitchFamily="34" charset="0"/>
                <a:ea typeface="Times New Roman" panose="02020603050405020304" pitchFamily="18" charset="0"/>
                <a:cs typeface="Sakkal Majalla" panose="02000000000000000000" pitchFamily="2" charset="-78"/>
              </a:rPr>
              <a:t>انخفاض درجة المخاطرة النقدية الناجمة عن عدم انخفاض القيمة الأسمية للأوراق المالية المتداولة فيه بدرجة كبيره في فترة استحقاقها أو قبل ذلك</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cs"/>
              <a:buAutoNum type="arabic1Minus"/>
            </a:pPr>
            <a:r>
              <a:rPr lang="ar-EG" sz="2000" dirty="0">
                <a:effectLst/>
                <a:latin typeface="Calibri" panose="020F0502020204030204" pitchFamily="34" charset="0"/>
                <a:ea typeface="Times New Roman" panose="02020603050405020304" pitchFamily="18" charset="0"/>
                <a:cs typeface="Sakkal Majalla" panose="02000000000000000000" pitchFamily="2" charset="-78"/>
              </a:rPr>
              <a:t>انخفاض مخاطر الدين ،لأن المؤسسات والشركات المصدرة للأوراق المالية في هذا السوق ذات سمعة ومراكز ائتمانية قويه و، بالتالي احتمالية عجز المدين عن الوفاء بالتزامه ضئيل جدا.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2000" dirty="0">
                <a:effectLst/>
                <a:latin typeface="Calibri" panose="020F0502020204030204" pitchFamily="34" charset="0"/>
                <a:ea typeface="Times New Roman" panose="02020603050405020304" pitchFamily="18" charset="0"/>
                <a:cs typeface="Sakkal Majalla" panose="02000000000000000000" pitchFamily="2" charset="-78"/>
              </a:rPr>
              <a:t>ويعمل في سوق النقد </a:t>
            </a:r>
            <a:r>
              <a:rPr lang="ar-EG" sz="2000" u="sng" dirty="0">
                <a:effectLst/>
                <a:latin typeface="Calibri" panose="020F0502020204030204" pitchFamily="34" charset="0"/>
                <a:ea typeface="Times New Roman" panose="02020603050405020304" pitchFamily="18" charset="0"/>
                <a:cs typeface="Sakkal Majalla" panose="02000000000000000000" pitchFamily="2" charset="-78"/>
              </a:rPr>
              <a:t>البنوك التجارية </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والتي تقوم بتقديم القروض قصيرة الأجل ، </a:t>
            </a:r>
            <a:r>
              <a:rPr lang="ar-EG" sz="2000" u="sng" dirty="0">
                <a:effectLst/>
                <a:latin typeface="Calibri" panose="020F0502020204030204" pitchFamily="34" charset="0"/>
                <a:ea typeface="Times New Roman" panose="02020603050405020304" pitchFamily="18" charset="0"/>
                <a:cs typeface="Sakkal Majalla" panose="02000000000000000000" pitchFamily="2" charset="-78"/>
              </a:rPr>
              <a:t>والحكومات</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التي تقوم بإصدار اذونات الخزينة ، كذلك يعمل في هذه </a:t>
            </a:r>
            <a:r>
              <a:rPr lang="ar-EG" sz="2000" u="sng" dirty="0">
                <a:effectLst/>
                <a:latin typeface="Calibri" panose="020F0502020204030204" pitchFamily="34" charset="0"/>
                <a:ea typeface="Times New Roman" panose="02020603050405020304" pitchFamily="18" charset="0"/>
                <a:cs typeface="Sakkal Majalla" panose="02000000000000000000" pitchFamily="2" charset="-78"/>
              </a:rPr>
              <a:t>السوق السماسرة والمصدرون والمستوردون</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2000" dirty="0">
                <a:effectLst/>
                <a:latin typeface="Calibri" panose="020F0502020204030204" pitchFamily="34" charset="0"/>
                <a:ea typeface="Times New Roman" panose="02020603050405020304" pitchFamily="18" charset="0"/>
                <a:cs typeface="Sakkal Majalla" panose="02000000000000000000" pitchFamily="2" charset="-78"/>
              </a:rPr>
              <a:t>اما </a:t>
            </a:r>
            <a:r>
              <a:rPr lang="ar-EG" sz="2000" b="1" u="sng" dirty="0">
                <a:effectLst/>
                <a:latin typeface="Calibri" panose="020F0502020204030204" pitchFamily="34" charset="0"/>
                <a:ea typeface="Times New Roman" panose="02020603050405020304" pitchFamily="18" charset="0"/>
                <a:cs typeface="Sakkal Majalla" panose="02000000000000000000" pitchFamily="2" charset="-78"/>
              </a:rPr>
              <a:t>أسواق رأس المال</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2000" dirty="0">
                <a:effectLst/>
                <a:latin typeface="Sakkal Majalla" panose="02000000000000000000" pitchFamily="2" charset="-78"/>
                <a:ea typeface="Times New Roman" panose="02020603050405020304" pitchFamily="18" charset="0"/>
                <a:cs typeface="Arial" panose="020B0604020202020204" pitchFamily="34" charset="0"/>
              </a:rPr>
              <a:t>Capital Markets </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فهي </a:t>
            </a:r>
            <a:r>
              <a:rPr lang="ar-SA" sz="2000" dirty="0">
                <a:effectLst/>
                <a:latin typeface="Calibri" panose="020F0502020204030204" pitchFamily="34" charset="0"/>
                <a:ea typeface="Times New Roman" panose="02020603050405020304" pitchFamily="18" charset="0"/>
                <a:cs typeface="Sakkal Majalla" panose="02000000000000000000" pitchFamily="2" charset="-78"/>
              </a:rPr>
              <a:t>تلك الأسواق التي يتم فيها تداول الأصول المالية طويلة الأجل مثل القروض المباشرة طويلة الأجل أو الإصدارات المالية طويلة الأجل مثل الأسهم الممتازة والأسهم العادية، باعتبارها بمثابة أدوات ملكية </a:t>
            </a:r>
            <a:r>
              <a:rPr lang="en-US" sz="2000" dirty="0">
                <a:effectLst/>
                <a:latin typeface="Sakkal Majalla" panose="02000000000000000000" pitchFamily="2" charset="-78"/>
                <a:ea typeface="Times New Roman" panose="02020603050405020304" pitchFamily="18" charset="0"/>
                <a:cs typeface="Arial" panose="020B0604020202020204" pitchFamily="34" charset="0"/>
              </a:rPr>
              <a:t>Equity Instruments </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ليس لها تاريخ استحقاق</a:t>
            </a:r>
            <a:r>
              <a:rPr lang="ar-SA" sz="2000" dirty="0">
                <a:effectLst/>
                <a:latin typeface="Calibri" panose="020F0502020204030204" pitchFamily="34" charset="0"/>
                <a:ea typeface="Times New Roman" panose="02020603050405020304" pitchFamily="18" charset="0"/>
                <a:cs typeface="Sakkal Majalla" panose="02000000000000000000" pitchFamily="2" charset="-78"/>
              </a:rPr>
              <a:t> والسندات باعتبارها بمثابة أدوات دين </a:t>
            </a:r>
            <a:r>
              <a:rPr lang="en-US" sz="2000" dirty="0">
                <a:effectLst/>
                <a:latin typeface="Sakkal Majalla" panose="02000000000000000000" pitchFamily="2" charset="-78"/>
                <a:ea typeface="Times New Roman" panose="02020603050405020304" pitchFamily="18" charset="0"/>
                <a:cs typeface="Arial" panose="020B0604020202020204" pitchFamily="34" charset="0"/>
              </a:rPr>
              <a:t>Debt Instruments</a:t>
            </a:r>
            <a:r>
              <a:rPr lang="ar-EG" sz="2000" dirty="0">
                <a:effectLst/>
                <a:latin typeface="Calibri" panose="020F0502020204030204" pitchFamily="34" charset="0"/>
                <a:ea typeface="Times New Roman" panose="02020603050405020304" pitchFamily="18" charset="0"/>
                <a:cs typeface="Sakkal Majalla" panose="02000000000000000000" pitchFamily="2" charset="-78"/>
              </a:rPr>
              <a:t> ذات تواريخ استحقاق مختلفة.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15">
            <a:extLst>
              <a:ext uri="{FF2B5EF4-FFF2-40B4-BE49-F238E27FC236}">
                <a16:creationId xmlns:a16="http://schemas.microsoft.com/office/drawing/2014/main" xmlns=""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xmlns="" id="{1EB0BEE8-0FA9-48F7-BA54-5F8D04284BE9}"/>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75981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xmlns=""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xmlns="" id="{093ACE14-E7DE-457B-822C-5CF43CC9EE8B}"/>
              </a:ext>
            </a:extLst>
          </p:cNvPr>
          <p:cNvSpPr>
            <a:spLocks noGrp="1"/>
          </p:cNvSpPr>
          <p:nvPr>
            <p:ph idx="1"/>
          </p:nvPr>
        </p:nvSpPr>
        <p:spPr>
          <a:xfrm>
            <a:off x="4827565" y="1565654"/>
            <a:ext cx="6842904" cy="3871808"/>
          </a:xfrm>
        </p:spPr>
        <p:txBody>
          <a:bodyPr>
            <a:noAutofit/>
          </a:bodyPr>
          <a:lstStyle/>
          <a:p>
            <a:pPr marL="0" indent="0">
              <a:lnSpc>
                <a:spcPct val="100000"/>
              </a:lnSpc>
              <a:buNone/>
            </a:pPr>
            <a:endParaRPr lang="ar-SA" sz="2600" b="1" dirty="0">
              <a:latin typeface="Times New Roman" panose="02020603050405020304" pitchFamily="18" charset="0"/>
              <a:cs typeface="Sakkal Majalla" panose="02000000000000000000" pitchFamily="2" charset="-78"/>
              <a:sym typeface="Wingdings" panose="05000000000000000000" pitchFamily="2" charset="2"/>
            </a:endParaRPr>
          </a:p>
          <a:p>
            <a:pPr marL="0" indent="0">
              <a:lnSpc>
                <a:spcPct val="100000"/>
              </a:lnSpc>
              <a:buNone/>
            </a:pPr>
            <a:r>
              <a:rPr lang="ar-SA" sz="2400" b="1" dirty="0">
                <a:latin typeface="Sakkal Majalla" panose="02000000000000000000" pitchFamily="2" charset="-78"/>
                <a:cs typeface="Sakkal Majalla" panose="02000000000000000000" pitchFamily="2" charset="-78"/>
              </a:rPr>
              <a:t>بعد دراسة هذه </a:t>
            </a:r>
            <a:r>
              <a:rPr lang="ar-SA" sz="2400" b="1">
                <a:latin typeface="Sakkal Majalla" panose="02000000000000000000" pitchFamily="2" charset="-78"/>
                <a:cs typeface="Sakkal Majalla" panose="02000000000000000000" pitchFamily="2" charset="-78"/>
              </a:rPr>
              <a:t>الوحده، </a:t>
            </a:r>
            <a:r>
              <a:rPr lang="ar-SA" sz="2400" b="1" dirty="0">
                <a:latin typeface="Sakkal Majalla" panose="02000000000000000000" pitchFamily="2" charset="-78"/>
                <a:cs typeface="Sakkal Majalla" panose="02000000000000000000" pitchFamily="2" charset="-78"/>
              </a:rPr>
              <a:t>يتوقع من الطالب أن يكون قادراً على:</a:t>
            </a:r>
          </a:p>
          <a:p>
            <a:pPr>
              <a:lnSpc>
                <a:spcPct val="100000"/>
              </a:lnSpc>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تعريف سوق الأوراق المالية</a:t>
            </a:r>
            <a:endParaRPr lang="en-US"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 تعريف الأسواق المالية</a:t>
            </a:r>
            <a:endParaRPr lang="en-US"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تعريف أسواق رأس المال و أسواق النقد </a:t>
            </a:r>
          </a:p>
          <a:p>
            <a:pPr>
              <a:lnSpc>
                <a:spcPct val="10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تعريف المؤسسات المالية </a:t>
            </a:r>
          </a:p>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marL="0" indent="0">
              <a:lnSpc>
                <a:spcPct val="100000"/>
              </a:lnSpc>
              <a:buNone/>
            </a:pPr>
            <a:endParaRPr lang="ar-SA" sz="2800" b="1" dirty="0">
              <a:highlight>
                <a:srgbClr val="FFFF00"/>
              </a:highlight>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xmlns="" id="{7E561879-1AA4-4B1A-ABA4-1E8300E027C8}"/>
              </a:ext>
            </a:extLst>
          </p:cNvPr>
          <p:cNvGrpSpPr/>
          <p:nvPr/>
        </p:nvGrpSpPr>
        <p:grpSpPr>
          <a:xfrm>
            <a:off x="709127" y="1904899"/>
            <a:ext cx="4001184" cy="2995743"/>
            <a:chOff x="1282076" y="3138828"/>
            <a:chExt cx="10942480" cy="8192791"/>
          </a:xfrm>
        </p:grpSpPr>
        <p:sp>
          <p:nvSpPr>
            <p:cNvPr id="6" name="Freeform 1">
              <a:extLst>
                <a:ext uri="{FF2B5EF4-FFF2-40B4-BE49-F238E27FC236}">
                  <a16:creationId xmlns:a16="http://schemas.microsoft.com/office/drawing/2014/main" xmlns=""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xmlns=""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8" name="Freeform 3">
              <a:extLst>
                <a:ext uri="{FF2B5EF4-FFF2-40B4-BE49-F238E27FC236}">
                  <a16:creationId xmlns:a16="http://schemas.microsoft.com/office/drawing/2014/main" xmlns=""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sp>
          <p:nvSpPr>
            <p:cNvPr id="9" name="Freeform 9">
              <a:extLst>
                <a:ext uri="{FF2B5EF4-FFF2-40B4-BE49-F238E27FC236}">
                  <a16:creationId xmlns:a16="http://schemas.microsoft.com/office/drawing/2014/main" xmlns=""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0" name="Teardrop 14">
              <a:extLst>
                <a:ext uri="{FF2B5EF4-FFF2-40B4-BE49-F238E27FC236}">
                  <a16:creationId xmlns:a16="http://schemas.microsoft.com/office/drawing/2014/main" xmlns=""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9">
              <a:extLst>
                <a:ext uri="{FF2B5EF4-FFF2-40B4-BE49-F238E27FC236}">
                  <a16:creationId xmlns:a16="http://schemas.microsoft.com/office/drawing/2014/main" xmlns=""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2" name="Teardrop 30">
              <a:extLst>
                <a:ext uri="{FF2B5EF4-FFF2-40B4-BE49-F238E27FC236}">
                  <a16:creationId xmlns:a16="http://schemas.microsoft.com/office/drawing/2014/main" xmlns=""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Freeform 9">
              <a:extLst>
                <a:ext uri="{FF2B5EF4-FFF2-40B4-BE49-F238E27FC236}">
                  <a16:creationId xmlns:a16="http://schemas.microsoft.com/office/drawing/2014/main" xmlns=""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4" name="Teardrop 33">
              <a:extLst>
                <a:ext uri="{FF2B5EF4-FFF2-40B4-BE49-F238E27FC236}">
                  <a16:creationId xmlns:a16="http://schemas.microsoft.com/office/drawing/2014/main" xmlns=""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pic>
        <p:nvPicPr>
          <p:cNvPr id="16" name="Picture 15">
            <a:extLst>
              <a:ext uri="{FF2B5EF4-FFF2-40B4-BE49-F238E27FC236}">
                <a16:creationId xmlns:a16="http://schemas.microsoft.com/office/drawing/2014/main" xmlns=""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xmlns="" id="{3279DEEC-AD13-436C-8A52-ED12C9DE9D4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4" name="مربع نص 3">
            <a:extLst>
              <a:ext uri="{FF2B5EF4-FFF2-40B4-BE49-F238E27FC236}">
                <a16:creationId xmlns:a16="http://schemas.microsoft.com/office/drawing/2014/main" xmlns="" id="{AAE4F370-0460-45B5-BC1A-9D26DC98B572}"/>
              </a:ext>
            </a:extLst>
          </p:cNvPr>
          <p:cNvSpPr txBox="1"/>
          <p:nvPr/>
        </p:nvSpPr>
        <p:spPr>
          <a:xfrm>
            <a:off x="5294123" y="517696"/>
            <a:ext cx="2177199" cy="646331"/>
          </a:xfrm>
          <a:prstGeom prst="rect">
            <a:avLst/>
          </a:prstGeom>
          <a:noFill/>
        </p:spPr>
        <p:txBody>
          <a:bodyPr wrap="none" rtlCol="1">
            <a:spAutoFit/>
          </a:bodyPr>
          <a:lstStyle/>
          <a:p>
            <a:pPr algn="r" rtl="1"/>
            <a:r>
              <a:rPr lang="ar-SA" sz="3600" b="1" dirty="0">
                <a:latin typeface="Sakkal Majalla" panose="02000000000000000000" pitchFamily="2" charset="-78"/>
                <a:cs typeface="Sakkal Majalla" panose="02000000000000000000" pitchFamily="2" charset="-78"/>
              </a:rPr>
              <a:t>أهداف الوحدة</a:t>
            </a:r>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xmlns=""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xmlns=""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xmlns=""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ea typeface="Times New Roman" panose="02020603050405020304" pitchFamily="18" charset="0"/>
                <a:cs typeface="Sakkal Majalla" panose="02000000000000000000" pitchFamily="2" charset="-78"/>
              </a:rPr>
              <a:t>الاختلافات بين أسواق النقد وأسواق رأس المال</a:t>
            </a:r>
            <a:endParaRPr kumimoji="0" lang="ar-SA" sz="2400" b="0" i="0" u="none" strike="noStrike" kern="1200" cap="none" spc="0" normalizeH="0" baseline="0" noProof="0" dirty="0">
              <a:ln>
                <a:noFill/>
              </a:ln>
              <a:solidFill>
                <a:schemeClr val="tx1"/>
              </a:solidFill>
              <a:effectLst/>
              <a:uLnTx/>
              <a:uFillTx/>
              <a:latin typeface="Rockwell" panose="02060603020205020403"/>
              <a:ea typeface="+mn-ea"/>
              <a:cs typeface="Arial" panose="020B0604020202020204" pitchFamily="34" charset="0"/>
            </a:endParaRPr>
          </a:p>
        </p:txBody>
      </p:sp>
      <p:sp>
        <p:nvSpPr>
          <p:cNvPr id="14" name="مستطيل 13">
            <a:extLst>
              <a:ext uri="{FF2B5EF4-FFF2-40B4-BE49-F238E27FC236}">
                <a16:creationId xmlns:a16="http://schemas.microsoft.com/office/drawing/2014/main" xmlns=""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xmlns="" id="{14DD300C-7948-4475-9155-0CE0F787A43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graphicFrame>
        <p:nvGraphicFramePr>
          <p:cNvPr id="2" name="جدول 1">
            <a:extLst>
              <a:ext uri="{FF2B5EF4-FFF2-40B4-BE49-F238E27FC236}">
                <a16:creationId xmlns:a16="http://schemas.microsoft.com/office/drawing/2014/main" xmlns="" id="{63D5123F-3535-47E9-9E61-D9C681154924}"/>
              </a:ext>
            </a:extLst>
          </p:cNvPr>
          <p:cNvGraphicFramePr>
            <a:graphicFrameLocks noGrp="1"/>
          </p:cNvGraphicFramePr>
          <p:nvPr>
            <p:extLst>
              <p:ext uri="{D42A27DB-BD31-4B8C-83A1-F6EECF244321}">
                <p14:modId xmlns:p14="http://schemas.microsoft.com/office/powerpoint/2010/main" val="970300079"/>
              </p:ext>
            </p:extLst>
          </p:nvPr>
        </p:nvGraphicFramePr>
        <p:xfrm>
          <a:off x="1524000" y="1799292"/>
          <a:ext cx="6797039" cy="3444600"/>
        </p:xfrm>
        <a:graphic>
          <a:graphicData uri="http://schemas.openxmlformats.org/drawingml/2006/table">
            <a:tbl>
              <a:tblPr rtl="1" firstRow="1" firstCol="1" bandRow="1"/>
              <a:tblGrid>
                <a:gridCol w="2269417">
                  <a:extLst>
                    <a:ext uri="{9D8B030D-6E8A-4147-A177-3AD203B41FA5}">
                      <a16:colId xmlns:a16="http://schemas.microsoft.com/office/drawing/2014/main" xmlns="" val="895397396"/>
                    </a:ext>
                  </a:extLst>
                </a:gridCol>
                <a:gridCol w="2207748">
                  <a:extLst>
                    <a:ext uri="{9D8B030D-6E8A-4147-A177-3AD203B41FA5}">
                      <a16:colId xmlns:a16="http://schemas.microsoft.com/office/drawing/2014/main" xmlns="" val="2737791868"/>
                    </a:ext>
                  </a:extLst>
                </a:gridCol>
                <a:gridCol w="2319874">
                  <a:extLst>
                    <a:ext uri="{9D8B030D-6E8A-4147-A177-3AD203B41FA5}">
                      <a16:colId xmlns:a16="http://schemas.microsoft.com/office/drawing/2014/main" xmlns="" val="1204779476"/>
                    </a:ext>
                  </a:extLst>
                </a:gridCol>
              </a:tblGrid>
              <a:tr h="594969">
                <a:tc>
                  <a:txBody>
                    <a:bodyPr/>
                    <a:lstStyle/>
                    <a:p>
                      <a:pPr marL="0" marR="0" algn="ctr" rtl="1">
                        <a:lnSpc>
                          <a:spcPct val="107000"/>
                        </a:lnSpc>
                        <a:spcBef>
                          <a:spcPts val="0"/>
                        </a:spcBef>
                        <a:spcAft>
                          <a:spcPts val="0"/>
                        </a:spcAft>
                      </a:pPr>
                      <a:r>
                        <a:rPr lang="ar-SA" sz="2400" b="1">
                          <a:effectLst/>
                          <a:latin typeface="Calibri" panose="020F0502020204030204" pitchFamily="34" charset="0"/>
                          <a:ea typeface="Times New Roman" panose="02020603050405020304" pitchFamily="18" charset="0"/>
                          <a:cs typeface="Sakkal Majalla" panose="02000000000000000000" pitchFamily="2" charset="-78"/>
                        </a:rPr>
                        <a:t>وجه المقارنة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algn="ctr" rtl="1">
                        <a:lnSpc>
                          <a:spcPct val="107000"/>
                        </a:lnSpc>
                        <a:spcBef>
                          <a:spcPts val="0"/>
                        </a:spcBef>
                        <a:spcAft>
                          <a:spcPts val="0"/>
                        </a:spcAft>
                      </a:pPr>
                      <a:r>
                        <a:rPr lang="ar-SA" sz="2400" b="1">
                          <a:solidFill>
                            <a:srgbClr val="000000"/>
                          </a:solidFill>
                          <a:effectLst/>
                          <a:latin typeface="Calibri" panose="020F0502020204030204" pitchFamily="34" charset="0"/>
                          <a:ea typeface="Times New Roman" panose="02020603050405020304" pitchFamily="18" charset="0"/>
                          <a:cs typeface="Sakkal Majalla" panose="02000000000000000000" pitchFamily="2" charset="-78"/>
                        </a:rPr>
                        <a:t>أسواق النقد</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Times New Roman" panose="02020603050405020304" pitchFamily="18" charset="0"/>
                          <a:cs typeface="Sakkal Majalla" panose="02000000000000000000" pitchFamily="2" charset="-78"/>
                        </a:rPr>
                        <a:t>أسواق رأس المال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3610313563"/>
                  </a:ext>
                </a:extLst>
              </a:tr>
              <a:tr h="549340">
                <a:tc>
                  <a:txBody>
                    <a:bodyPr/>
                    <a:lstStyle/>
                    <a:p>
                      <a:pPr marL="0" marR="0" algn="r" rtl="1">
                        <a:lnSpc>
                          <a:spcPct val="107000"/>
                        </a:lnSpc>
                        <a:spcBef>
                          <a:spcPts val="0"/>
                        </a:spcBef>
                        <a:spcAft>
                          <a:spcPts val="0"/>
                        </a:spcAft>
                      </a:pPr>
                      <a:r>
                        <a:rPr lang="ar-SA" sz="2000" b="1">
                          <a:effectLst/>
                          <a:latin typeface="Calibri" panose="020F0502020204030204" pitchFamily="34" charset="0"/>
                          <a:ea typeface="Times New Roman" panose="02020603050405020304" pitchFamily="18" charset="0"/>
                          <a:cs typeface="Sakkal Majalla" panose="02000000000000000000" pitchFamily="2" charset="-78"/>
                        </a:rPr>
                        <a:t>نوع التمويل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a:effectLst/>
                          <a:latin typeface="Calibri" panose="020F0502020204030204" pitchFamily="34" charset="0"/>
                          <a:ea typeface="Times New Roman" panose="02020603050405020304" pitchFamily="18" charset="0"/>
                          <a:cs typeface="Sakkal Majalla" panose="02000000000000000000" pitchFamily="2" charset="-78"/>
                        </a:rPr>
                        <a:t>تمويل قصير الأجل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effectLst/>
                          <a:latin typeface="Calibri" panose="020F0502020204030204" pitchFamily="34" charset="0"/>
                          <a:ea typeface="Times New Roman" panose="02020603050405020304" pitchFamily="18" charset="0"/>
                          <a:cs typeface="Sakkal Majalla" panose="02000000000000000000" pitchFamily="2" charset="-78"/>
                        </a:rPr>
                        <a:t>تمويل طويل الأجل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9775621"/>
                  </a:ext>
                </a:extLst>
              </a:tr>
              <a:tr h="549340">
                <a:tc>
                  <a:txBody>
                    <a:bodyPr/>
                    <a:lstStyle/>
                    <a:p>
                      <a:pPr marL="0" marR="0" algn="r" rtl="1">
                        <a:lnSpc>
                          <a:spcPct val="107000"/>
                        </a:lnSpc>
                        <a:spcBef>
                          <a:spcPts val="0"/>
                        </a:spcBef>
                        <a:spcAft>
                          <a:spcPts val="0"/>
                        </a:spcAft>
                      </a:pPr>
                      <a:r>
                        <a:rPr lang="ar-SA" sz="2000" b="1">
                          <a:effectLst/>
                          <a:latin typeface="Calibri" panose="020F0502020204030204" pitchFamily="34" charset="0"/>
                          <a:ea typeface="Times New Roman" panose="02020603050405020304" pitchFamily="18" charset="0"/>
                          <a:cs typeface="Sakkal Majalla" panose="02000000000000000000" pitchFamily="2" charset="-78"/>
                        </a:rPr>
                        <a:t>السيوله والعائد</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a:effectLst/>
                          <a:latin typeface="Calibri" panose="020F0502020204030204" pitchFamily="34" charset="0"/>
                          <a:ea typeface="Times New Roman" panose="02020603050405020304" pitchFamily="18" charset="0"/>
                          <a:cs typeface="Sakkal Majalla" panose="02000000000000000000" pitchFamily="2" charset="-78"/>
                        </a:rPr>
                        <a:t>يركز على السيوله</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effectLst/>
                          <a:latin typeface="Calibri" panose="020F0502020204030204" pitchFamily="34" charset="0"/>
                          <a:ea typeface="Times New Roman" panose="02020603050405020304" pitchFamily="18" charset="0"/>
                          <a:cs typeface="Sakkal Majalla" panose="02000000000000000000" pitchFamily="2" charset="-78"/>
                        </a:rPr>
                        <a:t>يركز على العائد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7879815"/>
                  </a:ext>
                </a:extLst>
              </a:tr>
              <a:tr h="1098679">
                <a:tc>
                  <a:txBody>
                    <a:bodyPr/>
                    <a:lstStyle/>
                    <a:p>
                      <a:pPr marL="0" marR="0" algn="r" rtl="1">
                        <a:lnSpc>
                          <a:spcPct val="107000"/>
                        </a:lnSpc>
                        <a:spcBef>
                          <a:spcPts val="0"/>
                        </a:spcBef>
                        <a:spcAft>
                          <a:spcPts val="0"/>
                        </a:spcAft>
                      </a:pPr>
                      <a:r>
                        <a:rPr lang="ar-SA" sz="2000" b="1">
                          <a:effectLst/>
                          <a:latin typeface="Calibri" panose="020F0502020204030204" pitchFamily="34" charset="0"/>
                          <a:ea typeface="Times New Roman" panose="02020603050405020304" pitchFamily="18" charset="0"/>
                          <a:cs typeface="Sakkal Majalla" panose="02000000000000000000" pitchFamily="2" charset="-78"/>
                        </a:rPr>
                        <a:t>نطاق السوق( عدد المتعاملين </a:t>
                      </a:r>
                      <a:r>
                        <a:rPr lang="en-US" sz="2000" b="1">
                          <a:effectLst/>
                          <a:latin typeface="Sakkal Majalla" panose="02000000000000000000" pitchFamily="2" charset="-78"/>
                          <a:ea typeface="Times New Roman" panose="02020603050405020304" pitchFamily="18" charset="0"/>
                          <a:cs typeface="Arial" panose="020B0604020202020204" pitchFamily="34" charset="0"/>
                        </a:rPr>
                        <a:t>-</a:t>
                      </a:r>
                      <a:r>
                        <a:rPr lang="ar-SA" sz="2000" b="1">
                          <a:effectLst/>
                          <a:latin typeface="Calibri" panose="020F0502020204030204" pitchFamily="34" charset="0"/>
                          <a:ea typeface="Times New Roman" panose="02020603050405020304" pitchFamily="18" charset="0"/>
                          <a:cs typeface="Sakkal Majalla" panose="02000000000000000000" pitchFamily="2" charset="-78"/>
                        </a:rPr>
                        <a:t>وعدد طلبات البيع والشراء)</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a:effectLst/>
                          <a:latin typeface="Calibri" panose="020F0502020204030204" pitchFamily="34" charset="0"/>
                          <a:ea typeface="Times New Roman" panose="02020603050405020304" pitchFamily="18" charset="0"/>
                          <a:cs typeface="Sakkal Majalla" panose="02000000000000000000" pitchFamily="2" charset="-78"/>
                        </a:rPr>
                        <a:t>أكثر من أسواق رأس المال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effectLst/>
                          <a:latin typeface="Calibri" panose="020F0502020204030204" pitchFamily="34" charset="0"/>
                          <a:ea typeface="Times New Roman" panose="02020603050405020304" pitchFamily="18" charset="0"/>
                          <a:cs typeface="Sakkal Majalla" panose="02000000000000000000" pitchFamily="2" charset="-78"/>
                        </a:rPr>
                        <a:t>اقل من أسواق النقد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26807099"/>
                  </a:ext>
                </a:extLst>
              </a:tr>
              <a:tr h="549340">
                <a:tc>
                  <a:txBody>
                    <a:bodyPr/>
                    <a:lstStyle/>
                    <a:p>
                      <a:pPr marL="0" marR="0" algn="r" rtl="1">
                        <a:lnSpc>
                          <a:spcPct val="107000"/>
                        </a:lnSpc>
                        <a:spcBef>
                          <a:spcPts val="0"/>
                        </a:spcBef>
                        <a:spcAft>
                          <a:spcPts val="0"/>
                        </a:spcAft>
                      </a:pPr>
                      <a:r>
                        <a:rPr lang="ar-SA" sz="2000" b="1">
                          <a:effectLst/>
                          <a:latin typeface="Calibri" panose="020F0502020204030204" pitchFamily="34" charset="0"/>
                          <a:ea typeface="Times New Roman" panose="02020603050405020304" pitchFamily="18" charset="0"/>
                          <a:cs typeface="Sakkal Majalla" panose="02000000000000000000" pitchFamily="2" charset="-78"/>
                        </a:rPr>
                        <a:t>التنظيم في السوق</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a:effectLst/>
                          <a:latin typeface="Calibri" panose="020F0502020204030204" pitchFamily="34" charset="0"/>
                          <a:ea typeface="Times New Roman" panose="02020603050405020304" pitchFamily="18" charset="0"/>
                          <a:cs typeface="Sakkal Majalla" panose="02000000000000000000" pitchFamily="2" charset="-78"/>
                        </a:rPr>
                        <a:t>اقل تنظيما من أسواق رأس المال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effectLst/>
                          <a:latin typeface="Calibri" panose="020F0502020204030204" pitchFamily="34" charset="0"/>
                          <a:ea typeface="Times New Roman" panose="02020603050405020304" pitchFamily="18" charset="0"/>
                          <a:cs typeface="Sakkal Majalla" panose="02000000000000000000" pitchFamily="2" charset="-78"/>
                        </a:rPr>
                        <a:t>أكثر تنظيما من أسواق النقد لوجود متخصصين فيه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3331351"/>
                  </a:ext>
                </a:extLst>
              </a:tr>
            </a:tbl>
          </a:graphicData>
        </a:graphic>
      </p:graphicFrame>
    </p:spTree>
    <p:extLst>
      <p:ext uri="{BB962C8B-B14F-4D97-AF65-F5344CB8AC3E}">
        <p14:creationId xmlns:p14="http://schemas.microsoft.com/office/powerpoint/2010/main" val="721186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xmlns=""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7" name="مربع نص 6">
            <a:extLst>
              <a:ext uri="{FF2B5EF4-FFF2-40B4-BE49-F238E27FC236}">
                <a16:creationId xmlns:a16="http://schemas.microsoft.com/office/drawing/2014/main" xmlns="" id="{AA1140A8-5C66-48D2-9652-A74F2D285DDF}"/>
              </a:ext>
            </a:extLst>
          </p:cNvPr>
          <p:cNvSpPr txBox="1"/>
          <p:nvPr/>
        </p:nvSpPr>
        <p:spPr>
          <a:xfrm>
            <a:off x="655631" y="1668690"/>
            <a:ext cx="10657282" cy="3356303"/>
          </a:xfrm>
          <a:prstGeom prst="rect">
            <a:avLst/>
          </a:prstGeom>
          <a:noFill/>
        </p:spPr>
        <p:txBody>
          <a:bodyPr wrap="square" rtlCol="1">
            <a:spAutoFit/>
          </a:bodyPr>
          <a:lstStyle/>
          <a:p>
            <a:pPr marL="0" marR="0" algn="just" rtl="1">
              <a:lnSpc>
                <a:spcPct val="107000"/>
              </a:lnSpc>
              <a:spcBef>
                <a:spcPts val="0"/>
              </a:spcBef>
              <a:spcAft>
                <a:spcPts val="800"/>
              </a:spcAft>
            </a:pPr>
            <a:r>
              <a:rPr lang="ar-SA" sz="2400" dirty="0">
                <a:effectLst/>
                <a:latin typeface="Calibri" panose="020F0502020204030204" pitchFamily="34" charset="0"/>
                <a:ea typeface="Times New Roman" panose="02020603050405020304" pitchFamily="18" charset="0"/>
                <a:cs typeface="Sakkal Majalla" panose="02000000000000000000" pitchFamily="2" charset="-78"/>
              </a:rPr>
              <a:t>هناك تصنيف آخر للأسواق المالية </a:t>
            </a:r>
            <a:r>
              <a:rPr lang="ar-SA" sz="2400" u="sng" dirty="0">
                <a:effectLst/>
                <a:latin typeface="Calibri" panose="020F0502020204030204" pitchFamily="34" charset="0"/>
                <a:ea typeface="Times New Roman" panose="02020603050405020304" pitchFamily="18" charset="0"/>
                <a:cs typeface="Sakkal Majalla" panose="02000000000000000000" pitchFamily="2" charset="-78"/>
              </a:rPr>
              <a:t>حسب توقيت تسليم الأصول المالية</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 حيث تقسم الاسواق المالية الى اسواق حاضرة </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Spot Markets</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وأسواق  مستقبلة</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 Futures Markets </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 و يقصد ب</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الأسواق الحاضرة  تلك الأسواق التي يتم فيها تداول الأصول المالية بغرض التسليم الفوري ، أما الأسواق  المستقبلة يقصد بها الأسواق التي يتم فيها تداول أنواع معينة من الأصول تسمى عقود المستقبليات </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 Futures Contracts  </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بغرض تسليم الأصل في تاريخ لاحق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EG" sz="2400" b="1" i="1" u="sng" dirty="0">
                <a:effectLst/>
                <a:latin typeface="Calibri" panose="020F0502020204030204" pitchFamily="34" charset="0"/>
                <a:ea typeface="Times New Roman" panose="02020603050405020304" pitchFamily="18" charset="0"/>
                <a:cs typeface="Sakkal Majalla" panose="02000000000000000000" pitchFamily="2" charset="-78"/>
              </a:rPr>
              <a:t>ملحوظة هامة:</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الأداء الجيد للأسواق المالية في </a:t>
            </a:r>
            <a:r>
              <a:rPr lang="ar-EG" sz="2400" dirty="0" err="1">
                <a:effectLst/>
                <a:latin typeface="Calibri" panose="020F0502020204030204" pitchFamily="34" charset="0"/>
                <a:ea typeface="Times New Roman" panose="02020603050405020304" pitchFamily="18" charset="0"/>
                <a:cs typeface="Sakkal Majalla" panose="02000000000000000000" pitchFamily="2" charset="-78"/>
              </a:rPr>
              <a:t>اى</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دولة من دول العالم ، له اثر كبير على الاقتصاد </a:t>
            </a:r>
            <a:r>
              <a:rPr lang="ar-EG" sz="2400" dirty="0" err="1">
                <a:effectLst/>
                <a:latin typeface="Calibri" panose="020F0502020204030204" pitchFamily="34" charset="0"/>
                <a:ea typeface="Times New Roman" panose="02020603050405020304" pitchFamily="18" charset="0"/>
                <a:cs typeface="Sakkal Majalla" panose="02000000000000000000" pitchFamily="2" charset="-78"/>
              </a:rPr>
              <a:t>القومى</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في هذه الدولة ، حيث حسن أداء الاقتصاد </a:t>
            </a:r>
            <a:r>
              <a:rPr lang="ar-EG" sz="2400" dirty="0" err="1">
                <a:effectLst/>
                <a:latin typeface="Calibri" panose="020F0502020204030204" pitchFamily="34" charset="0"/>
                <a:ea typeface="Times New Roman" panose="02020603050405020304" pitchFamily="18" charset="0"/>
                <a:cs typeface="Sakkal Majalla" panose="02000000000000000000" pitchFamily="2" charset="-78"/>
              </a:rPr>
              <a:t>القومى</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يقتضى وجود أسواق مالية قادرة على تخصيص موارد المجتمع </a:t>
            </a:r>
            <a:r>
              <a:rPr lang="ar-EG" sz="2400" u="sng" dirty="0">
                <a:effectLst/>
                <a:latin typeface="Calibri" panose="020F0502020204030204" pitchFamily="34" charset="0"/>
                <a:ea typeface="Times New Roman" panose="02020603050405020304" pitchFamily="18" charset="0"/>
                <a:cs typeface="Sakkal Majalla" panose="02000000000000000000" pitchFamily="2" charset="-78"/>
              </a:rPr>
              <a:t>التخصيص الكفء</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أي التخصيص المبنى على تحويل المدخرات من الأفراد أو المنظمات الذين لا يتوافر لديهم فرص استثمارية منتجة الى الأفراد أو المنظمات الذين يتوافر لديهم فرص استثمارية منتجة(مربحة)، مما يؤدى الى زيادة الكفاءة </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Efficiency</a:t>
            </a:r>
            <a:r>
              <a:rPr lang="ar-EG" sz="2400" dirty="0">
                <a:effectLst/>
                <a:latin typeface="Calibri" panose="020F0502020204030204" pitchFamily="34" charset="0"/>
                <a:ea typeface="Times New Roman" panose="02020603050405020304" pitchFamily="18" charset="0"/>
                <a:cs typeface="Sakkal Majalla" panose="02000000000000000000" pitchFamily="2" charset="-78"/>
              </a:rPr>
              <a:t> داخل المجتمع.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15">
            <a:extLst>
              <a:ext uri="{FF2B5EF4-FFF2-40B4-BE49-F238E27FC236}">
                <a16:creationId xmlns:a16="http://schemas.microsoft.com/office/drawing/2014/main" xmlns=""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xmlns="" id="{1EB0BEE8-0FA9-48F7-BA54-5F8D04284BE9}"/>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28014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algn="just" rtl="1">
              <a:lnSpc>
                <a:spcPct val="107000"/>
              </a:lnSpc>
              <a:spcBef>
                <a:spcPts val="0"/>
              </a:spcBef>
              <a:spcAft>
                <a:spcPts val="0"/>
              </a:spcAft>
            </a:pPr>
            <a:r>
              <a:rPr lang="ar-EG"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بعد ظهور </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الأزمة المالية في عام 2008 والتي نجمت من الرهونات العقارية ، وأثرت على وول ستريت  في أمريكا ( الأسواق المالية وهى سوق الأوراق الماليّة، وسوق السّندات، والسّلع، والعقود الآجلة، وسوق الصّرف الأجنبيّ، بورصة نيويورك ) والبنوك والشركات انتبهت كافة دول العالم إلى أهمية المؤسسات المالية ودورها الكبير في الاقتصاد، ومن ثم قد يسأل القارئ العزيز: </a:t>
            </a:r>
            <a:r>
              <a:rPr lang="ar-SA" sz="20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ماهية المؤسسات المالية وماهية دورها في المجتمعات؟</a:t>
            </a:r>
            <a:endParaRPr lang="en-US" sz="20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r>
              <a:rPr lang="ar-SA" sz="20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نرد ونقول</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يمكنك </a:t>
            </a:r>
            <a:r>
              <a:rPr lang="ar-EG"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أيها القارئ العزيز معرفة </a:t>
            </a:r>
            <a:r>
              <a:rPr lang="ar-SA" sz="20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المؤسسات المالية ودورها في المجتمعات</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وأنواعها </a:t>
            </a:r>
            <a:r>
              <a:rPr lang="ar-SA" sz="2000" dirty="0" err="1">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المخنلفة</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 تصنيفاتها) ، من خلال استقراء السطور التالية:-</a:t>
            </a:r>
            <a:endParaRPr lang="en-US" sz="20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r>
              <a:rPr lang="ar-SA" sz="20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2-4-1  تعريف المؤسسات المالية</a:t>
            </a:r>
            <a:endParaRPr lang="en-US" sz="20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800"/>
              </a:spcAft>
            </a:pPr>
            <a:r>
              <a:rPr lang="ar-EG"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تعرف </a:t>
            </a:r>
            <a:r>
              <a:rPr lang="ar-SA" sz="2000" b="1" u="sng"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المؤسسات المالية</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بأنها " كيانات تقدم خدمات مالية ، مثل تلقى الودائع وإدارة الاستثمارات والوساطة في المعاملات المالية"</a:t>
            </a:r>
            <a:endParaRPr lang="en-US" sz="20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800"/>
              </a:spcAft>
            </a:pPr>
            <a:r>
              <a:rPr lang="en-US"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Financial institutions are entities that provide financial services, such as taking deposits, managing investments, brokering financial transactions</a:t>
            </a:r>
            <a:r>
              <a:rPr lang="ar-EG"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0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800"/>
              </a:spcAft>
            </a:pP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و هذا التعريف للمؤسسات المالية يسفر لنا ان المؤسسات المالية تختلف تماما عن غيرها من المؤسسات </a:t>
            </a:r>
            <a:r>
              <a:rPr lang="ar-SA" sz="2000" dirty="0" err="1">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الآخرى</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غير المالية من حيث المنتج أو الخدمة التي تؤديها، حيث تختص بتقديم خدمات مالية كالوساطة المالية </a:t>
            </a:r>
            <a:r>
              <a:rPr lang="en-US"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Financial Intermediation </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أو تقديم العون والمشورة لمنظمات الأعمال والشركات عند طرح أوراقهم المالية داخل سوق </a:t>
            </a:r>
            <a:r>
              <a:rPr lang="ar-SA" sz="2000" dirty="0" err="1">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الإصدار،أو</a:t>
            </a:r>
            <a:r>
              <a:rPr lang="ar-SA" sz="2000"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 تقديم التسهيلات اللازمة لتداول الأوراق المالية داخل سوق التداول أو إدارة </a:t>
            </a:r>
            <a:r>
              <a:rPr lang="ar-SA" sz="2000" dirty="0">
                <a:effectLst/>
                <a:latin typeface="Sakkal Majalla" panose="02000000000000000000" pitchFamily="2" charset="-78"/>
                <a:ea typeface="Times New Roman" panose="02020603050405020304" pitchFamily="18" charset="0"/>
                <a:cs typeface="Sakkal Majalla" panose="02000000000000000000" pitchFamily="2" charset="-78"/>
              </a:rPr>
              <a:t>محافظ الأوراق المالية.</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5" name="مستطيل 4">
            <a:extLst>
              <a:ext uri="{FF2B5EF4-FFF2-40B4-BE49-F238E27FC236}">
                <a16:creationId xmlns:a16="http://schemas.microsoft.com/office/drawing/2014/main" xmlns=""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SA" sz="2400" b="1" dirty="0">
                <a:solidFill>
                  <a:schemeClr val="tx1"/>
                </a:solidFill>
                <a:effectLst/>
                <a:ea typeface="Times New Roman" panose="02020603050405020304" pitchFamily="18" charset="0"/>
                <a:cs typeface="Sakkal Majalla" panose="02000000000000000000" pitchFamily="2" charset="-78"/>
              </a:rPr>
              <a:t>المؤسسات  المالية </a:t>
            </a:r>
            <a:endParaRPr kumimoji="0" lang="ar-SA" sz="2400" b="0" i="0" u="none" strike="noStrike" kern="1200" cap="none" spc="0" normalizeH="0" baseline="0" noProof="0" dirty="0">
              <a:ln>
                <a:noFill/>
              </a:ln>
              <a:solidFill>
                <a:schemeClr val="tx1"/>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xmlns=""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12" name="Picture 15">
            <a:extLst>
              <a:ext uri="{FF2B5EF4-FFF2-40B4-BE49-F238E27FC236}">
                <a16:creationId xmlns:a16="http://schemas.microsoft.com/office/drawing/2014/main" xmlns=""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xmlns="" id="{1EB0BEE8-0FA9-48F7-BA54-5F8D04284BE9}"/>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2817565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076450" y="1094895"/>
            <a:ext cx="9853611" cy="5194146"/>
          </a:xfrm>
        </p:spPr>
        <p:txBody>
          <a:bodyPr anchor="t">
            <a:normAutofit fontScale="92500" lnSpcReduction="10000"/>
          </a:bodyPr>
          <a:lstStyle/>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Sakkal Majalla" panose="02000000000000000000" pitchFamily="2" charset="-78"/>
              </a:rPr>
              <a:t>تصن</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ف</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 المؤسسات المالية الى مجموعتين رئيسيتين وهما:-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indent="-170815" algn="r" rtl="1">
              <a:lnSpc>
                <a:spcPct val="107000"/>
              </a:lnSpc>
              <a:spcBef>
                <a:spcPts val="0"/>
              </a:spcBef>
              <a:spcAft>
                <a:spcPts val="800"/>
              </a:spcAft>
            </a:pP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المجموعة الأولى : المؤسسات المالية التي تقوم بدور </a:t>
            </a:r>
            <a:r>
              <a:rPr lang="ar-SA" sz="2400" b="1" dirty="0" err="1">
                <a:effectLst/>
                <a:latin typeface="Calibri" panose="020F0502020204030204" pitchFamily="34" charset="0"/>
                <a:ea typeface="Times New Roman" panose="02020603050405020304" pitchFamily="18" charset="0"/>
                <a:cs typeface="Sakkal Majalla" panose="02000000000000000000" pitchFamily="2" charset="-78"/>
              </a:rPr>
              <a:t>الوساطه</a:t>
            </a:r>
            <a:r>
              <a:rPr lang="ar-SA" sz="2400" b="1" dirty="0">
                <a:effectLst/>
                <a:latin typeface="Calibri" panose="020F0502020204030204" pitchFamily="34" charset="0"/>
                <a:ea typeface="Times New Roman" panose="02020603050405020304" pitchFamily="18" charset="0"/>
                <a:cs typeface="Sakkal Majalla" panose="02000000000000000000" pitchFamily="2" charset="-78"/>
              </a:rPr>
              <a:t> المالية</a:t>
            </a:r>
            <a:r>
              <a:rPr lang="ar-SA" sz="24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2400" dirty="0">
                <a:effectLst/>
                <a:latin typeface="Sakkal Majalla" panose="02000000000000000000" pitchFamily="2" charset="-78"/>
                <a:ea typeface="Times New Roman" panose="02020603050405020304" pitchFamily="18" charset="0"/>
                <a:cs typeface="Arial" panose="020B0604020202020204" pitchFamily="34" charset="0"/>
              </a:rPr>
              <a:t>Financial Intermediation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Sakkal Majalla" panose="02000000000000000000" pitchFamily="2" charset="-78"/>
              </a:rPr>
              <a:t>هذه المؤسسات يطلق عليها </a:t>
            </a:r>
            <a:r>
              <a:rPr lang="ar-SA" sz="1800" b="1" u="sng" dirty="0">
                <a:effectLst/>
                <a:latin typeface="Calibri" panose="020F0502020204030204" pitchFamily="34" charset="0"/>
                <a:ea typeface="Times New Roman" panose="02020603050405020304" pitchFamily="18" charset="0"/>
                <a:cs typeface="Sakkal Majalla" panose="02000000000000000000" pitchFamily="2" charset="-78"/>
              </a:rPr>
              <a:t>الوسطاء الماليين</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Financial Intermediaries</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 باعتبارها تقوم بالوساطة المالية بين المدخرين، أي الأفراد و المنظمات الذين يتوافر لديهم  فائض من الأموال ولا تتوافر لديهم فرص استثمارية منتجة ، وبين الأفراد أو المنظمات الذين تتوافر لديهم فرص استثمارية منتجة ويفتقرون الى التمويل اللازم لهذه الفرص.</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ويندرج تحت </a:t>
            </a:r>
            <a:r>
              <a:rPr lang="ar-EG" sz="1800" u="sng" dirty="0">
                <a:effectLst/>
                <a:latin typeface="Calibri" panose="020F0502020204030204" pitchFamily="34" charset="0"/>
                <a:ea typeface="Times New Roman" panose="02020603050405020304" pitchFamily="18" charset="0"/>
                <a:cs typeface="Sakkal Majalla" panose="02000000000000000000" pitchFamily="2" charset="-78"/>
              </a:rPr>
              <a:t>المجموعة الأولى</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نوعين من </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المؤسسات المالية هما:-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SA" sz="1800" dirty="0">
                <a:effectLst/>
                <a:latin typeface="Calibri" panose="020F0502020204030204" pitchFamily="34" charset="0"/>
                <a:ea typeface="Times New Roman" panose="02020603050405020304" pitchFamily="18" charset="0"/>
                <a:cs typeface="Sakkal Majalla" panose="02000000000000000000" pitchFamily="2" charset="-78"/>
              </a:rPr>
              <a:t>المؤسسات المالية التي تتلقى الودائع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Depository Institutions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كالبنوك التجارية</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Commercial Banks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SA" sz="1800" dirty="0">
                <a:effectLst/>
                <a:latin typeface="Calibri" panose="020F0502020204030204" pitchFamily="34" charset="0"/>
                <a:ea typeface="Times New Roman" panose="02020603050405020304" pitchFamily="18" charset="0"/>
                <a:cs typeface="Sakkal Majalla" panose="02000000000000000000" pitchFamily="2" charset="-78"/>
              </a:rPr>
              <a:t>المؤسسات المالية التي لا تتلقى الودائع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No depository Institutions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وتشمل كل من:-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شركات التأمين</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Insurance Companies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صناديق الاستثمار</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Mutual  Funds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شركات التمويل</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Finance  Companies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صناديق المعاشات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Pension Funds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indent="-227965" algn="r" rtl="1">
              <a:lnSpc>
                <a:spcPct val="107000"/>
              </a:lnSpc>
              <a:spcBef>
                <a:spcPts val="0"/>
              </a:spcBef>
              <a:spcAft>
                <a:spcPts val="0"/>
              </a:spcAft>
            </a:pPr>
            <a:r>
              <a:rPr lang="ar-SA" sz="2400" b="1" dirty="0">
                <a:effectLst/>
                <a:latin typeface="Sakkal Majalla" panose="02000000000000000000" pitchFamily="2" charset="-78"/>
                <a:ea typeface="Times New Roman" panose="02020603050405020304" pitchFamily="18" charset="0"/>
                <a:cs typeface="Sakkal Majalla" panose="02000000000000000000" pitchFamily="2" charset="-78"/>
              </a:rPr>
              <a:t>المجموعة الثانية : المؤسسات المالية التي  لا تقوم بدور الوساطة المالية</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Financial No intermediation</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indent="0" algn="r">
              <a:lnSpc>
                <a:spcPct val="107000"/>
              </a:lnSpc>
              <a:spcBef>
                <a:spcPts val="0"/>
              </a:spcBef>
              <a:spcAft>
                <a:spcPts val="0"/>
              </a:spcAft>
              <a:buNone/>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ويندرج تحت هذه </a:t>
            </a:r>
            <a:r>
              <a:rPr lang="ar-EG" sz="1800" u="sng" dirty="0">
                <a:effectLst/>
                <a:latin typeface="Calibri" panose="020F0502020204030204" pitchFamily="34" charset="0"/>
                <a:ea typeface="Times New Roman" panose="02020603050405020304" pitchFamily="18" charset="0"/>
                <a:cs typeface="Sakkal Majalla" panose="02000000000000000000" pitchFamily="2" charset="-78"/>
              </a:rPr>
              <a:t>المجموعة الثانية </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المؤسسات المالية التالية:-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سماسرة الأوراق المالية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Brokers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تجار الأوراق المالية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Dealers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cs"/>
              <a:buAutoNum type="arabic1Minus"/>
            </a:pPr>
            <a:r>
              <a:rPr lang="ar-EG" sz="1800" dirty="0">
                <a:effectLst/>
                <a:latin typeface="Calibri" panose="020F0502020204030204" pitchFamily="34" charset="0"/>
                <a:ea typeface="Times New Roman" panose="02020603050405020304" pitchFamily="18" charset="0"/>
                <a:cs typeface="Sakkal Majalla" panose="02000000000000000000" pitchFamily="2" charset="-78"/>
              </a:rPr>
              <a:t>بنوك الاستثمار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EG" sz="1800" dirty="0">
                <a:effectLst/>
                <a:latin typeface="Calibri" panose="020F0502020204030204" pitchFamily="34" charset="0"/>
                <a:ea typeface="Times New Roman" panose="02020603050405020304" pitchFamily="18" charset="0"/>
                <a:cs typeface="Sakkal Majalla" panose="02000000000000000000" pitchFamily="2" charset="-78"/>
              </a:rPr>
              <a:t>  </a:t>
            </a:r>
            <a:r>
              <a:rPr lang="en-US" sz="1800" dirty="0">
                <a:effectLst/>
                <a:latin typeface="Sakkal Majalla" panose="02000000000000000000" pitchFamily="2" charset="-78"/>
                <a:ea typeface="Times New Roman" panose="02020603050405020304" pitchFamily="18" charset="0"/>
                <a:cs typeface="Arial" panose="020B0604020202020204" pitchFamily="34" charset="0"/>
              </a:rPr>
              <a:t>Investments Banks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18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32" name="مربع نص 31">
            <a:extLst>
              <a:ext uri="{FF2B5EF4-FFF2-40B4-BE49-F238E27FC236}">
                <a16:creationId xmlns:a16="http://schemas.microsoft.com/office/drawing/2014/main" xmlns="" id="{96B663EC-A343-4681-B783-AFC65869309D}"/>
              </a:ext>
            </a:extLst>
          </p:cNvPr>
          <p:cNvSpPr txBox="1"/>
          <p:nvPr/>
        </p:nvSpPr>
        <p:spPr>
          <a:xfrm>
            <a:off x="3517411" y="395461"/>
            <a:ext cx="7123602"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SA" sz="2800" b="1" dirty="0">
                <a:effectLst/>
                <a:ea typeface="Times New Roman" panose="02020603050405020304" pitchFamily="18" charset="0"/>
                <a:cs typeface="Sakkal Majalla" panose="02000000000000000000" pitchFamily="2" charset="-78"/>
              </a:rPr>
              <a:t>تصنيفات المؤسسات المالية </a:t>
            </a:r>
            <a:r>
              <a:rPr lang="en-US" sz="2800" dirty="0">
                <a:effectLst/>
                <a:latin typeface="Sakkal Majalla" panose="02000000000000000000" pitchFamily="2" charset="-78"/>
                <a:ea typeface="Times New Roman" panose="02020603050405020304" pitchFamily="18" charset="0"/>
              </a:rPr>
              <a:t>Classification of Financial Institutions</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719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tx1"/>
                </a:solidFill>
                <a:latin typeface="Sakkal Majalla" panose="02000000000000000000" pitchFamily="2" charset="-78"/>
                <a:cs typeface="Sakkal Majalla" panose="02000000000000000000" pitchFamily="2" charset="-78"/>
              </a:rPr>
              <a:t>انتهت المحاضرة الثانية</a:t>
            </a:r>
            <a:endParaRPr lang="ar-SA" dirty="0">
              <a:solidFill>
                <a:schemeClr val="tx1"/>
              </a:solidFill>
            </a:endParaRPr>
          </a:p>
        </p:txBody>
      </p:sp>
      <p:pic>
        <p:nvPicPr>
          <p:cNvPr id="4" name="Picture 15">
            <a:extLst>
              <a:ext uri="{FF2B5EF4-FFF2-40B4-BE49-F238E27FC236}">
                <a16:creationId xmlns:a16="http://schemas.microsoft.com/office/drawing/2014/main" xmlns=""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xmlns="" id="{52FD0389-54EA-41F7-8FF2-7A1A4B61C508}"/>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1230570"/>
          </a:xfrm>
        </p:spPr>
        <p:txBody>
          <a:bodyPr anchor="t">
            <a:normAutofit/>
          </a:bodyPr>
          <a:lstStyle/>
          <a:p>
            <a:pPr algn="l"/>
            <a:r>
              <a:rPr lang="ar-SA" sz="3600" b="1" dirty="0">
                <a:solidFill>
                  <a:schemeClr val="tx1"/>
                </a:solidFill>
                <a:effectLst/>
                <a:ea typeface="Times New Roman" panose="02020603050405020304" pitchFamily="18" charset="0"/>
                <a:cs typeface="Sakkal Majalla" panose="02000000000000000000" pitchFamily="2" charset="-78"/>
              </a:rPr>
              <a:t>تعريف سوق الأوراق المالية      </a:t>
            </a:r>
            <a:r>
              <a:rPr lang="en-US" sz="3600" dirty="0">
                <a:solidFill>
                  <a:schemeClr val="tx1"/>
                </a:solidFill>
                <a:effectLst/>
                <a:latin typeface="Sakkal Majalla" panose="02000000000000000000" pitchFamily="2" charset="-78"/>
                <a:ea typeface="Times New Roman" panose="02020603050405020304" pitchFamily="18" charset="0"/>
              </a:rPr>
              <a:t>The stock market Definition </a:t>
            </a:r>
            <a:r>
              <a:rPr lang="en-US" sz="3600" dirty="0">
                <a:effectLst/>
                <a:latin typeface="Sakkal Majalla" panose="02000000000000000000" pitchFamily="2" charset="-78"/>
                <a:ea typeface="Times New Roman" panose="02020603050405020304" pitchFamily="18" charset="0"/>
              </a:rPr>
              <a:t>of</a:t>
            </a:r>
            <a:endParaRPr lang="en-US" sz="3600" dirty="0">
              <a:solidFill>
                <a:schemeClr val="accent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207133"/>
          </a:xfrm>
        </p:spPr>
        <p:txBody>
          <a:bodyPr anchor="t">
            <a:normAutofit/>
          </a:bodyPr>
          <a:lstStyle/>
          <a:p>
            <a:pPr marL="0" indent="0" algn="just">
              <a:lnSpc>
                <a:spcPct val="150000"/>
              </a:lnSpc>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يعتبر الهدف  الأساسي للمدير المالي بالشركات المساهمة هو تعظيم ثروة الملاك بالشركة ( المساهمين</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Stockholders</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 قيمة استثمارات الملاك في الشركة تتحدد بسعر سهم الشركة ، وحيث ان الشركات المساهمة يمتلكها الكثير من الملاك ولديها الكثير من الأسهم ، فإن الأسهم يتم تداولها في أسواق منظمة يطلق عليها </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سوق الأوراق المالية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stock market</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أو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stock exchange</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أو البورصة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Bourse</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 هذه الأسواق توفر السيولة لأسهم الشركة</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(تحول الأسهم الى أموال سائله) وتحدد سعر السوق لتلك الأسهم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sz="1600" dirty="0"/>
          </a:p>
        </p:txBody>
      </p:sp>
    </p:spTree>
    <p:extLst>
      <p:ext uri="{BB962C8B-B14F-4D97-AF65-F5344CB8AC3E}">
        <p14:creationId xmlns:p14="http://schemas.microsoft.com/office/powerpoint/2010/main" val="195597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1230570"/>
          </a:xfrm>
        </p:spPr>
        <p:txBody>
          <a:bodyPr anchor="t">
            <a:normAutofit/>
          </a:bodyPr>
          <a:lstStyle/>
          <a:p>
            <a:pPr algn="l"/>
            <a:r>
              <a:rPr lang="ar-SA" sz="3600" b="1" dirty="0">
                <a:solidFill>
                  <a:schemeClr val="tx1"/>
                </a:solidFill>
                <a:effectLst/>
                <a:ea typeface="Times New Roman" panose="02020603050405020304" pitchFamily="18" charset="0"/>
                <a:cs typeface="Sakkal Majalla" panose="02000000000000000000" pitchFamily="2" charset="-78"/>
              </a:rPr>
              <a:t>تعريف سوق الأوراق المالية      </a:t>
            </a:r>
            <a:r>
              <a:rPr lang="en-US" sz="3600" dirty="0">
                <a:solidFill>
                  <a:schemeClr val="tx1"/>
                </a:solidFill>
                <a:effectLst/>
                <a:latin typeface="Sakkal Majalla" panose="02000000000000000000" pitchFamily="2" charset="-78"/>
                <a:ea typeface="Times New Roman" panose="02020603050405020304" pitchFamily="18" charset="0"/>
              </a:rPr>
              <a:t>The stock market Definition </a:t>
            </a:r>
            <a:r>
              <a:rPr lang="en-US" sz="3600" dirty="0">
                <a:effectLst/>
                <a:latin typeface="Sakkal Majalla" panose="02000000000000000000" pitchFamily="2" charset="-78"/>
                <a:ea typeface="Times New Roman" panose="02020603050405020304" pitchFamily="18" charset="0"/>
              </a:rPr>
              <a:t>of</a:t>
            </a:r>
            <a:endParaRPr lang="en-US" sz="3600" dirty="0">
              <a:solidFill>
                <a:schemeClr val="accent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207133"/>
          </a:xfrm>
        </p:spPr>
        <p:txBody>
          <a:bodyPr anchor="t">
            <a:normAutofit/>
          </a:bodyPr>
          <a:lstStyle/>
          <a:p>
            <a:pPr marL="0" indent="0" algn="just">
              <a:buNone/>
            </a:pPr>
            <a:r>
              <a:rPr lang="ar-SA" sz="2400" b="1" dirty="0">
                <a:effectLst/>
                <a:latin typeface="Sakkal Majalla" panose="02000000000000000000" pitchFamily="2" charset="-78"/>
                <a:ea typeface="Times New Roman" panose="02020603050405020304" pitchFamily="18" charset="0"/>
                <a:cs typeface="Sakkal Majalla" panose="02000000000000000000" pitchFamily="2" charset="-78"/>
              </a:rPr>
              <a:t>سوق الأوراق المالية</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هي سوق بيع وشراء (تداول) الأوراق المالية ، توجد هذه السوق في غالبية الدول في اماكن فعليه يطلق عليها </a:t>
            </a:r>
            <a:r>
              <a:rPr lang="ar-SA" sz="2400" u="sng" dirty="0">
                <a:effectLst/>
                <a:latin typeface="Sakkal Majalla" panose="02000000000000000000" pitchFamily="2" charset="-78"/>
                <a:ea typeface="Times New Roman" panose="02020603050405020304" pitchFamily="18" charset="0"/>
                <a:cs typeface="Sakkal Majalla" panose="02000000000000000000" pitchFamily="2" charset="-78"/>
              </a:rPr>
              <a:t>بورصات الأوراق المالية</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  فعلى سبيل المثال ، هناك بورصة نيويورك في امريكا</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New York Stock Exchange</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 بورصة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شنغهاى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في الصين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Shanghai Stock Exchange</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 ، بورصة القاهرة  ، بورصة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الأسكندرية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في مصر ،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بورصة تداول السعودية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بورصة لندن في إنجلترا ، بورصة فرانكفورت في المانيا ، بورصة طوكيوا في اليابان ، بورصة هونج كونج في هونج كونج ....الخ من البورصات، هذه البورصات يتم فيها تداول الأوراق المالية ( الأسهم والسندات) بملايين الدولارات كل يوم </a:t>
            </a:r>
            <a:r>
              <a:rPr lang="ar-EG" sz="2400" dirty="0">
                <a:latin typeface="Sakkal Majalla" panose="02000000000000000000" pitchFamily="2" charset="-78"/>
                <a:cs typeface="Sakkal Majalla" panose="02000000000000000000" pitchFamily="2" charset="-78"/>
              </a:rPr>
              <a:t>.</a:t>
            </a:r>
            <a:r>
              <a:rPr lang="en-US" sz="2400" dirty="0">
                <a:latin typeface="Sakkal Majalla" panose="02000000000000000000" pitchFamily="2" charset="-78"/>
                <a:cs typeface="Sakkal Majalla" panose="02000000000000000000" pitchFamily="2" charset="-78"/>
              </a:rPr>
              <a:t> </a:t>
            </a:r>
            <a:r>
              <a:rPr lang="ar-EG" sz="2400" dirty="0">
                <a:latin typeface="Sakkal Majalla" panose="02000000000000000000" pitchFamily="2" charset="-78"/>
                <a:cs typeface="Sakkal Majalla" panose="02000000000000000000" pitchFamily="2" charset="-78"/>
              </a:rPr>
              <a:t>وللبورصات أهمية كبيره ، حيث تقوم الدول</a:t>
            </a:r>
            <a:r>
              <a:rPr lang="ar-SA" sz="2400" dirty="0">
                <a:latin typeface="Sakkal Majalla" panose="02000000000000000000" pitchFamily="2" charset="-78"/>
                <a:cs typeface="Sakkal Majalla" panose="02000000000000000000" pitchFamily="2" charset="-78"/>
              </a:rPr>
              <a:t>ه</a:t>
            </a:r>
            <a:r>
              <a:rPr lang="ar-EG" sz="2400" dirty="0">
                <a:latin typeface="Sakkal Majalla" panose="02000000000000000000" pitchFamily="2" charset="-78"/>
                <a:cs typeface="Sakkal Majalla" panose="02000000000000000000" pitchFamily="2" charset="-78"/>
              </a:rPr>
              <a:t> بالإشراف </a:t>
            </a:r>
            <a:r>
              <a:rPr lang="ar-EG" sz="2400" dirty="0" err="1">
                <a:latin typeface="Sakkal Majalla" panose="02000000000000000000" pitchFamily="2" charset="-78"/>
                <a:cs typeface="Sakkal Majalla" panose="02000000000000000000" pitchFamily="2" charset="-78"/>
              </a:rPr>
              <a:t>علیھا</a:t>
            </a:r>
            <a:r>
              <a:rPr lang="ar-EG" sz="2400" dirty="0">
                <a:latin typeface="Sakkal Majalla" panose="02000000000000000000" pitchFamily="2" charset="-78"/>
                <a:cs typeface="Sakkal Majalla" panose="02000000000000000000" pitchFamily="2" charset="-78"/>
              </a:rPr>
              <a:t> ب</a:t>
            </a:r>
            <a:r>
              <a:rPr lang="ar-SA" sz="2400" dirty="0">
                <a:latin typeface="Sakkal Majalla" panose="02000000000000000000" pitchFamily="2" charset="-78"/>
                <a:cs typeface="Sakkal Majalla" panose="02000000000000000000" pitchFamily="2" charset="-78"/>
              </a:rPr>
              <a:t>نفسها</a:t>
            </a:r>
            <a:r>
              <a:rPr lang="ar-EG" sz="2400" dirty="0">
                <a:latin typeface="Sakkal Majalla" panose="02000000000000000000" pitchFamily="2" charset="-78"/>
                <a:cs typeface="Sakkal Majalla" panose="02000000000000000000" pitchFamily="2" charset="-78"/>
              </a:rPr>
              <a:t> ، وتضع</a:t>
            </a:r>
            <a:r>
              <a:rPr lang="ar-SA" sz="2400" dirty="0">
                <a:latin typeface="Sakkal Majalla" panose="02000000000000000000" pitchFamily="2" charset="-78"/>
                <a:cs typeface="Sakkal Majalla" panose="02000000000000000000" pitchFamily="2" charset="-78"/>
              </a:rPr>
              <a:t> لها </a:t>
            </a:r>
            <a:r>
              <a:rPr lang="ar-EG" sz="2400" dirty="0">
                <a:latin typeface="Sakkal Majalla" panose="02000000000000000000" pitchFamily="2" charset="-78"/>
                <a:cs typeface="Sakkal Majalla" panose="02000000000000000000" pitchFamily="2" charset="-78"/>
              </a:rPr>
              <a:t> </a:t>
            </a:r>
            <a:r>
              <a:rPr lang="ar-EG" sz="2400" dirty="0" err="1">
                <a:latin typeface="Sakkal Majalla" panose="02000000000000000000" pitchFamily="2" charset="-78"/>
                <a:cs typeface="Sakkal Majalla" panose="02000000000000000000" pitchFamily="2" charset="-78"/>
              </a:rPr>
              <a:t>القوانین</a:t>
            </a:r>
            <a:r>
              <a:rPr lang="ar-EG" sz="2400" dirty="0">
                <a:latin typeface="Sakkal Majalla" panose="02000000000000000000" pitchFamily="2" charset="-78"/>
                <a:cs typeface="Sakkal Majalla" panose="02000000000000000000" pitchFamily="2" charset="-78"/>
              </a:rPr>
              <a:t> والأنظمة</a:t>
            </a:r>
            <a:r>
              <a:rPr lang="ar-SA" sz="2400" dirty="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0" indent="0">
              <a:buNone/>
            </a:pPr>
            <a:endParaRPr lang="en-US" sz="1600" dirty="0"/>
          </a:p>
        </p:txBody>
      </p:sp>
    </p:spTree>
    <p:extLst>
      <p:ext uri="{BB962C8B-B14F-4D97-AF65-F5344CB8AC3E}">
        <p14:creationId xmlns:p14="http://schemas.microsoft.com/office/powerpoint/2010/main" val="3159515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1230570"/>
          </a:xfrm>
        </p:spPr>
        <p:txBody>
          <a:bodyPr anchor="t">
            <a:normAutofit/>
          </a:bodyPr>
          <a:lstStyle/>
          <a:p>
            <a:pPr algn="l"/>
            <a:r>
              <a:rPr lang="ar-SA" sz="3600" b="1" dirty="0">
                <a:solidFill>
                  <a:schemeClr val="tx1"/>
                </a:solidFill>
                <a:effectLst/>
                <a:ea typeface="Times New Roman" panose="02020603050405020304" pitchFamily="18" charset="0"/>
                <a:cs typeface="Sakkal Majalla" panose="02000000000000000000" pitchFamily="2" charset="-78"/>
              </a:rPr>
              <a:t>تعريف سوق الأوراق المالية      </a:t>
            </a:r>
            <a:r>
              <a:rPr lang="en-US" sz="3600" dirty="0">
                <a:solidFill>
                  <a:schemeClr val="tx1"/>
                </a:solidFill>
                <a:effectLst/>
                <a:latin typeface="Sakkal Majalla" panose="02000000000000000000" pitchFamily="2" charset="-78"/>
                <a:ea typeface="Times New Roman" panose="02020603050405020304" pitchFamily="18" charset="0"/>
              </a:rPr>
              <a:t>The stock market Definition </a:t>
            </a:r>
            <a:r>
              <a:rPr lang="en-US" sz="3600" dirty="0">
                <a:effectLst/>
                <a:latin typeface="Sakkal Majalla" panose="02000000000000000000" pitchFamily="2" charset="-78"/>
                <a:ea typeface="Times New Roman" panose="02020603050405020304" pitchFamily="18" charset="0"/>
              </a:rPr>
              <a:t>of</a:t>
            </a:r>
            <a:endParaRPr lang="en-US" sz="3600" dirty="0">
              <a:solidFill>
                <a:schemeClr val="accent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61437" y="1696621"/>
            <a:ext cx="8117714" cy="4823499"/>
          </a:xfrm>
        </p:spPr>
        <p:txBody>
          <a:bodyPr anchor="t">
            <a:noAutofit/>
          </a:bodyPr>
          <a:lstStyle/>
          <a:p>
            <a:pPr marL="0" marR="0" indent="0" algn="just" rtl="1">
              <a:lnSpc>
                <a:spcPct val="107000"/>
              </a:lnSpc>
              <a:spcBef>
                <a:spcPts val="0"/>
              </a:spcBef>
              <a:spcAft>
                <a:spcPts val="0"/>
              </a:spcAft>
              <a:buNone/>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حيث تعتبر </a:t>
            </a:r>
            <a:r>
              <a:rPr lang="ar-SA" sz="2400" dirty="0" err="1">
                <a:effectLst/>
                <a:latin typeface="Sakkal Majalla" panose="02000000000000000000" pitchFamily="2" charset="-78"/>
                <a:ea typeface="Times New Roman" panose="02020603050405020304" pitchFamily="18" charset="0"/>
                <a:cs typeface="Sakkal Majalla" panose="02000000000000000000" pitchFamily="2" charset="-78"/>
              </a:rPr>
              <a:t>البورصه</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 </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07000"/>
              </a:lnSpc>
              <a:spcBef>
                <a:spcPts val="0"/>
              </a:spcBef>
              <a:spcAft>
                <a:spcPts val="0"/>
              </a:spcAft>
              <a:buFont typeface="+mj-cs"/>
              <a:buAutoNum type="arabic1Minus"/>
            </a:pP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ملتقى </a:t>
            </a:r>
            <a:r>
              <a:rPr lang="ar-EG" sz="2400" b="1" dirty="0" err="1">
                <a:effectLst/>
                <a:latin typeface="Sakkal Majalla" panose="02000000000000000000" pitchFamily="2" charset="-78"/>
                <a:ea typeface="Times New Roman" panose="02020603050405020304" pitchFamily="18" charset="0"/>
                <a:cs typeface="Sakkal Majalla" panose="02000000000000000000" pitchFamily="2" charset="-78"/>
              </a:rPr>
              <a:t>للتمویل</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و الاستثمار </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0"/>
              </a:spcAft>
            </a:pP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فھي</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المكان الذي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یلتقي</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فیه</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من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یبحثون</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عن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التمویل</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كالشركات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والھیئات</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ومن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یرغبون</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في الاستثمار من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المدخرین</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وبالتالي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ھي</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0"/>
              </a:spcAft>
            </a:pP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بمثابة مكان للإقراض يعود بالنفع علي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الطرفین</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lvl="0" indent="0" algn="just" rtl="1">
              <a:lnSpc>
                <a:spcPct val="107000"/>
              </a:lnSpc>
              <a:spcBef>
                <a:spcPts val="0"/>
              </a:spcBef>
              <a:spcAft>
                <a:spcPts val="0"/>
              </a:spcAft>
              <a:buNone/>
            </a:pPr>
            <a:r>
              <a:rPr lang="ar-SA" sz="2400" b="1" dirty="0">
                <a:effectLst/>
                <a:latin typeface="Sakkal Majalla" panose="02000000000000000000" pitchFamily="2" charset="-78"/>
                <a:ea typeface="Times New Roman" panose="02020603050405020304" pitchFamily="18" charset="0"/>
                <a:cs typeface="Sakkal Majalla" panose="02000000000000000000" pitchFamily="2" charset="-78"/>
              </a:rPr>
              <a:t>ب- </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مؤشر لاقتصاد الدولة</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0"/>
              </a:spcAft>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بمقتضاها يتم معرفة أوضاع الشركات وخاصة الشركات الكبري في الدولة، لذا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فهى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مؤشر لاقتصاد الدولة ، حيث معظم الشركات الكبري في أي بلد في العالم تطرح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أسھمھا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في السوق المالي، وبناء علي مؤشرات حركة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أسھمھا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یدل</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علي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وضعھا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المالي، والحركة الشاملة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لأسھم</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كل الشركات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یعطي</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مؤشر عن وضع الاقتصاد في الدولة.</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indent="0" algn="just">
              <a:lnSpc>
                <a:spcPct val="107000"/>
              </a:lnSpc>
              <a:spcBef>
                <a:spcPts val="0"/>
              </a:spcBef>
              <a:spcAft>
                <a:spcPts val="0"/>
              </a:spcAft>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ج</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b="1" dirty="0" err="1">
                <a:effectLst/>
                <a:latin typeface="Sakkal Majalla" panose="02000000000000000000" pitchFamily="2" charset="-78"/>
                <a:ea typeface="Times New Roman" panose="02020603050405020304" pitchFamily="18" charset="0"/>
                <a:cs typeface="Sakkal Majalla" panose="02000000000000000000" pitchFamily="2" charset="-78"/>
              </a:rPr>
              <a:t>وسیلة</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لزيادة الثروة</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0"/>
              </a:spcAft>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البورصة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ھى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مجال متاح للمدخرين للعمل واستثمار وسبب في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زیادة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الثروة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وتحسین</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الدخل</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97831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1230570"/>
          </a:xfrm>
        </p:spPr>
        <p:txBody>
          <a:bodyPr anchor="t">
            <a:normAutofit/>
          </a:bodyPr>
          <a:lstStyle/>
          <a:p>
            <a:pPr algn="l"/>
            <a:r>
              <a:rPr lang="ar-SA" sz="3600" b="1" dirty="0">
                <a:solidFill>
                  <a:schemeClr val="tx1"/>
                </a:solidFill>
                <a:effectLst/>
                <a:ea typeface="Times New Roman" panose="02020603050405020304" pitchFamily="18" charset="0"/>
                <a:cs typeface="Sakkal Majalla" panose="02000000000000000000" pitchFamily="2" charset="-78"/>
              </a:rPr>
              <a:t>تعريف سوق الأوراق المالية      </a:t>
            </a:r>
            <a:r>
              <a:rPr lang="en-US" sz="3600" dirty="0">
                <a:solidFill>
                  <a:schemeClr val="tx1"/>
                </a:solidFill>
                <a:effectLst/>
                <a:latin typeface="Sakkal Majalla" panose="02000000000000000000" pitchFamily="2" charset="-78"/>
                <a:ea typeface="Times New Roman" panose="02020603050405020304" pitchFamily="18" charset="0"/>
              </a:rPr>
              <a:t>The stock market Definition </a:t>
            </a:r>
            <a:r>
              <a:rPr lang="en-US" sz="3600" dirty="0">
                <a:effectLst/>
                <a:latin typeface="Sakkal Majalla" panose="02000000000000000000" pitchFamily="2" charset="-78"/>
                <a:ea typeface="Times New Roman" panose="02020603050405020304" pitchFamily="18" charset="0"/>
              </a:rPr>
              <a:t>of</a:t>
            </a:r>
            <a:endParaRPr lang="en-US" sz="3600" dirty="0">
              <a:solidFill>
                <a:schemeClr val="accent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4207133"/>
          </a:xfrm>
        </p:spPr>
        <p:txBody>
          <a:bodyPr anchor="t">
            <a:normAutofit/>
          </a:bodyPr>
          <a:lstStyle/>
          <a:p>
            <a:pPr marL="0" marR="0" indent="0" algn="just">
              <a:lnSpc>
                <a:spcPct val="107000"/>
              </a:lnSpc>
              <a:spcBef>
                <a:spcPts val="0"/>
              </a:spcBef>
              <a:spcAft>
                <a:spcPts val="0"/>
              </a:spcAft>
              <a:buNone/>
            </a:pP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د- </a:t>
            </a:r>
            <a:r>
              <a:rPr lang="ar-EG" sz="2400" b="1" dirty="0" err="1">
                <a:effectLst/>
                <a:latin typeface="Sakkal Majalla" panose="02000000000000000000" pitchFamily="2" charset="-78"/>
                <a:ea typeface="Times New Roman" panose="02020603050405020304" pitchFamily="18" charset="0"/>
                <a:cs typeface="Sakkal Majalla" panose="02000000000000000000" pitchFamily="2" charset="-78"/>
              </a:rPr>
              <a:t>وسیلة</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b="1" dirty="0" err="1">
                <a:effectLst/>
                <a:latin typeface="Sakkal Majalla" panose="02000000000000000000" pitchFamily="2" charset="-78"/>
                <a:ea typeface="Times New Roman" panose="02020603050405020304" pitchFamily="18" charset="0"/>
                <a:cs typeface="Sakkal Majalla" panose="02000000000000000000" pitchFamily="2" charset="-78"/>
              </a:rPr>
              <a:t>لتمویل</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الشركات دون الحاجة للاقتراض من البنوك بفوائد </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a:lnSpc>
                <a:spcPct val="107000"/>
              </a:lnSpc>
              <a:spcBef>
                <a:spcPts val="0"/>
              </a:spcBef>
              <a:spcAft>
                <a:spcPts val="0"/>
              </a:spcAft>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فالشركات عندما تحتاج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للتمویل</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تقوم بطرح اكتتاب علي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أسھمھا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بموجب الاكتتاب تقوم الشركة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ببیع</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الأسھم</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من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شركتھا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مقابل النقد،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وھذا</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العائد المالي لا تحتسب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علیة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فوائد كما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ھو</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الحال في الاقتراض من البنوك.</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indent="0" algn="just">
              <a:lnSpc>
                <a:spcPct val="107000"/>
              </a:lnSpc>
              <a:spcBef>
                <a:spcPts val="0"/>
              </a:spcBef>
              <a:spcAft>
                <a:spcPts val="0"/>
              </a:spcAft>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ه- </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تشجع عمليات الادخار </a:t>
            </a:r>
            <a:r>
              <a:rPr lang="ar-EG" sz="2400" b="1" dirty="0" err="1">
                <a:effectLst/>
                <a:latin typeface="Sakkal Majalla" panose="02000000000000000000" pitchFamily="2" charset="-78"/>
                <a:ea typeface="Times New Roman" panose="02020603050405020304" pitchFamily="18" charset="0"/>
                <a:cs typeface="Sakkal Majalla" panose="02000000000000000000" pitchFamily="2" charset="-78"/>
              </a:rPr>
              <a:t>والإستثمار</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 من خلال تجميع المدخرات وتوفيرها للأفراد والشركات الذين يبحثون عن مصادر للتمويل</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و- </a:t>
            </a:r>
            <a:r>
              <a:rPr lang="ar-EG" sz="2400" b="1" dirty="0">
                <a:effectLst/>
                <a:latin typeface="Sakkal Majalla" panose="02000000000000000000" pitchFamily="2" charset="-78"/>
                <a:ea typeface="Times New Roman" panose="02020603050405020304" pitchFamily="18" charset="0"/>
                <a:cs typeface="Sakkal Majalla" panose="02000000000000000000" pitchFamily="2" charset="-78"/>
              </a:rPr>
              <a:t>مصدرا للسيولة </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حيث بمقتضاها يمكن لأصحاب الأوراق المالية( أصحاب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الأسهم والسندات)</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تحويلها الى نقدية عند حاجتهم لها.</a:t>
            </a:r>
            <a:endParaRPr lang="en-US" sz="2400" dirty="0">
              <a:latin typeface="Sakkal Majalla" panose="02000000000000000000" pitchFamily="2" charset="-78"/>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868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xmlns="" id="{11FFB6EE-DD38-429F-A853-9004068F2DC9}"/>
              </a:ext>
            </a:extLst>
          </p:cNvPr>
          <p:cNvSpPr>
            <a:spLocks noGrp="1"/>
          </p:cNvSpPr>
          <p:nvPr>
            <p:ph type="title"/>
          </p:nvPr>
        </p:nvSpPr>
        <p:spPr>
          <a:xfrm>
            <a:off x="2880485" y="841375"/>
            <a:ext cx="8098665" cy="555625"/>
          </a:xfrm>
        </p:spPr>
        <p:txBody>
          <a:bodyPr anchor="t">
            <a:normAutofit fontScale="90000"/>
          </a:bodyPr>
          <a:lstStyle/>
          <a:p>
            <a:r>
              <a:rPr lang="ar-EG" sz="3600" dirty="0">
                <a:solidFill>
                  <a:schemeClr val="tx1"/>
                </a:solidFill>
                <a:effectLst/>
                <a:ea typeface="Times New Roman" panose="02020603050405020304" pitchFamily="18" charset="0"/>
                <a:cs typeface="Sakkal Majalla" panose="02000000000000000000" pitchFamily="2" charset="-78"/>
              </a:rPr>
              <a:t>أنواع </a:t>
            </a:r>
            <a:r>
              <a:rPr lang="ar-SA" sz="3600" dirty="0">
                <a:solidFill>
                  <a:schemeClr val="tx1"/>
                </a:solidFill>
                <a:effectLst/>
                <a:ea typeface="Times New Roman" panose="02020603050405020304" pitchFamily="18" charset="0"/>
                <a:cs typeface="Sakkal Majalla" panose="02000000000000000000" pitchFamily="2" charset="-78"/>
              </a:rPr>
              <a:t>الأوراق المالية التي يتم تداولها داخل سوق الأوراق المالية </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3600" dirty="0">
              <a:solidFill>
                <a:schemeClr val="tx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xmlns="" id="{A30C1D11-1A86-411A-B736-A39F33B80A9E}"/>
              </a:ext>
            </a:extLst>
          </p:cNvPr>
          <p:cNvSpPr>
            <a:spLocks noGrp="1"/>
          </p:cNvSpPr>
          <p:nvPr>
            <p:ph idx="1"/>
          </p:nvPr>
        </p:nvSpPr>
        <p:spPr>
          <a:xfrm>
            <a:off x="2880487" y="1844675"/>
            <a:ext cx="8117714" cy="3563937"/>
          </a:xfrm>
        </p:spPr>
        <p:txBody>
          <a:bodyPr anchor="t">
            <a:normAutofit/>
          </a:bodyPr>
          <a:lstStyle/>
          <a:p>
            <a:pPr marL="0" marR="0" indent="0" algn="just" rtl="1">
              <a:lnSpc>
                <a:spcPct val="150000"/>
              </a:lnSpc>
              <a:spcBef>
                <a:spcPts val="0"/>
              </a:spcBef>
              <a:spcAft>
                <a:spcPts val="0"/>
              </a:spcAft>
              <a:buNone/>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الأوراق المالية عبارة عن وثيقة</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مستند</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ذات قيمة مالية تمثل اتفاقا قانونيا بين طرفين( البائع والمشترى)، يتم تداولها في الأسواق المالية( البورصات) ، هذه الأوراق يمكن تصنيفها الى نوعين رئيسيين وهما:-</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50000"/>
              </a:lnSpc>
              <a:spcBef>
                <a:spcPts val="0"/>
              </a:spcBef>
              <a:spcAft>
                <a:spcPts val="0"/>
              </a:spcAft>
              <a:buFont typeface="+mj-cs"/>
              <a:buAutoNum type="arabic1Minus"/>
            </a:pP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الأسهم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Shares</a:t>
            </a:r>
            <a:r>
              <a:rPr lang="ar-SA" sz="2400" dirty="0">
                <a:effectLst/>
                <a:latin typeface="Sakkal Majalla" panose="02000000000000000000" pitchFamily="2" charset="-78"/>
                <a:ea typeface="Times New Roman" panose="02020603050405020304" pitchFamily="18" charset="0"/>
                <a:cs typeface="Sakkal Majalla" panose="02000000000000000000" pitchFamily="2" charset="-78"/>
              </a:rPr>
              <a:t> أو ال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Stocks</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وهى وثيقة تمثل حق ملكية لحقوق مالية أو اصل من الأصول.</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 rtl="1">
              <a:lnSpc>
                <a:spcPct val="150000"/>
              </a:lnSpc>
              <a:spcBef>
                <a:spcPts val="0"/>
              </a:spcBef>
              <a:spcAft>
                <a:spcPts val="0"/>
              </a:spcAft>
              <a:buFont typeface="+mj-cs"/>
              <a:buAutoNum type="arabic1Minus"/>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السندات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 Bonds</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وهى وثيقة تمثل التزام دين تعطى لحاملها الحق في سداد الأموال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المقترضه</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 بالإضافة الى الفائدة على هذه الأموال.</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just" rtl="1">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272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A94778-D020-40A1-927D-8F94BE78FF60}"/>
              </a:ext>
            </a:extLst>
          </p:cNvPr>
          <p:cNvSpPr>
            <a:spLocks noGrp="1"/>
          </p:cNvSpPr>
          <p:nvPr>
            <p:ph type="title"/>
          </p:nvPr>
        </p:nvSpPr>
        <p:spPr/>
        <p:txBody>
          <a:bodyPr/>
          <a:lstStyle/>
          <a:p>
            <a:r>
              <a:rPr lang="ar-SA" dirty="0">
                <a:solidFill>
                  <a:schemeClr val="tx1"/>
                </a:solidFill>
                <a:latin typeface="Sakkal Majalla" panose="02000000000000000000" pitchFamily="2" charset="-78"/>
                <a:cs typeface="Sakkal Majalla" panose="02000000000000000000" pitchFamily="2" charset="-78"/>
              </a:rPr>
              <a:t>مثال 1</a:t>
            </a:r>
            <a:endParaRPr lang="en-US" dirty="0">
              <a:solidFill>
                <a:schemeClr val="tx1"/>
              </a:solidFill>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xmlns="" id="{9BB41E2E-0CB5-4B98-BD07-8DC404E9B95C}"/>
              </a:ext>
            </a:extLst>
          </p:cNvPr>
          <p:cNvSpPr>
            <a:spLocks noGrp="1"/>
          </p:cNvSpPr>
          <p:nvPr>
            <p:ph idx="1"/>
          </p:nvPr>
        </p:nvSpPr>
        <p:spPr/>
        <p:txBody>
          <a:bodyPr/>
          <a:lstStyle/>
          <a:p>
            <a:pPr marL="0" indent="0" algn="just">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بفرض ان شركة سابك بالمملكة العربية السعودية طرحت اسهما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للإكتتاب</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العام عند سعر 30 ريال للسهم الواحد ، هذا السهم من الأسهم العادية ، والذى يعطى لصاحبة الحق في ان يصبح مساهما بشركة سابك خلال فترة احتفاظه بالسهم (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عدم البيع ) ، فضلا عن احتمال زيادة القيمة السوقية للسهم عن قيمة الشراء، فيحقق له عائدا رأسماليا (</a:t>
            </a:r>
            <a:r>
              <a:rPr lang="en-US" sz="2400" dirty="0">
                <a:effectLst/>
                <a:latin typeface="Sakkal Majalla" panose="02000000000000000000" pitchFamily="2" charset="-78"/>
                <a:ea typeface="Times New Roman" panose="02020603050405020304" pitchFamily="18" charset="0"/>
                <a:cs typeface="Sakkal Majalla" panose="02000000000000000000" pitchFamily="2" charset="-78"/>
              </a:rPr>
              <a:t>Capital Gain</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كذلك اذا احتفظ بالسهم  لمدة سنة فيحقق له معدل عائد قدره  16.7 % ( 5/30 × 100) عندما تقوم الشركة بتوزيع 5 ريالات للسهم الواحد في نهاية السنة ، وهذا يعنى ان المستثمر ( صاحب السهم) حقق عائدا على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استثمارة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بشراء سهم شركة سابك ، و كذلك اذا زادت القيمة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السوقيه</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للسهم  في نهاية السنة يمكنه أيضا بيع السهم بالقيمة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الجديده</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بعد الزيادة.</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Tree>
    <p:extLst>
      <p:ext uri="{BB962C8B-B14F-4D97-AF65-F5344CB8AC3E}">
        <p14:creationId xmlns:p14="http://schemas.microsoft.com/office/powerpoint/2010/main" val="26582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D57F54F-2955-4152-872F-CC6920F0491C}"/>
              </a:ext>
            </a:extLst>
          </p:cNvPr>
          <p:cNvSpPr>
            <a:spLocks noGrp="1"/>
          </p:cNvSpPr>
          <p:nvPr>
            <p:ph type="title"/>
          </p:nvPr>
        </p:nvSpPr>
        <p:spPr/>
        <p:txBody>
          <a:bodyPr/>
          <a:lstStyle/>
          <a:p>
            <a:r>
              <a:rPr lang="ar-SA" dirty="0">
                <a:solidFill>
                  <a:schemeClr val="tx1"/>
                </a:solidFill>
                <a:latin typeface="Sakkal Majalla" panose="02000000000000000000" pitchFamily="2" charset="-78"/>
                <a:cs typeface="Sakkal Majalla" panose="02000000000000000000" pitchFamily="2" charset="-78"/>
              </a:rPr>
              <a:t>مثال 2</a:t>
            </a:r>
            <a:endParaRPr lang="en-US" dirty="0">
              <a:solidFill>
                <a:schemeClr val="tx1"/>
              </a:solidFill>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xmlns="" id="{3942E22E-4550-4266-9C99-672C8FC2CE73}"/>
              </a:ext>
            </a:extLst>
          </p:cNvPr>
          <p:cNvSpPr>
            <a:spLocks noGrp="1"/>
          </p:cNvSpPr>
          <p:nvPr>
            <p:ph idx="1"/>
          </p:nvPr>
        </p:nvSpPr>
        <p:spPr/>
        <p:txBody>
          <a:bodyPr>
            <a:normAutofit lnSpcReduction="10000"/>
          </a:bodyPr>
          <a:lstStyle/>
          <a:p>
            <a:pPr marL="0" indent="0" algn="just">
              <a:buNone/>
            </a:pP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أما اذا قررت شركة سابك بأنها  في حاجة لأموال قدرها 200 مليون ريال من اجل فتح مصنع بتروكيميائيات في منطقة جديده بالمملكة ، ويعلم المدير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المالى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للشركة بان الشركة في حاجة الى هذه الأموال خلال فترة 6 سنوات قادمة فقط  ، فإن المدير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المالى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سوف يكون قراره  بتمويل هذه الأموال من خلال طرح الاكتتاب </a:t>
            </a:r>
            <a:r>
              <a:rPr lang="ar-EG" sz="2400" b="1" u="sng" dirty="0">
                <a:effectLst/>
                <a:latin typeface="Sakkal Majalla" panose="02000000000000000000" pitchFamily="2" charset="-78"/>
                <a:ea typeface="Times New Roman" panose="02020603050405020304" pitchFamily="18" charset="0"/>
                <a:cs typeface="Sakkal Majalla" panose="02000000000000000000" pitchFamily="2" charset="-78"/>
              </a:rPr>
              <a:t>بسندات</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قيمة  كل منها 200 ريال بمعدل 12 % سنويا ، ويسترد مشترى السند قيمة السند الذى اشتراه بعد 6 سنوات ، مع حق حامل السند في التصرف  في السند ببيعه في بورصة الأوراق المالية بالرياض من خلال شركات  تداول الأوراق المالية التي تلعب بدورها كسمسار للأوراق المالية. فهذا يعنى ان المستثمر ( صاحب السند) يحقق عائدا  قدره 12 %  سنويا على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استثمارة</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بشراء السند الذى طرحته شركة سابك ، وفى نهاية الـ 6سنوات يمكنه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استراداد</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السند ، في نفس الوقت يمكنه أيضا بيع السند في بورصة الأوراق المالية بالرياض في </a:t>
            </a:r>
            <a:r>
              <a:rPr lang="ar-EG" sz="2400" dirty="0" err="1">
                <a:effectLst/>
                <a:latin typeface="Sakkal Majalla" panose="02000000000000000000" pitchFamily="2" charset="-78"/>
                <a:ea typeface="Times New Roman" panose="02020603050405020304" pitchFamily="18" charset="0"/>
                <a:cs typeface="Sakkal Majalla" panose="02000000000000000000" pitchFamily="2" charset="-78"/>
              </a:rPr>
              <a:t>اى</a:t>
            </a:r>
            <a:r>
              <a:rPr lang="ar-EG" sz="2400" dirty="0">
                <a:effectLst/>
                <a:latin typeface="Sakkal Majalla" panose="02000000000000000000" pitchFamily="2" charset="-78"/>
                <a:ea typeface="Times New Roman" panose="02020603050405020304" pitchFamily="18" charset="0"/>
                <a:cs typeface="Sakkal Majalla" panose="02000000000000000000" pitchFamily="2" charset="-78"/>
              </a:rPr>
              <a:t> وقت خلال الـ 6سنوات.</a:t>
            </a:r>
            <a:endParaRPr lang="en-US" sz="24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Tree>
    <p:extLst>
      <p:ext uri="{BB962C8B-B14F-4D97-AF65-F5344CB8AC3E}">
        <p14:creationId xmlns:p14="http://schemas.microsoft.com/office/powerpoint/2010/main" val="3686170352"/>
      </p:ext>
    </p:extLst>
  </p:cSld>
  <p:clrMapOvr>
    <a:masterClrMapping/>
  </p:clrMapOvr>
</p:sld>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TM16401371[[fn=أطلس]]</Template>
  <TotalTime>1089</TotalTime>
  <Words>3121</Words>
  <Application>Microsoft Office PowerPoint</Application>
  <PresentationFormat>Widescreen</PresentationFormat>
  <Paragraphs>137</Paragraphs>
  <Slides>24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Calibri Light</vt:lpstr>
      <vt:lpstr>GE Thameen</vt:lpstr>
      <vt:lpstr>Lato Light</vt:lpstr>
      <vt:lpstr>Rockwell</vt:lpstr>
      <vt:lpstr>Sakkal Majalla</vt:lpstr>
      <vt:lpstr>Symbol</vt:lpstr>
      <vt:lpstr>Times New Roman</vt:lpstr>
      <vt:lpstr>Wingdings</vt:lpstr>
      <vt:lpstr>أطلس</vt:lpstr>
      <vt:lpstr>1212 مال مبادئ الإدارة المالية  المحاضرة الثانية الوحدة الثانية : سوق الأوراق المالية و المؤسسات المالية</vt:lpstr>
      <vt:lpstr>PowerPoint Presentation</vt:lpstr>
      <vt:lpstr>تعريف سوق الأوراق المالية      The stock market Definition of</vt:lpstr>
      <vt:lpstr>تعريف سوق الأوراق المالية      The stock market Definition of</vt:lpstr>
      <vt:lpstr>تعريف سوق الأوراق المالية      The stock market Definition of</vt:lpstr>
      <vt:lpstr>تعريف سوق الأوراق المالية      The stock market Definition of</vt:lpstr>
      <vt:lpstr>أنواع الأوراق المالية التي يتم تداولها داخل سوق الأوراق المالية   </vt:lpstr>
      <vt:lpstr>مثال 1</vt:lpstr>
      <vt:lpstr>مثال 2</vt:lpstr>
      <vt:lpstr>PowerPoint Presentation</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انتهت المحاضرة الثانية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1211 تام مبادئ التأمين  المحاضرة الأولى</dc:title>
  <dc:creator>Moneerah Nasser Alghonaim</dc:creator>
  <cp:lastModifiedBy>Mohamed</cp:lastModifiedBy>
  <cp:revision>207</cp:revision>
  <dcterms:created xsi:type="dcterms:W3CDTF">2021-05-23T05:55:00Z</dcterms:created>
  <dcterms:modified xsi:type="dcterms:W3CDTF">2021-09-08T19:14:29Z</dcterms:modified>
</cp:coreProperties>
</file>