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4" r:id="rId1"/>
  </p:sldMasterIdLst>
  <p:notesMasterIdLst>
    <p:notesMasterId r:id="rId32"/>
  </p:notesMasterIdLst>
  <p:sldIdLst>
    <p:sldId id="256" r:id="rId2"/>
    <p:sldId id="257" r:id="rId3"/>
    <p:sldId id="258" r:id="rId4"/>
    <p:sldId id="259" r:id="rId5"/>
    <p:sldId id="260" r:id="rId6"/>
    <p:sldId id="261" r:id="rId7"/>
    <p:sldId id="263" r:id="rId8"/>
    <p:sldId id="289" r:id="rId9"/>
    <p:sldId id="290" r:id="rId10"/>
    <p:sldId id="291" r:id="rId11"/>
    <p:sldId id="292" r:id="rId12"/>
    <p:sldId id="293" r:id="rId13"/>
    <p:sldId id="266" r:id="rId14"/>
    <p:sldId id="294" r:id="rId15"/>
    <p:sldId id="267"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Tw Cen MT" pitchFamily="34" charset="0"/>
        <a:ea typeface="+mn-ea"/>
        <a:cs typeface="+mn-cs"/>
      </a:defRPr>
    </a:lvl1pPr>
    <a:lvl2pPr marL="457200" algn="l" rtl="0" eaLnBrk="0" fontAlgn="base" hangingPunct="0">
      <a:spcBef>
        <a:spcPct val="0"/>
      </a:spcBef>
      <a:spcAft>
        <a:spcPct val="0"/>
      </a:spcAft>
      <a:defRPr kern="1200">
        <a:solidFill>
          <a:schemeClr val="tx1"/>
        </a:solidFill>
        <a:latin typeface="Tw Cen MT" pitchFamily="34" charset="0"/>
        <a:ea typeface="+mn-ea"/>
        <a:cs typeface="+mn-cs"/>
      </a:defRPr>
    </a:lvl2pPr>
    <a:lvl3pPr marL="914400" algn="l" rtl="0" eaLnBrk="0" fontAlgn="base" hangingPunct="0">
      <a:spcBef>
        <a:spcPct val="0"/>
      </a:spcBef>
      <a:spcAft>
        <a:spcPct val="0"/>
      </a:spcAft>
      <a:defRPr kern="1200">
        <a:solidFill>
          <a:schemeClr val="tx1"/>
        </a:solidFill>
        <a:latin typeface="Tw Cen MT" pitchFamily="34" charset="0"/>
        <a:ea typeface="+mn-ea"/>
        <a:cs typeface="+mn-cs"/>
      </a:defRPr>
    </a:lvl3pPr>
    <a:lvl4pPr marL="1371600" algn="l" rtl="0" eaLnBrk="0" fontAlgn="base" hangingPunct="0">
      <a:spcBef>
        <a:spcPct val="0"/>
      </a:spcBef>
      <a:spcAft>
        <a:spcPct val="0"/>
      </a:spcAft>
      <a:defRPr kern="1200">
        <a:solidFill>
          <a:schemeClr val="tx1"/>
        </a:solidFill>
        <a:latin typeface="Tw Cen MT" pitchFamily="34" charset="0"/>
        <a:ea typeface="+mn-ea"/>
        <a:cs typeface="+mn-cs"/>
      </a:defRPr>
    </a:lvl4pPr>
    <a:lvl5pPr marL="1828800" algn="l" rtl="0" eaLnBrk="0" fontAlgn="base" hangingPunct="0">
      <a:spcBef>
        <a:spcPct val="0"/>
      </a:spcBef>
      <a:spcAft>
        <a:spcPct val="0"/>
      </a:spcAft>
      <a:defRPr kern="1200">
        <a:solidFill>
          <a:schemeClr val="tx1"/>
        </a:solidFill>
        <a:latin typeface="Tw Cen MT" pitchFamily="34" charset="0"/>
        <a:ea typeface="+mn-ea"/>
        <a:cs typeface="+mn-cs"/>
      </a:defRPr>
    </a:lvl5pPr>
    <a:lvl6pPr marL="2286000" algn="l" defTabSz="914400" rtl="0" eaLnBrk="1" latinLnBrk="0" hangingPunct="1">
      <a:defRPr kern="1200">
        <a:solidFill>
          <a:schemeClr val="tx1"/>
        </a:solidFill>
        <a:latin typeface="Tw Cen MT" pitchFamily="34" charset="0"/>
        <a:ea typeface="+mn-ea"/>
        <a:cs typeface="+mn-cs"/>
      </a:defRPr>
    </a:lvl6pPr>
    <a:lvl7pPr marL="2743200" algn="l" defTabSz="914400" rtl="0" eaLnBrk="1" latinLnBrk="0" hangingPunct="1">
      <a:defRPr kern="1200">
        <a:solidFill>
          <a:schemeClr val="tx1"/>
        </a:solidFill>
        <a:latin typeface="Tw Cen MT" pitchFamily="34" charset="0"/>
        <a:ea typeface="+mn-ea"/>
        <a:cs typeface="+mn-cs"/>
      </a:defRPr>
    </a:lvl7pPr>
    <a:lvl8pPr marL="3200400" algn="l" defTabSz="914400" rtl="0" eaLnBrk="1" latinLnBrk="0" hangingPunct="1">
      <a:defRPr kern="1200">
        <a:solidFill>
          <a:schemeClr val="tx1"/>
        </a:solidFill>
        <a:latin typeface="Tw Cen MT" pitchFamily="34" charset="0"/>
        <a:ea typeface="+mn-ea"/>
        <a:cs typeface="+mn-cs"/>
      </a:defRPr>
    </a:lvl8pPr>
    <a:lvl9pPr marL="3657600" algn="l" defTabSz="914400" rtl="0" eaLnBrk="1" latinLnBrk="0" hangingPunct="1">
      <a:defRPr kern="1200">
        <a:solidFill>
          <a:schemeClr val="tx1"/>
        </a:solidFill>
        <a:latin typeface="Tw Cen MT"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p:cViewPr varScale="1">
        <p:scale>
          <a:sx n="114" d="100"/>
          <a:sy n="114" d="100"/>
        </p:scale>
        <p:origin x="1560"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eaLnBrk="1" fontAlgn="auto" hangingPunct="1">
              <a:spcBef>
                <a:spcPts val="0"/>
              </a:spcBef>
              <a:spcAft>
                <a:spcPts val="0"/>
              </a:spcAft>
              <a:defRPr sz="1200">
                <a:latin typeface="+mn-lt"/>
              </a:defRPr>
            </a:lvl1pPr>
          </a:lstStyle>
          <a:p>
            <a:pPr>
              <a:defRPr/>
            </a:pPr>
            <a:fld id="{F42D47EB-E226-4745-B21E-CE1E98D1F7BB}" type="datetimeFigureOut">
              <a:rPr lang="en-US"/>
              <a:pPr>
                <a:defRPr/>
              </a:pPr>
              <a:t>3/18/2018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Calibri" pitchFamily="34" charset="0"/>
              </a:defRPr>
            </a:lvl1pPr>
          </a:lstStyle>
          <a:p>
            <a:fld id="{59E48EAF-F526-4885-86D7-206FEB39A872}" type="slidenum">
              <a:rPr lang="en-US"/>
              <a:pPr/>
              <a:t>‹#›</a:t>
            </a:fld>
            <a:endParaRPr lang="en-US"/>
          </a:p>
        </p:txBody>
      </p:sp>
    </p:spTree>
    <p:extLst>
      <p:ext uri="{BB962C8B-B14F-4D97-AF65-F5344CB8AC3E}">
        <p14:creationId xmlns:p14="http://schemas.microsoft.com/office/powerpoint/2010/main" val="3082339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lIns="93177" tIns="46589" rIns="93177" bIns="46589" numCol="1" anchor="t" anchorCtr="0" compatLnSpc="1">
            <a:prstTxWarp prst="textNoShape">
              <a:avLst/>
            </a:prstTxWarp>
          </a:bodyPr>
          <a:lstStyle/>
          <a:p>
            <a:pPr eaLnBrk="1" hangingPunct="1">
              <a:spcBef>
                <a:spcPct val="0"/>
              </a:spcBef>
            </a:pPr>
            <a:endParaRPr lang="en-US" altLang="en-US"/>
          </a:p>
        </p:txBody>
      </p:sp>
      <p:sp>
        <p:nvSpPr>
          <p:cNvPr id="14340" name="Slide Number Placeholder 3"/>
          <p:cNvSpPr>
            <a:spLocks noGrp="1"/>
          </p:cNvSpPr>
          <p:nvPr>
            <p:ph type="sldNum" sz="quarter" idx="5"/>
          </p:nvPr>
        </p:nvSpPr>
        <p:spPr bwMode="auto">
          <a:noFill/>
          <a:ln>
            <a:miter lim="800000"/>
            <a:headEnd/>
            <a:tailEnd/>
          </a:ln>
        </p:spPr>
        <p:txBody>
          <a:bodyPr/>
          <a:lstStyle/>
          <a:p>
            <a:fld id="{8C5421F4-C104-4E92-82B4-73B2B9E66BF6}" type="slidenum">
              <a:rPr lang="en-US" altLang="en-US"/>
              <a:pPr/>
              <a:t>1</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a:t>Click to edit Master title style</a:t>
            </a:r>
            <a:endParaRPr lang="en-US" dirty="0"/>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fld id="{D747CF72-3871-40C9-8D2B-5D0D977EDAF3}" type="datetime8">
              <a:rPr lang="en-US"/>
              <a:pPr>
                <a:defRPr/>
              </a:pPr>
              <a:t>3/18/2018 2:46 PM</a:t>
            </a:fld>
            <a:endParaRPr lang="en-US" dirty="0"/>
          </a:p>
        </p:txBody>
      </p:sp>
      <p:sp>
        <p:nvSpPr>
          <p:cNvPr id="10"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n-US"/>
          </a:p>
        </p:txBody>
      </p:sp>
      <p:sp>
        <p:nvSpPr>
          <p:cNvPr id="11" name="Slide Number Placeholder 28"/>
          <p:cNvSpPr>
            <a:spLocks noGrp="1"/>
          </p:cNvSpPr>
          <p:nvPr>
            <p:ph type="sldNum" sz="quarter" idx="12"/>
          </p:nvPr>
        </p:nvSpPr>
        <p:spPr>
          <a:xfrm>
            <a:off x="8001000" y="228600"/>
            <a:ext cx="838200" cy="381000"/>
          </a:xfrm>
        </p:spPr>
        <p:txBody>
          <a:bodyPr/>
          <a:lstStyle>
            <a:lvl1pPr>
              <a:defRPr sz="1400"/>
            </a:lvl1pPr>
          </a:lstStyle>
          <a:p>
            <a:fld id="{E7AABDF3-FAA7-4474-808E-27E8351D19DA}"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4EBC9186-2D20-49B5-B970-18AF3F2E9B3E}" type="datetime8">
              <a:rPr lang="en-US"/>
              <a:pPr>
                <a:defRPr/>
              </a:pPr>
              <a:t>3/18/2018 2:46 PM</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4AF6FC2A-C22A-4109-BD96-C10A73B8CF2D}" type="slidenum">
              <a:rPr lang="en-US"/>
              <a:pPr/>
              <a:t>‹#›</a:t>
            </a:fld>
            <a:endParaRPr lang="en-US" sz="1400">
              <a:solidFill>
                <a:srgbClr val="FFFFFF"/>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Vertical Title 1"/>
          <p:cNvSpPr>
            <a:spLocks noGrp="1"/>
          </p:cNvSpPr>
          <p:nvPr>
            <p:ph type="title" orient="vert"/>
          </p:nvPr>
        </p:nvSpPr>
        <p:spPr>
          <a:xfrm>
            <a:off x="6553200" y="609600"/>
            <a:ext cx="2057400" cy="551656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fld id="{4DCFFC13-D20C-4CE2-8708-5B3A813069BE}" type="datetime8">
              <a:rPr lang="en-US"/>
              <a:pPr>
                <a:defRPr/>
              </a:pPr>
              <a:t>3/18/2018 2:46 PM</a:t>
            </a:fld>
            <a:endParaRPr lang="en-US" dirty="0"/>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US"/>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fld id="{E7CD49FE-36AB-4B07-A5DE-4C8510FD9495}" type="slidenum">
              <a:rPr lang="en-US"/>
              <a:pPr/>
              <a:t>‹#›</a:t>
            </a:fld>
            <a:endParaRPr lang="en-US" sz="1400">
              <a:solidFill>
                <a:srgbClr val="FFFFFF"/>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a:t>Click to edit Master title style</a:t>
            </a:r>
            <a:endParaRPr lang="en-US" dirty="0"/>
          </a:p>
        </p:txBody>
      </p:sp>
      <p:sp>
        <p:nvSpPr>
          <p:cNvPr id="8" name="Content Placeholder 7"/>
          <p:cNvSpPr>
            <a:spLocks noGrp="1"/>
          </p:cNvSpPr>
          <p:nvPr>
            <p:ph sz="quarter" idx="1"/>
          </p:nvPr>
        </p:nvSpPr>
        <p:spPr>
          <a:xfrm>
            <a:off x="612648" y="1600200"/>
            <a:ext cx="81534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26769750-B591-4FF6-B744-78CB16B11B20}" type="datetime8">
              <a:rPr lang="en-US"/>
              <a:pPr>
                <a:defRPr/>
              </a:pPr>
              <a:t>3/18/2018 2:46 PM</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z="1400">
                <a:solidFill>
                  <a:srgbClr val="FFFFFF"/>
                </a:solidFill>
              </a:defRPr>
            </a:lvl1pPr>
          </a:lstStyle>
          <a:p>
            <a:fld id="{68A9A730-87E4-4515-8FEE-E760A84716B4}"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Text Placeholder 2"/>
          <p:cNvSpPr>
            <a:spLocks noGrp="1"/>
          </p:cNvSpPr>
          <p:nvPr>
            <p:ph type="body" idx="1"/>
          </p:nvPr>
        </p:nvSpPr>
        <p:spPr>
          <a:xfrm>
            <a:off x="1371600" y="2743200"/>
            <a:ext cx="7123113" cy="1673225"/>
          </a:xfrm>
        </p:spPr>
        <p:txBody>
          <a:bodyPr/>
          <a:lstStyle>
            <a:lvl1pPr>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a:t>Click to edit Master title style</a:t>
            </a:r>
            <a:endParaRPr lang="en-US" dirty="0"/>
          </a:p>
        </p:txBody>
      </p:sp>
      <p:sp>
        <p:nvSpPr>
          <p:cNvPr id="7" name="Date Placeholder 11"/>
          <p:cNvSpPr>
            <a:spLocks noGrp="1"/>
          </p:cNvSpPr>
          <p:nvPr>
            <p:ph type="dt" sz="half" idx="10"/>
          </p:nvPr>
        </p:nvSpPr>
        <p:spPr/>
        <p:txBody>
          <a:bodyPr/>
          <a:lstStyle>
            <a:lvl1pPr>
              <a:defRPr/>
            </a:lvl1pPr>
          </a:lstStyle>
          <a:p>
            <a:pPr>
              <a:defRPr/>
            </a:pPr>
            <a:fld id="{36E593D5-1981-4BEC-A6E7-119A3E0E42B2}" type="datetime8">
              <a:rPr lang="en-US"/>
              <a:pPr>
                <a:defRPr/>
              </a:pPr>
              <a:t>3/18/2018 2:46 PM</a:t>
            </a:fld>
            <a:endParaRPr lang="en-US"/>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fld id="{E4421D7D-E2E3-4842-BCE0-661EFA076E09}" type="slidenum">
              <a:rPr lang="en-US"/>
              <a:pPr/>
              <a:t>‹#›</a:t>
            </a:fld>
            <a:endParaRPr lang="en-US"/>
          </a:p>
        </p:txBody>
      </p:sp>
      <p:sp>
        <p:nvSpPr>
          <p:cNvPr id="9" name="Footer Placeholder 13"/>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2"/>
          </p:nvPr>
        </p:nvSpPr>
        <p:spPr>
          <a:xfrm>
            <a:off x="4844901"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7"/>
          <p:cNvSpPr>
            <a:spLocks noGrp="1"/>
          </p:cNvSpPr>
          <p:nvPr>
            <p:ph type="dt" sz="half" idx="10"/>
          </p:nvPr>
        </p:nvSpPr>
        <p:spPr/>
        <p:txBody>
          <a:bodyPr rtlCol="0"/>
          <a:lstStyle>
            <a:lvl1pPr>
              <a:defRPr/>
            </a:lvl1pPr>
          </a:lstStyle>
          <a:p>
            <a:pPr>
              <a:defRPr/>
            </a:pPr>
            <a:fld id="{C7312651-0D92-4382-BEE3-F37D14A973AF}" type="datetime8">
              <a:rPr lang="en-US"/>
              <a:pPr>
                <a:defRPr/>
              </a:pPr>
              <a:t>3/18/2018 2:46 PM</a:t>
            </a:fld>
            <a:endParaRPr lang="en-US"/>
          </a:p>
        </p:txBody>
      </p:sp>
      <p:sp>
        <p:nvSpPr>
          <p:cNvPr id="6" name="Slide Number Placeholder 9"/>
          <p:cNvSpPr>
            <a:spLocks noGrp="1"/>
          </p:cNvSpPr>
          <p:nvPr>
            <p:ph type="sldNum" sz="quarter" idx="11"/>
          </p:nvPr>
        </p:nvSpPr>
        <p:spPr/>
        <p:txBody>
          <a:bodyPr/>
          <a:lstStyle>
            <a:lvl1pPr>
              <a:defRPr sz="1400">
                <a:solidFill>
                  <a:srgbClr val="FFFFFF"/>
                </a:solidFill>
              </a:defRPr>
            </a:lvl1pPr>
          </a:lstStyle>
          <a:p>
            <a:fld id="{B7C1A4D3-F0C8-4E35-B456-F7F004CEC51B}" type="slidenum">
              <a:rPr lang="en-US"/>
              <a:pPr/>
              <a:t>‹#›</a:t>
            </a:fld>
            <a:endParaRPr lang="en-US"/>
          </a:p>
        </p:txBody>
      </p:sp>
      <p:sp>
        <p:nvSpPr>
          <p:cNvPr id="7" name="Footer Placeholder 11"/>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a:t>Click to edit Master title style</a:t>
            </a:r>
            <a:endParaRPr lang="en-US" dirty="0"/>
          </a:p>
        </p:txBody>
      </p:sp>
      <p:sp>
        <p:nvSpPr>
          <p:cNvPr id="11" name="Content Placeholder 10"/>
          <p:cNvSpPr>
            <a:spLocks noGrp="1"/>
          </p:cNvSpPr>
          <p:nvPr>
            <p:ph sz="quarter" idx="2"/>
          </p:nvPr>
        </p:nvSpPr>
        <p:spPr>
          <a:xfrm>
            <a:off x="609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4"/>
          </p:nvPr>
        </p:nvSpPr>
        <p:spPr>
          <a:xfrm>
            <a:off x="4800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7" name="Date Placeholder 9"/>
          <p:cNvSpPr>
            <a:spLocks noGrp="1"/>
          </p:cNvSpPr>
          <p:nvPr>
            <p:ph type="dt" sz="half" idx="10"/>
          </p:nvPr>
        </p:nvSpPr>
        <p:spPr/>
        <p:txBody>
          <a:bodyPr rtlCol="0"/>
          <a:lstStyle>
            <a:lvl1pPr>
              <a:defRPr/>
            </a:lvl1pPr>
          </a:lstStyle>
          <a:p>
            <a:pPr>
              <a:defRPr/>
            </a:pPr>
            <a:fld id="{8AADA9BD-DB33-431C-A7D1-90E98AE037A4}" type="datetime8">
              <a:rPr lang="en-US"/>
              <a:pPr>
                <a:defRPr/>
              </a:pPr>
              <a:t>3/18/2018 2:46 PM</a:t>
            </a:fld>
            <a:endParaRPr lang="en-US"/>
          </a:p>
        </p:txBody>
      </p:sp>
      <p:sp>
        <p:nvSpPr>
          <p:cNvPr id="8" name="Slide Number Placeholder 11"/>
          <p:cNvSpPr>
            <a:spLocks noGrp="1"/>
          </p:cNvSpPr>
          <p:nvPr>
            <p:ph type="sldNum" sz="quarter" idx="11"/>
          </p:nvPr>
        </p:nvSpPr>
        <p:spPr/>
        <p:txBody>
          <a:bodyPr/>
          <a:lstStyle>
            <a:lvl1pPr>
              <a:defRPr sz="1400">
                <a:solidFill>
                  <a:srgbClr val="FFFFFF"/>
                </a:solidFill>
              </a:defRPr>
            </a:lvl1pPr>
          </a:lstStyle>
          <a:p>
            <a:fld id="{4E4AD27B-EA9E-4FC4-9AB5-1617FAF9ED5C}" type="slidenum">
              <a:rPr lang="en-US"/>
              <a:pPr/>
              <a:t>‹#›</a:t>
            </a:fld>
            <a:endParaRPr lang="en-US"/>
          </a:p>
        </p:txBody>
      </p:sp>
      <p:sp>
        <p:nvSpPr>
          <p:cNvPr id="9" name="Footer Placeholder 13"/>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5DB3BB41-088E-4BDC-8F01-9DB23CAEDCDA}" type="datetime8">
              <a:rPr lang="en-US"/>
              <a:pPr>
                <a:defRPr/>
              </a:pPr>
              <a:t>3/18/2018 2:46 PM</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sz="1400">
                <a:solidFill>
                  <a:srgbClr val="FFFFFF"/>
                </a:solidFill>
              </a:defRPr>
            </a:lvl1pPr>
          </a:lstStyle>
          <a:p>
            <a:fld id="{F5B50EF4-E705-46C2-929B-90DE349DD0C4}"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2689B358-93B5-497B-B233-7042E25ADF90}" type="datetime8">
              <a:rPr lang="en-US"/>
              <a:pPr>
                <a:defRPr/>
              </a:pPr>
              <a:t>3/18/2018 2:46 PM</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sz="1400"/>
            </a:lvl1pPr>
          </a:lstStyle>
          <a:p>
            <a:fld id="{3EECB41C-202B-4E43-998A-CFB70D1128B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4" name="Picture 9" descr="sm_book.png"/>
          <p:cNvPicPr>
            <a:picLocks noChangeAspect="1"/>
          </p:cNvPicPr>
          <p:nvPr userDrawn="1"/>
        </p:nvPicPr>
        <p:blipFill>
          <a:blip r:embed="rId2" cstate="print"/>
          <a:srcRect/>
          <a:stretch>
            <a:fillRect/>
          </a:stretch>
        </p:blipFill>
        <p:spPr bwMode="auto">
          <a:xfrm>
            <a:off x="612775" y="1755775"/>
            <a:ext cx="1614488" cy="1689100"/>
          </a:xfrm>
          <a:prstGeom prst="rect">
            <a:avLst/>
          </a:prstGeom>
          <a:noFill/>
          <a:ln w="50800" cap="sq" cmpd="dbl">
            <a:solidFill>
              <a:schemeClr val="accent2"/>
            </a:solidFill>
            <a:miter lim="800000"/>
            <a:headEnd/>
            <a:tailEnd/>
          </a:ln>
        </p:spPr>
      </p:pic>
      <p:sp>
        <p:nvSpPr>
          <p:cNvPr id="2" name="Title 1"/>
          <p:cNvSpPr>
            <a:spLocks noGrp="1"/>
          </p:cNvSpPr>
          <p:nvPr>
            <p:ph type="title"/>
          </p:nvPr>
        </p:nvSpPr>
        <p:spPr>
          <a:xfrm>
            <a:off x="609600" y="273050"/>
            <a:ext cx="8077200" cy="869950"/>
          </a:xfrm>
        </p:spPr>
        <p:txBody>
          <a:bodyPr/>
          <a:lstStyle>
            <a:lvl1pPr algn="l">
              <a:buNone/>
              <a:defRPr sz="4400" b="0"/>
            </a:lvl1pPr>
          </a:lstStyle>
          <a:p>
            <a:r>
              <a:rPr lang="en-US"/>
              <a:t>Click to edit Master title style</a:t>
            </a:r>
            <a:endParaRPr lang="en-US" dirty="0"/>
          </a:p>
        </p:txBody>
      </p:sp>
      <p:sp>
        <p:nvSpPr>
          <p:cNvPr id="9" name="Content Placeholder 8"/>
          <p:cNvSpPr>
            <a:spLocks noGrp="1"/>
          </p:cNvSpPr>
          <p:nvPr>
            <p:ph sz="quarter" idx="1"/>
          </p:nvPr>
        </p:nvSpPr>
        <p:spPr>
          <a:xfrm>
            <a:off x="2362200" y="1752600"/>
            <a:ext cx="64008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lvl1pPr>
          </a:lstStyle>
          <a:p>
            <a:pPr>
              <a:defRPr/>
            </a:pPr>
            <a:fld id="{52F56AA7-4618-4DAD-8E9F-8D72C2A0A25C}" type="datetime8">
              <a:rPr lang="en-US"/>
              <a:pPr>
                <a:defRPr/>
              </a:pPr>
              <a:t>3/18/2018 2:46 PM</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z="1400">
                <a:solidFill>
                  <a:srgbClr val="FFFFFF"/>
                </a:solidFill>
              </a:defRPr>
            </a:lvl1pPr>
          </a:lstStyle>
          <a:p>
            <a:fld id="{66E6A491-2329-458E-BD95-529F5555165D}"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fld id="{CC65A35F-4A54-4008-A466-AC4560741A69}" type="datetime8">
              <a:rPr lang="en-US"/>
              <a:pPr>
                <a:defRPr/>
              </a:pPr>
              <a:t>3/18/2018 2:46 PM</a:t>
            </a:fld>
            <a:endParaRPr lang="en-US"/>
          </a:p>
        </p:txBody>
      </p:sp>
      <p:sp>
        <p:nvSpPr>
          <p:cNvPr id="10" name="Slide Number Placeholder 12"/>
          <p:cNvSpPr>
            <a:spLocks noGrp="1"/>
          </p:cNvSpPr>
          <p:nvPr>
            <p:ph type="sldNum" sz="quarter" idx="11"/>
          </p:nvPr>
        </p:nvSpPr>
        <p:spPr>
          <a:xfrm>
            <a:off x="0" y="4667250"/>
            <a:ext cx="1447800" cy="663575"/>
          </a:xfrm>
        </p:spPr>
        <p:txBody>
          <a:bodyPr/>
          <a:lstStyle>
            <a:lvl1pPr>
              <a:defRPr sz="2800">
                <a:solidFill>
                  <a:srgbClr val="FFFFFF"/>
                </a:solidFill>
              </a:defRPr>
            </a:lvl1pPr>
          </a:lstStyle>
          <a:p>
            <a:fld id="{491A3BDB-3A8E-4937-8071-EF65919E3F69}" type="slidenum">
              <a:rPr lang="en-US"/>
              <a:pPr/>
              <a:t>‹#›</a:t>
            </a:fld>
            <a:endParaRPr lang="en-US"/>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hangingPunct="1">
              <a:spcBef>
                <a:spcPts val="0"/>
              </a:spcBef>
              <a:spcAft>
                <a:spcPts val="0"/>
              </a:spcAft>
              <a:defRPr sz="1400">
                <a:solidFill>
                  <a:schemeClr val="tx2"/>
                </a:solidFill>
                <a:latin typeface="+mn-lt"/>
              </a:defRPr>
            </a:lvl1pPr>
          </a:lstStyle>
          <a:p>
            <a:pPr>
              <a:defRPr/>
            </a:pPr>
            <a:fld id="{CA81E1F2-A24A-4852-82E7-252FE0B8EDDC}" type="datetime8">
              <a:rPr lang="en-US"/>
              <a:pPr>
                <a:defRPr/>
              </a:pPr>
              <a:t>3/18/2018 2:46 PM</a:t>
            </a:fld>
            <a:endParaRPr lang="en-US" dirty="0"/>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hangingPunct="1">
              <a:spcBef>
                <a:spcPts val="0"/>
              </a:spcBef>
              <a:spcAft>
                <a:spcPts val="0"/>
              </a:spcAft>
              <a:defRPr sz="1400">
                <a:solidFill>
                  <a:schemeClr val="tx2"/>
                </a:solidFill>
                <a:latin typeface="+mn-lt"/>
              </a:defRPr>
            </a:lvl1pPr>
          </a:lstStyle>
          <a:p>
            <a:pPr>
              <a:defRPr/>
            </a:pPr>
            <a:endParaRPr lang="en-US"/>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wrap="square" lIns="91440" tIns="45720" rIns="91440" bIns="45720" numCol="1" anchor="ctr" anchorCtr="0" compatLnSpc="1">
            <a:prstTxWarp prst="textNoShape">
              <a:avLst/>
            </a:prstTxWarp>
            <a:normAutofit/>
          </a:bodyPr>
          <a:lstStyle>
            <a:lvl1pPr algn="ctr" eaLnBrk="1" hangingPunct="1">
              <a:defRPr sz="1200" b="1">
                <a:solidFill>
                  <a:schemeClr val="tx2"/>
                </a:solidFill>
              </a:defRPr>
            </a:lvl1pPr>
          </a:lstStyle>
          <a:p>
            <a:fld id="{9E1077DE-5505-4E38-9692-D414B2F0355D}" type="slidenum">
              <a:rPr lang="en-US"/>
              <a:pPr/>
              <a:t>‹#›</a:t>
            </a:fld>
            <a:endParaRPr lang="en-US" sz="1400">
              <a:solidFill>
                <a:srgbClr val="FFFFFF"/>
              </a:solidFill>
            </a:endParaRPr>
          </a:p>
        </p:txBody>
      </p:sp>
    </p:spTree>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21" r:id="rId10"/>
    <p:sldLayoutId id="2147483831" r:id="rId11"/>
  </p:sldLayoutIdLst>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anose="020B0602020104020603" pitchFamily="34" charset="0"/>
        </a:defRPr>
      </a:lvl2pPr>
      <a:lvl3pPr algn="l" rtl="0" eaLnBrk="0" fontAlgn="base" hangingPunct="0">
        <a:spcBef>
          <a:spcPct val="0"/>
        </a:spcBef>
        <a:spcAft>
          <a:spcPct val="0"/>
        </a:spcAft>
        <a:defRPr sz="4400">
          <a:solidFill>
            <a:schemeClr val="tx2"/>
          </a:solidFill>
          <a:latin typeface="Tw Cen MT" panose="020B0602020104020603" pitchFamily="34" charset="0"/>
        </a:defRPr>
      </a:lvl3pPr>
      <a:lvl4pPr algn="l" rtl="0" eaLnBrk="0" fontAlgn="base" hangingPunct="0">
        <a:spcBef>
          <a:spcPct val="0"/>
        </a:spcBef>
        <a:spcAft>
          <a:spcPct val="0"/>
        </a:spcAft>
        <a:defRPr sz="4400">
          <a:solidFill>
            <a:schemeClr val="tx2"/>
          </a:solidFill>
          <a:latin typeface="Tw Cen MT" panose="020B0602020104020603" pitchFamily="34" charset="0"/>
        </a:defRPr>
      </a:lvl4pPr>
      <a:lvl5pPr algn="l" rtl="0" eaLnBrk="0" fontAlgn="base" hangingPunct="0">
        <a:spcBef>
          <a:spcPct val="0"/>
        </a:spcBef>
        <a:spcAft>
          <a:spcPct val="0"/>
        </a:spcAft>
        <a:defRPr sz="4400">
          <a:solidFill>
            <a:schemeClr val="tx2"/>
          </a:solidFill>
          <a:latin typeface="Tw Cen MT" panose="020B0602020104020603" pitchFamily="34" charset="0"/>
        </a:defRPr>
      </a:lvl5pPr>
      <a:lvl6pPr marL="457200" algn="l" rtl="0" fontAlgn="base">
        <a:spcBef>
          <a:spcPct val="0"/>
        </a:spcBef>
        <a:spcAft>
          <a:spcPct val="0"/>
        </a:spcAft>
        <a:defRPr sz="4400">
          <a:solidFill>
            <a:schemeClr val="tx2"/>
          </a:solidFill>
          <a:latin typeface="Tw Cen MT" panose="020B0602020104020603" pitchFamily="34" charset="0"/>
        </a:defRPr>
      </a:lvl6pPr>
      <a:lvl7pPr marL="914400" algn="l" rtl="0" fontAlgn="base">
        <a:spcBef>
          <a:spcPct val="0"/>
        </a:spcBef>
        <a:spcAft>
          <a:spcPct val="0"/>
        </a:spcAft>
        <a:defRPr sz="4400">
          <a:solidFill>
            <a:schemeClr val="tx2"/>
          </a:solidFill>
          <a:latin typeface="Tw Cen MT" panose="020B0602020104020603" pitchFamily="34" charset="0"/>
        </a:defRPr>
      </a:lvl7pPr>
      <a:lvl8pPr marL="1371600" algn="l" rtl="0" fontAlgn="base">
        <a:spcBef>
          <a:spcPct val="0"/>
        </a:spcBef>
        <a:spcAft>
          <a:spcPct val="0"/>
        </a:spcAft>
        <a:defRPr sz="4400">
          <a:solidFill>
            <a:schemeClr val="tx2"/>
          </a:solidFill>
          <a:latin typeface="Tw Cen MT" panose="020B0602020104020603" pitchFamily="34" charset="0"/>
        </a:defRPr>
      </a:lvl8pPr>
      <a:lvl9pPr marL="1828800" algn="l" rtl="0" fontAlgn="base">
        <a:spcBef>
          <a:spcPct val="0"/>
        </a:spcBef>
        <a:spcAft>
          <a:spcPct val="0"/>
        </a:spcAft>
        <a:defRPr sz="4400">
          <a:solidFill>
            <a:schemeClr val="tx2"/>
          </a:solidFill>
          <a:latin typeface="Tw Cen MT" panose="020B0602020104020603"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E7BC29"/>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092A7"/>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9.wmf"/></Relationships>
</file>

<file path=ppt/slides/_rels/slide1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21.emf"/></Relationships>
</file>

<file path=ppt/slides/_rels/slide1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wmf"/><Relationship Id="rId7" Type="http://schemas.openxmlformats.org/officeDocument/2006/relationships/image" Target="../media/image11.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4.wmf"/><Relationship Id="rId4" Type="http://schemas.openxmlformats.org/officeDocument/2006/relationships/image" Target="../media/image13.wmf"/></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5.wmf"/><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subTitle" idx="1"/>
          </p:nvPr>
        </p:nvSpPr>
        <p:spPr>
          <a:xfrm>
            <a:off x="611188" y="4724400"/>
            <a:ext cx="6705600" cy="685800"/>
          </a:xfrm>
        </p:spPr>
        <p:txBody>
          <a:bodyPr>
            <a:normAutofit fontScale="25000" lnSpcReduction="20000"/>
          </a:bodyPr>
          <a:lstStyle/>
          <a:p>
            <a:pPr eaLnBrk="1" fontAlgn="auto" hangingPunct="1">
              <a:spcAft>
                <a:spcPts val="0"/>
              </a:spcAft>
              <a:buFont typeface="Wingdings"/>
              <a:buNone/>
              <a:defRPr/>
            </a:pPr>
            <a:endParaRPr lang="en-US" dirty="0"/>
          </a:p>
          <a:p>
            <a:pPr eaLnBrk="1" fontAlgn="auto" hangingPunct="1">
              <a:spcAft>
                <a:spcPts val="0"/>
              </a:spcAft>
              <a:buFont typeface="Wingdings"/>
              <a:buNone/>
              <a:defRPr/>
            </a:pPr>
            <a:r>
              <a:rPr lang="en-US" sz="19200" b="1" dirty="0">
                <a:solidFill>
                  <a:srgbClr val="C00000"/>
                </a:solidFill>
                <a:latin typeface="Candara" panose="020E0502030303020204" pitchFamily="34" charset="0"/>
                <a:cs typeface="Times New Roman" panose="02020603050405020304" pitchFamily="18" charset="0"/>
              </a:rPr>
              <a:t>Organic</a:t>
            </a:r>
            <a:r>
              <a:rPr lang="en-US" sz="19200" b="1" dirty="0">
                <a:solidFill>
                  <a:srgbClr val="C00000"/>
                </a:solidFill>
                <a:latin typeface="Candara" panose="020E0502030303020204" pitchFamily="34" charset="0"/>
              </a:rPr>
              <a:t> Chemistry </a:t>
            </a:r>
            <a:br>
              <a:rPr lang="en-US" sz="8400" dirty="0">
                <a:solidFill>
                  <a:srgbClr val="C00000"/>
                </a:solidFill>
              </a:rPr>
            </a:br>
            <a:endParaRPr lang="en-US" sz="8400" dirty="0">
              <a:solidFill>
                <a:srgbClr val="C00000"/>
              </a:solidFill>
            </a:endParaRPr>
          </a:p>
        </p:txBody>
      </p:sp>
      <p:sp>
        <p:nvSpPr>
          <p:cNvPr id="13315" name="Rectangle 3"/>
          <p:cNvSpPr>
            <a:spLocks noChangeArrowheads="1"/>
          </p:cNvSpPr>
          <p:nvPr/>
        </p:nvSpPr>
        <p:spPr bwMode="auto">
          <a:xfrm>
            <a:off x="2286000" y="3105150"/>
            <a:ext cx="4572000" cy="647700"/>
          </a:xfrm>
          <a:prstGeom prst="rect">
            <a:avLst/>
          </a:prstGeom>
          <a:noFill/>
          <a:ln w="9525">
            <a:noFill/>
            <a:miter lim="800000"/>
            <a:headEnd/>
            <a:tailEnd/>
          </a:ln>
        </p:spPr>
        <p:txBody>
          <a:bodyPr>
            <a:spAutoFit/>
          </a:bodyPr>
          <a:lstStyle/>
          <a:p>
            <a:pPr eaLnBrk="1" hangingPunct="1"/>
            <a:br>
              <a:rPr lang="en-US" altLang="en-US"/>
            </a:br>
            <a:endParaRPr lang="en-US" altLang="en-US"/>
          </a:p>
        </p:txBody>
      </p:sp>
      <p:sp>
        <p:nvSpPr>
          <p:cNvPr id="13316" name="Rectangle 4"/>
          <p:cNvSpPr>
            <a:spLocks noChangeArrowheads="1"/>
          </p:cNvSpPr>
          <p:nvPr/>
        </p:nvSpPr>
        <p:spPr bwMode="auto">
          <a:xfrm>
            <a:off x="250825" y="6149975"/>
            <a:ext cx="1522413" cy="461963"/>
          </a:xfrm>
          <a:prstGeom prst="rect">
            <a:avLst/>
          </a:prstGeom>
          <a:noFill/>
          <a:ln w="9525">
            <a:noFill/>
            <a:miter lim="800000"/>
            <a:headEnd/>
            <a:tailEnd/>
          </a:ln>
        </p:spPr>
        <p:txBody>
          <a:bodyPr wrap="none">
            <a:spAutoFit/>
          </a:bodyPr>
          <a:lstStyle/>
          <a:p>
            <a:pPr eaLnBrk="1" hangingPunct="1"/>
            <a:r>
              <a:rPr lang="en-US" altLang="en-US" sz="2400" b="1">
                <a:solidFill>
                  <a:srgbClr val="0070C0"/>
                </a:solidFill>
              </a:rPr>
              <a:t>145 CHEM</a:t>
            </a:r>
          </a:p>
        </p:txBody>
      </p:sp>
      <p:sp>
        <p:nvSpPr>
          <p:cNvPr id="13317" name="TextBox 1"/>
          <p:cNvSpPr txBox="1">
            <a:spLocks noChangeArrowheads="1"/>
          </p:cNvSpPr>
          <p:nvPr/>
        </p:nvSpPr>
        <p:spPr bwMode="auto">
          <a:xfrm>
            <a:off x="2700338" y="6149975"/>
            <a:ext cx="3384550" cy="523875"/>
          </a:xfrm>
          <a:prstGeom prst="rect">
            <a:avLst/>
          </a:prstGeom>
          <a:noFill/>
          <a:ln w="9525">
            <a:noFill/>
            <a:miter lim="800000"/>
            <a:headEnd/>
            <a:tailEnd/>
          </a:ln>
        </p:spPr>
        <p:txBody>
          <a:bodyPr>
            <a:spAutoFit/>
          </a:bodyPr>
          <a:lstStyle/>
          <a:p>
            <a:pPr algn="ctr"/>
            <a:r>
              <a:rPr lang="en-US" sz="2800" b="1">
                <a:latin typeface="Agency FB" pitchFamily="34" charset="0"/>
              </a:rPr>
              <a:t>Carbohydrates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2"/>
          <p:cNvSpPr>
            <a:spLocks noGrp="1"/>
          </p:cNvSpPr>
          <p:nvPr>
            <p:ph type="ftr" sz="quarter" idx="11"/>
          </p:nvPr>
        </p:nvSpPr>
        <p:spPr>
          <a:noFill/>
        </p:spPr>
        <p:txBody>
          <a:bodyPr/>
          <a:lstStyle/>
          <a:p>
            <a:r>
              <a:rPr lang="en-US"/>
              <a:t>Heterocyclic Chemistry</a:t>
            </a:r>
          </a:p>
        </p:txBody>
      </p:sp>
      <p:sp>
        <p:nvSpPr>
          <p:cNvPr id="18435" name="Rectangle 3"/>
          <p:cNvSpPr>
            <a:spLocks noGrp="1" noChangeArrowheads="1"/>
          </p:cNvSpPr>
          <p:nvPr>
            <p:ph type="body" idx="4294967295"/>
          </p:nvPr>
        </p:nvSpPr>
        <p:spPr>
          <a:xfrm>
            <a:off x="0" y="981075"/>
            <a:ext cx="8101013" cy="5248275"/>
          </a:xfrm>
        </p:spPr>
        <p:txBody>
          <a:bodyPr/>
          <a:lstStyle/>
          <a:p>
            <a:pPr marL="533400" indent="-533400" algn="just" eaLnBrk="1" hangingPunct="1">
              <a:buClr>
                <a:srgbClr val="0000CC"/>
              </a:buClr>
              <a:buFont typeface="Wingdings" pitchFamily="2" charset="2"/>
              <a:buChar char="Ø"/>
            </a:pPr>
            <a:r>
              <a:rPr lang="en-US" sz="1800" b="0" dirty="0">
                <a:solidFill>
                  <a:srgbClr val="0000CC"/>
                </a:solidFill>
                <a:latin typeface="Arial" pitchFamily="34" charset="0"/>
                <a:cs typeface="Arial" pitchFamily="34" charset="0"/>
              </a:rPr>
              <a:t>When a molecule has more than one </a:t>
            </a:r>
            <a:r>
              <a:rPr lang="en-US" sz="1800" b="0" dirty="0" err="1">
                <a:solidFill>
                  <a:srgbClr val="0000CC"/>
                </a:solidFill>
                <a:latin typeface="Arial" pitchFamily="34" charset="0"/>
                <a:cs typeface="Arial" pitchFamily="34" charset="0"/>
              </a:rPr>
              <a:t>chiral</a:t>
            </a:r>
            <a:r>
              <a:rPr lang="en-US" sz="1800" b="0" dirty="0">
                <a:solidFill>
                  <a:srgbClr val="0000CC"/>
                </a:solidFill>
                <a:latin typeface="Arial" pitchFamily="34" charset="0"/>
                <a:cs typeface="Arial" pitchFamily="34" charset="0"/>
              </a:rPr>
              <a:t> carbon each carbon can possibly be arranged in either right-hand or left-hand form in </a:t>
            </a:r>
            <a:r>
              <a:rPr lang="en-US" sz="1800" b="0" dirty="0">
                <a:solidFill>
                  <a:srgbClr val="CC0000"/>
                </a:solidFill>
                <a:latin typeface="Arial" pitchFamily="34" charset="0"/>
                <a:cs typeface="Arial" pitchFamily="34" charset="0"/>
              </a:rPr>
              <a:t>Fischer projection</a:t>
            </a:r>
            <a:r>
              <a:rPr lang="en-US" sz="1800" b="0" dirty="0">
                <a:solidFill>
                  <a:srgbClr val="0000CC"/>
                </a:solidFill>
                <a:latin typeface="Arial" pitchFamily="34" charset="0"/>
                <a:cs typeface="Arial" pitchFamily="34" charset="0"/>
              </a:rPr>
              <a:t>, thus if there are </a:t>
            </a:r>
            <a:r>
              <a:rPr lang="en-US" sz="1800" dirty="0">
                <a:solidFill>
                  <a:srgbClr val="CC0000"/>
                </a:solidFill>
                <a:latin typeface="Arial" pitchFamily="34" charset="0"/>
                <a:cs typeface="Arial" pitchFamily="34" charset="0"/>
              </a:rPr>
              <a:t>n </a:t>
            </a:r>
            <a:r>
              <a:rPr lang="en-US" sz="1800" dirty="0" err="1">
                <a:solidFill>
                  <a:srgbClr val="CC0000"/>
                </a:solidFill>
                <a:latin typeface="Arial" pitchFamily="34" charset="0"/>
                <a:cs typeface="Arial" pitchFamily="34" charset="0"/>
              </a:rPr>
              <a:t>chiral</a:t>
            </a:r>
            <a:r>
              <a:rPr lang="en-US" sz="1800" dirty="0">
                <a:solidFill>
                  <a:srgbClr val="CC0000"/>
                </a:solidFill>
                <a:latin typeface="Arial" pitchFamily="34" charset="0"/>
                <a:cs typeface="Arial" pitchFamily="34" charset="0"/>
              </a:rPr>
              <a:t> carbons</a:t>
            </a:r>
            <a:r>
              <a:rPr lang="en-US" sz="1800" b="0" dirty="0">
                <a:solidFill>
                  <a:srgbClr val="0000CC"/>
                </a:solidFill>
                <a:latin typeface="Arial" pitchFamily="34" charset="0"/>
                <a:cs typeface="Arial" pitchFamily="34" charset="0"/>
              </a:rPr>
              <a:t>, there are 2</a:t>
            </a:r>
            <a:r>
              <a:rPr lang="en-US" sz="1800" b="0" baseline="30000" dirty="0">
                <a:solidFill>
                  <a:srgbClr val="0000CC"/>
                </a:solidFill>
                <a:latin typeface="Arial" pitchFamily="34" charset="0"/>
                <a:cs typeface="Arial" pitchFamily="34" charset="0"/>
              </a:rPr>
              <a:t>n</a:t>
            </a:r>
            <a:r>
              <a:rPr lang="en-US" sz="1800" b="0" dirty="0">
                <a:solidFill>
                  <a:srgbClr val="0000CC"/>
                </a:solidFill>
                <a:latin typeface="Arial" pitchFamily="34" charset="0"/>
                <a:cs typeface="Arial" pitchFamily="34" charset="0"/>
              </a:rPr>
              <a:t> possible </a:t>
            </a:r>
            <a:r>
              <a:rPr lang="en-US" sz="1800" b="0" dirty="0" err="1">
                <a:solidFill>
                  <a:srgbClr val="0000CC"/>
                </a:solidFill>
                <a:latin typeface="Arial" pitchFamily="34" charset="0"/>
                <a:cs typeface="Arial" pitchFamily="34" charset="0"/>
              </a:rPr>
              <a:t>stereoisomers</a:t>
            </a:r>
            <a:r>
              <a:rPr lang="en-US" sz="1800" b="0" dirty="0">
                <a:solidFill>
                  <a:srgbClr val="0000CC"/>
                </a:solidFill>
                <a:latin typeface="Arial" pitchFamily="34" charset="0"/>
                <a:cs typeface="Arial" pitchFamily="34" charset="0"/>
              </a:rPr>
              <a:t>.</a:t>
            </a:r>
          </a:p>
          <a:p>
            <a:pPr marL="533400" indent="-533400" algn="just" eaLnBrk="1" hangingPunct="1">
              <a:buClr>
                <a:srgbClr val="0000CC"/>
              </a:buClr>
              <a:buFont typeface="Wingdings" pitchFamily="2" charset="2"/>
              <a:buNone/>
            </a:pPr>
            <a:r>
              <a:rPr lang="en-US" sz="2000" b="0" dirty="0">
                <a:solidFill>
                  <a:srgbClr val="0000CC"/>
                </a:solidFill>
                <a:latin typeface="Arial" pitchFamily="34" charset="0"/>
                <a:cs typeface="Arial" pitchFamily="34" charset="0"/>
              </a:rPr>
              <a:t> 		</a:t>
            </a:r>
            <a:r>
              <a:rPr lang="en-US" sz="2000" dirty="0">
                <a:solidFill>
                  <a:srgbClr val="CC0000"/>
                </a:solidFill>
                <a:latin typeface="Arial" pitchFamily="34" charset="0"/>
                <a:cs typeface="Arial" pitchFamily="34" charset="0"/>
              </a:rPr>
              <a:t>Maximum number of possible </a:t>
            </a:r>
            <a:r>
              <a:rPr lang="en-US" sz="2000" dirty="0" err="1">
                <a:solidFill>
                  <a:srgbClr val="CC0000"/>
                </a:solidFill>
                <a:latin typeface="Arial" pitchFamily="34" charset="0"/>
                <a:cs typeface="Arial" pitchFamily="34" charset="0"/>
              </a:rPr>
              <a:t>stereoisomers</a:t>
            </a:r>
            <a:r>
              <a:rPr lang="en-US" sz="2000" dirty="0">
                <a:solidFill>
                  <a:srgbClr val="CC0000"/>
                </a:solidFill>
                <a:latin typeface="Arial" pitchFamily="34" charset="0"/>
                <a:cs typeface="Arial" pitchFamily="34" charset="0"/>
              </a:rPr>
              <a:t> = 2</a:t>
            </a:r>
            <a:r>
              <a:rPr lang="en-US" sz="2000" baseline="30000" dirty="0">
                <a:solidFill>
                  <a:srgbClr val="CC0000"/>
                </a:solidFill>
                <a:latin typeface="Arial" pitchFamily="34" charset="0"/>
                <a:cs typeface="Arial" pitchFamily="34" charset="0"/>
              </a:rPr>
              <a:t>n</a:t>
            </a:r>
            <a:r>
              <a:rPr lang="en-US" sz="2000" b="0" dirty="0">
                <a:solidFill>
                  <a:srgbClr val="CC0000"/>
                </a:solidFill>
                <a:latin typeface="Arial" pitchFamily="34" charset="0"/>
                <a:cs typeface="Arial" pitchFamily="34" charset="0"/>
              </a:rPr>
              <a:t> </a:t>
            </a:r>
          </a:p>
          <a:p>
            <a:pPr marL="533400" indent="-533400" algn="just" eaLnBrk="1" hangingPunct="1">
              <a:buClr>
                <a:srgbClr val="FF0000"/>
              </a:buClr>
              <a:buFont typeface="Wingdings" pitchFamily="2" charset="2"/>
              <a:buAutoNum type="alphaLcParenR"/>
            </a:pPr>
            <a:r>
              <a:rPr lang="en-US" sz="2000" u="sng" dirty="0">
                <a:solidFill>
                  <a:srgbClr val="FF0000"/>
                </a:solidFill>
                <a:latin typeface="Arial" pitchFamily="34" charset="0"/>
                <a:cs typeface="Arial" pitchFamily="34" charset="0"/>
              </a:rPr>
              <a:t>Fischer projection and </a:t>
            </a:r>
            <a:r>
              <a:rPr lang="en-US" sz="2000" u="sng" dirty="0" err="1">
                <a:solidFill>
                  <a:srgbClr val="FF0000"/>
                </a:solidFill>
                <a:latin typeface="Arial" pitchFamily="34" charset="0"/>
                <a:cs typeface="Arial" pitchFamily="34" charset="0"/>
              </a:rPr>
              <a:t>Dand</a:t>
            </a:r>
            <a:r>
              <a:rPr lang="en-US" sz="2000" u="sng" dirty="0">
                <a:solidFill>
                  <a:srgbClr val="FF0000"/>
                </a:solidFill>
                <a:latin typeface="Arial" pitchFamily="34" charset="0"/>
                <a:cs typeface="Arial" pitchFamily="34" charset="0"/>
              </a:rPr>
              <a:t> L </a:t>
            </a:r>
            <a:r>
              <a:rPr lang="en-US" sz="2000" u="sng" dirty="0" err="1">
                <a:solidFill>
                  <a:srgbClr val="FF0000"/>
                </a:solidFill>
                <a:latin typeface="Arial" pitchFamily="34" charset="0"/>
                <a:cs typeface="Arial" pitchFamily="34" charset="0"/>
              </a:rPr>
              <a:t>noation</a:t>
            </a:r>
            <a:endParaRPr lang="en-US" sz="2000" u="sng" dirty="0">
              <a:solidFill>
                <a:srgbClr val="FF0000"/>
              </a:solidFill>
              <a:latin typeface="Arial" pitchFamily="34" charset="0"/>
              <a:cs typeface="Arial" pitchFamily="34" charset="0"/>
            </a:endParaRPr>
          </a:p>
          <a:p>
            <a:pPr marL="533400" indent="-533400" algn="just" eaLnBrk="1" hangingPunct="1">
              <a:buClr>
                <a:srgbClr val="0000CC"/>
              </a:buClr>
              <a:buFont typeface="Wingdings" pitchFamily="2" charset="2"/>
              <a:buChar char="Ø"/>
            </a:pPr>
            <a:r>
              <a:rPr lang="en-US" sz="1800" b="0" dirty="0">
                <a:solidFill>
                  <a:srgbClr val="0000CC"/>
                </a:solidFill>
                <a:latin typeface="Arial" pitchFamily="34" charset="0"/>
                <a:cs typeface="Arial" pitchFamily="34" charset="0"/>
              </a:rPr>
              <a:t>Fischer projection is a method of representing </a:t>
            </a:r>
            <a:r>
              <a:rPr lang="en-US" sz="1800" b="0" dirty="0" err="1">
                <a:solidFill>
                  <a:srgbClr val="0000CC"/>
                </a:solidFill>
                <a:latin typeface="Arial" pitchFamily="34" charset="0"/>
                <a:cs typeface="Arial" pitchFamily="34" charset="0"/>
              </a:rPr>
              <a:t>chiral</a:t>
            </a:r>
            <a:r>
              <a:rPr lang="en-US" sz="1800" b="0" dirty="0">
                <a:solidFill>
                  <a:srgbClr val="0000CC"/>
                </a:solidFill>
                <a:latin typeface="Arial" pitchFamily="34" charset="0"/>
                <a:cs typeface="Arial" pitchFamily="34" charset="0"/>
              </a:rPr>
              <a:t> molecules in two dimensions using vertical and horizontal lines.</a:t>
            </a:r>
          </a:p>
          <a:p>
            <a:pPr marL="533400" indent="-533400" algn="just" eaLnBrk="1" hangingPunct="1">
              <a:buClr>
                <a:srgbClr val="0000CC"/>
              </a:buClr>
              <a:buFont typeface="Wingdings" pitchFamily="2" charset="2"/>
              <a:buChar char="Ø"/>
            </a:pPr>
            <a:r>
              <a:rPr lang="en-US" sz="1800" b="0" dirty="0">
                <a:solidFill>
                  <a:srgbClr val="0000CC"/>
                </a:solidFill>
                <a:latin typeface="Arial" pitchFamily="34" charset="0"/>
                <a:cs typeface="Arial" pitchFamily="34" charset="0"/>
              </a:rPr>
              <a:t>The vertical lines represent bond pointing away from the viewer and are drawn behind the plan of the paper (shown as dashed line).</a:t>
            </a:r>
          </a:p>
          <a:p>
            <a:pPr marL="533400" indent="-533400" algn="just" eaLnBrk="1" hangingPunct="1">
              <a:buClr>
                <a:srgbClr val="0000CC"/>
              </a:buClr>
              <a:buFont typeface="Wingdings" pitchFamily="2" charset="2"/>
              <a:buChar char="Ø"/>
            </a:pPr>
            <a:r>
              <a:rPr lang="en-US" sz="1800" b="0" dirty="0">
                <a:solidFill>
                  <a:srgbClr val="0000CC"/>
                </a:solidFill>
                <a:latin typeface="Arial" pitchFamily="34" charset="0"/>
                <a:cs typeface="Arial" pitchFamily="34" charset="0"/>
              </a:rPr>
              <a:t>The horizontal lines represent bond coming towards the viewer and drawn project out of the plane of the paper (solid wedge)</a:t>
            </a:r>
            <a:endParaRPr lang="en-GB" sz="1800" b="0" dirty="0">
              <a:solidFill>
                <a:srgbClr val="0000CC"/>
              </a:solidFill>
              <a:latin typeface="Arial" pitchFamily="34" charset="0"/>
              <a:cs typeface="Arial" pitchFamily="34" charset="0"/>
            </a:endParaRPr>
          </a:p>
          <a:p>
            <a:pPr marL="533400" indent="-533400" algn="just" eaLnBrk="1" hangingPunct="1">
              <a:buClr>
                <a:srgbClr val="0000CC"/>
              </a:buClr>
              <a:buFont typeface="Wingdings" pitchFamily="2" charset="2"/>
              <a:buNone/>
            </a:pPr>
            <a:endParaRPr lang="en-GB" sz="1800" b="0" dirty="0">
              <a:solidFill>
                <a:srgbClr val="CC0000"/>
              </a:solidFill>
              <a:latin typeface="Arial" pitchFamily="34" charset="0"/>
              <a:cs typeface="Arial" pitchFamily="34" charset="0"/>
            </a:endParaRPr>
          </a:p>
          <a:p>
            <a:pPr marL="533400" indent="-533400" eaLnBrk="1" hangingPunct="1">
              <a:buFont typeface="Wingdings" pitchFamily="2" charset="2"/>
              <a:buNone/>
            </a:pPr>
            <a:endParaRPr lang="en-GB" sz="1800" dirty="0">
              <a:latin typeface="Arial" pitchFamily="34" charset="0"/>
              <a:cs typeface="Arial" pitchFamily="34" charset="0"/>
            </a:endParaRPr>
          </a:p>
        </p:txBody>
      </p:sp>
      <p:sp>
        <p:nvSpPr>
          <p:cNvPr id="18436" name="Rectangle 5"/>
          <p:cNvSpPr>
            <a:spLocks noChangeArrowheads="1"/>
          </p:cNvSpPr>
          <p:nvPr/>
        </p:nvSpPr>
        <p:spPr bwMode="auto">
          <a:xfrm>
            <a:off x="997072" y="260648"/>
            <a:ext cx="7649850" cy="584775"/>
          </a:xfrm>
          <a:prstGeom prst="rect">
            <a:avLst/>
          </a:prstGeom>
          <a:noFill/>
          <a:ln w="9525">
            <a:noFill/>
            <a:miter lim="800000"/>
            <a:headEnd/>
            <a:tailEnd/>
          </a:ln>
        </p:spPr>
        <p:txBody>
          <a:bodyPr wrap="none">
            <a:spAutoFit/>
          </a:bodyPr>
          <a:lstStyle/>
          <a:p>
            <a:pPr algn="ctr"/>
            <a:r>
              <a:rPr lang="en-US" sz="3200" b="1" dirty="0">
                <a:solidFill>
                  <a:srgbClr val="FF0000"/>
                </a:solidFill>
                <a:latin typeface="MinionPro-Bold"/>
              </a:rPr>
              <a:t>Methods of drawing </a:t>
            </a:r>
            <a:r>
              <a:rPr lang="en-US" sz="3200" b="1" dirty="0" err="1">
                <a:solidFill>
                  <a:srgbClr val="FF0000"/>
                </a:solidFill>
                <a:latin typeface="MinionPro-Bold"/>
              </a:rPr>
              <a:t>monosaccharides</a:t>
            </a:r>
            <a:endParaRPr lang="en-GB" sz="3200" b="1" dirty="0">
              <a:solidFill>
                <a:srgbClr val="FF0000"/>
              </a:solidFill>
              <a:latin typeface="MinionPro-Bold"/>
            </a:endParaRPr>
          </a:p>
        </p:txBody>
      </p:sp>
      <p:pic>
        <p:nvPicPr>
          <p:cNvPr id="18437" name="Picture 6"/>
          <p:cNvPicPr>
            <a:picLocks noChangeAspect="1" noChangeArrowheads="1"/>
          </p:cNvPicPr>
          <p:nvPr/>
        </p:nvPicPr>
        <p:blipFill>
          <a:blip r:embed="rId2" cstate="print"/>
          <a:srcRect/>
          <a:stretch>
            <a:fillRect/>
          </a:stretch>
        </p:blipFill>
        <p:spPr bwMode="auto">
          <a:xfrm>
            <a:off x="1187624" y="5003800"/>
            <a:ext cx="5113338" cy="18542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79512" y="0"/>
            <a:ext cx="8748464" cy="959768"/>
          </a:xfrm>
          <a:noFill/>
          <a:ln w="9525">
            <a:noFill/>
            <a:miter lim="800000"/>
            <a:headEnd/>
            <a:tailEnd/>
          </a:ln>
        </p:spPr>
        <p:txBody>
          <a:bodyPr vert="horz" wrap="square" lIns="91440" tIns="45720" rIns="91440" bIns="45720" numCol="1" anchor="ctr" anchorCtr="0" compatLnSpc="1">
            <a:prstTxWarp prst="textNoShape">
              <a:avLst/>
            </a:prstTxWarp>
          </a:bodyPr>
          <a:lstStyle/>
          <a:p>
            <a:pPr algn="ctr"/>
            <a:r>
              <a:rPr lang="en-US" sz="3200" b="1" dirty="0">
                <a:solidFill>
                  <a:srgbClr val="FF0000"/>
                </a:solidFill>
                <a:latin typeface="MinionPro-Bold"/>
                <a:cs typeface="Arial" pitchFamily="34" charset="0"/>
              </a:rPr>
              <a:t>Fischer projection and D and L notation</a:t>
            </a:r>
            <a:endParaRPr lang="en-GB" sz="3200" b="1" dirty="0">
              <a:solidFill>
                <a:srgbClr val="FF0000"/>
              </a:solidFill>
              <a:latin typeface="MinionPro-Bold"/>
              <a:cs typeface="Arial" pitchFamily="34" charset="0"/>
            </a:endParaRPr>
          </a:p>
        </p:txBody>
      </p:sp>
      <p:sp>
        <p:nvSpPr>
          <p:cNvPr id="19459" name="Rectangle 4"/>
          <p:cNvSpPr>
            <a:spLocks noChangeArrowheads="1"/>
          </p:cNvSpPr>
          <p:nvPr/>
        </p:nvSpPr>
        <p:spPr bwMode="auto">
          <a:xfrm>
            <a:off x="251520" y="1556792"/>
            <a:ext cx="8172450" cy="1938992"/>
          </a:xfrm>
          <a:prstGeom prst="rect">
            <a:avLst/>
          </a:prstGeom>
          <a:noFill/>
          <a:ln w="9525">
            <a:noFill/>
            <a:miter lim="800000"/>
            <a:headEnd/>
            <a:tailEnd/>
          </a:ln>
        </p:spPr>
        <p:txBody>
          <a:bodyPr>
            <a:spAutoFit/>
          </a:bodyPr>
          <a:lstStyle/>
          <a:p>
            <a:pPr>
              <a:buFont typeface="Wingdings" pitchFamily="2" charset="2"/>
              <a:buChar char="Ø"/>
            </a:pPr>
            <a:r>
              <a:rPr lang="en-US" sz="2000" dirty="0">
                <a:solidFill>
                  <a:srgbClr val="0000CC"/>
                </a:solidFill>
              </a:rPr>
              <a:t> For carbohydrates the convention is to put the carbonyl group at the top for </a:t>
            </a:r>
            <a:r>
              <a:rPr lang="en-US" sz="2000" dirty="0" err="1">
                <a:solidFill>
                  <a:srgbClr val="0000CC"/>
                </a:solidFill>
              </a:rPr>
              <a:t>aldoses</a:t>
            </a:r>
            <a:r>
              <a:rPr lang="en-US" sz="2000" dirty="0">
                <a:solidFill>
                  <a:srgbClr val="0000CC"/>
                </a:solidFill>
              </a:rPr>
              <a:t> and closest to the top for ketoses, then the carbon atoms are numbered from the top to the bottom.</a:t>
            </a:r>
          </a:p>
          <a:p>
            <a:pPr>
              <a:buFont typeface="Wingdings" pitchFamily="2" charset="2"/>
              <a:buChar char="Ø"/>
            </a:pPr>
            <a:r>
              <a:rPr lang="en-US" sz="2000" dirty="0">
                <a:solidFill>
                  <a:srgbClr val="0000CC"/>
                </a:solidFill>
              </a:rPr>
              <a:t>The simplest </a:t>
            </a:r>
            <a:r>
              <a:rPr lang="en-US" sz="2000" dirty="0" err="1">
                <a:solidFill>
                  <a:srgbClr val="0000CC"/>
                </a:solidFill>
              </a:rPr>
              <a:t>aldose</a:t>
            </a:r>
            <a:r>
              <a:rPr lang="en-US" sz="2000" dirty="0">
                <a:solidFill>
                  <a:srgbClr val="0000CC"/>
                </a:solidFill>
              </a:rPr>
              <a:t> is </a:t>
            </a:r>
            <a:r>
              <a:rPr lang="en-US" sz="2000" dirty="0" err="1">
                <a:solidFill>
                  <a:srgbClr val="0000CC"/>
                </a:solidFill>
              </a:rPr>
              <a:t>glyceraldehyde</a:t>
            </a:r>
            <a:r>
              <a:rPr lang="en-US" sz="2000" dirty="0">
                <a:solidFill>
                  <a:srgbClr val="0000CC"/>
                </a:solidFill>
              </a:rPr>
              <a:t> (</a:t>
            </a:r>
            <a:r>
              <a:rPr lang="en-US" sz="2000" dirty="0" err="1">
                <a:solidFill>
                  <a:srgbClr val="0000CC"/>
                </a:solidFill>
              </a:rPr>
              <a:t>aldotriose</a:t>
            </a:r>
            <a:r>
              <a:rPr lang="en-US" sz="2000" dirty="0">
                <a:solidFill>
                  <a:srgbClr val="0000CC"/>
                </a:solidFill>
              </a:rPr>
              <a:t>), it is the simplest </a:t>
            </a:r>
            <a:r>
              <a:rPr lang="en-US" sz="2000" dirty="0" err="1">
                <a:solidFill>
                  <a:srgbClr val="0000CC"/>
                </a:solidFill>
              </a:rPr>
              <a:t>chiral</a:t>
            </a:r>
            <a:r>
              <a:rPr lang="en-US" sz="2000" dirty="0">
                <a:solidFill>
                  <a:srgbClr val="0000CC"/>
                </a:solidFill>
              </a:rPr>
              <a:t> molecule in nature with one </a:t>
            </a:r>
            <a:r>
              <a:rPr lang="en-US" sz="2000" dirty="0" err="1">
                <a:solidFill>
                  <a:srgbClr val="0000CC"/>
                </a:solidFill>
              </a:rPr>
              <a:t>stereogenic</a:t>
            </a:r>
            <a:r>
              <a:rPr lang="en-US" sz="2000" dirty="0">
                <a:solidFill>
                  <a:srgbClr val="0000CC"/>
                </a:solidFill>
              </a:rPr>
              <a:t> centre thus it can be represented as a pair of </a:t>
            </a:r>
            <a:r>
              <a:rPr lang="en-US" sz="2000" dirty="0" err="1">
                <a:solidFill>
                  <a:srgbClr val="CC0000"/>
                </a:solidFill>
              </a:rPr>
              <a:t>enantiomers</a:t>
            </a:r>
            <a:r>
              <a:rPr lang="en-US" sz="2000" dirty="0">
                <a:solidFill>
                  <a:srgbClr val="CC0000"/>
                </a:solidFill>
              </a:rPr>
              <a:t>.</a:t>
            </a:r>
            <a:endParaRPr lang="en-US" sz="2000" dirty="0">
              <a:solidFill>
                <a:srgbClr val="0000CC"/>
              </a:solidFill>
              <a:cs typeface="Arial" pitchFamily="34" charset="0"/>
            </a:endParaRPr>
          </a:p>
        </p:txBody>
      </p:sp>
      <p:pic>
        <p:nvPicPr>
          <p:cNvPr id="19460" name="Picture 4"/>
          <p:cNvPicPr>
            <a:picLocks noChangeAspect="1" noChangeArrowheads="1"/>
          </p:cNvPicPr>
          <p:nvPr/>
        </p:nvPicPr>
        <p:blipFill>
          <a:blip r:embed="rId2" cstate="print"/>
          <a:srcRect/>
          <a:stretch>
            <a:fillRect/>
          </a:stretch>
        </p:blipFill>
        <p:spPr bwMode="auto">
          <a:xfrm>
            <a:off x="2051720" y="3429000"/>
            <a:ext cx="4598988" cy="1295400"/>
          </a:xfrm>
          <a:prstGeom prst="rect">
            <a:avLst/>
          </a:prstGeom>
          <a:noFill/>
          <a:ln w="9525">
            <a:noFill/>
            <a:miter lim="800000"/>
            <a:headEnd/>
            <a:tailEnd/>
          </a:ln>
        </p:spPr>
      </p:pic>
      <p:sp>
        <p:nvSpPr>
          <p:cNvPr id="19461" name="Rectangle 7"/>
          <p:cNvSpPr>
            <a:spLocks noChangeArrowheads="1"/>
          </p:cNvSpPr>
          <p:nvPr/>
        </p:nvSpPr>
        <p:spPr bwMode="auto">
          <a:xfrm>
            <a:off x="4860032" y="4653136"/>
            <a:ext cx="2076450" cy="366713"/>
          </a:xfrm>
          <a:prstGeom prst="rect">
            <a:avLst/>
          </a:prstGeom>
          <a:noFill/>
          <a:ln w="9525">
            <a:noFill/>
            <a:miter lim="800000"/>
            <a:headEnd/>
            <a:tailEnd/>
          </a:ln>
        </p:spPr>
        <p:txBody>
          <a:bodyPr wrap="none">
            <a:spAutoFit/>
          </a:bodyPr>
          <a:lstStyle/>
          <a:p>
            <a:r>
              <a:rPr lang="en-US" dirty="0">
                <a:solidFill>
                  <a:srgbClr val="FF0000"/>
                </a:solidFill>
              </a:rPr>
              <a:t>D- </a:t>
            </a:r>
            <a:r>
              <a:rPr lang="en-US" dirty="0" err="1">
                <a:solidFill>
                  <a:srgbClr val="FF0000"/>
                </a:solidFill>
              </a:rPr>
              <a:t>Glyecraldehyde</a:t>
            </a:r>
            <a:endParaRPr lang="en-GB" dirty="0">
              <a:solidFill>
                <a:srgbClr val="FF0000"/>
              </a:solidFill>
            </a:endParaRPr>
          </a:p>
        </p:txBody>
      </p:sp>
      <p:sp>
        <p:nvSpPr>
          <p:cNvPr id="19462" name="Rectangle 8"/>
          <p:cNvSpPr>
            <a:spLocks noChangeArrowheads="1"/>
          </p:cNvSpPr>
          <p:nvPr/>
        </p:nvSpPr>
        <p:spPr bwMode="auto">
          <a:xfrm>
            <a:off x="1835696" y="4509120"/>
            <a:ext cx="2038350" cy="366713"/>
          </a:xfrm>
          <a:prstGeom prst="rect">
            <a:avLst/>
          </a:prstGeom>
          <a:noFill/>
          <a:ln w="9525">
            <a:noFill/>
            <a:miter lim="800000"/>
            <a:headEnd/>
            <a:tailEnd/>
          </a:ln>
        </p:spPr>
        <p:txBody>
          <a:bodyPr wrap="none">
            <a:spAutoFit/>
          </a:bodyPr>
          <a:lstStyle/>
          <a:p>
            <a:r>
              <a:rPr lang="en-US" dirty="0">
                <a:solidFill>
                  <a:srgbClr val="FF0000"/>
                </a:solidFill>
              </a:rPr>
              <a:t>L- </a:t>
            </a:r>
            <a:r>
              <a:rPr lang="en-US" dirty="0" err="1">
                <a:solidFill>
                  <a:srgbClr val="FF0000"/>
                </a:solidFill>
              </a:rPr>
              <a:t>Glyecraldehyde</a:t>
            </a:r>
            <a:endParaRPr lang="en-GB" dirty="0">
              <a:solidFill>
                <a:srgbClr val="FF0000"/>
              </a:solidFill>
            </a:endParaRPr>
          </a:p>
        </p:txBody>
      </p:sp>
      <p:sp>
        <p:nvSpPr>
          <p:cNvPr id="19463" name="Rectangle 9"/>
          <p:cNvSpPr>
            <a:spLocks noChangeArrowheads="1"/>
          </p:cNvSpPr>
          <p:nvPr/>
        </p:nvSpPr>
        <p:spPr bwMode="auto">
          <a:xfrm>
            <a:off x="0" y="5157192"/>
            <a:ext cx="8172450" cy="1631216"/>
          </a:xfrm>
          <a:prstGeom prst="rect">
            <a:avLst/>
          </a:prstGeom>
          <a:noFill/>
          <a:ln w="9525">
            <a:noFill/>
            <a:miter lim="800000"/>
            <a:headEnd/>
            <a:tailEnd/>
          </a:ln>
        </p:spPr>
        <p:txBody>
          <a:bodyPr>
            <a:spAutoFit/>
          </a:bodyPr>
          <a:lstStyle/>
          <a:p>
            <a:pPr algn="just">
              <a:spcBef>
                <a:spcPct val="20000"/>
              </a:spcBef>
              <a:buClr>
                <a:srgbClr val="0000CC"/>
              </a:buClr>
              <a:buFont typeface="Wingdings" pitchFamily="2" charset="2"/>
              <a:buChar char="Ø"/>
            </a:pPr>
            <a:r>
              <a:rPr lang="en-US" sz="2000" dirty="0">
                <a:solidFill>
                  <a:srgbClr val="0000CC"/>
                </a:solidFill>
              </a:rPr>
              <a:t> As shown in the above the isomer of </a:t>
            </a:r>
            <a:r>
              <a:rPr lang="en-US" sz="2000" dirty="0" err="1">
                <a:solidFill>
                  <a:srgbClr val="0000CC"/>
                </a:solidFill>
              </a:rPr>
              <a:t>glyeraldehyde</a:t>
            </a:r>
            <a:r>
              <a:rPr lang="en-US" sz="2000" dirty="0">
                <a:solidFill>
                  <a:srgbClr val="0000CC"/>
                </a:solidFill>
              </a:rPr>
              <a:t> with the OH group on the </a:t>
            </a:r>
            <a:r>
              <a:rPr lang="en-US" sz="2000" dirty="0" err="1">
                <a:solidFill>
                  <a:srgbClr val="0000CC"/>
                </a:solidFill>
              </a:rPr>
              <a:t>chiral</a:t>
            </a:r>
            <a:r>
              <a:rPr lang="en-US" sz="2000" dirty="0">
                <a:solidFill>
                  <a:srgbClr val="0000CC"/>
                </a:solidFill>
              </a:rPr>
              <a:t> carbon is pointing to the </a:t>
            </a:r>
            <a:r>
              <a:rPr lang="en-US" sz="2000" dirty="0">
                <a:solidFill>
                  <a:srgbClr val="CC0000"/>
                </a:solidFill>
              </a:rPr>
              <a:t>right </a:t>
            </a:r>
            <a:r>
              <a:rPr lang="en-US" sz="2000" dirty="0">
                <a:solidFill>
                  <a:srgbClr val="0000CC"/>
                </a:solidFill>
              </a:rPr>
              <a:t>is described to  have  </a:t>
            </a:r>
            <a:r>
              <a:rPr lang="en-US" sz="2000" dirty="0">
                <a:solidFill>
                  <a:srgbClr val="CC0000"/>
                </a:solidFill>
              </a:rPr>
              <a:t>D configuration </a:t>
            </a:r>
            <a:r>
              <a:rPr lang="en-US" sz="2000" dirty="0">
                <a:solidFill>
                  <a:srgbClr val="0000CC"/>
                </a:solidFill>
              </a:rPr>
              <a:t>(for </a:t>
            </a:r>
            <a:r>
              <a:rPr lang="en-US" sz="2000" dirty="0" err="1">
                <a:solidFill>
                  <a:srgbClr val="0000CC"/>
                </a:solidFill>
              </a:rPr>
              <a:t>dextro</a:t>
            </a:r>
            <a:r>
              <a:rPr lang="en-US" sz="2000" dirty="0">
                <a:solidFill>
                  <a:srgbClr val="0000CC"/>
                </a:solidFill>
              </a:rPr>
              <a:t>- because it rotates the plan polarized light to right (+))</a:t>
            </a:r>
            <a:r>
              <a:rPr lang="en-US" sz="2000" dirty="0"/>
              <a:t> </a:t>
            </a:r>
            <a:r>
              <a:rPr lang="en-US" sz="2000" dirty="0">
                <a:solidFill>
                  <a:srgbClr val="0000CC"/>
                </a:solidFill>
              </a:rPr>
              <a:t>while the isomer with the OH pointing to</a:t>
            </a:r>
            <a:r>
              <a:rPr lang="en-US" sz="2000" dirty="0">
                <a:solidFill>
                  <a:srgbClr val="CC0000"/>
                </a:solidFill>
              </a:rPr>
              <a:t> left </a:t>
            </a:r>
            <a:r>
              <a:rPr lang="en-US" sz="2000" dirty="0">
                <a:solidFill>
                  <a:srgbClr val="0000CC"/>
                </a:solidFill>
              </a:rPr>
              <a:t>it is assigned the</a:t>
            </a:r>
            <a:r>
              <a:rPr lang="en-US" sz="2000" dirty="0">
                <a:solidFill>
                  <a:srgbClr val="CC0000"/>
                </a:solidFill>
              </a:rPr>
              <a:t> L-configuration </a:t>
            </a:r>
            <a:r>
              <a:rPr lang="en-US" sz="2000" dirty="0">
                <a:solidFill>
                  <a:srgbClr val="0000CC"/>
                </a:solidFill>
              </a:rPr>
              <a:t>(for </a:t>
            </a:r>
            <a:r>
              <a:rPr lang="en-US" sz="2000" dirty="0" err="1">
                <a:solidFill>
                  <a:srgbClr val="0000CC"/>
                </a:solidFill>
              </a:rPr>
              <a:t>laevo</a:t>
            </a:r>
            <a:r>
              <a:rPr lang="en-US" sz="2000" dirty="0">
                <a:solidFill>
                  <a:srgbClr val="0000CC"/>
                </a:solidFill>
              </a:rPr>
              <a:t>-because it was (-)-</a:t>
            </a:r>
            <a:r>
              <a:rPr lang="en-US" sz="2000" dirty="0" err="1">
                <a:solidFill>
                  <a:srgbClr val="0000CC"/>
                </a:solidFill>
              </a:rPr>
              <a:t>enantiomer</a:t>
            </a:r>
            <a:r>
              <a:rPr lang="en-US" sz="2000" dirty="0">
                <a:solidFill>
                  <a:srgbClr val="0000CC"/>
                </a:solidFill>
              </a:rPr>
              <a:t>)</a:t>
            </a:r>
            <a:r>
              <a:rPr lang="en-US" sz="2000" dirty="0"/>
              <a:t> </a:t>
            </a:r>
            <a:endParaRPr lang="en-GB"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Footer Placeholder 4"/>
          <p:cNvSpPr>
            <a:spLocks noGrp="1"/>
          </p:cNvSpPr>
          <p:nvPr>
            <p:ph type="ftr" sz="quarter" idx="11"/>
          </p:nvPr>
        </p:nvSpPr>
        <p:spPr>
          <a:noFill/>
        </p:spPr>
        <p:txBody>
          <a:bodyPr/>
          <a:lstStyle/>
          <a:p>
            <a:endParaRPr lang="en-US" dirty="0"/>
          </a:p>
        </p:txBody>
      </p:sp>
      <p:sp>
        <p:nvSpPr>
          <p:cNvPr id="8196" name="Rectangle 2"/>
          <p:cNvSpPr>
            <a:spLocks noGrp="1" noChangeArrowheads="1"/>
          </p:cNvSpPr>
          <p:nvPr>
            <p:ph type="title"/>
          </p:nvPr>
        </p:nvSpPr>
        <p:spPr>
          <a:xfrm>
            <a:off x="1143000" y="381000"/>
            <a:ext cx="7100888" cy="563563"/>
          </a:xfrm>
        </p:spPr>
        <p:txBody>
          <a:bodyPr/>
          <a:lstStyle/>
          <a:p>
            <a:pPr algn="ctr" eaLnBrk="1" hangingPunct="1"/>
            <a:r>
              <a:rPr lang="en-US" sz="2800" b="1" dirty="0">
                <a:solidFill>
                  <a:srgbClr val="FF0000"/>
                </a:solidFill>
                <a:latin typeface="Arial" pitchFamily="34" charset="0"/>
                <a:cs typeface="Arial" pitchFamily="34" charset="0"/>
              </a:rPr>
              <a:t>Fischer projection and D and L </a:t>
            </a:r>
            <a:r>
              <a:rPr lang="en-US" sz="2800" b="1" dirty="0" err="1">
                <a:solidFill>
                  <a:srgbClr val="FF0000"/>
                </a:solidFill>
                <a:latin typeface="Arial" pitchFamily="34" charset="0"/>
                <a:cs typeface="Arial" pitchFamily="34" charset="0"/>
              </a:rPr>
              <a:t>notaion</a:t>
            </a:r>
            <a:endParaRPr lang="en-GB" sz="2800" b="1" dirty="0">
              <a:solidFill>
                <a:srgbClr val="FF0000"/>
              </a:solidFill>
              <a:latin typeface="Arial" pitchFamily="34" charset="0"/>
              <a:cs typeface="Arial" pitchFamily="34" charset="0"/>
            </a:endParaRPr>
          </a:p>
        </p:txBody>
      </p:sp>
      <p:sp>
        <p:nvSpPr>
          <p:cNvPr id="8197" name="Rectangle 9"/>
          <p:cNvSpPr>
            <a:spLocks noChangeArrowheads="1"/>
          </p:cNvSpPr>
          <p:nvPr/>
        </p:nvSpPr>
        <p:spPr bwMode="auto">
          <a:xfrm>
            <a:off x="0" y="1412776"/>
            <a:ext cx="8172450" cy="1323439"/>
          </a:xfrm>
          <a:prstGeom prst="rect">
            <a:avLst/>
          </a:prstGeom>
          <a:noFill/>
          <a:ln w="9525">
            <a:noFill/>
            <a:miter lim="800000"/>
            <a:headEnd/>
            <a:tailEnd/>
          </a:ln>
        </p:spPr>
        <p:txBody>
          <a:bodyPr>
            <a:spAutoFit/>
          </a:bodyPr>
          <a:lstStyle/>
          <a:p>
            <a:pPr algn="just">
              <a:buFont typeface="Wingdings" pitchFamily="2" charset="2"/>
              <a:buChar char="Ø"/>
            </a:pPr>
            <a:r>
              <a:rPr lang="en-US" sz="2000" dirty="0">
                <a:solidFill>
                  <a:srgbClr val="0000CC"/>
                </a:solidFill>
              </a:rPr>
              <a:t> However, D and L notations are now used only to describe the configuration of certain well known </a:t>
            </a:r>
            <a:r>
              <a:rPr lang="en-US" sz="2000" dirty="0">
                <a:solidFill>
                  <a:srgbClr val="FF0000"/>
                </a:solidFill>
              </a:rPr>
              <a:t>naturally occurring</a:t>
            </a:r>
            <a:r>
              <a:rPr lang="en-US" sz="2000" dirty="0">
                <a:solidFill>
                  <a:srgbClr val="0000CC"/>
                </a:solidFill>
              </a:rPr>
              <a:t> compounds relative to </a:t>
            </a:r>
            <a:r>
              <a:rPr lang="en-US" sz="2000" dirty="0" err="1">
                <a:solidFill>
                  <a:srgbClr val="0000CC"/>
                </a:solidFill>
              </a:rPr>
              <a:t>glyceraldehyde</a:t>
            </a:r>
            <a:r>
              <a:rPr lang="en-US" sz="2000" dirty="0">
                <a:solidFill>
                  <a:srgbClr val="0000CC"/>
                </a:solidFill>
              </a:rPr>
              <a:t> molecules and regardless of optical activity for examples, the </a:t>
            </a:r>
            <a:r>
              <a:rPr lang="en-US" sz="2000" dirty="0">
                <a:solidFill>
                  <a:srgbClr val="FF0000"/>
                </a:solidFill>
              </a:rPr>
              <a:t>D-sugars </a:t>
            </a:r>
            <a:r>
              <a:rPr lang="en-US" sz="2000" dirty="0">
                <a:solidFill>
                  <a:srgbClr val="0000CC"/>
                </a:solidFill>
              </a:rPr>
              <a:t>and </a:t>
            </a:r>
            <a:r>
              <a:rPr lang="en-US" sz="2000" dirty="0">
                <a:solidFill>
                  <a:srgbClr val="FF0000"/>
                </a:solidFill>
              </a:rPr>
              <a:t>L-amino acids</a:t>
            </a:r>
            <a:r>
              <a:rPr lang="en-US" sz="2000" dirty="0">
                <a:solidFill>
                  <a:srgbClr val="0000CC"/>
                </a:solidFill>
              </a:rPr>
              <a:t>.</a:t>
            </a:r>
          </a:p>
        </p:txBody>
      </p:sp>
      <p:sp>
        <p:nvSpPr>
          <p:cNvPr id="8198" name="Rectangle 10"/>
          <p:cNvSpPr>
            <a:spLocks noChangeArrowheads="1"/>
          </p:cNvSpPr>
          <p:nvPr/>
        </p:nvSpPr>
        <p:spPr bwMode="auto">
          <a:xfrm>
            <a:off x="179512" y="2708920"/>
            <a:ext cx="8172450" cy="1323439"/>
          </a:xfrm>
          <a:prstGeom prst="rect">
            <a:avLst/>
          </a:prstGeom>
          <a:noFill/>
          <a:ln w="9525">
            <a:noFill/>
            <a:miter lim="800000"/>
            <a:headEnd/>
            <a:tailEnd/>
          </a:ln>
        </p:spPr>
        <p:txBody>
          <a:bodyPr>
            <a:spAutoFit/>
          </a:bodyPr>
          <a:lstStyle/>
          <a:p>
            <a:pPr algn="just">
              <a:spcBef>
                <a:spcPct val="20000"/>
              </a:spcBef>
              <a:buClr>
                <a:srgbClr val="0000CC"/>
              </a:buClr>
              <a:buFont typeface="Wingdings" pitchFamily="2" charset="2"/>
              <a:buChar char="Ø"/>
            </a:pPr>
            <a:r>
              <a:rPr lang="en-US" sz="2000" dirty="0">
                <a:solidFill>
                  <a:srgbClr val="0000CC"/>
                </a:solidFill>
              </a:rPr>
              <a:t>Thus to assign the configuration of a monosaccharide molecule that has more than one </a:t>
            </a:r>
            <a:r>
              <a:rPr lang="en-US" sz="2000" dirty="0" err="1">
                <a:solidFill>
                  <a:srgbClr val="0000CC"/>
                </a:solidFill>
              </a:rPr>
              <a:t>chiral</a:t>
            </a:r>
            <a:r>
              <a:rPr lang="en-US" sz="2000" dirty="0">
                <a:solidFill>
                  <a:srgbClr val="0000CC"/>
                </a:solidFill>
              </a:rPr>
              <a:t> centre as D or L  you have to look at the </a:t>
            </a:r>
            <a:r>
              <a:rPr lang="en-US" sz="2000" dirty="0" err="1">
                <a:solidFill>
                  <a:srgbClr val="0000CC"/>
                </a:solidFill>
              </a:rPr>
              <a:t>chiral</a:t>
            </a:r>
            <a:r>
              <a:rPr lang="en-US" sz="2000" dirty="0">
                <a:solidFill>
                  <a:srgbClr val="0000CC"/>
                </a:solidFill>
              </a:rPr>
              <a:t> carbon farthest from the carbonyl group in Fischer projection and assign its configuration as D or L as described before. </a:t>
            </a:r>
            <a:endParaRPr lang="en-GB" sz="2000" b="1" dirty="0">
              <a:solidFill>
                <a:srgbClr val="CC0000"/>
              </a:solidFill>
            </a:endParaRPr>
          </a:p>
        </p:txBody>
      </p:sp>
      <p:graphicFrame>
        <p:nvGraphicFramePr>
          <p:cNvPr id="8194" name="Object 12"/>
          <p:cNvGraphicFramePr>
            <a:graphicFrameLocks noChangeAspect="1"/>
          </p:cNvGraphicFramePr>
          <p:nvPr/>
        </p:nvGraphicFramePr>
        <p:xfrm>
          <a:off x="899592" y="3790950"/>
          <a:ext cx="6265862" cy="3067050"/>
        </p:xfrm>
        <a:graphic>
          <a:graphicData uri="http://schemas.openxmlformats.org/presentationml/2006/ole">
            <mc:AlternateContent xmlns:mc="http://schemas.openxmlformats.org/markup-compatibility/2006">
              <mc:Choice xmlns:v="urn:schemas-microsoft-com:vml" Requires="v">
                <p:oleObj spid="_x0000_s3077" name="CS ChemDraw Drawing" r:id="rId3" imgW="6451560" imgH="3712680" progId="ChemDraw.Document.6.0">
                  <p:embed/>
                </p:oleObj>
              </mc:Choice>
              <mc:Fallback>
                <p:oleObj name="CS ChemDraw Drawing" r:id="rId3" imgW="6451560" imgH="3712680" progId="ChemDraw.Document.6.0">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3790950"/>
                        <a:ext cx="6265862" cy="306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468313" y="333375"/>
            <a:ext cx="8077200" cy="460375"/>
          </a:xfrm>
          <a:prstGeom prst="rect">
            <a:avLst/>
          </a:prstGeom>
          <a:noFill/>
          <a:ln w="9525">
            <a:noFill/>
            <a:miter lim="800000"/>
            <a:headEnd/>
            <a:tailEnd/>
          </a:ln>
        </p:spPr>
        <p:txBody>
          <a:bodyPr>
            <a:spAutoFit/>
          </a:bodyPr>
          <a:lstStyle/>
          <a:p>
            <a:r>
              <a:rPr lang="en-US" sz="2400" b="1">
                <a:solidFill>
                  <a:srgbClr val="0000FF"/>
                </a:solidFill>
                <a:latin typeface="TradeGothicLTStd-BoldExt"/>
              </a:rPr>
              <a:t>The Cyclic Hemiacetal Structures of Monosaccharides</a:t>
            </a:r>
            <a:endParaRPr lang="en-US" sz="2400">
              <a:solidFill>
                <a:srgbClr val="0000FF"/>
              </a:solidFill>
            </a:endParaRPr>
          </a:p>
        </p:txBody>
      </p:sp>
      <p:sp>
        <p:nvSpPr>
          <p:cNvPr id="24579" name="Rectangle 3"/>
          <p:cNvSpPr>
            <a:spLocks noChangeArrowheads="1"/>
          </p:cNvSpPr>
          <p:nvPr/>
        </p:nvSpPr>
        <p:spPr bwMode="auto">
          <a:xfrm>
            <a:off x="306388" y="1433513"/>
            <a:ext cx="8610600" cy="708025"/>
          </a:xfrm>
          <a:prstGeom prst="rect">
            <a:avLst/>
          </a:prstGeom>
          <a:noFill/>
          <a:ln w="9525">
            <a:noFill/>
            <a:miter lim="800000"/>
            <a:headEnd/>
            <a:tailEnd/>
          </a:ln>
        </p:spPr>
        <p:txBody>
          <a:bodyPr>
            <a:spAutoFit/>
          </a:bodyPr>
          <a:lstStyle/>
          <a:p>
            <a:pPr marL="228600" indent="-228600" algn="just">
              <a:buFont typeface="Courier New" pitchFamily="49" charset="0"/>
              <a:buChar char="o"/>
            </a:pPr>
            <a:r>
              <a:rPr lang="en-US" sz="2000" b="1" i="1">
                <a:solidFill>
                  <a:srgbClr val="FF0000"/>
                </a:solidFill>
              </a:rPr>
              <a:t>Monosaccharides</a:t>
            </a:r>
            <a:r>
              <a:rPr lang="en-US" sz="2000" i="1"/>
              <a:t> exist mainly in cyclic, hemiacetal forms </a:t>
            </a:r>
            <a:r>
              <a:rPr lang="en-US" sz="2000"/>
              <a:t>and not in the acyclic aldo- or keto-forms.</a:t>
            </a:r>
          </a:p>
        </p:txBody>
      </p:sp>
      <p:pic>
        <p:nvPicPr>
          <p:cNvPr id="24580" name="Picture 4"/>
          <p:cNvPicPr>
            <a:picLocks noChangeAspect="1"/>
          </p:cNvPicPr>
          <p:nvPr/>
        </p:nvPicPr>
        <p:blipFill>
          <a:blip r:embed="rId2" cstate="print"/>
          <a:srcRect l="1886" r="441" b="398"/>
          <a:stretch>
            <a:fillRect/>
          </a:stretch>
        </p:blipFill>
        <p:spPr bwMode="auto">
          <a:xfrm>
            <a:off x="438150" y="2071688"/>
            <a:ext cx="8256588" cy="4221162"/>
          </a:xfrm>
          <a:prstGeom prst="rect">
            <a:avLst/>
          </a:prstGeom>
          <a:noFill/>
          <a:ln w="9525">
            <a:noFill/>
            <a:miter lim="800000"/>
            <a:headEnd/>
            <a:tailEnd/>
          </a:ln>
        </p:spPr>
      </p:pic>
      <p:sp>
        <p:nvSpPr>
          <p:cNvPr id="24581" name="Rectangle 6"/>
          <p:cNvSpPr>
            <a:spLocks noChangeArrowheads="1"/>
          </p:cNvSpPr>
          <p:nvPr/>
        </p:nvSpPr>
        <p:spPr bwMode="auto">
          <a:xfrm>
            <a:off x="287338" y="6272213"/>
            <a:ext cx="8713787" cy="584200"/>
          </a:xfrm>
          <a:prstGeom prst="rect">
            <a:avLst/>
          </a:prstGeom>
          <a:noFill/>
          <a:ln w="9525">
            <a:noFill/>
            <a:miter lim="800000"/>
            <a:headEnd/>
            <a:tailEnd/>
          </a:ln>
        </p:spPr>
        <p:txBody>
          <a:bodyPr>
            <a:spAutoFit/>
          </a:bodyPr>
          <a:lstStyle/>
          <a:p>
            <a:pPr algn="just"/>
            <a:r>
              <a:rPr lang="en-US" sz="1600">
                <a:latin typeface="TradeGothicLTStd"/>
              </a:rPr>
              <a:t>Manipulation of the Fischer projection formula of </a:t>
            </a:r>
            <a:r>
              <a:rPr lang="en-US" sz="1100">
                <a:latin typeface="TradeGothicLTStd"/>
              </a:rPr>
              <a:t>D</a:t>
            </a:r>
            <a:r>
              <a:rPr lang="en-US" sz="1600">
                <a:latin typeface="TradeGothicLTStd"/>
              </a:rPr>
              <a:t>-glucose to bring the C-5 hydroxyl group in position for cyclization to the hemiacetal form.</a:t>
            </a:r>
            <a:endParaRPr lang="en-US" sz="16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pPr algn="ctr"/>
            <a:r>
              <a:rPr lang="en-US" sz="3200" b="1" dirty="0">
                <a:solidFill>
                  <a:srgbClr val="FF0000"/>
                </a:solidFill>
                <a:latin typeface="MinionPro-Bold"/>
                <a:cs typeface="Arial" pitchFamily="34" charset="0"/>
              </a:rPr>
              <a:t>Drawing different </a:t>
            </a:r>
            <a:r>
              <a:rPr lang="en-US" sz="3200" b="1" dirty="0" err="1">
                <a:solidFill>
                  <a:srgbClr val="FF0000"/>
                </a:solidFill>
                <a:latin typeface="MinionPro-Bold"/>
                <a:cs typeface="Arial" pitchFamily="34" charset="0"/>
              </a:rPr>
              <a:t>stereoisomers</a:t>
            </a:r>
            <a:endParaRPr lang="en-GB" sz="3200" b="1" dirty="0">
              <a:solidFill>
                <a:srgbClr val="FF0000"/>
              </a:solidFill>
              <a:latin typeface="MinionPro-Bold"/>
              <a:cs typeface="Arial" pitchFamily="34" charset="0"/>
            </a:endParaRPr>
          </a:p>
        </p:txBody>
      </p:sp>
      <p:sp>
        <p:nvSpPr>
          <p:cNvPr id="9220" name="Rectangle 4"/>
          <p:cNvSpPr>
            <a:spLocks noChangeArrowheads="1"/>
          </p:cNvSpPr>
          <p:nvPr/>
        </p:nvSpPr>
        <p:spPr bwMode="auto">
          <a:xfrm>
            <a:off x="0" y="1556792"/>
            <a:ext cx="8172450" cy="2554545"/>
          </a:xfrm>
          <a:prstGeom prst="rect">
            <a:avLst/>
          </a:prstGeom>
          <a:noFill/>
          <a:ln w="9525">
            <a:noFill/>
            <a:miter lim="800000"/>
            <a:headEnd/>
            <a:tailEnd/>
          </a:ln>
        </p:spPr>
        <p:txBody>
          <a:bodyPr>
            <a:spAutoFit/>
          </a:bodyPr>
          <a:lstStyle/>
          <a:p>
            <a:pPr algn="just">
              <a:buFont typeface="Wingdings" pitchFamily="2" charset="2"/>
              <a:buChar char="Ø"/>
            </a:pPr>
            <a:r>
              <a:rPr lang="en-US" sz="2000" dirty="0">
                <a:solidFill>
                  <a:srgbClr val="0000CC"/>
                </a:solidFill>
                <a:latin typeface="MinionPro-Bold"/>
              </a:rPr>
              <a:t> If the molecule has more than one </a:t>
            </a:r>
            <a:r>
              <a:rPr lang="en-US" sz="2000" dirty="0" err="1">
                <a:solidFill>
                  <a:srgbClr val="0000CC"/>
                </a:solidFill>
                <a:latin typeface="MinionPro-Bold"/>
              </a:rPr>
              <a:t>chiral</a:t>
            </a:r>
            <a:r>
              <a:rPr lang="en-US" sz="2000" dirty="0">
                <a:solidFill>
                  <a:srgbClr val="0000CC"/>
                </a:solidFill>
                <a:latin typeface="MinionPro-Bold"/>
              </a:rPr>
              <a:t> carbon thus it can be represented by different </a:t>
            </a:r>
            <a:r>
              <a:rPr lang="en-US" sz="2000" dirty="0" err="1">
                <a:solidFill>
                  <a:srgbClr val="0000CC"/>
                </a:solidFill>
                <a:latin typeface="MinionPro-Bold"/>
              </a:rPr>
              <a:t>stereoisomers</a:t>
            </a:r>
            <a:r>
              <a:rPr lang="en-US" sz="2000" dirty="0">
                <a:solidFill>
                  <a:srgbClr val="0000CC"/>
                </a:solidFill>
                <a:latin typeface="MinionPro-Bold"/>
              </a:rPr>
              <a:t>.</a:t>
            </a:r>
          </a:p>
          <a:p>
            <a:pPr>
              <a:buFont typeface="Wingdings" pitchFamily="2" charset="2"/>
              <a:buChar char="Ø"/>
            </a:pPr>
            <a:r>
              <a:rPr lang="en-US" sz="2000" dirty="0">
                <a:solidFill>
                  <a:srgbClr val="0000CC"/>
                </a:solidFill>
                <a:latin typeface="MinionPro-Bold"/>
              </a:rPr>
              <a:t>To draw an </a:t>
            </a:r>
            <a:r>
              <a:rPr lang="en-US" sz="2000" dirty="0" err="1">
                <a:solidFill>
                  <a:srgbClr val="0000CC"/>
                </a:solidFill>
                <a:latin typeface="MinionPro-Bold"/>
              </a:rPr>
              <a:t>enantiomer</a:t>
            </a:r>
            <a:r>
              <a:rPr lang="en-US" sz="2000" dirty="0">
                <a:solidFill>
                  <a:srgbClr val="0000CC"/>
                </a:solidFill>
                <a:latin typeface="MinionPro-Bold"/>
              </a:rPr>
              <a:t> </a:t>
            </a:r>
            <a:r>
              <a:rPr lang="en-US" sz="2000" dirty="0" err="1">
                <a:solidFill>
                  <a:srgbClr val="0000CC"/>
                </a:solidFill>
                <a:latin typeface="MinionPro-Bold"/>
              </a:rPr>
              <a:t>ofa</a:t>
            </a:r>
            <a:r>
              <a:rPr lang="en-US" sz="2000" dirty="0">
                <a:solidFill>
                  <a:srgbClr val="0000CC"/>
                </a:solidFill>
                <a:latin typeface="MinionPro-Bold"/>
              </a:rPr>
              <a:t> molecule you have to  </a:t>
            </a:r>
            <a:r>
              <a:rPr lang="en-US" sz="2000" dirty="0">
                <a:solidFill>
                  <a:srgbClr val="CC0000"/>
                </a:solidFill>
                <a:latin typeface="MinionPro-Bold"/>
              </a:rPr>
              <a:t>revert the configuration at all of the </a:t>
            </a:r>
            <a:r>
              <a:rPr lang="en-US" sz="2000" dirty="0" err="1">
                <a:solidFill>
                  <a:srgbClr val="CC0000"/>
                </a:solidFill>
                <a:latin typeface="MinionPro-Bold"/>
              </a:rPr>
              <a:t>chiral</a:t>
            </a:r>
            <a:r>
              <a:rPr lang="en-US" sz="2000" dirty="0">
                <a:solidFill>
                  <a:srgbClr val="CC0000"/>
                </a:solidFill>
                <a:latin typeface="MinionPro-Bold"/>
              </a:rPr>
              <a:t> centers</a:t>
            </a:r>
            <a:r>
              <a:rPr lang="en-US" sz="2000" dirty="0">
                <a:solidFill>
                  <a:srgbClr val="0000CC"/>
                </a:solidFill>
                <a:latin typeface="MinionPro-Bold"/>
              </a:rPr>
              <a:t> together in Fischer projection.</a:t>
            </a:r>
          </a:p>
          <a:p>
            <a:pPr>
              <a:buFont typeface="Wingdings" pitchFamily="2" charset="2"/>
              <a:buChar char="Ø"/>
            </a:pPr>
            <a:r>
              <a:rPr lang="en-US" sz="2000" dirty="0">
                <a:solidFill>
                  <a:srgbClr val="0000CC"/>
                </a:solidFill>
                <a:latin typeface="MinionPro-Bold"/>
              </a:rPr>
              <a:t> While, reverting the configuration at  </a:t>
            </a:r>
            <a:r>
              <a:rPr lang="en-US" sz="2000" dirty="0">
                <a:solidFill>
                  <a:srgbClr val="CC0000"/>
                </a:solidFill>
                <a:latin typeface="MinionPro-Bold"/>
              </a:rPr>
              <a:t>only one </a:t>
            </a:r>
            <a:r>
              <a:rPr lang="en-US" sz="2000" dirty="0" err="1">
                <a:solidFill>
                  <a:srgbClr val="CC0000"/>
                </a:solidFill>
                <a:latin typeface="MinionPro-Bold"/>
              </a:rPr>
              <a:t>stereogenic</a:t>
            </a:r>
            <a:r>
              <a:rPr lang="en-US" sz="2000" dirty="0">
                <a:solidFill>
                  <a:srgbClr val="0000CC"/>
                </a:solidFill>
                <a:latin typeface="MinionPro-Bold"/>
              </a:rPr>
              <a:t> centre will result in two structures known as </a:t>
            </a:r>
            <a:r>
              <a:rPr lang="en-US" sz="2000" dirty="0" err="1">
                <a:solidFill>
                  <a:srgbClr val="CC0000"/>
                </a:solidFill>
                <a:latin typeface="MinionPro-Bold"/>
              </a:rPr>
              <a:t>Epimers</a:t>
            </a:r>
            <a:r>
              <a:rPr lang="en-US" sz="2000" dirty="0">
                <a:solidFill>
                  <a:srgbClr val="CC0000"/>
                </a:solidFill>
                <a:latin typeface="MinionPro-Bold"/>
              </a:rPr>
              <a:t>.</a:t>
            </a:r>
          </a:p>
          <a:p>
            <a:pPr>
              <a:buFont typeface="Wingdings" pitchFamily="2" charset="2"/>
              <a:buChar char="Ø"/>
            </a:pPr>
            <a:r>
              <a:rPr lang="en-US" sz="2000" dirty="0">
                <a:solidFill>
                  <a:srgbClr val="0000CC"/>
                </a:solidFill>
                <a:latin typeface="MinionPro-Bold"/>
              </a:rPr>
              <a:t> Reverting the configuration at  </a:t>
            </a:r>
            <a:r>
              <a:rPr lang="en-US" sz="2000" dirty="0">
                <a:solidFill>
                  <a:srgbClr val="CC0000"/>
                </a:solidFill>
                <a:latin typeface="MinionPro-Bold"/>
              </a:rPr>
              <a:t>more than  one </a:t>
            </a:r>
            <a:r>
              <a:rPr lang="en-US" sz="2000" dirty="0" err="1">
                <a:solidFill>
                  <a:srgbClr val="CC0000"/>
                </a:solidFill>
                <a:latin typeface="MinionPro-Bold"/>
              </a:rPr>
              <a:t>stereogenic</a:t>
            </a:r>
            <a:r>
              <a:rPr lang="en-US" sz="2000" dirty="0">
                <a:solidFill>
                  <a:srgbClr val="CC0000"/>
                </a:solidFill>
                <a:latin typeface="MinionPro-Bold"/>
              </a:rPr>
              <a:t> centre </a:t>
            </a:r>
            <a:r>
              <a:rPr lang="en-US" sz="2000" dirty="0">
                <a:solidFill>
                  <a:srgbClr val="0000CC"/>
                </a:solidFill>
                <a:latin typeface="MinionPro-Bold"/>
              </a:rPr>
              <a:t>at once will result in structures known as </a:t>
            </a:r>
            <a:r>
              <a:rPr lang="en-US" sz="2000" dirty="0" err="1">
                <a:solidFill>
                  <a:srgbClr val="CC0000"/>
                </a:solidFill>
                <a:latin typeface="MinionPro-Bold"/>
              </a:rPr>
              <a:t>diasteroisomers</a:t>
            </a:r>
            <a:r>
              <a:rPr lang="en-US" sz="2000" dirty="0">
                <a:solidFill>
                  <a:srgbClr val="CC0000"/>
                </a:solidFill>
                <a:latin typeface="MinionPro-Bold"/>
              </a:rPr>
              <a:t>.</a:t>
            </a:r>
          </a:p>
        </p:txBody>
      </p:sp>
      <p:graphicFrame>
        <p:nvGraphicFramePr>
          <p:cNvPr id="9218" name="Object 7"/>
          <p:cNvGraphicFramePr>
            <a:graphicFrameLocks noGrp="1" noChangeAspect="1"/>
          </p:cNvGraphicFramePr>
          <p:nvPr>
            <p:ph idx="1"/>
          </p:nvPr>
        </p:nvGraphicFramePr>
        <p:xfrm>
          <a:off x="323528" y="4049712"/>
          <a:ext cx="7653337" cy="2808288"/>
        </p:xfrm>
        <a:graphic>
          <a:graphicData uri="http://schemas.openxmlformats.org/presentationml/2006/ole">
            <mc:AlternateContent xmlns:mc="http://schemas.openxmlformats.org/markup-compatibility/2006">
              <mc:Choice xmlns:v="urn:schemas-microsoft-com:vml" Requires="v">
                <p:oleObj spid="_x0000_s4101" name="CS ChemDraw Drawing" r:id="rId3" imgW="5813679" imgH="1627505" progId="ChemDraw.Document.6.0">
                  <p:embed/>
                </p:oleObj>
              </mc:Choice>
              <mc:Fallback>
                <p:oleObj name="CS ChemDraw Drawing" r:id="rId3" imgW="5813679" imgH="1627505" progId="ChemDraw.Document.6.0">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4049712"/>
                        <a:ext cx="7653337" cy="2808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ChangeArrowheads="1"/>
          </p:cNvSpPr>
          <p:nvPr/>
        </p:nvSpPr>
        <p:spPr bwMode="auto">
          <a:xfrm>
            <a:off x="2916238" y="404813"/>
            <a:ext cx="3124200" cy="461962"/>
          </a:xfrm>
          <a:prstGeom prst="rect">
            <a:avLst/>
          </a:prstGeom>
          <a:noFill/>
          <a:ln w="9525">
            <a:noFill/>
            <a:miter lim="800000"/>
            <a:headEnd/>
            <a:tailEnd/>
          </a:ln>
        </p:spPr>
        <p:txBody>
          <a:bodyPr>
            <a:spAutoFit/>
          </a:bodyPr>
          <a:lstStyle/>
          <a:p>
            <a:r>
              <a:rPr lang="en-US" sz="2400" b="1">
                <a:solidFill>
                  <a:srgbClr val="0000FF"/>
                </a:solidFill>
                <a:latin typeface="TradeGothicLTStd-BoldExt"/>
              </a:rPr>
              <a:t>Haworth projection</a:t>
            </a:r>
            <a:endParaRPr lang="en-US" sz="2400">
              <a:solidFill>
                <a:srgbClr val="0000FF"/>
              </a:solidFill>
            </a:endParaRPr>
          </a:p>
        </p:txBody>
      </p:sp>
      <p:sp>
        <p:nvSpPr>
          <p:cNvPr id="25603" name="Rectangle 4"/>
          <p:cNvSpPr>
            <a:spLocks noChangeArrowheads="1"/>
          </p:cNvSpPr>
          <p:nvPr/>
        </p:nvSpPr>
        <p:spPr bwMode="auto">
          <a:xfrm>
            <a:off x="328613" y="1503363"/>
            <a:ext cx="8382000" cy="708025"/>
          </a:xfrm>
          <a:prstGeom prst="rect">
            <a:avLst/>
          </a:prstGeom>
          <a:noFill/>
          <a:ln w="9525">
            <a:noFill/>
            <a:miter lim="800000"/>
            <a:headEnd/>
            <a:tailEnd/>
          </a:ln>
        </p:spPr>
        <p:txBody>
          <a:bodyPr>
            <a:spAutoFit/>
          </a:bodyPr>
          <a:lstStyle/>
          <a:p>
            <a:pPr marL="228600" indent="-228600" algn="just">
              <a:buFont typeface="Courier New" pitchFamily="49" charset="0"/>
              <a:buChar char="o"/>
            </a:pPr>
            <a:r>
              <a:rPr lang="en-US" sz="2000">
                <a:latin typeface="MinionPro-Regular"/>
              </a:rPr>
              <a:t>The carbons are arranged clockwise numerically, with C-1 at the right.</a:t>
            </a:r>
          </a:p>
          <a:p>
            <a:pPr marL="228600" indent="-228600" algn="just">
              <a:buFont typeface="Courier New" pitchFamily="49" charset="0"/>
              <a:buChar char="o"/>
            </a:pPr>
            <a:r>
              <a:rPr lang="en-US" sz="2000">
                <a:latin typeface="MinionPro-Regular"/>
              </a:rPr>
              <a:t>Substituents attached to the ring lie above or below the plane.</a:t>
            </a:r>
            <a:endParaRPr lang="en-US" sz="2000"/>
          </a:p>
        </p:txBody>
      </p:sp>
      <p:pic>
        <p:nvPicPr>
          <p:cNvPr id="25604" name="Picture 5"/>
          <p:cNvPicPr>
            <a:picLocks noChangeAspect="1"/>
          </p:cNvPicPr>
          <p:nvPr/>
        </p:nvPicPr>
        <p:blipFill>
          <a:blip r:embed="rId2" cstate="print"/>
          <a:srcRect b="3432"/>
          <a:stretch>
            <a:fillRect/>
          </a:stretch>
        </p:blipFill>
        <p:spPr bwMode="auto">
          <a:xfrm>
            <a:off x="2195513" y="2133600"/>
            <a:ext cx="4321175" cy="1800225"/>
          </a:xfrm>
          <a:prstGeom prst="rect">
            <a:avLst/>
          </a:prstGeom>
          <a:noFill/>
          <a:ln w="9525">
            <a:noFill/>
            <a:miter lim="800000"/>
            <a:headEnd/>
            <a:tailEnd/>
          </a:ln>
        </p:spPr>
      </p:pic>
      <p:sp>
        <p:nvSpPr>
          <p:cNvPr id="25605" name="Rectangle 6"/>
          <p:cNvSpPr>
            <a:spLocks noChangeArrowheads="1"/>
          </p:cNvSpPr>
          <p:nvPr/>
        </p:nvSpPr>
        <p:spPr bwMode="auto">
          <a:xfrm>
            <a:off x="0" y="3789363"/>
            <a:ext cx="9144000" cy="3138487"/>
          </a:xfrm>
          <a:prstGeom prst="rect">
            <a:avLst/>
          </a:prstGeom>
          <a:noFill/>
          <a:ln w="9525">
            <a:noFill/>
            <a:miter lim="800000"/>
            <a:headEnd/>
            <a:tailEnd/>
          </a:ln>
        </p:spPr>
        <p:txBody>
          <a:bodyPr>
            <a:spAutoFit/>
          </a:bodyPr>
          <a:lstStyle/>
          <a:p>
            <a:pPr marL="285750" indent="-285750" algn="just">
              <a:buFont typeface="Wingdings" pitchFamily="2" charset="2"/>
              <a:buChar char="Ø"/>
            </a:pPr>
            <a:r>
              <a:rPr lang="en-US" b="1" dirty="0">
                <a:solidFill>
                  <a:srgbClr val="FF0000"/>
                </a:solidFill>
                <a:latin typeface="MinionPro-Regular"/>
              </a:rPr>
              <a:t>Carbons 1</a:t>
            </a:r>
            <a:r>
              <a:rPr lang="en-US" dirty="0">
                <a:latin typeface="MinionPro-Regular"/>
              </a:rPr>
              <a:t> through 5 are part of the ring structure, but carbon 6 (the </a:t>
            </a:r>
            <a:r>
              <a:rPr lang="en-US" dirty="0">
                <a:latin typeface="ProgressivePi"/>
              </a:rPr>
              <a:t>-</a:t>
            </a:r>
            <a:r>
              <a:rPr lang="en-US" dirty="0">
                <a:latin typeface="MinionPro-Regular"/>
              </a:rPr>
              <a:t>CH</a:t>
            </a:r>
            <a:r>
              <a:rPr lang="en-US" sz="800" dirty="0">
                <a:latin typeface="MinionPro-Regular"/>
              </a:rPr>
              <a:t>2</a:t>
            </a:r>
            <a:r>
              <a:rPr lang="en-US" dirty="0">
                <a:latin typeface="MinionPro-Regular"/>
              </a:rPr>
              <a:t>OH group) is a substituent on the ring.</a:t>
            </a:r>
          </a:p>
          <a:p>
            <a:pPr marL="285750" indent="-285750" algn="just">
              <a:buFont typeface="Wingdings" pitchFamily="2" charset="2"/>
              <a:buChar char="Ø"/>
            </a:pPr>
            <a:r>
              <a:rPr lang="en-US" b="1" dirty="0">
                <a:solidFill>
                  <a:srgbClr val="FF0000"/>
                </a:solidFill>
                <a:latin typeface="MinionPro-Regular"/>
              </a:rPr>
              <a:t>C-1</a:t>
            </a:r>
            <a:r>
              <a:rPr lang="en-US" dirty="0">
                <a:latin typeface="MinionPro-Regular"/>
              </a:rPr>
              <a:t> is special. </a:t>
            </a:r>
            <a:r>
              <a:rPr lang="en-US" i="1" dirty="0">
                <a:latin typeface="MinionPro-It"/>
              </a:rPr>
              <a:t>C-1 is the </a:t>
            </a:r>
            <a:r>
              <a:rPr lang="en-US" i="1" dirty="0" err="1">
                <a:latin typeface="MinionPro-It"/>
              </a:rPr>
              <a:t>hemiacetal</a:t>
            </a:r>
            <a:r>
              <a:rPr lang="en-US" i="1" dirty="0">
                <a:latin typeface="MinionPro-It"/>
              </a:rPr>
              <a:t> carbon </a:t>
            </a:r>
            <a:r>
              <a:rPr lang="en-US" dirty="0">
                <a:latin typeface="MinionPro-Regular"/>
              </a:rPr>
              <a:t>(it carries a hydroxyl group, and it is also connected to C-5 by an ether linkage).</a:t>
            </a:r>
          </a:p>
          <a:p>
            <a:pPr marL="285750" indent="-285750" algn="just">
              <a:buFont typeface="Wingdings" pitchFamily="2" charset="2"/>
              <a:buChar char="Ø"/>
            </a:pPr>
            <a:r>
              <a:rPr lang="en-US" b="1" dirty="0">
                <a:solidFill>
                  <a:srgbClr val="FF0000"/>
                </a:solidFill>
                <a:latin typeface="MinionPro-Regular"/>
              </a:rPr>
              <a:t>C-2</a:t>
            </a:r>
            <a:r>
              <a:rPr lang="en-US" dirty="0">
                <a:latin typeface="MinionPro-Regular"/>
              </a:rPr>
              <a:t>, </a:t>
            </a:r>
            <a:r>
              <a:rPr lang="en-US" b="1" dirty="0">
                <a:solidFill>
                  <a:srgbClr val="FF0000"/>
                </a:solidFill>
                <a:latin typeface="MinionPro-Regular"/>
              </a:rPr>
              <a:t>C-3</a:t>
            </a:r>
            <a:r>
              <a:rPr lang="en-US" dirty="0">
                <a:latin typeface="MinionPro-Regular"/>
              </a:rPr>
              <a:t>, and </a:t>
            </a:r>
            <a:r>
              <a:rPr lang="en-US" b="1" dirty="0">
                <a:solidFill>
                  <a:srgbClr val="FF0000"/>
                </a:solidFill>
                <a:latin typeface="MinionPro-Regular"/>
              </a:rPr>
              <a:t>C-4</a:t>
            </a:r>
            <a:r>
              <a:rPr lang="en-US" b="1" dirty="0">
                <a:latin typeface="MinionPro-Regular"/>
              </a:rPr>
              <a:t> </a:t>
            </a:r>
            <a:r>
              <a:rPr lang="en-US" dirty="0">
                <a:latin typeface="MinionPro-Regular"/>
              </a:rPr>
              <a:t>are secondary alcohol carbons.</a:t>
            </a:r>
          </a:p>
          <a:p>
            <a:pPr marL="285750" indent="-285750" algn="just">
              <a:buFont typeface="Wingdings" pitchFamily="2" charset="2"/>
              <a:buChar char="Ø"/>
            </a:pPr>
            <a:r>
              <a:rPr lang="en-US" b="1" dirty="0">
                <a:solidFill>
                  <a:srgbClr val="FF0000"/>
                </a:solidFill>
                <a:latin typeface="MinionPro-Regular"/>
              </a:rPr>
              <a:t>C-6</a:t>
            </a:r>
            <a:r>
              <a:rPr lang="en-US" dirty="0">
                <a:latin typeface="MinionPro-Regular"/>
              </a:rPr>
              <a:t> is a primary alcohol carbon;</a:t>
            </a:r>
          </a:p>
          <a:p>
            <a:pPr marL="285750" indent="-285750" algn="just">
              <a:buFont typeface="Wingdings" pitchFamily="2" charset="2"/>
              <a:buChar char="Ø"/>
            </a:pPr>
            <a:r>
              <a:rPr lang="en-US" dirty="0">
                <a:latin typeface="MinionPro-Regular"/>
              </a:rPr>
              <a:t>Hydroxyl groups on the </a:t>
            </a:r>
            <a:r>
              <a:rPr lang="en-US" i="1" dirty="0">
                <a:latin typeface="MinionPro-It"/>
              </a:rPr>
              <a:t>right </a:t>
            </a:r>
            <a:r>
              <a:rPr lang="en-US" dirty="0">
                <a:latin typeface="MinionPro-Regular"/>
              </a:rPr>
              <a:t>in the Fischer projection are </a:t>
            </a:r>
            <a:r>
              <a:rPr lang="en-US" i="1" dirty="0">
                <a:latin typeface="MinionPro-It"/>
              </a:rPr>
              <a:t>down </a:t>
            </a:r>
            <a:r>
              <a:rPr lang="en-US" dirty="0">
                <a:latin typeface="MinionPro-Regular"/>
              </a:rPr>
              <a:t>in the Haworth projection (and conversely, hydroxyl groups on the </a:t>
            </a:r>
            <a:r>
              <a:rPr lang="en-US" i="1" dirty="0">
                <a:latin typeface="MinionPro-It"/>
              </a:rPr>
              <a:t>left </a:t>
            </a:r>
            <a:r>
              <a:rPr lang="en-US" dirty="0">
                <a:latin typeface="MinionPro-Regular"/>
              </a:rPr>
              <a:t>in the Fischer projection are </a:t>
            </a:r>
            <a:r>
              <a:rPr lang="en-US" i="1" dirty="0">
                <a:latin typeface="MinionPro-It"/>
              </a:rPr>
              <a:t>up </a:t>
            </a:r>
            <a:r>
              <a:rPr lang="en-US" dirty="0">
                <a:latin typeface="MinionPro-Regular"/>
              </a:rPr>
              <a:t>in the Haworth projection).</a:t>
            </a:r>
          </a:p>
          <a:p>
            <a:pPr marL="285750" indent="-285750" algn="just">
              <a:buFont typeface="Wingdings" pitchFamily="2" charset="2"/>
              <a:buChar char="Ø"/>
            </a:pPr>
            <a:r>
              <a:rPr lang="en-US" dirty="0">
                <a:latin typeface="MinionPro-Regular"/>
              </a:rPr>
              <a:t>For</a:t>
            </a:r>
            <a:r>
              <a:rPr lang="en-US" b="1" dirty="0">
                <a:solidFill>
                  <a:srgbClr val="FF0000"/>
                </a:solidFill>
                <a:latin typeface="MinionPro-Regular"/>
              </a:rPr>
              <a:t> D-sugars</a:t>
            </a:r>
            <a:r>
              <a:rPr lang="en-US" dirty="0">
                <a:latin typeface="MinionPro-Regular"/>
              </a:rPr>
              <a:t>, the terminal </a:t>
            </a:r>
            <a:r>
              <a:rPr lang="en-US" dirty="0">
                <a:latin typeface="ProgressivePi"/>
              </a:rPr>
              <a:t>-</a:t>
            </a:r>
            <a:r>
              <a:rPr lang="en-US" dirty="0">
                <a:latin typeface="MinionPro-Regular"/>
              </a:rPr>
              <a:t>CH</a:t>
            </a:r>
            <a:r>
              <a:rPr lang="en-US" sz="800" dirty="0">
                <a:latin typeface="MinionPro-Regular"/>
              </a:rPr>
              <a:t>2</a:t>
            </a:r>
            <a:r>
              <a:rPr lang="en-US" dirty="0">
                <a:latin typeface="MinionPro-Regular"/>
              </a:rPr>
              <a:t>OH group is </a:t>
            </a:r>
            <a:r>
              <a:rPr lang="en-US" i="1" dirty="0">
                <a:latin typeface="MinionPro-It"/>
              </a:rPr>
              <a:t>up </a:t>
            </a:r>
            <a:r>
              <a:rPr lang="en-US" dirty="0">
                <a:latin typeface="MinionPro-Regular"/>
              </a:rPr>
              <a:t>in the Haworth projection; for </a:t>
            </a:r>
            <a:r>
              <a:rPr lang="en-US" b="1" dirty="0">
                <a:solidFill>
                  <a:srgbClr val="FF0000"/>
                </a:solidFill>
                <a:latin typeface="MinionPro-Regular"/>
              </a:rPr>
              <a:t>L-sugars</a:t>
            </a:r>
            <a:r>
              <a:rPr lang="en-US" dirty="0">
                <a:latin typeface="MinionPro-Regular"/>
              </a:rPr>
              <a:t>, it is down.</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5"/>
          <p:cNvSpPr>
            <a:spLocks noChangeArrowheads="1"/>
          </p:cNvSpPr>
          <p:nvPr/>
        </p:nvSpPr>
        <p:spPr bwMode="auto">
          <a:xfrm>
            <a:off x="1331913" y="404813"/>
            <a:ext cx="5334000" cy="461962"/>
          </a:xfrm>
          <a:prstGeom prst="rect">
            <a:avLst/>
          </a:prstGeom>
          <a:noFill/>
          <a:ln w="9525">
            <a:noFill/>
            <a:miter lim="800000"/>
            <a:headEnd/>
            <a:tailEnd/>
          </a:ln>
        </p:spPr>
        <p:txBody>
          <a:bodyPr>
            <a:spAutoFit/>
          </a:bodyPr>
          <a:lstStyle/>
          <a:p>
            <a:r>
              <a:rPr lang="en-US" sz="2400" b="1" dirty="0">
                <a:solidFill>
                  <a:srgbClr val="0000FF"/>
                </a:solidFill>
                <a:latin typeface="TradeGothicLTStd-BoldExt"/>
              </a:rPr>
              <a:t>Anomeric Carbons; </a:t>
            </a:r>
            <a:r>
              <a:rPr lang="en-US" sz="2400" b="1" dirty="0" err="1">
                <a:solidFill>
                  <a:srgbClr val="0000FF"/>
                </a:solidFill>
                <a:latin typeface="TradeGothicLTStd-BoldExt"/>
              </a:rPr>
              <a:t>Mutarotation</a:t>
            </a:r>
            <a:endParaRPr lang="en-US" sz="2400" dirty="0">
              <a:solidFill>
                <a:srgbClr val="0000FF"/>
              </a:solidFill>
            </a:endParaRPr>
          </a:p>
        </p:txBody>
      </p:sp>
      <p:sp>
        <p:nvSpPr>
          <p:cNvPr id="26627" name="Rectangle 6"/>
          <p:cNvSpPr>
            <a:spLocks noChangeArrowheads="1"/>
          </p:cNvSpPr>
          <p:nvPr/>
        </p:nvSpPr>
        <p:spPr bwMode="auto">
          <a:xfrm>
            <a:off x="323850" y="1773238"/>
            <a:ext cx="8534400" cy="2554287"/>
          </a:xfrm>
          <a:prstGeom prst="rect">
            <a:avLst/>
          </a:prstGeom>
          <a:noFill/>
          <a:ln w="9525">
            <a:noFill/>
            <a:miter lim="800000"/>
            <a:headEnd/>
            <a:tailEnd/>
          </a:ln>
        </p:spPr>
        <p:txBody>
          <a:bodyPr>
            <a:spAutoFit/>
          </a:bodyPr>
          <a:lstStyle/>
          <a:p>
            <a:pPr marL="228600" indent="-228600" algn="just">
              <a:buFont typeface="Courier New" pitchFamily="49" charset="0"/>
              <a:buChar char="o"/>
            </a:pPr>
            <a:r>
              <a:rPr lang="en-US" sz="2000" b="1" dirty="0" err="1">
                <a:solidFill>
                  <a:srgbClr val="FF0000"/>
                </a:solidFill>
                <a:latin typeface="MV Boli" pitchFamily="2" charset="0"/>
                <a:ea typeface="MV Boli" pitchFamily="2" charset="0"/>
                <a:cs typeface="MV Boli" pitchFamily="2" charset="0"/>
              </a:rPr>
              <a:t>Anomeric</a:t>
            </a:r>
            <a:r>
              <a:rPr lang="en-US" sz="2000" b="1" dirty="0">
                <a:solidFill>
                  <a:srgbClr val="FF0000"/>
                </a:solidFill>
                <a:latin typeface="MV Boli" pitchFamily="2" charset="0"/>
                <a:ea typeface="MV Boli" pitchFamily="2" charset="0"/>
                <a:cs typeface="MV Boli" pitchFamily="2" charset="0"/>
              </a:rPr>
              <a:t> carbon; </a:t>
            </a:r>
            <a:r>
              <a:rPr lang="en-US" sz="2000" dirty="0">
                <a:latin typeface="MinionPro-Regular"/>
              </a:rPr>
              <a:t>The </a:t>
            </a:r>
            <a:r>
              <a:rPr lang="en-US" sz="2000" dirty="0" err="1">
                <a:latin typeface="MinionPro-Regular"/>
              </a:rPr>
              <a:t>hemiacetal</a:t>
            </a:r>
            <a:r>
              <a:rPr lang="en-US" sz="2000" dirty="0">
                <a:latin typeface="MinionPro-Regular"/>
              </a:rPr>
              <a:t> carbon, the carbon that forms the new </a:t>
            </a:r>
            <a:r>
              <a:rPr lang="en-US" sz="2000" dirty="0" err="1">
                <a:latin typeface="MinionPro-Regular"/>
              </a:rPr>
              <a:t>stereogenic</a:t>
            </a:r>
            <a:r>
              <a:rPr lang="en-US" sz="2000" dirty="0">
                <a:latin typeface="MinionPro-Regular"/>
              </a:rPr>
              <a:t> center. </a:t>
            </a:r>
          </a:p>
          <a:p>
            <a:pPr marL="228600" indent="-228600" algn="just">
              <a:buFont typeface="Courier New" pitchFamily="49" charset="0"/>
              <a:buChar char="o"/>
            </a:pPr>
            <a:r>
              <a:rPr lang="en-US" sz="2000" b="1" dirty="0" err="1">
                <a:solidFill>
                  <a:srgbClr val="FF0000"/>
                </a:solidFill>
                <a:latin typeface="MV Boli" pitchFamily="2" charset="0"/>
                <a:ea typeface="MV Boli" pitchFamily="2" charset="0"/>
                <a:cs typeface="MV Boli" pitchFamily="2" charset="0"/>
              </a:rPr>
              <a:t>Anomers</a:t>
            </a:r>
            <a:r>
              <a:rPr lang="en-US" sz="2000" b="1" dirty="0">
                <a:solidFill>
                  <a:srgbClr val="FF0000"/>
                </a:solidFill>
                <a:latin typeface="MV Boli" pitchFamily="2" charset="0"/>
                <a:ea typeface="MV Boli" pitchFamily="2" charset="0"/>
                <a:cs typeface="MV Boli" pitchFamily="2" charset="0"/>
              </a:rPr>
              <a:t>;</a:t>
            </a:r>
            <a:r>
              <a:rPr lang="en-US" sz="2000" b="1" dirty="0">
                <a:latin typeface="MinionPro-Bold"/>
              </a:rPr>
              <a:t> </a:t>
            </a:r>
            <a:r>
              <a:rPr lang="en-US" sz="2000" dirty="0">
                <a:latin typeface="MinionPro-Regular"/>
              </a:rPr>
              <a:t>Two </a:t>
            </a:r>
            <a:r>
              <a:rPr lang="en-US" sz="2000" dirty="0" err="1">
                <a:latin typeface="MinionPro-Regular"/>
              </a:rPr>
              <a:t>monosaccharides</a:t>
            </a:r>
            <a:r>
              <a:rPr lang="en-US" sz="2000" dirty="0">
                <a:latin typeface="MinionPro-Regular"/>
              </a:rPr>
              <a:t> that differ only in configuration at the </a:t>
            </a:r>
            <a:r>
              <a:rPr lang="en-US" sz="2000" dirty="0" err="1">
                <a:latin typeface="MinionPro-Regular"/>
              </a:rPr>
              <a:t>anomeric</a:t>
            </a:r>
            <a:r>
              <a:rPr lang="en-US" sz="2000" dirty="0">
                <a:latin typeface="MinionPro-Regular"/>
              </a:rPr>
              <a:t> center are (a special kind of </a:t>
            </a:r>
            <a:r>
              <a:rPr lang="en-US" sz="2000" dirty="0" err="1">
                <a:latin typeface="MinionPro-Regular"/>
              </a:rPr>
              <a:t>epimers</a:t>
            </a:r>
            <a:r>
              <a:rPr lang="en-US" sz="2000" dirty="0">
                <a:latin typeface="MinionPro-Regular"/>
              </a:rPr>
              <a:t>).</a:t>
            </a:r>
          </a:p>
          <a:p>
            <a:pPr marL="228600" indent="-228600" algn="just">
              <a:buFont typeface="Courier New" pitchFamily="49" charset="0"/>
              <a:buChar char="o"/>
            </a:pPr>
            <a:r>
              <a:rPr lang="en-US" sz="2000" b="1" dirty="0" err="1">
                <a:solidFill>
                  <a:srgbClr val="FF0000"/>
                </a:solidFill>
                <a:latin typeface="MV Boli" pitchFamily="2" charset="0"/>
                <a:ea typeface="MV Boli" pitchFamily="2" charset="0"/>
                <a:cs typeface="MV Boli" pitchFamily="2" charset="0"/>
              </a:rPr>
              <a:t>Anomers</a:t>
            </a:r>
            <a:r>
              <a:rPr lang="en-US" sz="2000" dirty="0">
                <a:latin typeface="MinionPro-Regular"/>
              </a:rPr>
              <a:t> are called </a:t>
            </a:r>
            <a:r>
              <a:rPr lang="en-US" sz="2000" dirty="0">
                <a:latin typeface="WWDOC01"/>
                <a:sym typeface="Symbol" pitchFamily="18" charset="2"/>
              </a:rPr>
              <a:t> </a:t>
            </a:r>
            <a:r>
              <a:rPr lang="en-US" sz="2000" dirty="0">
                <a:latin typeface="MinionPro-Regular"/>
              </a:rPr>
              <a:t>or </a:t>
            </a:r>
            <a:r>
              <a:rPr lang="en-US" sz="2000" dirty="0">
                <a:latin typeface="WWDOC01"/>
                <a:sym typeface="Symbol" pitchFamily="18" charset="2"/>
              </a:rPr>
              <a:t></a:t>
            </a:r>
            <a:r>
              <a:rPr lang="en-US" sz="2000" dirty="0">
                <a:latin typeface="MinionPro-Regular"/>
              </a:rPr>
              <a:t>, depending on the position of the hydroxyl group. </a:t>
            </a:r>
          </a:p>
          <a:p>
            <a:pPr marL="228600" indent="-228600" algn="just">
              <a:buFont typeface="Courier New" pitchFamily="49" charset="0"/>
              <a:buChar char="o"/>
            </a:pPr>
            <a:r>
              <a:rPr lang="en-US" sz="2000" dirty="0">
                <a:latin typeface="MinionPro-Regular"/>
              </a:rPr>
              <a:t>For </a:t>
            </a:r>
            <a:r>
              <a:rPr lang="en-US" sz="2000" dirty="0" err="1">
                <a:latin typeface="MinionPro-Regular"/>
              </a:rPr>
              <a:t>monosaccharides</a:t>
            </a:r>
            <a:r>
              <a:rPr lang="en-US" sz="2000" dirty="0">
                <a:latin typeface="MinionPro-Regular"/>
              </a:rPr>
              <a:t> in the D-series, the hydroxyl group is “down” in the </a:t>
            </a:r>
            <a:r>
              <a:rPr lang="en-US" sz="2000" dirty="0">
                <a:latin typeface="WWDOC01"/>
                <a:sym typeface="Symbol" pitchFamily="18" charset="2"/>
              </a:rPr>
              <a:t></a:t>
            </a:r>
            <a:r>
              <a:rPr lang="en-US" sz="2000" dirty="0">
                <a:latin typeface="WWDOC01"/>
              </a:rPr>
              <a:t> </a:t>
            </a:r>
            <a:r>
              <a:rPr lang="en-US" sz="2000" dirty="0" err="1">
                <a:latin typeface="MinionPro-Regular"/>
              </a:rPr>
              <a:t>anomer</a:t>
            </a:r>
            <a:r>
              <a:rPr lang="en-US" sz="2000" dirty="0">
                <a:latin typeface="MinionPro-Regular"/>
              </a:rPr>
              <a:t> and “up” in the </a:t>
            </a:r>
            <a:r>
              <a:rPr lang="en-US" sz="2000" dirty="0">
                <a:latin typeface="WWDOC01"/>
                <a:sym typeface="Symbol" pitchFamily="18" charset="2"/>
              </a:rPr>
              <a:t></a:t>
            </a:r>
            <a:r>
              <a:rPr lang="en-US" sz="2000" dirty="0">
                <a:latin typeface="WWDOC01"/>
              </a:rPr>
              <a:t> </a:t>
            </a:r>
            <a:r>
              <a:rPr lang="en-US" sz="2000" dirty="0" err="1">
                <a:latin typeface="MinionPro-Regular"/>
              </a:rPr>
              <a:t>anomer</a:t>
            </a:r>
            <a:r>
              <a:rPr lang="en-US" sz="2000" dirty="0">
                <a:latin typeface="MinionPro-Regular"/>
              </a:rPr>
              <a:t>.</a:t>
            </a:r>
            <a:endParaRPr lang="en-US" sz="2000" dirty="0"/>
          </a:p>
        </p:txBody>
      </p:sp>
      <p:pic>
        <p:nvPicPr>
          <p:cNvPr id="26628" name="Picture 7"/>
          <p:cNvPicPr>
            <a:picLocks noChangeAspect="1"/>
          </p:cNvPicPr>
          <p:nvPr/>
        </p:nvPicPr>
        <p:blipFill>
          <a:blip r:embed="rId2" cstate="print"/>
          <a:srcRect l="3505" t="3194" r="1872" b="4173"/>
          <a:stretch>
            <a:fillRect/>
          </a:stretch>
        </p:blipFill>
        <p:spPr bwMode="auto">
          <a:xfrm>
            <a:off x="1331913" y="4327525"/>
            <a:ext cx="6629400" cy="2373313"/>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ChangeArrowheads="1"/>
          </p:cNvSpPr>
          <p:nvPr/>
        </p:nvSpPr>
        <p:spPr bwMode="auto">
          <a:xfrm>
            <a:off x="684213" y="2492375"/>
            <a:ext cx="7848600" cy="954088"/>
          </a:xfrm>
          <a:prstGeom prst="rect">
            <a:avLst/>
          </a:prstGeom>
          <a:noFill/>
          <a:ln w="9525">
            <a:noFill/>
            <a:miter lim="800000"/>
            <a:headEnd/>
            <a:tailEnd/>
          </a:ln>
        </p:spPr>
        <p:txBody>
          <a:bodyPr>
            <a:spAutoFit/>
          </a:bodyPr>
          <a:lstStyle/>
          <a:p>
            <a:pPr marL="228600" indent="-228600">
              <a:buFont typeface="Wingdings" pitchFamily="2" charset="2"/>
              <a:buChar char="§"/>
            </a:pPr>
            <a:r>
              <a:rPr lang="en-US">
                <a:latin typeface="MinionPro-Regular"/>
              </a:rPr>
              <a:t>If </a:t>
            </a:r>
            <a:r>
              <a:rPr lang="en-US" sz="1400">
                <a:latin typeface="MinionPro-Regular"/>
              </a:rPr>
              <a:t>D</a:t>
            </a:r>
            <a:r>
              <a:rPr lang="en-US">
                <a:latin typeface="MinionPro-Regular"/>
              </a:rPr>
              <a:t>-glucose is crystallized from methanol, the pure </a:t>
            </a:r>
            <a:r>
              <a:rPr lang="en-US">
                <a:latin typeface="WWDOC01"/>
                <a:sym typeface="Symbol" pitchFamily="18" charset="2"/>
              </a:rPr>
              <a:t></a:t>
            </a:r>
            <a:r>
              <a:rPr lang="en-US">
                <a:latin typeface="WWDOC01"/>
              </a:rPr>
              <a:t> </a:t>
            </a:r>
            <a:r>
              <a:rPr lang="en-US">
                <a:latin typeface="MinionPro-Regular"/>
              </a:rPr>
              <a:t>form is obtained.</a:t>
            </a:r>
          </a:p>
          <a:p>
            <a:pPr marL="228600" indent="-228600">
              <a:buFont typeface="Wingdings" pitchFamily="2" charset="2"/>
              <a:buChar char="§"/>
            </a:pPr>
            <a:r>
              <a:rPr lang="en-US">
                <a:latin typeface="MinionPro-Regular"/>
              </a:rPr>
              <a:t>Crystallization from acetic acid gives the </a:t>
            </a:r>
            <a:r>
              <a:rPr lang="en-US">
                <a:latin typeface="WWDOC01"/>
                <a:sym typeface="Symbol" pitchFamily="18" charset="2"/>
              </a:rPr>
              <a:t></a:t>
            </a:r>
            <a:r>
              <a:rPr lang="en-US">
                <a:latin typeface="WWDOC01"/>
              </a:rPr>
              <a:t> </a:t>
            </a:r>
            <a:r>
              <a:rPr lang="en-US">
                <a:latin typeface="MinionPro-Regular"/>
              </a:rPr>
              <a:t>form.</a:t>
            </a:r>
          </a:p>
          <a:p>
            <a:pPr marL="228600" indent="-228600">
              <a:buFont typeface="Wingdings" pitchFamily="2" charset="2"/>
              <a:buChar char="§"/>
            </a:pPr>
            <a:r>
              <a:rPr lang="en-US">
                <a:latin typeface="MinionPro-Regular"/>
              </a:rPr>
              <a:t>The </a:t>
            </a:r>
            <a:r>
              <a:rPr lang="en-US">
                <a:latin typeface="WWDOC01"/>
                <a:sym typeface="Symbol" pitchFamily="18" charset="2"/>
              </a:rPr>
              <a:t></a:t>
            </a:r>
            <a:r>
              <a:rPr lang="en-US">
                <a:latin typeface="WWDOC01"/>
              </a:rPr>
              <a:t> </a:t>
            </a:r>
            <a:r>
              <a:rPr lang="en-US">
                <a:latin typeface="MinionPro-Regular"/>
              </a:rPr>
              <a:t>and </a:t>
            </a:r>
            <a:r>
              <a:rPr lang="en-US">
                <a:latin typeface="WWDOC01"/>
                <a:sym typeface="Symbol" pitchFamily="18" charset="2"/>
              </a:rPr>
              <a:t></a:t>
            </a:r>
            <a:r>
              <a:rPr lang="en-US">
                <a:latin typeface="WWDOC01"/>
              </a:rPr>
              <a:t> </a:t>
            </a:r>
            <a:r>
              <a:rPr lang="en-US">
                <a:latin typeface="MinionPro-Regular"/>
              </a:rPr>
              <a:t>forms of </a:t>
            </a:r>
            <a:r>
              <a:rPr lang="en-US" sz="1400">
                <a:latin typeface="MinionPro-Regular"/>
              </a:rPr>
              <a:t>D</a:t>
            </a:r>
            <a:r>
              <a:rPr lang="en-US">
                <a:latin typeface="MinionPro-Regular"/>
              </a:rPr>
              <a:t>-glucose are </a:t>
            </a:r>
            <a:r>
              <a:rPr lang="en-US" i="1">
                <a:latin typeface="MinionPro-It"/>
              </a:rPr>
              <a:t>diastereomers.</a:t>
            </a: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ChangeArrowheads="1"/>
          </p:cNvSpPr>
          <p:nvPr/>
        </p:nvSpPr>
        <p:spPr bwMode="auto">
          <a:xfrm>
            <a:off x="755650" y="476250"/>
            <a:ext cx="7620000" cy="461963"/>
          </a:xfrm>
          <a:prstGeom prst="rect">
            <a:avLst/>
          </a:prstGeom>
          <a:noFill/>
          <a:ln w="9525">
            <a:noFill/>
            <a:miter lim="800000"/>
            <a:headEnd/>
            <a:tailEnd/>
          </a:ln>
        </p:spPr>
        <p:txBody>
          <a:bodyPr>
            <a:spAutoFit/>
          </a:bodyPr>
          <a:lstStyle/>
          <a:p>
            <a:r>
              <a:rPr lang="en-US" sz="2400" b="1">
                <a:solidFill>
                  <a:srgbClr val="FF0000"/>
                </a:solidFill>
                <a:latin typeface="TradeGothicLTStd-BoldExt"/>
              </a:rPr>
              <a:t>Conformations of Pyranoses; chair conformation</a:t>
            </a:r>
            <a:endParaRPr lang="en-US" sz="2400">
              <a:solidFill>
                <a:srgbClr val="FF0000"/>
              </a:solidFill>
            </a:endParaRPr>
          </a:p>
        </p:txBody>
      </p:sp>
      <p:pic>
        <p:nvPicPr>
          <p:cNvPr id="28675" name="Picture 2"/>
          <p:cNvPicPr>
            <a:picLocks noChangeAspect="1"/>
          </p:cNvPicPr>
          <p:nvPr/>
        </p:nvPicPr>
        <p:blipFill>
          <a:blip r:embed="rId2" cstate="print"/>
          <a:srcRect l="5350" t="1768" r="1572"/>
          <a:stretch>
            <a:fillRect/>
          </a:stretch>
        </p:blipFill>
        <p:spPr bwMode="auto">
          <a:xfrm>
            <a:off x="1403350" y="2492375"/>
            <a:ext cx="6629400" cy="4233863"/>
          </a:xfrm>
          <a:prstGeom prst="rect">
            <a:avLst/>
          </a:prstGeom>
          <a:noFill/>
          <a:ln w="9525">
            <a:noFill/>
            <a:miter lim="800000"/>
            <a:headEnd/>
            <a:tailEnd/>
          </a:ln>
        </p:spPr>
      </p:pic>
      <p:sp>
        <p:nvSpPr>
          <p:cNvPr id="28676" name="Rectangle 3"/>
          <p:cNvSpPr>
            <a:spLocks noChangeArrowheads="1"/>
          </p:cNvSpPr>
          <p:nvPr/>
        </p:nvSpPr>
        <p:spPr bwMode="auto">
          <a:xfrm>
            <a:off x="488950" y="1628775"/>
            <a:ext cx="8458200" cy="708025"/>
          </a:xfrm>
          <a:prstGeom prst="rect">
            <a:avLst/>
          </a:prstGeom>
          <a:noFill/>
          <a:ln w="9525">
            <a:noFill/>
            <a:miter lim="800000"/>
            <a:headEnd/>
            <a:tailEnd/>
          </a:ln>
        </p:spPr>
        <p:txBody>
          <a:bodyPr>
            <a:spAutoFit/>
          </a:bodyPr>
          <a:lstStyle/>
          <a:p>
            <a:pPr marL="228600" indent="-228600">
              <a:buFont typeface="Courier New" pitchFamily="49" charset="0"/>
              <a:buChar char="o"/>
            </a:pPr>
            <a:r>
              <a:rPr lang="en-US" sz="2000">
                <a:latin typeface="MinionPro-Regular"/>
              </a:rPr>
              <a:t>At the anomeric carbon (C-1), where the hydroxyl group may be axial (in the </a:t>
            </a:r>
            <a:r>
              <a:rPr lang="en-US" sz="2000">
                <a:latin typeface="WWDOC01"/>
                <a:sym typeface="Symbol" pitchFamily="18" charset="2"/>
              </a:rPr>
              <a:t></a:t>
            </a:r>
            <a:r>
              <a:rPr lang="en-US" sz="2000">
                <a:latin typeface="WWDOC01"/>
              </a:rPr>
              <a:t> </a:t>
            </a:r>
            <a:r>
              <a:rPr lang="en-US" sz="2000">
                <a:latin typeface="MinionPro-Regular"/>
              </a:rPr>
              <a:t>anomer) or equatorial (in the </a:t>
            </a:r>
            <a:r>
              <a:rPr lang="en-US" sz="2000">
                <a:latin typeface="WWDOC01"/>
                <a:sym typeface="Symbol" pitchFamily="18" charset="2"/>
              </a:rPr>
              <a:t></a:t>
            </a:r>
            <a:r>
              <a:rPr lang="en-US" sz="2000">
                <a:latin typeface="WWDOC01"/>
              </a:rPr>
              <a:t> </a:t>
            </a:r>
            <a:r>
              <a:rPr lang="en-US" sz="2000">
                <a:latin typeface="MinionPro-Regular"/>
              </a:rPr>
              <a:t>anomer).</a:t>
            </a:r>
            <a:endParaRPr lang="en-US" sz="20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1547813" y="333375"/>
            <a:ext cx="4959350" cy="646113"/>
          </a:xfrm>
          <a:prstGeom prst="rect">
            <a:avLst/>
          </a:prstGeom>
          <a:noFill/>
          <a:ln w="9525">
            <a:noFill/>
            <a:miter lim="800000"/>
            <a:headEnd/>
            <a:tailEnd/>
          </a:ln>
        </p:spPr>
        <p:txBody>
          <a:bodyPr wrap="none">
            <a:spAutoFit/>
          </a:bodyPr>
          <a:lstStyle/>
          <a:p>
            <a:pPr algn="r"/>
            <a:r>
              <a:rPr lang="en-US" sz="3600" b="1">
                <a:latin typeface="Agency FB" pitchFamily="34" charset="0"/>
              </a:rPr>
              <a:t>Reactions of Monosaccharides</a:t>
            </a:r>
          </a:p>
        </p:txBody>
      </p:sp>
      <p:sp>
        <p:nvSpPr>
          <p:cNvPr id="29699" name="Rectangle 2"/>
          <p:cNvSpPr>
            <a:spLocks noChangeArrowheads="1"/>
          </p:cNvSpPr>
          <p:nvPr/>
        </p:nvSpPr>
        <p:spPr bwMode="auto">
          <a:xfrm>
            <a:off x="333375" y="1741488"/>
            <a:ext cx="4576763" cy="460375"/>
          </a:xfrm>
          <a:prstGeom prst="rect">
            <a:avLst/>
          </a:prstGeom>
          <a:noFill/>
          <a:ln w="9525">
            <a:noFill/>
            <a:miter lim="800000"/>
            <a:headEnd/>
            <a:tailEnd/>
          </a:ln>
        </p:spPr>
        <p:txBody>
          <a:bodyPr wrap="none">
            <a:spAutoFit/>
          </a:bodyPr>
          <a:lstStyle/>
          <a:p>
            <a:r>
              <a:rPr lang="en-US" sz="2400" b="1">
                <a:solidFill>
                  <a:srgbClr val="FF0000"/>
                </a:solidFill>
              </a:rPr>
              <a:t>1) Reduction of Monosaccharides</a:t>
            </a:r>
            <a:endParaRPr lang="en-US" sz="2400">
              <a:solidFill>
                <a:srgbClr val="FF0000"/>
              </a:solidFill>
            </a:endParaRPr>
          </a:p>
        </p:txBody>
      </p:sp>
      <p:sp>
        <p:nvSpPr>
          <p:cNvPr id="29700" name="Rectangle 3"/>
          <p:cNvSpPr>
            <a:spLocks noChangeArrowheads="1"/>
          </p:cNvSpPr>
          <p:nvPr/>
        </p:nvSpPr>
        <p:spPr bwMode="auto">
          <a:xfrm>
            <a:off x="638175" y="2198688"/>
            <a:ext cx="8305800" cy="2400300"/>
          </a:xfrm>
          <a:prstGeom prst="rect">
            <a:avLst/>
          </a:prstGeom>
          <a:noFill/>
          <a:ln w="9525">
            <a:noFill/>
            <a:miter lim="800000"/>
            <a:headEnd/>
            <a:tailEnd/>
          </a:ln>
        </p:spPr>
        <p:txBody>
          <a:bodyPr>
            <a:spAutoFit/>
          </a:bodyPr>
          <a:lstStyle/>
          <a:p>
            <a:pPr marL="285750" indent="-285750" algn="just">
              <a:lnSpc>
                <a:spcPct val="150000"/>
              </a:lnSpc>
              <a:buFont typeface="Courier New" pitchFamily="49" charset="0"/>
              <a:buChar char="o"/>
            </a:pPr>
            <a:r>
              <a:rPr lang="en-US" sz="2000"/>
              <a:t>The carbonyl group of aldoses and ketoses can be reduced by various reagents to give </a:t>
            </a:r>
            <a:r>
              <a:rPr lang="en-US" sz="2000" b="1"/>
              <a:t>polyols</a:t>
            </a:r>
            <a:r>
              <a:rPr lang="en-US" sz="2000"/>
              <a:t>, called </a:t>
            </a:r>
            <a:r>
              <a:rPr lang="en-US" sz="2000" b="1"/>
              <a:t>alditols</a:t>
            </a:r>
            <a:r>
              <a:rPr lang="en-US" sz="2000"/>
              <a:t>. </a:t>
            </a:r>
          </a:p>
          <a:p>
            <a:pPr marL="285750" indent="-285750" algn="just">
              <a:lnSpc>
                <a:spcPct val="150000"/>
              </a:lnSpc>
              <a:buFont typeface="Courier New" pitchFamily="49" charset="0"/>
              <a:buChar char="o"/>
            </a:pPr>
            <a:r>
              <a:rPr lang="en-US" sz="2000"/>
              <a:t>Example, catalytic hydrogenation or reduction with sodium borohydride (NaBH4) converts D-glucose to D-glucitol (sorbitol).</a:t>
            </a:r>
          </a:p>
          <a:p>
            <a:pPr marL="285750" indent="-285750" algn="just">
              <a:lnSpc>
                <a:spcPct val="150000"/>
              </a:lnSpc>
              <a:buFont typeface="Courier New" pitchFamily="49" charset="0"/>
              <a:buChar char="o"/>
            </a:pPr>
            <a:r>
              <a:rPr lang="en-US" sz="2000"/>
              <a:t>Sorbitol is used commercially as a sweetener and sugar substitute.</a:t>
            </a:r>
          </a:p>
        </p:txBody>
      </p:sp>
      <p:pic>
        <p:nvPicPr>
          <p:cNvPr id="29701" name="Picture 2"/>
          <p:cNvPicPr>
            <a:picLocks noChangeAspect="1" noChangeArrowheads="1"/>
          </p:cNvPicPr>
          <p:nvPr/>
        </p:nvPicPr>
        <p:blipFill>
          <a:blip r:embed="rId2" cstate="print"/>
          <a:srcRect t="6313" r="1758" b="5807"/>
          <a:stretch>
            <a:fillRect/>
          </a:stretch>
        </p:blipFill>
        <p:spPr bwMode="auto">
          <a:xfrm>
            <a:off x="1476375" y="4941888"/>
            <a:ext cx="5603875" cy="160655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23850" y="188913"/>
            <a:ext cx="8153400" cy="990600"/>
          </a:xfrm>
        </p:spPr>
        <p:txBody>
          <a:bodyPr/>
          <a:lstStyle/>
          <a:p>
            <a:pPr algn="ctr"/>
            <a:r>
              <a:rPr lang="en-US" b="1">
                <a:solidFill>
                  <a:schemeClr val="tx1"/>
                </a:solidFill>
                <a:latin typeface="Agency FB" pitchFamily="34" charset="0"/>
              </a:rPr>
              <a:t>Carbohydrates</a:t>
            </a:r>
            <a:endParaRPr lang="en-US"/>
          </a:p>
        </p:txBody>
      </p:sp>
      <p:sp>
        <p:nvSpPr>
          <p:cNvPr id="13" name="Rectangle 12"/>
          <p:cNvSpPr/>
          <p:nvPr/>
        </p:nvSpPr>
        <p:spPr>
          <a:xfrm>
            <a:off x="385763" y="1655763"/>
            <a:ext cx="8534400" cy="1323975"/>
          </a:xfrm>
          <a:prstGeom prst="rect">
            <a:avLst/>
          </a:prstGeom>
        </p:spPr>
        <p:txBody>
          <a:bodyPr>
            <a:spAutoFit/>
          </a:bodyPr>
          <a:lstStyle/>
          <a:p>
            <a:pPr marL="230188" indent="-230188" algn="just">
              <a:buFont typeface="Courier New" panose="02070309020205020404" pitchFamily="49" charset="0"/>
              <a:buChar char="o"/>
              <a:defRPr/>
            </a:pPr>
            <a:r>
              <a:rPr lang="en-US" sz="2000" dirty="0"/>
              <a:t>The word </a:t>
            </a:r>
            <a:r>
              <a:rPr lang="en-US" sz="2000" b="1" i="1" dirty="0">
                <a:solidFill>
                  <a:srgbClr val="FF0000"/>
                </a:solidFill>
              </a:rPr>
              <a:t>carbohydrate</a:t>
            </a:r>
            <a:r>
              <a:rPr lang="en-US" sz="2000" i="1" dirty="0"/>
              <a:t> </a:t>
            </a:r>
            <a:r>
              <a:rPr lang="en-US" sz="2000" dirty="0"/>
              <a:t>can be expressed as </a:t>
            </a:r>
            <a:r>
              <a:rPr lang="en-US" sz="2000" i="1" dirty="0">
                <a:solidFill>
                  <a:srgbClr val="FF0000"/>
                </a:solidFill>
              </a:rPr>
              <a:t>hydrates </a:t>
            </a:r>
            <a:r>
              <a:rPr lang="en-US" sz="2000" dirty="0">
                <a:solidFill>
                  <a:srgbClr val="FF0000"/>
                </a:solidFill>
              </a:rPr>
              <a:t>of </a:t>
            </a:r>
            <a:r>
              <a:rPr lang="en-US" sz="2000" i="1" dirty="0">
                <a:solidFill>
                  <a:srgbClr val="FF0000"/>
                </a:solidFill>
              </a:rPr>
              <a:t>carbon </a:t>
            </a:r>
            <a:r>
              <a:rPr lang="en-US" sz="2000" dirty="0"/>
              <a:t>because molecular formulas </a:t>
            </a:r>
            <a:r>
              <a:rPr lang="en-US" sz="2000" dirty="0" err="1"/>
              <a:t>C</a:t>
            </a:r>
            <a:r>
              <a:rPr lang="en-US" sz="2000" baseline="-25000" dirty="0" err="1"/>
              <a:t>n</a:t>
            </a:r>
            <a:r>
              <a:rPr lang="en-US" sz="2000" dirty="0"/>
              <a:t>(H</a:t>
            </a:r>
            <a:r>
              <a:rPr lang="en-US" sz="2000" baseline="-25000" dirty="0"/>
              <a:t>2</a:t>
            </a:r>
            <a:r>
              <a:rPr lang="en-US" sz="2000" dirty="0"/>
              <a:t>O)</a:t>
            </a:r>
            <a:r>
              <a:rPr lang="en-US" sz="2000" baseline="-25000" dirty="0"/>
              <a:t>n  </a:t>
            </a:r>
            <a:r>
              <a:rPr lang="en-US" sz="2000" dirty="0"/>
              <a:t>of these compounds</a:t>
            </a:r>
            <a:r>
              <a:rPr lang="en-US" sz="2000" i="1" dirty="0"/>
              <a:t>.</a:t>
            </a:r>
          </a:p>
          <a:p>
            <a:pPr marL="230188" algn="just">
              <a:defRPr/>
            </a:pPr>
            <a:r>
              <a:rPr lang="en-US" sz="2000" i="1" dirty="0"/>
              <a:t>Example; </a:t>
            </a:r>
            <a:r>
              <a:rPr lang="en-US" sz="2000" dirty="0"/>
              <a:t>Glucose has the molecular formula C</a:t>
            </a:r>
            <a:r>
              <a:rPr lang="en-US" sz="2000" baseline="-25000" dirty="0"/>
              <a:t>6</a:t>
            </a:r>
            <a:r>
              <a:rPr lang="en-US" sz="2000" dirty="0"/>
              <a:t>H</a:t>
            </a:r>
            <a:r>
              <a:rPr lang="en-US" sz="2000" baseline="-25000" dirty="0"/>
              <a:t>12</a:t>
            </a:r>
            <a:r>
              <a:rPr lang="en-US" sz="2000" dirty="0"/>
              <a:t>O</a:t>
            </a:r>
            <a:r>
              <a:rPr lang="en-US" sz="2000" baseline="-25000" dirty="0"/>
              <a:t>6</a:t>
            </a:r>
            <a:r>
              <a:rPr lang="en-US" sz="2000" dirty="0"/>
              <a:t>, which might be written as C</a:t>
            </a:r>
            <a:r>
              <a:rPr lang="en-US" sz="2000" baseline="-25000" dirty="0"/>
              <a:t>6</a:t>
            </a:r>
            <a:r>
              <a:rPr lang="en-US" sz="2000" dirty="0"/>
              <a:t>(H</a:t>
            </a:r>
            <a:r>
              <a:rPr lang="en-US" sz="2000" baseline="-25000" dirty="0"/>
              <a:t>2</a:t>
            </a:r>
            <a:r>
              <a:rPr lang="en-US" sz="2000" dirty="0"/>
              <a:t>O)</a:t>
            </a:r>
            <a:r>
              <a:rPr lang="en-US" sz="2000" baseline="-25000" dirty="0"/>
              <a:t>6</a:t>
            </a:r>
            <a:r>
              <a:rPr lang="en-US" sz="2000" dirty="0"/>
              <a:t>.</a:t>
            </a:r>
          </a:p>
        </p:txBody>
      </p:sp>
      <p:sp>
        <p:nvSpPr>
          <p:cNvPr id="15364" name="Rectangle 13"/>
          <p:cNvSpPr>
            <a:spLocks noChangeArrowheads="1"/>
          </p:cNvSpPr>
          <p:nvPr/>
        </p:nvSpPr>
        <p:spPr bwMode="auto">
          <a:xfrm>
            <a:off x="379413" y="3330575"/>
            <a:ext cx="8534400" cy="400110"/>
          </a:xfrm>
          <a:prstGeom prst="rect">
            <a:avLst/>
          </a:prstGeom>
          <a:noFill/>
          <a:ln w="9525">
            <a:noFill/>
            <a:miter lim="800000"/>
            <a:headEnd/>
            <a:tailEnd/>
          </a:ln>
        </p:spPr>
        <p:txBody>
          <a:bodyPr>
            <a:spAutoFit/>
          </a:bodyPr>
          <a:lstStyle/>
          <a:p>
            <a:pPr marL="230188" indent="-230188" algn="just">
              <a:buFont typeface="Courier New" pitchFamily="49" charset="0"/>
              <a:buChar char="o"/>
            </a:pPr>
            <a:r>
              <a:rPr lang="en-US" sz="2000" b="1" i="1" dirty="0">
                <a:solidFill>
                  <a:srgbClr val="FF0000"/>
                </a:solidFill>
              </a:rPr>
              <a:t>Carbohydrates</a:t>
            </a:r>
            <a:r>
              <a:rPr lang="en-US" sz="2000" b="1" dirty="0"/>
              <a:t> </a:t>
            </a:r>
            <a:r>
              <a:rPr lang="en-US" sz="2000" dirty="0"/>
              <a:t>are </a:t>
            </a:r>
            <a:r>
              <a:rPr lang="en-US" sz="2000" dirty="0" err="1"/>
              <a:t>polyhydroxyaldehydes</a:t>
            </a:r>
            <a:r>
              <a:rPr lang="en-US" sz="2000" dirty="0"/>
              <a:t> or </a:t>
            </a:r>
            <a:r>
              <a:rPr lang="en-US" sz="2000" dirty="0" err="1"/>
              <a:t>polyhydroxyketones</a:t>
            </a:r>
            <a:r>
              <a:rPr lang="en-US" sz="2000" dirty="0"/>
              <a:t>.</a:t>
            </a:r>
          </a:p>
        </p:txBody>
      </p:sp>
      <p:sp>
        <p:nvSpPr>
          <p:cNvPr id="15365" name="Rectangle 14"/>
          <p:cNvSpPr>
            <a:spLocks noChangeArrowheads="1"/>
          </p:cNvSpPr>
          <p:nvPr/>
        </p:nvSpPr>
        <p:spPr bwMode="auto">
          <a:xfrm>
            <a:off x="315913" y="4533900"/>
            <a:ext cx="8534400" cy="708025"/>
          </a:xfrm>
          <a:prstGeom prst="rect">
            <a:avLst/>
          </a:prstGeom>
          <a:noFill/>
          <a:ln w="9525">
            <a:noFill/>
            <a:miter lim="800000"/>
            <a:headEnd/>
            <a:tailEnd/>
          </a:ln>
        </p:spPr>
        <p:txBody>
          <a:bodyPr>
            <a:spAutoFit/>
          </a:bodyPr>
          <a:lstStyle/>
          <a:p>
            <a:pPr marL="230188" indent="-230188" algn="just">
              <a:buFont typeface="Courier New" pitchFamily="49" charset="0"/>
              <a:buChar char="o"/>
            </a:pPr>
            <a:r>
              <a:rPr lang="en-US" sz="2000"/>
              <a:t>The chemistry of </a:t>
            </a:r>
            <a:r>
              <a:rPr lang="en-US" sz="2000" b="1" i="1">
                <a:solidFill>
                  <a:srgbClr val="FF0000"/>
                </a:solidFill>
              </a:rPr>
              <a:t>carbohydrates</a:t>
            </a:r>
            <a:r>
              <a:rPr lang="en-US" sz="2000"/>
              <a:t> is mainly the combined chemistry of two functional groups: the </a:t>
            </a:r>
            <a:r>
              <a:rPr lang="en-US" sz="2000">
                <a:solidFill>
                  <a:srgbClr val="0000FF"/>
                </a:solidFill>
              </a:rPr>
              <a:t>hydroxyl group </a:t>
            </a:r>
            <a:r>
              <a:rPr lang="en-US" sz="2000"/>
              <a:t>and the </a:t>
            </a:r>
            <a:r>
              <a:rPr lang="en-US" sz="2000">
                <a:solidFill>
                  <a:srgbClr val="0000FF"/>
                </a:solidFill>
              </a:rPr>
              <a:t>carbonyl group</a:t>
            </a:r>
            <a:r>
              <a:rPr lang="en-US" sz="2000"/>
              <a:t>.</a:t>
            </a:r>
          </a:p>
        </p:txBody>
      </p:sp>
      <p:sp>
        <p:nvSpPr>
          <p:cNvPr id="15366" name="Rectangle 15"/>
          <p:cNvSpPr>
            <a:spLocks noChangeArrowheads="1"/>
          </p:cNvSpPr>
          <p:nvPr/>
        </p:nvSpPr>
        <p:spPr bwMode="auto">
          <a:xfrm>
            <a:off x="325438" y="5805488"/>
            <a:ext cx="8534400" cy="708025"/>
          </a:xfrm>
          <a:prstGeom prst="rect">
            <a:avLst/>
          </a:prstGeom>
          <a:noFill/>
          <a:ln w="9525">
            <a:noFill/>
            <a:miter lim="800000"/>
            <a:headEnd/>
            <a:tailEnd/>
          </a:ln>
        </p:spPr>
        <p:txBody>
          <a:bodyPr>
            <a:spAutoFit/>
          </a:bodyPr>
          <a:lstStyle/>
          <a:p>
            <a:pPr marL="230188" indent="-230188" algn="just">
              <a:buFont typeface="Courier New" pitchFamily="49" charset="0"/>
              <a:buChar char="o"/>
            </a:pPr>
            <a:r>
              <a:rPr lang="en-US" sz="2000" b="1" i="1" dirty="0">
                <a:solidFill>
                  <a:srgbClr val="FF0000"/>
                </a:solidFill>
              </a:rPr>
              <a:t>Carbohydrates</a:t>
            </a:r>
            <a:r>
              <a:rPr lang="en-US" sz="2000" dirty="0"/>
              <a:t> are usually classified according to their structure as </a:t>
            </a:r>
            <a:r>
              <a:rPr lang="en-US" sz="2000" dirty="0" err="1"/>
              <a:t>monosaccharides</a:t>
            </a:r>
            <a:r>
              <a:rPr lang="en-US" sz="2000" dirty="0"/>
              <a:t>, disaccharides, oligosaccharides, or polysaccharides.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ChangeArrowheads="1"/>
          </p:cNvSpPr>
          <p:nvPr/>
        </p:nvSpPr>
        <p:spPr bwMode="auto">
          <a:xfrm>
            <a:off x="392113" y="412750"/>
            <a:ext cx="4876800" cy="461963"/>
          </a:xfrm>
          <a:prstGeom prst="rect">
            <a:avLst/>
          </a:prstGeom>
          <a:noFill/>
          <a:ln w="9525">
            <a:noFill/>
            <a:miter lim="800000"/>
            <a:headEnd/>
            <a:tailEnd/>
          </a:ln>
        </p:spPr>
        <p:txBody>
          <a:bodyPr>
            <a:spAutoFit/>
          </a:bodyPr>
          <a:lstStyle/>
          <a:p>
            <a:r>
              <a:rPr lang="en-US" sz="2400" b="1">
                <a:solidFill>
                  <a:srgbClr val="FF0000"/>
                </a:solidFill>
              </a:rPr>
              <a:t>2) Oxidation of Monosaccharides</a:t>
            </a:r>
            <a:endParaRPr lang="en-US" sz="2400">
              <a:solidFill>
                <a:srgbClr val="FF0000"/>
              </a:solidFill>
            </a:endParaRPr>
          </a:p>
        </p:txBody>
      </p:sp>
      <p:pic>
        <p:nvPicPr>
          <p:cNvPr id="30723" name="Picture 3"/>
          <p:cNvPicPr>
            <a:picLocks noChangeAspect="1" noChangeArrowheads="1"/>
          </p:cNvPicPr>
          <p:nvPr/>
        </p:nvPicPr>
        <p:blipFill>
          <a:blip r:embed="rId2" cstate="print"/>
          <a:srcRect/>
          <a:stretch>
            <a:fillRect/>
          </a:stretch>
        </p:blipFill>
        <p:spPr bwMode="auto">
          <a:xfrm>
            <a:off x="2627313" y="3302000"/>
            <a:ext cx="3351212" cy="1778000"/>
          </a:xfrm>
          <a:prstGeom prst="rect">
            <a:avLst/>
          </a:prstGeom>
          <a:noFill/>
          <a:ln w="9525">
            <a:noFill/>
            <a:miter lim="800000"/>
            <a:headEnd/>
            <a:tailEnd/>
          </a:ln>
        </p:spPr>
      </p:pic>
      <p:sp>
        <p:nvSpPr>
          <p:cNvPr id="30724" name="Rectangle 3"/>
          <p:cNvSpPr>
            <a:spLocks noChangeArrowheads="1"/>
          </p:cNvSpPr>
          <p:nvPr/>
        </p:nvSpPr>
        <p:spPr bwMode="auto">
          <a:xfrm>
            <a:off x="179388" y="2135188"/>
            <a:ext cx="8569325" cy="646112"/>
          </a:xfrm>
          <a:prstGeom prst="rect">
            <a:avLst/>
          </a:prstGeom>
          <a:noFill/>
          <a:ln w="9525">
            <a:noFill/>
            <a:miter lim="800000"/>
            <a:headEnd/>
            <a:tailEnd/>
          </a:ln>
        </p:spPr>
        <p:txBody>
          <a:bodyPr>
            <a:spAutoFit/>
          </a:bodyPr>
          <a:lstStyle/>
          <a:p>
            <a:pPr marL="230188" indent="-230188" algn="just">
              <a:buFont typeface="Courier New" pitchFamily="49" charset="0"/>
              <a:buChar char="o"/>
              <a:tabLst>
                <a:tab pos="230188" algn="l"/>
              </a:tabLst>
            </a:pPr>
            <a:r>
              <a:rPr lang="en-US"/>
              <a:t>These aldehyde groups can be easily oxidized to acids which are called </a:t>
            </a:r>
            <a:r>
              <a:rPr lang="en-US" b="1"/>
              <a:t>aldonic acids</a:t>
            </a:r>
            <a:r>
              <a:rPr lang="en-US"/>
              <a:t>.</a:t>
            </a:r>
          </a:p>
          <a:p>
            <a:pPr marL="230188" indent="-230188" algn="just">
              <a:buFont typeface="Courier New" pitchFamily="49" charset="0"/>
              <a:buChar char="o"/>
              <a:tabLst>
                <a:tab pos="230188" algn="l"/>
              </a:tabLst>
            </a:pPr>
            <a:r>
              <a:rPr lang="en-US"/>
              <a:t>For example, D-glucose is easily oxidized to D-gluconic acid.</a:t>
            </a:r>
          </a:p>
        </p:txBody>
      </p:sp>
      <p:sp>
        <p:nvSpPr>
          <p:cNvPr id="30725" name="Rectangle 4"/>
          <p:cNvSpPr>
            <a:spLocks noChangeArrowheads="1"/>
          </p:cNvSpPr>
          <p:nvPr/>
        </p:nvSpPr>
        <p:spPr bwMode="auto">
          <a:xfrm>
            <a:off x="381000" y="5300663"/>
            <a:ext cx="8077200" cy="1016000"/>
          </a:xfrm>
          <a:prstGeom prst="rect">
            <a:avLst/>
          </a:prstGeom>
          <a:noFill/>
          <a:ln w="9525">
            <a:noFill/>
            <a:miter lim="800000"/>
            <a:headEnd/>
            <a:tailEnd/>
          </a:ln>
        </p:spPr>
        <p:txBody>
          <a:bodyPr>
            <a:spAutoFit/>
          </a:bodyPr>
          <a:lstStyle/>
          <a:p>
            <a:pPr marL="342900" indent="-342900" algn="just">
              <a:buFont typeface="Courier New" pitchFamily="49" charset="0"/>
              <a:buChar char="o"/>
            </a:pPr>
            <a:r>
              <a:rPr lang="en-US" sz="2000"/>
              <a:t>The oxidation of aldoses is so easy that they react with such mild oxidizing agents as Tollens’ reagent (Ag</a:t>
            </a:r>
            <a:r>
              <a:rPr lang="en-US" sz="2000" baseline="30000"/>
              <a:t>+</a:t>
            </a:r>
            <a:r>
              <a:rPr lang="en-US" sz="2000"/>
              <a:t> in aqueous ammonia), Fehling’s reagent (Cu</a:t>
            </a:r>
            <a:r>
              <a:rPr lang="en-US" sz="2000" baseline="30000"/>
              <a:t>2+</a:t>
            </a:r>
            <a:r>
              <a:rPr lang="en-US" sz="2000"/>
              <a:t> complexed with tartrate ion), or Benedict’s reagent (Cu</a:t>
            </a:r>
            <a:r>
              <a:rPr lang="en-US" sz="2000" baseline="30000"/>
              <a:t>2+</a:t>
            </a:r>
            <a:r>
              <a:rPr lang="en-US" sz="2000"/>
              <a:t> complexed with citrate ion).</a:t>
            </a:r>
          </a:p>
        </p:txBody>
      </p:sp>
      <p:sp>
        <p:nvSpPr>
          <p:cNvPr id="30726" name="Rectangle 7"/>
          <p:cNvSpPr>
            <a:spLocks noChangeArrowheads="1"/>
          </p:cNvSpPr>
          <p:nvPr/>
        </p:nvSpPr>
        <p:spPr bwMode="auto">
          <a:xfrm>
            <a:off x="381000" y="1554163"/>
            <a:ext cx="3581400" cy="400050"/>
          </a:xfrm>
          <a:prstGeom prst="rect">
            <a:avLst/>
          </a:prstGeom>
          <a:noFill/>
          <a:ln w="9525">
            <a:noFill/>
            <a:miter lim="800000"/>
            <a:headEnd/>
            <a:tailEnd/>
          </a:ln>
        </p:spPr>
        <p:txBody>
          <a:bodyPr>
            <a:spAutoFit/>
          </a:bodyPr>
          <a:lstStyle/>
          <a:p>
            <a:r>
              <a:rPr lang="en-US" sz="2000" b="1" i="1">
                <a:solidFill>
                  <a:srgbClr val="FF0000"/>
                </a:solidFill>
              </a:rPr>
              <a:t>2.1. With Mild Oxidizing Agents</a:t>
            </a:r>
            <a:endParaRPr lang="en-US" sz="2000" i="1">
              <a:solidFill>
                <a:srgbClr val="FF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cstate="print"/>
          <a:srcRect l="4185" b="10101"/>
          <a:stretch>
            <a:fillRect/>
          </a:stretch>
        </p:blipFill>
        <p:spPr bwMode="auto">
          <a:xfrm>
            <a:off x="2124075" y="2379663"/>
            <a:ext cx="4700588" cy="914400"/>
          </a:xfrm>
          <a:prstGeom prst="rect">
            <a:avLst/>
          </a:prstGeom>
          <a:noFill/>
          <a:ln w="9525">
            <a:noFill/>
            <a:miter lim="800000"/>
            <a:headEnd/>
            <a:tailEnd/>
          </a:ln>
        </p:spPr>
      </p:pic>
      <p:sp>
        <p:nvSpPr>
          <p:cNvPr id="31747" name="Rectangle 3"/>
          <p:cNvSpPr>
            <a:spLocks noChangeArrowheads="1"/>
          </p:cNvSpPr>
          <p:nvPr/>
        </p:nvSpPr>
        <p:spPr bwMode="auto">
          <a:xfrm>
            <a:off x="250825" y="3862388"/>
            <a:ext cx="8077200" cy="1303337"/>
          </a:xfrm>
          <a:prstGeom prst="rect">
            <a:avLst/>
          </a:prstGeom>
          <a:noFill/>
          <a:ln w="9525">
            <a:noFill/>
            <a:miter lim="800000"/>
            <a:headEnd/>
            <a:tailEnd/>
          </a:ln>
        </p:spPr>
        <p:txBody>
          <a:bodyPr>
            <a:spAutoFit/>
          </a:bodyPr>
          <a:lstStyle/>
          <a:p>
            <a:pPr marL="230188" indent="-230188" algn="just">
              <a:lnSpc>
                <a:spcPct val="150000"/>
              </a:lnSpc>
              <a:buFont typeface="Courier New" pitchFamily="49" charset="0"/>
              <a:buChar char="o"/>
              <a:tabLst>
                <a:tab pos="230188" algn="l"/>
              </a:tabLst>
            </a:pPr>
            <a:r>
              <a:rPr lang="en-US"/>
              <a:t>Stronger oxidizing agents, such as aqueous nitric acid, oxidize the aldehyde group and the primary alcohol group, producing dicarboxylic acids called aldaric acids. </a:t>
            </a:r>
          </a:p>
          <a:p>
            <a:pPr marL="230188" indent="-230188" algn="just">
              <a:lnSpc>
                <a:spcPct val="150000"/>
              </a:lnSpc>
              <a:buFont typeface="Courier New" pitchFamily="49" charset="0"/>
              <a:buChar char="o"/>
              <a:tabLst>
                <a:tab pos="230188" algn="l"/>
              </a:tabLst>
            </a:pPr>
            <a:r>
              <a:rPr lang="en-US"/>
              <a:t>For example, D-glucose gives D-glucaric acid.</a:t>
            </a:r>
          </a:p>
        </p:txBody>
      </p:sp>
      <p:pic>
        <p:nvPicPr>
          <p:cNvPr id="31748" name="Picture 2"/>
          <p:cNvPicPr>
            <a:picLocks noChangeAspect="1" noChangeArrowheads="1"/>
          </p:cNvPicPr>
          <p:nvPr/>
        </p:nvPicPr>
        <p:blipFill>
          <a:blip r:embed="rId3" cstate="print"/>
          <a:srcRect t="5225" b="4912"/>
          <a:stretch>
            <a:fillRect/>
          </a:stretch>
        </p:blipFill>
        <p:spPr bwMode="auto">
          <a:xfrm>
            <a:off x="5084763" y="4826000"/>
            <a:ext cx="3268662" cy="1985963"/>
          </a:xfrm>
          <a:prstGeom prst="rect">
            <a:avLst/>
          </a:prstGeom>
          <a:noFill/>
          <a:ln w="9525">
            <a:noFill/>
            <a:miter lim="800000"/>
            <a:headEnd/>
            <a:tailEnd/>
          </a:ln>
        </p:spPr>
      </p:pic>
      <p:sp>
        <p:nvSpPr>
          <p:cNvPr id="31749" name="Rectangle 5"/>
          <p:cNvSpPr>
            <a:spLocks noChangeArrowheads="1"/>
          </p:cNvSpPr>
          <p:nvPr/>
        </p:nvSpPr>
        <p:spPr bwMode="auto">
          <a:xfrm>
            <a:off x="333375" y="3443288"/>
            <a:ext cx="3581400" cy="400050"/>
          </a:xfrm>
          <a:prstGeom prst="rect">
            <a:avLst/>
          </a:prstGeom>
          <a:noFill/>
          <a:ln w="9525">
            <a:noFill/>
            <a:miter lim="800000"/>
            <a:headEnd/>
            <a:tailEnd/>
          </a:ln>
        </p:spPr>
        <p:txBody>
          <a:bodyPr>
            <a:spAutoFit/>
          </a:bodyPr>
          <a:lstStyle/>
          <a:p>
            <a:r>
              <a:rPr lang="en-US" sz="2000" b="1" i="1">
                <a:solidFill>
                  <a:srgbClr val="FF0000"/>
                </a:solidFill>
              </a:rPr>
              <a:t>2.2. With Strong Oxidizing Agents</a:t>
            </a:r>
            <a:endParaRPr lang="en-US" sz="2000" i="1">
              <a:solidFill>
                <a:srgbClr val="FF0000"/>
              </a:solidFill>
            </a:endParaRPr>
          </a:p>
        </p:txBody>
      </p:sp>
      <p:sp>
        <p:nvSpPr>
          <p:cNvPr id="31750" name="Rectangle 6"/>
          <p:cNvSpPr>
            <a:spLocks noChangeArrowheads="1"/>
          </p:cNvSpPr>
          <p:nvPr/>
        </p:nvSpPr>
        <p:spPr bwMode="auto">
          <a:xfrm>
            <a:off x="250825" y="1576388"/>
            <a:ext cx="8785225" cy="646112"/>
          </a:xfrm>
          <a:prstGeom prst="rect">
            <a:avLst/>
          </a:prstGeom>
          <a:noFill/>
          <a:ln w="9525">
            <a:noFill/>
            <a:miter lim="800000"/>
            <a:headEnd/>
            <a:tailEnd/>
          </a:ln>
        </p:spPr>
        <p:txBody>
          <a:bodyPr>
            <a:spAutoFit/>
          </a:bodyPr>
          <a:lstStyle/>
          <a:p>
            <a:pPr marL="285750" indent="-285750">
              <a:buFont typeface="Courier New" pitchFamily="49" charset="0"/>
              <a:buChar char="o"/>
            </a:pPr>
            <a:r>
              <a:rPr lang="en-US"/>
              <a:t>With the copper reagents, the blue solution gives a red precipitate of cuprous oxide, Cu</a:t>
            </a:r>
            <a:r>
              <a:rPr lang="en-US" baseline="-25000"/>
              <a:t>2</a:t>
            </a:r>
            <a:r>
              <a:rPr lang="en-US"/>
              <a:t>O.</a:t>
            </a:r>
          </a:p>
          <a:p>
            <a:pPr marL="285750" indent="-285750">
              <a:buFont typeface="Courier New" pitchFamily="49" charset="0"/>
              <a:buChar char="o"/>
            </a:pPr>
            <a:r>
              <a:rPr lang="en-US"/>
              <a:t>A carbohydrate that reacts with Ag</a:t>
            </a:r>
            <a:r>
              <a:rPr lang="en-US" baseline="30000"/>
              <a:t>+</a:t>
            </a:r>
            <a:r>
              <a:rPr lang="en-US"/>
              <a:t> or Cu</a:t>
            </a:r>
            <a:r>
              <a:rPr lang="en-US" baseline="30000"/>
              <a:t>2+</a:t>
            </a:r>
            <a:r>
              <a:rPr lang="en-US"/>
              <a:t> is called a reducing sugar</a:t>
            </a:r>
          </a:p>
        </p:txBody>
      </p:sp>
      <p:sp>
        <p:nvSpPr>
          <p:cNvPr id="31751" name="Rectangle 7"/>
          <p:cNvSpPr>
            <a:spLocks noChangeArrowheads="1"/>
          </p:cNvSpPr>
          <p:nvPr/>
        </p:nvSpPr>
        <p:spPr bwMode="auto">
          <a:xfrm>
            <a:off x="392113" y="412750"/>
            <a:ext cx="4876800" cy="461963"/>
          </a:xfrm>
          <a:prstGeom prst="rect">
            <a:avLst/>
          </a:prstGeom>
          <a:noFill/>
          <a:ln w="9525">
            <a:noFill/>
            <a:miter lim="800000"/>
            <a:headEnd/>
            <a:tailEnd/>
          </a:ln>
        </p:spPr>
        <p:txBody>
          <a:bodyPr>
            <a:spAutoFit/>
          </a:bodyPr>
          <a:lstStyle/>
          <a:p>
            <a:r>
              <a:rPr lang="en-US" sz="2400" b="1">
                <a:solidFill>
                  <a:srgbClr val="FF0000"/>
                </a:solidFill>
              </a:rPr>
              <a:t>2) Oxidation of Monosaccharides</a:t>
            </a:r>
            <a:endParaRPr lang="en-US" sz="2400">
              <a:solidFill>
                <a:srgbClr val="FF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ChangeArrowheads="1"/>
          </p:cNvSpPr>
          <p:nvPr/>
        </p:nvSpPr>
        <p:spPr bwMode="auto">
          <a:xfrm>
            <a:off x="3132138" y="292100"/>
            <a:ext cx="2413000" cy="646113"/>
          </a:xfrm>
          <a:prstGeom prst="rect">
            <a:avLst/>
          </a:prstGeom>
          <a:noFill/>
          <a:ln w="9525">
            <a:noFill/>
            <a:miter lim="800000"/>
            <a:headEnd/>
            <a:tailEnd/>
          </a:ln>
        </p:spPr>
        <p:txBody>
          <a:bodyPr wrap="none">
            <a:spAutoFit/>
          </a:bodyPr>
          <a:lstStyle/>
          <a:p>
            <a:pPr algn="r"/>
            <a:r>
              <a:rPr lang="en-US" sz="3600" b="1">
                <a:latin typeface="Agency FB" pitchFamily="34" charset="0"/>
              </a:rPr>
              <a:t>Disaccharides</a:t>
            </a:r>
          </a:p>
        </p:txBody>
      </p:sp>
      <p:sp>
        <p:nvSpPr>
          <p:cNvPr id="32771" name="Rectangle 3"/>
          <p:cNvSpPr>
            <a:spLocks noChangeArrowheads="1"/>
          </p:cNvSpPr>
          <p:nvPr/>
        </p:nvSpPr>
        <p:spPr bwMode="auto">
          <a:xfrm>
            <a:off x="611188" y="2205038"/>
            <a:ext cx="6985000" cy="1323975"/>
          </a:xfrm>
          <a:prstGeom prst="rect">
            <a:avLst/>
          </a:prstGeom>
          <a:noFill/>
          <a:ln w="9525">
            <a:noFill/>
            <a:miter lim="800000"/>
            <a:headEnd/>
            <a:tailEnd/>
          </a:ln>
        </p:spPr>
        <p:txBody>
          <a:bodyPr>
            <a:spAutoFit/>
          </a:bodyPr>
          <a:lstStyle/>
          <a:p>
            <a:pPr marL="228600" indent="-228600" algn="just">
              <a:buFont typeface="Courier New" pitchFamily="49" charset="0"/>
              <a:buChar char="o"/>
            </a:pPr>
            <a:r>
              <a:rPr lang="en-US" sz="2000"/>
              <a:t>The most common oligosaccharides are disaccharides. </a:t>
            </a:r>
          </a:p>
          <a:p>
            <a:pPr marL="228600" indent="-228600" algn="just">
              <a:buFont typeface="Courier New" pitchFamily="49" charset="0"/>
              <a:buChar char="o"/>
            </a:pPr>
            <a:r>
              <a:rPr lang="en-US" sz="2000"/>
              <a:t>In a disaccharide, two monosaccharides are linked by a glycosidic bond between the anomeric carbon of one monosaccharide unit and a hydroxyl group on the other unit.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ChangeArrowheads="1"/>
          </p:cNvSpPr>
          <p:nvPr/>
        </p:nvSpPr>
        <p:spPr bwMode="auto">
          <a:xfrm>
            <a:off x="323850" y="4149725"/>
            <a:ext cx="8686800" cy="2584450"/>
          </a:xfrm>
          <a:prstGeom prst="rect">
            <a:avLst/>
          </a:prstGeom>
          <a:noFill/>
          <a:ln w="9525">
            <a:noFill/>
            <a:miter lim="800000"/>
            <a:headEnd/>
            <a:tailEnd/>
          </a:ln>
        </p:spPr>
        <p:txBody>
          <a:bodyPr>
            <a:spAutoFit/>
          </a:bodyPr>
          <a:lstStyle/>
          <a:p>
            <a:pPr marL="230188" indent="-230188" algn="just">
              <a:lnSpc>
                <a:spcPct val="150000"/>
              </a:lnSpc>
              <a:buFont typeface="Courier New" pitchFamily="49" charset="0"/>
              <a:buChar char="o"/>
            </a:pPr>
            <a:r>
              <a:rPr lang="en-US" b="1"/>
              <a:t>Maltose </a:t>
            </a:r>
            <a:r>
              <a:rPr lang="en-US"/>
              <a:t>is the disaccharide obtained by the partial hydrolysis of starch. </a:t>
            </a:r>
          </a:p>
          <a:p>
            <a:pPr marL="230188" indent="-230188" algn="just">
              <a:lnSpc>
                <a:spcPct val="150000"/>
              </a:lnSpc>
              <a:buFont typeface="Courier New" pitchFamily="49" charset="0"/>
              <a:buChar char="o"/>
            </a:pPr>
            <a:r>
              <a:rPr lang="en-US"/>
              <a:t>Further hydrolysis of maltose gives only D-glucose. </a:t>
            </a:r>
          </a:p>
          <a:p>
            <a:pPr marL="230188" indent="-230188" algn="just">
              <a:lnSpc>
                <a:spcPct val="150000"/>
              </a:lnSpc>
              <a:buFont typeface="Courier New" pitchFamily="49" charset="0"/>
              <a:buChar char="o"/>
            </a:pPr>
            <a:r>
              <a:rPr lang="en-US"/>
              <a:t>Maltose must, therefore, consist of two linked glucose units. </a:t>
            </a:r>
          </a:p>
          <a:p>
            <a:pPr marL="230188" indent="-230188" algn="just">
              <a:lnSpc>
                <a:spcPct val="150000"/>
              </a:lnSpc>
              <a:buFont typeface="Courier New" pitchFamily="49" charset="0"/>
              <a:buChar char="o"/>
            </a:pPr>
            <a:r>
              <a:rPr lang="en-US"/>
              <a:t>It turns out that the anomeric carbon of the left unit is linked to the C-4 hydroxyl group of the unit at the right as an acetal (glycoside). </a:t>
            </a:r>
          </a:p>
          <a:p>
            <a:pPr marL="230188" indent="-230188" algn="just">
              <a:lnSpc>
                <a:spcPct val="150000"/>
              </a:lnSpc>
              <a:buFont typeface="Courier New" pitchFamily="49" charset="0"/>
              <a:buChar char="o"/>
            </a:pPr>
            <a:r>
              <a:rPr lang="en-US"/>
              <a:t>The configuration at the anomeric carbon of the left unit is </a:t>
            </a:r>
            <a:r>
              <a:rPr lang="en-US">
                <a:sym typeface="Symbol" pitchFamily="18" charset="2"/>
              </a:rPr>
              <a:t></a:t>
            </a:r>
            <a:r>
              <a:rPr lang="en-US"/>
              <a:t>. </a:t>
            </a:r>
          </a:p>
        </p:txBody>
      </p:sp>
      <p:sp>
        <p:nvSpPr>
          <p:cNvPr id="33795" name="Rectangle 2"/>
          <p:cNvSpPr>
            <a:spLocks noChangeArrowheads="1"/>
          </p:cNvSpPr>
          <p:nvPr/>
        </p:nvSpPr>
        <p:spPr bwMode="auto">
          <a:xfrm>
            <a:off x="323850" y="260350"/>
            <a:ext cx="2663825" cy="646113"/>
          </a:xfrm>
          <a:prstGeom prst="rect">
            <a:avLst/>
          </a:prstGeom>
          <a:noFill/>
          <a:ln w="9525">
            <a:noFill/>
            <a:miter lim="800000"/>
            <a:headEnd/>
            <a:tailEnd/>
          </a:ln>
        </p:spPr>
        <p:txBody>
          <a:bodyPr>
            <a:spAutoFit/>
          </a:bodyPr>
          <a:lstStyle/>
          <a:p>
            <a:pPr marL="342900" indent="-342900">
              <a:buFont typeface="Wingdings" pitchFamily="2" charset="2"/>
              <a:buChar char="v"/>
            </a:pPr>
            <a:r>
              <a:rPr lang="en-US" sz="3600" b="1">
                <a:solidFill>
                  <a:srgbClr val="FF0000"/>
                </a:solidFill>
              </a:rPr>
              <a:t>Maltose</a:t>
            </a:r>
            <a:endParaRPr lang="en-US" sz="3600">
              <a:solidFill>
                <a:srgbClr val="FF0000"/>
              </a:solidFill>
            </a:endParaRPr>
          </a:p>
        </p:txBody>
      </p:sp>
      <p:pic>
        <p:nvPicPr>
          <p:cNvPr id="33796" name="Picture 2"/>
          <p:cNvPicPr>
            <a:picLocks noChangeAspect="1" noChangeArrowheads="1"/>
          </p:cNvPicPr>
          <p:nvPr/>
        </p:nvPicPr>
        <p:blipFill>
          <a:blip r:embed="rId2" cstate="print"/>
          <a:srcRect l="1036" t="4646" b="4041"/>
          <a:stretch>
            <a:fillRect/>
          </a:stretch>
        </p:blipFill>
        <p:spPr bwMode="auto">
          <a:xfrm>
            <a:off x="1403350" y="2051050"/>
            <a:ext cx="7061200" cy="2087563"/>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ChangeArrowheads="1"/>
          </p:cNvSpPr>
          <p:nvPr/>
        </p:nvSpPr>
        <p:spPr bwMode="auto">
          <a:xfrm>
            <a:off x="433388" y="260350"/>
            <a:ext cx="2625725" cy="646113"/>
          </a:xfrm>
          <a:prstGeom prst="rect">
            <a:avLst/>
          </a:prstGeom>
          <a:noFill/>
          <a:ln w="9525">
            <a:noFill/>
            <a:miter lim="800000"/>
            <a:headEnd/>
            <a:tailEnd/>
          </a:ln>
        </p:spPr>
        <p:txBody>
          <a:bodyPr>
            <a:spAutoFit/>
          </a:bodyPr>
          <a:lstStyle/>
          <a:p>
            <a:pPr marL="342900" indent="-342900">
              <a:buFont typeface="Wingdings" pitchFamily="2" charset="2"/>
              <a:buChar char="v"/>
            </a:pPr>
            <a:r>
              <a:rPr lang="en-US" sz="3600" b="1">
                <a:solidFill>
                  <a:srgbClr val="FF0000"/>
                </a:solidFill>
              </a:rPr>
              <a:t>Cellibiose</a:t>
            </a:r>
            <a:endParaRPr lang="en-US" sz="3600">
              <a:solidFill>
                <a:srgbClr val="FF0000"/>
              </a:solidFill>
            </a:endParaRPr>
          </a:p>
        </p:txBody>
      </p:sp>
      <p:pic>
        <p:nvPicPr>
          <p:cNvPr id="34819" name="Picture 3"/>
          <p:cNvPicPr>
            <a:picLocks noChangeAspect="1" noChangeArrowheads="1"/>
          </p:cNvPicPr>
          <p:nvPr/>
        </p:nvPicPr>
        <p:blipFill>
          <a:blip r:embed="rId2" cstate="print"/>
          <a:srcRect t="5244" b="3847"/>
          <a:stretch>
            <a:fillRect/>
          </a:stretch>
        </p:blipFill>
        <p:spPr bwMode="auto">
          <a:xfrm>
            <a:off x="1042988" y="2349500"/>
            <a:ext cx="7029450" cy="1800225"/>
          </a:xfrm>
          <a:prstGeom prst="rect">
            <a:avLst/>
          </a:prstGeom>
          <a:noFill/>
          <a:ln w="9525">
            <a:noFill/>
            <a:miter lim="800000"/>
            <a:headEnd/>
            <a:tailEnd/>
          </a:ln>
        </p:spPr>
      </p:pic>
      <p:sp>
        <p:nvSpPr>
          <p:cNvPr id="34820" name="Rectangle 3"/>
          <p:cNvSpPr>
            <a:spLocks noChangeArrowheads="1"/>
          </p:cNvSpPr>
          <p:nvPr/>
        </p:nvSpPr>
        <p:spPr bwMode="auto">
          <a:xfrm>
            <a:off x="433388" y="4483100"/>
            <a:ext cx="8534400" cy="1754188"/>
          </a:xfrm>
          <a:prstGeom prst="rect">
            <a:avLst/>
          </a:prstGeom>
          <a:noFill/>
          <a:ln w="9525">
            <a:noFill/>
            <a:miter lim="800000"/>
            <a:headEnd/>
            <a:tailEnd/>
          </a:ln>
        </p:spPr>
        <p:txBody>
          <a:bodyPr>
            <a:spAutoFit/>
          </a:bodyPr>
          <a:lstStyle/>
          <a:p>
            <a:pPr marL="230188" indent="-230188" algn="just">
              <a:lnSpc>
                <a:spcPct val="150000"/>
              </a:lnSpc>
              <a:buFont typeface="Courier New" pitchFamily="49" charset="0"/>
              <a:buChar char="o"/>
            </a:pPr>
            <a:r>
              <a:rPr lang="en-US" b="1"/>
              <a:t>Cellobiose </a:t>
            </a:r>
            <a:r>
              <a:rPr lang="en-US"/>
              <a:t>is the disaccharide obtained by the partial hydrolysis of cellulose. </a:t>
            </a:r>
          </a:p>
          <a:p>
            <a:pPr marL="230188" indent="-230188" algn="just">
              <a:lnSpc>
                <a:spcPct val="150000"/>
              </a:lnSpc>
              <a:buFont typeface="Courier New" pitchFamily="49" charset="0"/>
              <a:buChar char="o"/>
            </a:pPr>
            <a:r>
              <a:rPr lang="en-US"/>
              <a:t>Further hydrolysis of cellobiose gives only D-glucose. </a:t>
            </a:r>
          </a:p>
          <a:p>
            <a:pPr marL="230188" indent="-230188" algn="just">
              <a:lnSpc>
                <a:spcPct val="150000"/>
              </a:lnSpc>
              <a:buFont typeface="Courier New" pitchFamily="49" charset="0"/>
              <a:buChar char="o"/>
            </a:pPr>
            <a:r>
              <a:rPr lang="en-US"/>
              <a:t>Cellobiose must therefore be an isomer of maltose. </a:t>
            </a:r>
          </a:p>
          <a:p>
            <a:pPr marL="230188" indent="-230188" algn="just">
              <a:lnSpc>
                <a:spcPct val="150000"/>
              </a:lnSpc>
              <a:buFont typeface="Courier New" pitchFamily="49" charset="0"/>
              <a:buChar char="o"/>
            </a:pPr>
            <a:r>
              <a:rPr lang="en-US"/>
              <a:t>In fact, </a:t>
            </a:r>
            <a:r>
              <a:rPr lang="en-US" i="1"/>
              <a:t>cellobiose differs from maltose </a:t>
            </a:r>
            <a:r>
              <a:rPr lang="en-US"/>
              <a:t>only </a:t>
            </a:r>
            <a:r>
              <a:rPr lang="en-US" i="1"/>
              <a:t>in having the </a:t>
            </a:r>
            <a:r>
              <a:rPr lang="en-US">
                <a:sym typeface="Symbol" pitchFamily="18" charset="2"/>
              </a:rPr>
              <a:t></a:t>
            </a:r>
            <a:r>
              <a:rPr lang="en-US"/>
              <a:t> </a:t>
            </a:r>
            <a:r>
              <a:rPr lang="en-US" i="1"/>
              <a:t>configuration at C-1 of the left glucose unit. </a:t>
            </a: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ChangeArrowheads="1"/>
          </p:cNvSpPr>
          <p:nvPr/>
        </p:nvSpPr>
        <p:spPr bwMode="auto">
          <a:xfrm>
            <a:off x="395288" y="260350"/>
            <a:ext cx="2501900" cy="646113"/>
          </a:xfrm>
          <a:prstGeom prst="rect">
            <a:avLst/>
          </a:prstGeom>
          <a:noFill/>
          <a:ln w="9525">
            <a:noFill/>
            <a:miter lim="800000"/>
            <a:headEnd/>
            <a:tailEnd/>
          </a:ln>
        </p:spPr>
        <p:txBody>
          <a:bodyPr>
            <a:spAutoFit/>
          </a:bodyPr>
          <a:lstStyle/>
          <a:p>
            <a:pPr marL="342900" indent="-342900">
              <a:buFont typeface="Wingdings" pitchFamily="2" charset="2"/>
              <a:buChar char="v"/>
            </a:pPr>
            <a:r>
              <a:rPr lang="en-US" sz="3600" b="1">
                <a:solidFill>
                  <a:srgbClr val="FF0000"/>
                </a:solidFill>
              </a:rPr>
              <a:t>Lactose</a:t>
            </a:r>
            <a:endParaRPr lang="en-US" sz="3600">
              <a:solidFill>
                <a:srgbClr val="FF0000"/>
              </a:solidFill>
            </a:endParaRPr>
          </a:p>
        </p:txBody>
      </p:sp>
      <p:sp>
        <p:nvSpPr>
          <p:cNvPr id="35843" name="Rectangle 2"/>
          <p:cNvSpPr>
            <a:spLocks noChangeArrowheads="1"/>
          </p:cNvSpPr>
          <p:nvPr/>
        </p:nvSpPr>
        <p:spPr bwMode="auto">
          <a:xfrm>
            <a:off x="487363" y="4567238"/>
            <a:ext cx="8534400" cy="1754187"/>
          </a:xfrm>
          <a:prstGeom prst="rect">
            <a:avLst/>
          </a:prstGeom>
          <a:noFill/>
          <a:ln w="9525">
            <a:noFill/>
            <a:miter lim="800000"/>
            <a:headEnd/>
            <a:tailEnd/>
          </a:ln>
        </p:spPr>
        <p:txBody>
          <a:bodyPr>
            <a:spAutoFit/>
          </a:bodyPr>
          <a:lstStyle/>
          <a:p>
            <a:pPr marL="230188" indent="-230188" algn="just">
              <a:lnSpc>
                <a:spcPct val="150000"/>
              </a:lnSpc>
              <a:buFont typeface="Courier New" pitchFamily="49" charset="0"/>
              <a:buChar char="o"/>
            </a:pPr>
            <a:r>
              <a:rPr lang="en-US" b="1"/>
              <a:t>Lactose </a:t>
            </a:r>
            <a:r>
              <a:rPr lang="en-US"/>
              <a:t>is the major sugar in human and cow’s milk (4% to 8% lactose). </a:t>
            </a:r>
          </a:p>
          <a:p>
            <a:pPr marL="230188" indent="-230188" algn="just">
              <a:lnSpc>
                <a:spcPct val="150000"/>
              </a:lnSpc>
              <a:buFont typeface="Courier New" pitchFamily="49" charset="0"/>
              <a:buChar char="o"/>
            </a:pPr>
            <a:r>
              <a:rPr lang="en-US"/>
              <a:t>Hydrolysis of lactose gives equimolar amounts of D-galactose and D-glucose. </a:t>
            </a:r>
          </a:p>
          <a:p>
            <a:pPr marL="230188" indent="-230188" algn="just">
              <a:lnSpc>
                <a:spcPct val="150000"/>
              </a:lnSpc>
              <a:buFont typeface="Courier New" pitchFamily="49" charset="0"/>
              <a:buChar char="o"/>
            </a:pPr>
            <a:r>
              <a:rPr lang="en-US"/>
              <a:t>The anomeric carbon of the galactose unit has the </a:t>
            </a:r>
            <a:r>
              <a:rPr lang="en-US">
                <a:sym typeface="Symbol" pitchFamily="18" charset="2"/>
              </a:rPr>
              <a:t></a:t>
            </a:r>
            <a:r>
              <a:rPr lang="en-US"/>
              <a:t> configuration at C-1 and is linked to the hydroxyl group at C-4 of the glucose unit. </a:t>
            </a:r>
          </a:p>
        </p:txBody>
      </p:sp>
      <p:pic>
        <p:nvPicPr>
          <p:cNvPr id="35844" name="Picture 2"/>
          <p:cNvPicPr>
            <a:picLocks noChangeAspect="1" noChangeArrowheads="1"/>
          </p:cNvPicPr>
          <p:nvPr/>
        </p:nvPicPr>
        <p:blipFill>
          <a:blip r:embed="rId2" cstate="print"/>
          <a:srcRect/>
          <a:stretch>
            <a:fillRect/>
          </a:stretch>
        </p:blipFill>
        <p:spPr bwMode="auto">
          <a:xfrm>
            <a:off x="1116013" y="2205038"/>
            <a:ext cx="7124700" cy="2238375"/>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ChangeArrowheads="1"/>
          </p:cNvSpPr>
          <p:nvPr/>
        </p:nvSpPr>
        <p:spPr bwMode="auto">
          <a:xfrm>
            <a:off x="179388" y="260350"/>
            <a:ext cx="2592387" cy="646113"/>
          </a:xfrm>
          <a:prstGeom prst="rect">
            <a:avLst/>
          </a:prstGeom>
          <a:noFill/>
          <a:ln w="9525">
            <a:noFill/>
            <a:miter lim="800000"/>
            <a:headEnd/>
            <a:tailEnd/>
          </a:ln>
        </p:spPr>
        <p:txBody>
          <a:bodyPr>
            <a:spAutoFit/>
          </a:bodyPr>
          <a:lstStyle/>
          <a:p>
            <a:pPr marL="342900" indent="-342900">
              <a:buFont typeface="Wingdings" pitchFamily="2" charset="2"/>
              <a:buChar char="v"/>
            </a:pPr>
            <a:r>
              <a:rPr lang="en-US" sz="3600" b="1">
                <a:solidFill>
                  <a:srgbClr val="FF0000"/>
                </a:solidFill>
              </a:rPr>
              <a:t>Sucrose</a:t>
            </a:r>
            <a:endParaRPr lang="en-US" sz="3600">
              <a:solidFill>
                <a:srgbClr val="FF0000"/>
              </a:solidFill>
            </a:endParaRPr>
          </a:p>
        </p:txBody>
      </p:sp>
      <p:sp>
        <p:nvSpPr>
          <p:cNvPr id="36867" name="Rectangle 2"/>
          <p:cNvSpPr>
            <a:spLocks noChangeArrowheads="1"/>
          </p:cNvSpPr>
          <p:nvPr/>
        </p:nvSpPr>
        <p:spPr bwMode="auto">
          <a:xfrm>
            <a:off x="107950" y="4652963"/>
            <a:ext cx="8534400" cy="2032000"/>
          </a:xfrm>
          <a:prstGeom prst="rect">
            <a:avLst/>
          </a:prstGeom>
          <a:noFill/>
          <a:ln w="9525">
            <a:noFill/>
            <a:miter lim="800000"/>
            <a:headEnd/>
            <a:tailEnd/>
          </a:ln>
        </p:spPr>
        <p:txBody>
          <a:bodyPr>
            <a:spAutoFit/>
          </a:bodyPr>
          <a:lstStyle/>
          <a:p>
            <a:pPr marL="285750" indent="-285750" algn="just">
              <a:buFont typeface="Courier New" pitchFamily="49" charset="0"/>
              <a:buChar char="o"/>
            </a:pPr>
            <a:r>
              <a:rPr lang="en-US"/>
              <a:t>The most important commercial disaccharide is </a:t>
            </a:r>
            <a:r>
              <a:rPr lang="en-US" b="1"/>
              <a:t>sucrose</a:t>
            </a:r>
            <a:r>
              <a:rPr lang="en-US"/>
              <a:t>, ordinary table sugar. </a:t>
            </a:r>
          </a:p>
          <a:p>
            <a:pPr marL="285750" indent="-285750" algn="just">
              <a:buFont typeface="Courier New" pitchFamily="49" charset="0"/>
              <a:buChar char="o"/>
            </a:pPr>
            <a:r>
              <a:rPr lang="en-US"/>
              <a:t>Sucrose occurs in all photosynthetic plants, where it functions as an energy source. </a:t>
            </a:r>
          </a:p>
          <a:p>
            <a:pPr marL="285750" indent="-285750" algn="just">
              <a:buFont typeface="Courier New" pitchFamily="49" charset="0"/>
              <a:buChar char="o"/>
            </a:pPr>
            <a:r>
              <a:rPr lang="en-US"/>
              <a:t>It is obtained commercially from sugar cane and sugar beets, in which it constitutes 14% to 20% of the plant juices.</a:t>
            </a:r>
          </a:p>
          <a:p>
            <a:pPr marL="285750" indent="-285750" algn="just">
              <a:buFont typeface="Courier New" pitchFamily="49" charset="0"/>
              <a:buChar char="o"/>
            </a:pPr>
            <a:r>
              <a:rPr lang="en-US"/>
              <a:t>Sucrose is very water soluble (2 grams per milliliter at room temperature) because it is polar due to the presence of eight hydroxyl groups on its surface.</a:t>
            </a:r>
          </a:p>
          <a:p>
            <a:pPr marL="285750" indent="-285750" algn="just">
              <a:buFont typeface="Courier New" pitchFamily="49" charset="0"/>
              <a:buChar char="o"/>
            </a:pPr>
            <a:r>
              <a:rPr lang="en-US"/>
              <a:t>Hydrolysis of sucrose gives equimolar amounts of D-glucose and the ketose D-fructose.</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1013" y="1628800"/>
            <a:ext cx="5705475" cy="277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ChangeArrowheads="1"/>
          </p:cNvSpPr>
          <p:nvPr/>
        </p:nvSpPr>
        <p:spPr bwMode="auto">
          <a:xfrm>
            <a:off x="2411413" y="476250"/>
            <a:ext cx="2771775" cy="646113"/>
          </a:xfrm>
          <a:prstGeom prst="rect">
            <a:avLst/>
          </a:prstGeom>
          <a:noFill/>
          <a:ln w="9525">
            <a:noFill/>
            <a:miter lim="800000"/>
            <a:headEnd/>
            <a:tailEnd/>
          </a:ln>
        </p:spPr>
        <p:txBody>
          <a:bodyPr wrap="none">
            <a:spAutoFit/>
          </a:bodyPr>
          <a:lstStyle/>
          <a:p>
            <a:pPr algn="r"/>
            <a:r>
              <a:rPr lang="en-US" sz="3600" b="1">
                <a:latin typeface="Agency FB" pitchFamily="34" charset="0"/>
              </a:rPr>
              <a:t>Polysaccharides</a:t>
            </a:r>
          </a:p>
        </p:txBody>
      </p:sp>
      <p:sp>
        <p:nvSpPr>
          <p:cNvPr id="37891" name="Rectangle 2"/>
          <p:cNvSpPr>
            <a:spLocks noChangeArrowheads="1"/>
          </p:cNvSpPr>
          <p:nvPr/>
        </p:nvSpPr>
        <p:spPr bwMode="auto">
          <a:xfrm>
            <a:off x="196850" y="1628775"/>
            <a:ext cx="8534400" cy="1200150"/>
          </a:xfrm>
          <a:prstGeom prst="rect">
            <a:avLst/>
          </a:prstGeom>
          <a:noFill/>
          <a:ln w="9525">
            <a:noFill/>
            <a:miter lim="800000"/>
            <a:headEnd/>
            <a:tailEnd/>
          </a:ln>
        </p:spPr>
        <p:txBody>
          <a:bodyPr>
            <a:spAutoFit/>
          </a:bodyPr>
          <a:lstStyle/>
          <a:p>
            <a:pPr marL="230188" indent="-230188" algn="just">
              <a:buFont typeface="Courier New" pitchFamily="49" charset="0"/>
              <a:buChar char="o"/>
            </a:pPr>
            <a:r>
              <a:rPr lang="en-US"/>
              <a:t>Polysaccharides contain many linked monosaccharides and vary in chain length and molecular weight. </a:t>
            </a:r>
          </a:p>
          <a:p>
            <a:pPr marL="230188" indent="-230188" algn="just">
              <a:buFont typeface="Courier New" pitchFamily="49" charset="0"/>
              <a:buChar char="o"/>
            </a:pPr>
            <a:r>
              <a:rPr lang="en-US"/>
              <a:t>Most polysaccharides give a single monosaccharide on complete hydrolysis. </a:t>
            </a:r>
          </a:p>
          <a:p>
            <a:pPr marL="230188" indent="-230188" algn="just">
              <a:buFont typeface="Courier New" pitchFamily="49" charset="0"/>
              <a:buChar char="o"/>
            </a:pPr>
            <a:r>
              <a:rPr lang="en-US"/>
              <a:t>The monosaccharide units may be linked linearly, or the chains may be branched. </a:t>
            </a:r>
          </a:p>
        </p:txBody>
      </p:sp>
      <p:pic>
        <p:nvPicPr>
          <p:cNvPr id="37892" name="Picture 3"/>
          <p:cNvPicPr>
            <a:picLocks noChangeAspect="1" noChangeArrowheads="1"/>
          </p:cNvPicPr>
          <p:nvPr/>
        </p:nvPicPr>
        <p:blipFill>
          <a:blip r:embed="rId2" cstate="print"/>
          <a:srcRect/>
          <a:stretch>
            <a:fillRect/>
          </a:stretch>
        </p:blipFill>
        <p:spPr bwMode="auto">
          <a:xfrm>
            <a:off x="196850" y="3860800"/>
            <a:ext cx="4495800" cy="2120900"/>
          </a:xfrm>
          <a:prstGeom prst="rect">
            <a:avLst/>
          </a:prstGeom>
          <a:noFill/>
          <a:ln w="9525">
            <a:noFill/>
            <a:miter lim="800000"/>
            <a:headEnd/>
            <a:tailEnd/>
          </a:ln>
        </p:spPr>
      </p:pic>
      <p:pic>
        <p:nvPicPr>
          <p:cNvPr id="37893" name="Picture 4"/>
          <p:cNvPicPr>
            <a:picLocks noChangeAspect="1" noChangeArrowheads="1"/>
          </p:cNvPicPr>
          <p:nvPr/>
        </p:nvPicPr>
        <p:blipFill>
          <a:blip r:embed="rId3" cstate="print"/>
          <a:srcRect/>
          <a:stretch>
            <a:fillRect/>
          </a:stretch>
        </p:blipFill>
        <p:spPr bwMode="auto">
          <a:xfrm>
            <a:off x="5257800" y="3335338"/>
            <a:ext cx="3473450" cy="2843212"/>
          </a:xfrm>
          <a:prstGeom prst="rect">
            <a:avLst/>
          </a:prstGeom>
          <a:noFill/>
          <a:ln w="9525">
            <a:noFill/>
            <a:miter lim="800000"/>
            <a:headEnd/>
            <a:tailEnd/>
          </a:ln>
        </p:spPr>
      </p:pic>
      <p:sp>
        <p:nvSpPr>
          <p:cNvPr id="37894" name="Rectangle 5"/>
          <p:cNvSpPr>
            <a:spLocks noChangeArrowheads="1"/>
          </p:cNvSpPr>
          <p:nvPr/>
        </p:nvSpPr>
        <p:spPr bwMode="auto">
          <a:xfrm>
            <a:off x="196850" y="2997200"/>
            <a:ext cx="1752600" cy="400050"/>
          </a:xfrm>
          <a:prstGeom prst="rect">
            <a:avLst/>
          </a:prstGeom>
          <a:noFill/>
          <a:ln w="9525">
            <a:noFill/>
            <a:miter lim="800000"/>
            <a:headEnd/>
            <a:tailEnd/>
          </a:ln>
        </p:spPr>
        <p:txBody>
          <a:bodyPr>
            <a:spAutoFit/>
          </a:bodyPr>
          <a:lstStyle/>
          <a:p>
            <a:pPr marL="342900" indent="-342900">
              <a:buFont typeface="Wingdings" pitchFamily="2" charset="2"/>
              <a:buChar char="v"/>
            </a:pPr>
            <a:r>
              <a:rPr lang="en-US" sz="2000" b="1">
                <a:solidFill>
                  <a:srgbClr val="FF0000"/>
                </a:solidFill>
              </a:rPr>
              <a:t>Starch</a:t>
            </a:r>
            <a:endParaRPr lang="en-US" sz="2000">
              <a:solidFill>
                <a:srgbClr val="FF0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p:cNvSpPr>
            <a:spLocks noChangeArrowheads="1"/>
          </p:cNvSpPr>
          <p:nvPr/>
        </p:nvSpPr>
        <p:spPr bwMode="auto">
          <a:xfrm>
            <a:off x="179388" y="1628775"/>
            <a:ext cx="8686800" cy="5033963"/>
          </a:xfrm>
          <a:prstGeom prst="rect">
            <a:avLst/>
          </a:prstGeom>
          <a:noFill/>
          <a:ln w="9525">
            <a:noFill/>
            <a:miter lim="800000"/>
            <a:headEnd/>
            <a:tailEnd/>
          </a:ln>
        </p:spPr>
        <p:txBody>
          <a:bodyPr>
            <a:spAutoFit/>
          </a:bodyPr>
          <a:lstStyle/>
          <a:p>
            <a:pPr marL="230188" indent="-230188" algn="just">
              <a:lnSpc>
                <a:spcPct val="150000"/>
              </a:lnSpc>
              <a:buFont typeface="Courier New" pitchFamily="49" charset="0"/>
              <a:buChar char="o"/>
            </a:pPr>
            <a:r>
              <a:rPr lang="en-US" b="1"/>
              <a:t>Starch </a:t>
            </a:r>
            <a:r>
              <a:rPr lang="en-US"/>
              <a:t>is the energy-storing carbohydrate of plants. </a:t>
            </a:r>
          </a:p>
          <a:p>
            <a:pPr marL="230188" indent="-230188" algn="just">
              <a:lnSpc>
                <a:spcPct val="150000"/>
              </a:lnSpc>
              <a:buFont typeface="Courier New" pitchFamily="49" charset="0"/>
              <a:buChar char="o"/>
            </a:pPr>
            <a:r>
              <a:rPr lang="en-US"/>
              <a:t>It is a major component of cereals, potatoes, corn, and rice. </a:t>
            </a:r>
          </a:p>
          <a:p>
            <a:pPr marL="230188" indent="-230188" algn="just">
              <a:lnSpc>
                <a:spcPct val="150000"/>
              </a:lnSpc>
              <a:buFont typeface="Courier New" pitchFamily="49" charset="0"/>
              <a:buChar char="o"/>
            </a:pPr>
            <a:r>
              <a:rPr lang="en-US"/>
              <a:t>Starch is made up of glucose units joined mainly by 1,4-</a:t>
            </a:r>
            <a:r>
              <a:rPr lang="en-US">
                <a:sym typeface="Symbol" pitchFamily="18" charset="2"/>
              </a:rPr>
              <a:t></a:t>
            </a:r>
            <a:r>
              <a:rPr lang="en-US"/>
              <a:t>-glycosidic bonds, although the chains may have a number of branches attached through 1,6-</a:t>
            </a:r>
            <a:r>
              <a:rPr lang="en-US">
                <a:sym typeface="Symbol" pitchFamily="18" charset="2"/>
              </a:rPr>
              <a:t>  </a:t>
            </a:r>
            <a:r>
              <a:rPr lang="en-US"/>
              <a:t>-glycosidic bonds. </a:t>
            </a:r>
          </a:p>
          <a:p>
            <a:pPr marL="230188" indent="-230188" algn="just">
              <a:lnSpc>
                <a:spcPct val="150000"/>
              </a:lnSpc>
              <a:buFont typeface="Courier New" pitchFamily="49" charset="0"/>
              <a:buChar char="o"/>
            </a:pPr>
            <a:r>
              <a:rPr lang="en-US"/>
              <a:t>Partial hydrolysis of starch gives maltose, and complete hydrolysis gives only D-glucose.</a:t>
            </a:r>
          </a:p>
          <a:p>
            <a:pPr marL="230188" indent="-230188" algn="just">
              <a:lnSpc>
                <a:spcPct val="150000"/>
              </a:lnSpc>
              <a:buFont typeface="Courier New" pitchFamily="49" charset="0"/>
              <a:buChar char="o"/>
            </a:pPr>
            <a:r>
              <a:rPr lang="en-US"/>
              <a:t>Starch can be separated by various techniques into two fractions: </a:t>
            </a:r>
            <a:r>
              <a:rPr lang="en-US" b="1"/>
              <a:t>amylose</a:t>
            </a:r>
            <a:r>
              <a:rPr lang="en-US"/>
              <a:t> and </a:t>
            </a:r>
            <a:r>
              <a:rPr lang="en-US" b="1"/>
              <a:t>amylopectin</a:t>
            </a:r>
            <a:r>
              <a:rPr lang="en-US"/>
              <a:t>. </a:t>
            </a:r>
          </a:p>
          <a:p>
            <a:pPr marL="230188" indent="-230188" algn="just">
              <a:lnSpc>
                <a:spcPct val="150000"/>
              </a:lnSpc>
              <a:buFont typeface="Courier New" pitchFamily="49" charset="0"/>
              <a:buChar char="o"/>
            </a:pPr>
            <a:r>
              <a:rPr lang="en-US"/>
              <a:t>In </a:t>
            </a:r>
            <a:r>
              <a:rPr lang="en-US" b="1"/>
              <a:t>amylose</a:t>
            </a:r>
            <a:r>
              <a:rPr lang="en-US"/>
              <a:t>, which constitutes about 20% of starch, the glucose units (50 to 300) are in a continuous chain, with 1,4 linkages.</a:t>
            </a:r>
          </a:p>
          <a:p>
            <a:pPr marL="230188" indent="-230188" algn="just">
              <a:lnSpc>
                <a:spcPct val="150000"/>
              </a:lnSpc>
              <a:buFont typeface="Courier New" pitchFamily="49" charset="0"/>
              <a:buChar char="o"/>
            </a:pPr>
            <a:r>
              <a:rPr lang="en-US" b="1"/>
              <a:t>Amylopectin</a:t>
            </a:r>
            <a:r>
              <a:rPr lang="en-US"/>
              <a:t> is highly branched. Although each molecule may contain 300 to 5000 glucose units, chains with consecutive 1,4 links average only 25 to 30 units in length. </a:t>
            </a:r>
          </a:p>
          <a:p>
            <a:pPr marL="230188" indent="-230188" algn="just">
              <a:lnSpc>
                <a:spcPct val="150000"/>
              </a:lnSpc>
              <a:buFont typeface="Courier New" pitchFamily="49" charset="0"/>
              <a:buChar char="o"/>
            </a:pPr>
            <a:r>
              <a:rPr lang="en-US"/>
              <a:t>These chains are connected at branch points by 1,6 linkages.</a:t>
            </a:r>
          </a:p>
        </p:txBody>
      </p:sp>
      <p:sp>
        <p:nvSpPr>
          <p:cNvPr id="38915" name="Rectangle 5"/>
          <p:cNvSpPr>
            <a:spLocks noChangeArrowheads="1"/>
          </p:cNvSpPr>
          <p:nvPr/>
        </p:nvSpPr>
        <p:spPr bwMode="auto">
          <a:xfrm>
            <a:off x="539750" y="260350"/>
            <a:ext cx="1752600" cy="646113"/>
          </a:xfrm>
          <a:prstGeom prst="rect">
            <a:avLst/>
          </a:prstGeom>
          <a:noFill/>
          <a:ln w="9525">
            <a:noFill/>
            <a:miter lim="800000"/>
            <a:headEnd/>
            <a:tailEnd/>
          </a:ln>
        </p:spPr>
        <p:txBody>
          <a:bodyPr>
            <a:spAutoFit/>
          </a:bodyPr>
          <a:lstStyle/>
          <a:p>
            <a:pPr marL="342900" indent="-342900">
              <a:buFont typeface="Wingdings" pitchFamily="2" charset="2"/>
              <a:buChar char="v"/>
            </a:pPr>
            <a:r>
              <a:rPr lang="en-US" sz="3600" b="1">
                <a:solidFill>
                  <a:srgbClr val="FF0000"/>
                </a:solidFill>
              </a:rPr>
              <a:t>Starch</a:t>
            </a:r>
            <a:endParaRPr lang="en-US" sz="3600">
              <a:solidFill>
                <a:srgbClr val="FF00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
          <p:cNvSpPr>
            <a:spLocks noChangeArrowheads="1"/>
          </p:cNvSpPr>
          <p:nvPr/>
        </p:nvSpPr>
        <p:spPr bwMode="auto">
          <a:xfrm>
            <a:off x="358775" y="1773238"/>
            <a:ext cx="8686800" cy="3416300"/>
          </a:xfrm>
          <a:prstGeom prst="rect">
            <a:avLst/>
          </a:prstGeom>
          <a:noFill/>
          <a:ln w="9525">
            <a:noFill/>
            <a:miter lim="800000"/>
            <a:headEnd/>
            <a:tailEnd/>
          </a:ln>
        </p:spPr>
        <p:txBody>
          <a:bodyPr>
            <a:spAutoFit/>
          </a:bodyPr>
          <a:lstStyle/>
          <a:p>
            <a:pPr marL="230188" indent="-230188" algn="just">
              <a:lnSpc>
                <a:spcPct val="150000"/>
              </a:lnSpc>
              <a:buFont typeface="Courier New" pitchFamily="49" charset="0"/>
              <a:buChar char="o"/>
            </a:pPr>
            <a:r>
              <a:rPr lang="en-US" b="1"/>
              <a:t>Glycogen </a:t>
            </a:r>
            <a:r>
              <a:rPr lang="en-US"/>
              <a:t>is the energy-storing carbohydrate of animals. </a:t>
            </a:r>
          </a:p>
          <a:p>
            <a:pPr marL="230188" indent="-230188" algn="just">
              <a:lnSpc>
                <a:spcPct val="150000"/>
              </a:lnSpc>
              <a:buFont typeface="Courier New" pitchFamily="49" charset="0"/>
              <a:buChar char="o"/>
            </a:pPr>
            <a:r>
              <a:rPr lang="en-US"/>
              <a:t>Like starch, it is made of 1,4- and 1,6-linked glucose units. </a:t>
            </a:r>
          </a:p>
          <a:p>
            <a:pPr marL="230188" indent="-230188" algn="just">
              <a:lnSpc>
                <a:spcPct val="150000"/>
              </a:lnSpc>
              <a:buFont typeface="Courier New" pitchFamily="49" charset="0"/>
              <a:buChar char="o"/>
            </a:pPr>
            <a:r>
              <a:rPr lang="en-US"/>
              <a:t>Glycogen has a higher molecular weight than starch (perhaps 100,000 glucose units), and its structure is even more branched than that of amylopectin, with a branch every 8 to 12 glucose units.</a:t>
            </a:r>
          </a:p>
          <a:p>
            <a:pPr marL="230188" indent="-230188" algn="just">
              <a:lnSpc>
                <a:spcPct val="150000"/>
              </a:lnSpc>
              <a:buFont typeface="Courier New" pitchFamily="49" charset="0"/>
              <a:buChar char="o"/>
            </a:pPr>
            <a:r>
              <a:rPr lang="en-US"/>
              <a:t>Glycogen is produced from glucose that is absorbed from the intestines into the blood; transported to the liver, muscles, and elsewhere; and then polymerized enzymatically. </a:t>
            </a:r>
          </a:p>
          <a:p>
            <a:pPr marL="230188" indent="-230188" algn="just">
              <a:lnSpc>
                <a:spcPct val="150000"/>
              </a:lnSpc>
              <a:buFont typeface="Courier New" pitchFamily="49" charset="0"/>
              <a:buChar char="o"/>
            </a:pPr>
            <a:r>
              <a:rPr lang="en-US"/>
              <a:t>Glycogen helps maintain the glucose balance in the body by removing and storing excess glucose from ingested food and later supplying it to the blood when various cells need it for energy.</a:t>
            </a:r>
          </a:p>
        </p:txBody>
      </p:sp>
      <p:sp>
        <p:nvSpPr>
          <p:cNvPr id="39939" name="Rectangle 2"/>
          <p:cNvSpPr>
            <a:spLocks noChangeArrowheads="1"/>
          </p:cNvSpPr>
          <p:nvPr/>
        </p:nvSpPr>
        <p:spPr bwMode="auto">
          <a:xfrm>
            <a:off x="358775" y="260350"/>
            <a:ext cx="2822575" cy="646113"/>
          </a:xfrm>
          <a:prstGeom prst="rect">
            <a:avLst/>
          </a:prstGeom>
          <a:noFill/>
          <a:ln w="9525">
            <a:noFill/>
            <a:miter lim="800000"/>
            <a:headEnd/>
            <a:tailEnd/>
          </a:ln>
        </p:spPr>
        <p:txBody>
          <a:bodyPr>
            <a:spAutoFit/>
          </a:bodyPr>
          <a:lstStyle/>
          <a:p>
            <a:pPr marL="342900" indent="-342900">
              <a:buFont typeface="Wingdings" pitchFamily="2" charset="2"/>
              <a:buChar char="v"/>
            </a:pPr>
            <a:r>
              <a:rPr lang="en-US" sz="3600" b="1">
                <a:solidFill>
                  <a:srgbClr val="FF0000"/>
                </a:solidFill>
              </a:rPr>
              <a:t>Glycogen</a:t>
            </a:r>
            <a:endParaRPr lang="en-US" sz="3600">
              <a:solidFill>
                <a:srgbClr val="FF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320675" y="1814513"/>
            <a:ext cx="8534400" cy="708025"/>
          </a:xfrm>
          <a:prstGeom prst="rect">
            <a:avLst/>
          </a:prstGeom>
          <a:noFill/>
          <a:ln w="9525">
            <a:noFill/>
            <a:miter lim="800000"/>
            <a:headEnd/>
            <a:tailEnd/>
          </a:ln>
        </p:spPr>
        <p:txBody>
          <a:bodyPr>
            <a:spAutoFit/>
          </a:bodyPr>
          <a:lstStyle/>
          <a:p>
            <a:pPr marL="230188" indent="-230188" algn="just">
              <a:buFont typeface="Courier New" pitchFamily="49" charset="0"/>
              <a:buChar char="o"/>
            </a:pPr>
            <a:r>
              <a:rPr lang="en-US" sz="2000"/>
              <a:t>The term </a:t>
            </a:r>
            <a:r>
              <a:rPr lang="en-US" sz="2000" b="1" i="1">
                <a:solidFill>
                  <a:srgbClr val="FF0000"/>
                </a:solidFill>
              </a:rPr>
              <a:t>saccharide</a:t>
            </a:r>
            <a:r>
              <a:rPr lang="en-US" sz="2000" i="1"/>
              <a:t> </a:t>
            </a:r>
            <a:r>
              <a:rPr lang="en-US" sz="2000"/>
              <a:t>comes from Latin (</a:t>
            </a:r>
            <a:r>
              <a:rPr lang="en-US" sz="2000" i="1"/>
              <a:t>saccharum, </a:t>
            </a:r>
            <a:r>
              <a:rPr lang="en-US" sz="2000"/>
              <a:t>sugar) and refers to the sweet taste of some simple carbohydrates.</a:t>
            </a:r>
          </a:p>
        </p:txBody>
      </p:sp>
      <p:sp>
        <p:nvSpPr>
          <p:cNvPr id="16387" name="Rectangle 3"/>
          <p:cNvSpPr>
            <a:spLocks noChangeArrowheads="1"/>
          </p:cNvSpPr>
          <p:nvPr/>
        </p:nvSpPr>
        <p:spPr bwMode="auto">
          <a:xfrm>
            <a:off x="320675" y="2698750"/>
            <a:ext cx="8534400" cy="706438"/>
          </a:xfrm>
          <a:prstGeom prst="rect">
            <a:avLst/>
          </a:prstGeom>
          <a:noFill/>
          <a:ln w="9525">
            <a:noFill/>
            <a:miter lim="800000"/>
            <a:headEnd/>
            <a:tailEnd/>
          </a:ln>
        </p:spPr>
        <p:txBody>
          <a:bodyPr>
            <a:spAutoFit/>
          </a:bodyPr>
          <a:lstStyle/>
          <a:p>
            <a:pPr marL="230188" indent="-230188" algn="just">
              <a:buFont typeface="Courier New" pitchFamily="49" charset="0"/>
              <a:buChar char="o"/>
            </a:pPr>
            <a:r>
              <a:rPr lang="en-US" sz="2000"/>
              <a:t>The three classes of carbohydrates are related to each other through hydrolysis.</a:t>
            </a:r>
          </a:p>
        </p:txBody>
      </p:sp>
      <p:pic>
        <p:nvPicPr>
          <p:cNvPr id="16388" name="Picture 2"/>
          <p:cNvPicPr>
            <a:picLocks noChangeAspect="1" noChangeArrowheads="1"/>
          </p:cNvPicPr>
          <p:nvPr/>
        </p:nvPicPr>
        <p:blipFill>
          <a:blip r:embed="rId2" cstate="print"/>
          <a:srcRect l="1218" t="16685" r="4027" b="21822"/>
          <a:stretch>
            <a:fillRect/>
          </a:stretch>
        </p:blipFill>
        <p:spPr bwMode="auto">
          <a:xfrm>
            <a:off x="1115616" y="3573016"/>
            <a:ext cx="6902450" cy="560387"/>
          </a:xfrm>
          <a:prstGeom prst="rect">
            <a:avLst/>
          </a:prstGeom>
          <a:noFill/>
          <a:ln w="9525">
            <a:solidFill>
              <a:srgbClr val="FF0000"/>
            </a:solidFill>
            <a:miter lim="800000"/>
            <a:headEnd/>
            <a:tailEnd/>
          </a:ln>
        </p:spPr>
      </p:pic>
      <p:pic>
        <p:nvPicPr>
          <p:cNvPr id="16389" name="Picture 3"/>
          <p:cNvPicPr>
            <a:picLocks noChangeAspect="1" noChangeArrowheads="1"/>
          </p:cNvPicPr>
          <p:nvPr/>
        </p:nvPicPr>
        <p:blipFill>
          <a:blip r:embed="rId3" cstate="print"/>
          <a:srcRect t="8031" b="17068"/>
          <a:stretch>
            <a:fillRect/>
          </a:stretch>
        </p:blipFill>
        <p:spPr bwMode="auto">
          <a:xfrm>
            <a:off x="1771650" y="4724400"/>
            <a:ext cx="5562600" cy="749300"/>
          </a:xfrm>
          <a:prstGeom prst="rect">
            <a:avLst/>
          </a:prstGeom>
          <a:noFill/>
          <a:ln w="9525">
            <a:solidFill>
              <a:srgbClr val="FF0000"/>
            </a:solidFill>
            <a:miter lim="800000"/>
            <a:headEnd/>
            <a:tailEnd/>
          </a:ln>
        </p:spPr>
      </p:pic>
      <p:sp>
        <p:nvSpPr>
          <p:cNvPr id="16390" name="Title 1"/>
          <p:cNvSpPr txBox="1">
            <a:spLocks/>
          </p:cNvSpPr>
          <p:nvPr/>
        </p:nvSpPr>
        <p:spPr bwMode="auto">
          <a:xfrm>
            <a:off x="476250" y="341313"/>
            <a:ext cx="8153400" cy="990600"/>
          </a:xfrm>
          <a:prstGeom prst="rect">
            <a:avLst/>
          </a:prstGeom>
          <a:noFill/>
          <a:ln w="9525">
            <a:noFill/>
            <a:miter lim="800000"/>
            <a:headEnd/>
            <a:tailEnd/>
          </a:ln>
        </p:spPr>
        <p:txBody>
          <a:bodyPr anchor="ctr"/>
          <a:lstStyle/>
          <a:p>
            <a:pPr algn="ctr"/>
            <a:r>
              <a:rPr lang="en-US" sz="4400" b="1">
                <a:latin typeface="Agency FB" pitchFamily="34" charset="0"/>
              </a:rPr>
              <a:t>Carbohydrates</a:t>
            </a:r>
            <a:endParaRPr lang="en-US" sz="4400">
              <a:solidFill>
                <a:schemeClr val="tx2"/>
              </a:solidFill>
            </a:endParaRPr>
          </a:p>
        </p:txBody>
      </p:sp>
      <p:sp>
        <p:nvSpPr>
          <p:cNvPr id="16391" name="Rectangle 7"/>
          <p:cNvSpPr>
            <a:spLocks noChangeArrowheads="1"/>
          </p:cNvSpPr>
          <p:nvPr/>
        </p:nvSpPr>
        <p:spPr bwMode="auto">
          <a:xfrm>
            <a:off x="285750" y="5661025"/>
            <a:ext cx="8534400" cy="977900"/>
          </a:xfrm>
          <a:prstGeom prst="rect">
            <a:avLst/>
          </a:prstGeom>
          <a:noFill/>
          <a:ln w="9525">
            <a:noFill/>
            <a:miter lim="800000"/>
            <a:headEnd/>
            <a:tailEnd/>
          </a:ln>
        </p:spPr>
        <p:txBody>
          <a:bodyPr>
            <a:spAutoFit/>
          </a:bodyPr>
          <a:lstStyle/>
          <a:p>
            <a:pPr marL="230188" indent="-230188" algn="just">
              <a:lnSpc>
                <a:spcPct val="150000"/>
              </a:lnSpc>
              <a:buFont typeface="Courier New" pitchFamily="49" charset="0"/>
              <a:buChar char="o"/>
            </a:pPr>
            <a:r>
              <a:rPr lang="en-US" sz="2000" b="1" i="1" dirty="0" err="1">
                <a:solidFill>
                  <a:srgbClr val="FF0000"/>
                </a:solidFill>
              </a:rPr>
              <a:t>Monosaccharides</a:t>
            </a:r>
            <a:r>
              <a:rPr lang="en-US" sz="2000" b="1" dirty="0"/>
              <a:t> </a:t>
            </a:r>
            <a:r>
              <a:rPr lang="en-US" sz="2000" dirty="0"/>
              <a:t>(or </a:t>
            </a:r>
            <a:r>
              <a:rPr lang="en-US" sz="2000" dirty="0">
                <a:solidFill>
                  <a:srgbClr val="0000FF"/>
                </a:solidFill>
              </a:rPr>
              <a:t>simple sugars</a:t>
            </a:r>
            <a:r>
              <a:rPr lang="en-US" sz="2000" dirty="0"/>
              <a:t>) are carbohydrates that cannot be hydrolyzed to simpler compounds.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p:cNvSpPr>
            <a:spLocks noChangeArrowheads="1"/>
          </p:cNvSpPr>
          <p:nvPr/>
        </p:nvSpPr>
        <p:spPr bwMode="auto">
          <a:xfrm>
            <a:off x="250825" y="333375"/>
            <a:ext cx="3181350" cy="646113"/>
          </a:xfrm>
          <a:prstGeom prst="rect">
            <a:avLst/>
          </a:prstGeom>
          <a:noFill/>
          <a:ln w="9525">
            <a:noFill/>
            <a:miter lim="800000"/>
            <a:headEnd/>
            <a:tailEnd/>
          </a:ln>
        </p:spPr>
        <p:txBody>
          <a:bodyPr>
            <a:spAutoFit/>
          </a:bodyPr>
          <a:lstStyle/>
          <a:p>
            <a:pPr marL="342900" indent="-342900">
              <a:buFont typeface="Wingdings" pitchFamily="2" charset="2"/>
              <a:buChar char="v"/>
            </a:pPr>
            <a:r>
              <a:rPr lang="en-US" sz="3600" b="1">
                <a:solidFill>
                  <a:srgbClr val="FF0000"/>
                </a:solidFill>
              </a:rPr>
              <a:t>Cellulose</a:t>
            </a:r>
            <a:endParaRPr lang="en-US" sz="3600">
              <a:solidFill>
                <a:srgbClr val="FF0000"/>
              </a:solidFill>
            </a:endParaRPr>
          </a:p>
        </p:txBody>
      </p:sp>
      <p:pic>
        <p:nvPicPr>
          <p:cNvPr id="40963" name="Picture 2"/>
          <p:cNvPicPr>
            <a:picLocks noChangeAspect="1" noChangeArrowheads="1"/>
          </p:cNvPicPr>
          <p:nvPr/>
        </p:nvPicPr>
        <p:blipFill>
          <a:blip r:embed="rId2" cstate="print"/>
          <a:srcRect t="6444"/>
          <a:stretch>
            <a:fillRect/>
          </a:stretch>
        </p:blipFill>
        <p:spPr bwMode="auto">
          <a:xfrm>
            <a:off x="1258888" y="1851025"/>
            <a:ext cx="6848475" cy="1835150"/>
          </a:xfrm>
          <a:prstGeom prst="rect">
            <a:avLst/>
          </a:prstGeom>
          <a:noFill/>
          <a:ln w="9525">
            <a:noFill/>
            <a:miter lim="800000"/>
            <a:headEnd/>
            <a:tailEnd/>
          </a:ln>
        </p:spPr>
      </p:pic>
      <p:sp>
        <p:nvSpPr>
          <p:cNvPr id="40964" name="Rectangle 3"/>
          <p:cNvSpPr>
            <a:spLocks noChangeArrowheads="1"/>
          </p:cNvSpPr>
          <p:nvPr/>
        </p:nvSpPr>
        <p:spPr bwMode="auto">
          <a:xfrm>
            <a:off x="250825" y="3789363"/>
            <a:ext cx="8610600" cy="2965450"/>
          </a:xfrm>
          <a:prstGeom prst="rect">
            <a:avLst/>
          </a:prstGeom>
          <a:noFill/>
          <a:ln w="9525">
            <a:noFill/>
            <a:miter lim="800000"/>
            <a:headEnd/>
            <a:tailEnd/>
          </a:ln>
        </p:spPr>
        <p:txBody>
          <a:bodyPr>
            <a:spAutoFit/>
          </a:bodyPr>
          <a:lstStyle/>
          <a:p>
            <a:pPr marL="230188" indent="-230188" algn="just">
              <a:lnSpc>
                <a:spcPct val="150000"/>
              </a:lnSpc>
              <a:buFont typeface="Courier New" pitchFamily="49" charset="0"/>
              <a:buChar char="o"/>
            </a:pPr>
            <a:r>
              <a:rPr lang="en-US" b="1" dirty="0"/>
              <a:t>Cellulose </a:t>
            </a:r>
            <a:r>
              <a:rPr lang="en-US" dirty="0"/>
              <a:t>is an </a:t>
            </a:r>
            <a:r>
              <a:rPr lang="en-US" i="1" dirty="0" err="1"/>
              <a:t>unbranched</a:t>
            </a:r>
            <a:r>
              <a:rPr lang="en-US" i="1" dirty="0"/>
              <a:t> </a:t>
            </a:r>
            <a:r>
              <a:rPr lang="en-US" dirty="0"/>
              <a:t>polymer of glucose joined by 1,4-</a:t>
            </a:r>
            <a:r>
              <a:rPr lang="en-US" dirty="0">
                <a:sym typeface="Symbol" pitchFamily="18" charset="2"/>
              </a:rPr>
              <a:t></a:t>
            </a:r>
            <a:r>
              <a:rPr lang="en-US" dirty="0"/>
              <a:t>-</a:t>
            </a:r>
            <a:r>
              <a:rPr lang="en-US" dirty="0" err="1"/>
              <a:t>glycosidic</a:t>
            </a:r>
            <a:r>
              <a:rPr lang="en-US" dirty="0"/>
              <a:t> bonds. </a:t>
            </a:r>
          </a:p>
          <a:p>
            <a:pPr marL="230188" indent="-230188" algn="just">
              <a:lnSpc>
                <a:spcPct val="150000"/>
              </a:lnSpc>
              <a:buFont typeface="Courier New" pitchFamily="49" charset="0"/>
              <a:buChar char="o"/>
            </a:pPr>
            <a:r>
              <a:rPr lang="en-US" dirty="0"/>
              <a:t>It consists of linear chains of </a:t>
            </a:r>
            <a:r>
              <a:rPr lang="en-US" dirty="0" err="1"/>
              <a:t>cellobiose</a:t>
            </a:r>
            <a:r>
              <a:rPr lang="en-US" dirty="0"/>
              <a:t> units.</a:t>
            </a:r>
          </a:p>
          <a:p>
            <a:pPr marL="230188" indent="-230188" algn="just">
              <a:lnSpc>
                <a:spcPct val="150000"/>
              </a:lnSpc>
              <a:buFont typeface="Courier New" pitchFamily="49" charset="0"/>
              <a:buChar char="o"/>
            </a:pPr>
            <a:r>
              <a:rPr lang="en-US" dirty="0"/>
              <a:t>These linear molecules, containing an average of 5000 glucose units, aggregate to give fibrils bound together by hydrogen bonds between hydroxyls on adjacent chains. </a:t>
            </a:r>
          </a:p>
          <a:p>
            <a:pPr marL="230188" indent="-230188" algn="just">
              <a:lnSpc>
                <a:spcPct val="150000"/>
              </a:lnSpc>
              <a:buFont typeface="Courier New" pitchFamily="49" charset="0"/>
              <a:buChar char="o"/>
            </a:pPr>
            <a:r>
              <a:rPr lang="en-US" dirty="0"/>
              <a:t>Cellulose fibers having considerable physical strength are built up from these fibrils, wound spirally in opposite directions around a central axis. </a:t>
            </a:r>
          </a:p>
          <a:p>
            <a:pPr marL="230188" indent="-230188" algn="just">
              <a:lnSpc>
                <a:spcPct val="150000"/>
              </a:lnSpc>
              <a:buFont typeface="Courier New" pitchFamily="49" charset="0"/>
              <a:buChar char="o"/>
            </a:pPr>
            <a:r>
              <a:rPr lang="en-US" dirty="0"/>
              <a:t>Wood, cotton, hemp, linen, straw, and corncobs are mainly cellulose.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1484784"/>
            <a:ext cx="8543925" cy="3785652"/>
          </a:xfrm>
          <a:prstGeom prst="rect">
            <a:avLst/>
          </a:prstGeom>
        </p:spPr>
        <p:txBody>
          <a:bodyPr>
            <a:spAutoFit/>
          </a:bodyPr>
          <a:lstStyle/>
          <a:p>
            <a:pPr marL="230188" indent="-230188" algn="just">
              <a:lnSpc>
                <a:spcPct val="150000"/>
              </a:lnSpc>
              <a:buFont typeface="Courier New" panose="02070309020205020404" pitchFamily="49" charset="0"/>
              <a:buChar char="o"/>
              <a:defRPr/>
            </a:pPr>
            <a:r>
              <a:rPr lang="en-US" sz="2000" b="1" i="1" dirty="0">
                <a:solidFill>
                  <a:srgbClr val="FF0000"/>
                </a:solidFill>
              </a:rPr>
              <a:t>Disaccharides </a:t>
            </a:r>
            <a:r>
              <a:rPr lang="en-US" sz="2000" dirty="0"/>
              <a:t>contain two </a:t>
            </a:r>
            <a:r>
              <a:rPr lang="en-US" sz="2000" dirty="0" err="1"/>
              <a:t>monosaccharides</a:t>
            </a:r>
            <a:r>
              <a:rPr lang="en-US" sz="2000" dirty="0"/>
              <a:t> </a:t>
            </a:r>
          </a:p>
          <a:p>
            <a:pPr marL="230188" algn="just">
              <a:lnSpc>
                <a:spcPct val="150000"/>
              </a:lnSpc>
              <a:defRPr/>
            </a:pPr>
            <a:r>
              <a:rPr lang="en-US" sz="2000" i="1" dirty="0">
                <a:solidFill>
                  <a:srgbClr val="0000FF"/>
                </a:solidFill>
              </a:rPr>
              <a:t>Example;</a:t>
            </a:r>
            <a:r>
              <a:rPr lang="en-US" sz="2000" dirty="0"/>
              <a:t> Maltose is a disaccharide made of two glucose units.</a:t>
            </a:r>
          </a:p>
          <a:p>
            <a:pPr marL="1200150" algn="just">
              <a:lnSpc>
                <a:spcPct val="150000"/>
              </a:lnSpc>
              <a:defRPr/>
            </a:pPr>
            <a:r>
              <a:rPr lang="en-US" sz="2000" dirty="0"/>
              <a:t>Sucrose is made of two different monosaccharide units: glucose and fructose.</a:t>
            </a:r>
            <a:endParaRPr lang="en-US" sz="2000" b="1" i="1" dirty="0">
              <a:solidFill>
                <a:srgbClr val="FF0000"/>
              </a:solidFill>
            </a:endParaRPr>
          </a:p>
          <a:p>
            <a:pPr marL="230188" indent="-230188" algn="just">
              <a:lnSpc>
                <a:spcPct val="150000"/>
              </a:lnSpc>
              <a:buFont typeface="Courier New" panose="02070309020205020404" pitchFamily="49" charset="0"/>
              <a:buChar char="o"/>
              <a:defRPr/>
            </a:pPr>
            <a:r>
              <a:rPr lang="en-US" sz="2000" b="1" i="1" dirty="0">
                <a:solidFill>
                  <a:srgbClr val="FF0000"/>
                </a:solidFill>
              </a:rPr>
              <a:t>Oligosaccharides</a:t>
            </a:r>
            <a:r>
              <a:rPr lang="en-US" sz="2000" b="1" dirty="0"/>
              <a:t> </a:t>
            </a:r>
            <a:r>
              <a:rPr lang="en-US" sz="2000" dirty="0"/>
              <a:t>(from the Greek </a:t>
            </a:r>
            <a:r>
              <a:rPr lang="en-US" sz="2000" i="1" dirty="0" err="1"/>
              <a:t>oligos</a:t>
            </a:r>
            <a:r>
              <a:rPr lang="en-US" sz="2000" i="1" dirty="0"/>
              <a:t>, </a:t>
            </a:r>
            <a:r>
              <a:rPr lang="en-US" sz="2000" dirty="0"/>
              <a:t>few) contain at least three and generally no more than a ten linked monosaccharide units. They may be called </a:t>
            </a:r>
            <a:r>
              <a:rPr lang="en-US" sz="2000" b="1" dirty="0" err="1"/>
              <a:t>trisaccharides</a:t>
            </a:r>
            <a:r>
              <a:rPr lang="en-US" sz="2000" dirty="0"/>
              <a:t>, </a:t>
            </a:r>
            <a:r>
              <a:rPr lang="en-US" sz="2000" b="1" dirty="0" err="1"/>
              <a:t>tetrasaccharides</a:t>
            </a:r>
            <a:r>
              <a:rPr lang="en-US" sz="2000" dirty="0"/>
              <a:t>, and so on, depending on the number of units, which may be the same or different. </a:t>
            </a:r>
          </a:p>
        </p:txBody>
      </p:sp>
      <p:sp>
        <p:nvSpPr>
          <p:cNvPr id="4" name="Rectangle 3"/>
          <p:cNvSpPr/>
          <p:nvPr/>
        </p:nvSpPr>
        <p:spPr>
          <a:xfrm>
            <a:off x="395536" y="5085184"/>
            <a:ext cx="8458200" cy="1438275"/>
          </a:xfrm>
          <a:prstGeom prst="rect">
            <a:avLst/>
          </a:prstGeom>
        </p:spPr>
        <p:txBody>
          <a:bodyPr>
            <a:spAutoFit/>
          </a:bodyPr>
          <a:lstStyle/>
          <a:p>
            <a:pPr marL="230188" indent="-230188" algn="just">
              <a:lnSpc>
                <a:spcPct val="150000"/>
              </a:lnSpc>
              <a:buFont typeface="Courier New" panose="02070309020205020404" pitchFamily="49" charset="0"/>
              <a:buChar char="o"/>
              <a:defRPr/>
            </a:pPr>
            <a:r>
              <a:rPr lang="en-US" sz="2000" b="1" i="1" dirty="0">
                <a:solidFill>
                  <a:srgbClr val="FF0000"/>
                </a:solidFill>
              </a:rPr>
              <a:t>Polysaccharides</a:t>
            </a:r>
            <a:r>
              <a:rPr lang="en-US" sz="2000" b="1" dirty="0"/>
              <a:t> </a:t>
            </a:r>
            <a:r>
              <a:rPr lang="en-US" sz="2000" dirty="0"/>
              <a:t>contain many monosaccharide units—sometimes hundreds or even thousands. Usually, but not always, the units are identical. </a:t>
            </a:r>
          </a:p>
          <a:p>
            <a:pPr marL="230188" algn="just">
              <a:lnSpc>
                <a:spcPct val="150000"/>
              </a:lnSpc>
              <a:defRPr/>
            </a:pPr>
            <a:r>
              <a:rPr lang="en-US" sz="2000" i="1" dirty="0">
                <a:solidFill>
                  <a:srgbClr val="0000FF"/>
                </a:solidFill>
              </a:rPr>
              <a:t>Example;</a:t>
            </a:r>
            <a:r>
              <a:rPr lang="en-US" sz="2000" dirty="0"/>
              <a:t> starch and cellulose, contain linked units of the same monosaccharide, glucose.</a:t>
            </a:r>
          </a:p>
        </p:txBody>
      </p:sp>
      <p:sp>
        <p:nvSpPr>
          <p:cNvPr id="17412" name="Title 1"/>
          <p:cNvSpPr txBox="1">
            <a:spLocks/>
          </p:cNvSpPr>
          <p:nvPr/>
        </p:nvSpPr>
        <p:spPr bwMode="auto">
          <a:xfrm>
            <a:off x="476250" y="341313"/>
            <a:ext cx="8153400" cy="990600"/>
          </a:xfrm>
          <a:prstGeom prst="rect">
            <a:avLst/>
          </a:prstGeom>
          <a:noFill/>
          <a:ln w="9525">
            <a:noFill/>
            <a:miter lim="800000"/>
            <a:headEnd/>
            <a:tailEnd/>
          </a:ln>
        </p:spPr>
        <p:txBody>
          <a:bodyPr anchor="ctr"/>
          <a:lstStyle/>
          <a:p>
            <a:pPr algn="ctr"/>
            <a:r>
              <a:rPr lang="en-US" sz="4400" b="1">
                <a:latin typeface="Agency FB" pitchFamily="34" charset="0"/>
              </a:rPr>
              <a:t>Carbohydrates</a:t>
            </a:r>
            <a:endParaRPr lang="en-US" sz="4400">
              <a:solidFill>
                <a:schemeClr val="tx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ChangeArrowheads="1"/>
          </p:cNvSpPr>
          <p:nvPr/>
        </p:nvSpPr>
        <p:spPr bwMode="auto">
          <a:xfrm>
            <a:off x="250825" y="1636713"/>
            <a:ext cx="8610600" cy="514350"/>
          </a:xfrm>
          <a:prstGeom prst="rect">
            <a:avLst/>
          </a:prstGeom>
          <a:noFill/>
          <a:ln w="9525">
            <a:noFill/>
            <a:miter lim="800000"/>
            <a:headEnd/>
            <a:tailEnd/>
          </a:ln>
        </p:spPr>
        <p:txBody>
          <a:bodyPr>
            <a:spAutoFit/>
          </a:bodyPr>
          <a:lstStyle/>
          <a:p>
            <a:pPr marL="285750" indent="-285750" algn="just">
              <a:lnSpc>
                <a:spcPct val="150000"/>
              </a:lnSpc>
              <a:buFont typeface="Courier New" pitchFamily="49" charset="0"/>
              <a:buChar char="o"/>
            </a:pPr>
            <a:r>
              <a:rPr lang="en-US" sz="2000"/>
              <a:t>Monosaccharides are classified  according to:</a:t>
            </a:r>
          </a:p>
        </p:txBody>
      </p:sp>
      <p:sp>
        <p:nvSpPr>
          <p:cNvPr id="18435" name="Rectangle 4"/>
          <p:cNvSpPr>
            <a:spLocks noChangeArrowheads="1"/>
          </p:cNvSpPr>
          <p:nvPr/>
        </p:nvSpPr>
        <p:spPr bwMode="auto">
          <a:xfrm>
            <a:off x="708025" y="2084388"/>
            <a:ext cx="7924800" cy="923925"/>
          </a:xfrm>
          <a:prstGeom prst="rect">
            <a:avLst/>
          </a:prstGeom>
          <a:noFill/>
          <a:ln w="9525">
            <a:noFill/>
            <a:miter lim="800000"/>
            <a:headEnd/>
            <a:tailEnd/>
          </a:ln>
        </p:spPr>
        <p:txBody>
          <a:bodyPr>
            <a:spAutoFit/>
          </a:bodyPr>
          <a:lstStyle/>
          <a:p>
            <a:pPr marL="285750" indent="-285750" algn="just">
              <a:lnSpc>
                <a:spcPct val="150000"/>
              </a:lnSpc>
              <a:buFontTx/>
              <a:buChar char="-"/>
            </a:pPr>
            <a:r>
              <a:rPr lang="en-US"/>
              <a:t>The number of carbon atoms present (</a:t>
            </a:r>
            <a:r>
              <a:rPr lang="en-US" b="1"/>
              <a:t>triose</a:t>
            </a:r>
            <a:r>
              <a:rPr lang="en-US"/>
              <a:t>, </a:t>
            </a:r>
            <a:r>
              <a:rPr lang="en-US" b="1"/>
              <a:t>tetrose</a:t>
            </a:r>
            <a:r>
              <a:rPr lang="en-US"/>
              <a:t>, </a:t>
            </a:r>
            <a:r>
              <a:rPr lang="en-US" b="1"/>
              <a:t>pentose</a:t>
            </a:r>
            <a:r>
              <a:rPr lang="en-US"/>
              <a:t>, </a:t>
            </a:r>
            <a:r>
              <a:rPr lang="en-US" b="1"/>
              <a:t>hexose</a:t>
            </a:r>
            <a:r>
              <a:rPr lang="en-US"/>
              <a:t>, and so on).</a:t>
            </a:r>
          </a:p>
          <a:p>
            <a:pPr marL="285750" indent="-285750" algn="just">
              <a:lnSpc>
                <a:spcPct val="150000"/>
              </a:lnSpc>
              <a:buFontTx/>
              <a:buChar char="-"/>
            </a:pPr>
            <a:r>
              <a:rPr lang="en-US"/>
              <a:t>Whether the carbonyl group is present as an aldehyde (</a:t>
            </a:r>
            <a:r>
              <a:rPr lang="en-US" b="1"/>
              <a:t>aldose</a:t>
            </a:r>
            <a:r>
              <a:rPr lang="en-US"/>
              <a:t>) or as a ketone (</a:t>
            </a:r>
            <a:r>
              <a:rPr lang="en-US" b="1"/>
              <a:t>ketose</a:t>
            </a:r>
            <a:r>
              <a:rPr lang="en-US"/>
              <a:t>).</a:t>
            </a:r>
          </a:p>
        </p:txBody>
      </p:sp>
      <p:pic>
        <p:nvPicPr>
          <p:cNvPr id="18436" name="Picture 2"/>
          <p:cNvPicPr>
            <a:picLocks noChangeAspect="1" noChangeArrowheads="1"/>
          </p:cNvPicPr>
          <p:nvPr/>
        </p:nvPicPr>
        <p:blipFill>
          <a:blip r:embed="rId2" cstate="print"/>
          <a:srcRect l="1712" r="9990" b="10680"/>
          <a:stretch>
            <a:fillRect/>
          </a:stretch>
        </p:blipFill>
        <p:spPr bwMode="auto">
          <a:xfrm>
            <a:off x="2498725" y="5326063"/>
            <a:ext cx="4114800" cy="1416050"/>
          </a:xfrm>
          <a:prstGeom prst="rect">
            <a:avLst/>
          </a:prstGeom>
          <a:noFill/>
          <a:ln w="9525">
            <a:noFill/>
            <a:miter lim="800000"/>
            <a:headEnd/>
            <a:tailEnd/>
          </a:ln>
        </p:spPr>
      </p:pic>
      <p:sp>
        <p:nvSpPr>
          <p:cNvPr id="18437" name="Rectangle 6"/>
          <p:cNvSpPr>
            <a:spLocks noChangeArrowheads="1"/>
          </p:cNvSpPr>
          <p:nvPr/>
        </p:nvSpPr>
        <p:spPr bwMode="auto">
          <a:xfrm>
            <a:off x="250825" y="3084513"/>
            <a:ext cx="8610600" cy="1900237"/>
          </a:xfrm>
          <a:prstGeom prst="rect">
            <a:avLst/>
          </a:prstGeom>
          <a:noFill/>
          <a:ln w="9525">
            <a:noFill/>
            <a:miter lim="800000"/>
            <a:headEnd/>
            <a:tailEnd/>
          </a:ln>
        </p:spPr>
        <p:txBody>
          <a:bodyPr>
            <a:spAutoFit/>
          </a:bodyPr>
          <a:lstStyle/>
          <a:p>
            <a:pPr marL="285750" indent="-285750" algn="just">
              <a:lnSpc>
                <a:spcPct val="150000"/>
              </a:lnSpc>
              <a:buFont typeface="Courier New" pitchFamily="49" charset="0"/>
              <a:buChar char="o"/>
            </a:pPr>
            <a:r>
              <a:rPr lang="en-US" sz="2000"/>
              <a:t>There are only two trioses: glyceraldehyde and dihydroxyacetone. </a:t>
            </a:r>
          </a:p>
          <a:p>
            <a:pPr marL="285750" indent="-285750" algn="just">
              <a:lnSpc>
                <a:spcPct val="150000"/>
              </a:lnSpc>
              <a:buFont typeface="Courier New" pitchFamily="49" charset="0"/>
              <a:buChar char="o"/>
            </a:pPr>
            <a:r>
              <a:rPr lang="en-US" sz="2000"/>
              <a:t>Glyceraldehyde is the simplest aldose, and dihydroxyacetone is the simplest ketose.</a:t>
            </a:r>
          </a:p>
          <a:p>
            <a:pPr marL="285750" indent="-285750" algn="just">
              <a:lnSpc>
                <a:spcPct val="150000"/>
              </a:lnSpc>
              <a:buFont typeface="Courier New" pitchFamily="49" charset="0"/>
              <a:buChar char="o"/>
            </a:pPr>
            <a:r>
              <a:rPr lang="en-US" sz="2000"/>
              <a:t>Each is related to glycerol in that each has a carbonyl group in place of one of the hydroxyl groups.</a:t>
            </a:r>
          </a:p>
        </p:txBody>
      </p:sp>
      <p:sp>
        <p:nvSpPr>
          <p:cNvPr id="18438" name="Rectangle 7"/>
          <p:cNvSpPr>
            <a:spLocks noChangeArrowheads="1"/>
          </p:cNvSpPr>
          <p:nvPr/>
        </p:nvSpPr>
        <p:spPr bwMode="auto">
          <a:xfrm>
            <a:off x="2493963" y="230188"/>
            <a:ext cx="2925762" cy="646112"/>
          </a:xfrm>
          <a:prstGeom prst="rect">
            <a:avLst/>
          </a:prstGeom>
          <a:noFill/>
          <a:ln w="9525">
            <a:noFill/>
            <a:miter lim="800000"/>
            <a:headEnd/>
            <a:tailEnd/>
          </a:ln>
        </p:spPr>
        <p:txBody>
          <a:bodyPr wrap="none">
            <a:spAutoFit/>
          </a:bodyPr>
          <a:lstStyle/>
          <a:p>
            <a:pPr algn="r"/>
            <a:r>
              <a:rPr lang="en-US" sz="3600" b="1">
                <a:latin typeface="Agency FB" pitchFamily="34" charset="0"/>
              </a:rPr>
              <a:t>Monosaccharides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srcRect/>
          <a:stretch>
            <a:fillRect/>
          </a:stretch>
        </p:blipFill>
        <p:spPr bwMode="auto">
          <a:xfrm>
            <a:off x="1116013" y="3716338"/>
            <a:ext cx="6446837" cy="2819400"/>
          </a:xfrm>
          <a:prstGeom prst="rect">
            <a:avLst/>
          </a:prstGeom>
          <a:noFill/>
          <a:ln w="9525">
            <a:solidFill>
              <a:srgbClr val="FF0000"/>
            </a:solidFill>
            <a:miter lim="800000"/>
            <a:headEnd/>
            <a:tailEnd/>
          </a:ln>
        </p:spPr>
      </p:pic>
      <p:sp>
        <p:nvSpPr>
          <p:cNvPr id="19459" name="Rectangle 3"/>
          <p:cNvSpPr>
            <a:spLocks noChangeArrowheads="1"/>
          </p:cNvSpPr>
          <p:nvPr/>
        </p:nvSpPr>
        <p:spPr bwMode="auto">
          <a:xfrm>
            <a:off x="188913" y="1655763"/>
            <a:ext cx="8610600" cy="1900237"/>
          </a:xfrm>
          <a:prstGeom prst="rect">
            <a:avLst/>
          </a:prstGeom>
          <a:noFill/>
          <a:ln w="9525">
            <a:noFill/>
            <a:miter lim="800000"/>
            <a:headEnd/>
            <a:tailEnd/>
          </a:ln>
        </p:spPr>
        <p:txBody>
          <a:bodyPr>
            <a:spAutoFit/>
          </a:bodyPr>
          <a:lstStyle/>
          <a:p>
            <a:pPr marL="230188" indent="-230188" algn="just">
              <a:lnSpc>
                <a:spcPct val="150000"/>
              </a:lnSpc>
              <a:buFont typeface="Courier New" pitchFamily="49" charset="0"/>
              <a:buChar char="o"/>
            </a:pPr>
            <a:r>
              <a:rPr lang="en-US" sz="2000"/>
              <a:t>Other aldoses or ketoses can be derived from glyceraldehyde or dihydroxyacetone by adding carbon atoms, each with a hydroxyl group. </a:t>
            </a:r>
          </a:p>
          <a:p>
            <a:pPr marL="230188" indent="-230188" algn="just">
              <a:lnSpc>
                <a:spcPct val="150000"/>
              </a:lnSpc>
              <a:buFont typeface="Courier New" pitchFamily="49" charset="0"/>
              <a:buChar char="o"/>
            </a:pPr>
            <a:r>
              <a:rPr lang="en-US" sz="2000"/>
              <a:t>In aldoses, the chain is numbered from the aldehyde carbon. </a:t>
            </a:r>
          </a:p>
          <a:p>
            <a:pPr marL="230188" indent="-230188" algn="just">
              <a:lnSpc>
                <a:spcPct val="150000"/>
              </a:lnSpc>
              <a:buFont typeface="Courier New" pitchFamily="49" charset="0"/>
              <a:buChar char="o"/>
            </a:pPr>
            <a:r>
              <a:rPr lang="en-US" sz="2000"/>
              <a:t>In most ketoses, the carbonyl group is located at C-2.</a:t>
            </a:r>
          </a:p>
        </p:txBody>
      </p:sp>
      <p:sp>
        <p:nvSpPr>
          <p:cNvPr id="19460" name="Rectangle 4"/>
          <p:cNvSpPr>
            <a:spLocks noChangeArrowheads="1"/>
          </p:cNvSpPr>
          <p:nvPr/>
        </p:nvSpPr>
        <p:spPr bwMode="auto">
          <a:xfrm>
            <a:off x="2555875" y="333375"/>
            <a:ext cx="2925763" cy="646113"/>
          </a:xfrm>
          <a:prstGeom prst="rect">
            <a:avLst/>
          </a:prstGeom>
          <a:noFill/>
          <a:ln w="9525">
            <a:noFill/>
            <a:miter lim="800000"/>
            <a:headEnd/>
            <a:tailEnd/>
          </a:ln>
        </p:spPr>
        <p:txBody>
          <a:bodyPr wrap="none">
            <a:spAutoFit/>
          </a:bodyPr>
          <a:lstStyle/>
          <a:p>
            <a:pPr algn="r"/>
            <a:r>
              <a:rPr lang="en-US" sz="3600" b="1">
                <a:latin typeface="Agency FB" pitchFamily="34" charset="0"/>
              </a:rPr>
              <a:t>Monosaccharides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2555875" y="333375"/>
            <a:ext cx="2925763" cy="646113"/>
          </a:xfrm>
          <a:prstGeom prst="rect">
            <a:avLst/>
          </a:prstGeom>
          <a:noFill/>
          <a:ln w="9525">
            <a:noFill/>
            <a:miter lim="800000"/>
            <a:headEnd/>
            <a:tailEnd/>
          </a:ln>
        </p:spPr>
        <p:txBody>
          <a:bodyPr wrap="none">
            <a:spAutoFit/>
          </a:bodyPr>
          <a:lstStyle/>
          <a:p>
            <a:pPr algn="r"/>
            <a:r>
              <a:rPr lang="en-US" sz="3600" b="1">
                <a:latin typeface="Agency FB" pitchFamily="34" charset="0"/>
              </a:rPr>
              <a:t>Monosaccharides</a:t>
            </a:r>
          </a:p>
        </p:txBody>
      </p:sp>
      <p:pic>
        <p:nvPicPr>
          <p:cNvPr id="21507" name="Picture 2"/>
          <p:cNvPicPr>
            <a:picLocks noChangeAspect="1" noChangeArrowheads="1"/>
          </p:cNvPicPr>
          <p:nvPr/>
        </p:nvPicPr>
        <p:blipFill>
          <a:blip r:embed="rId2" cstate="print"/>
          <a:srcRect l="2122" t="1411" b="9554"/>
          <a:stretch>
            <a:fillRect/>
          </a:stretch>
        </p:blipFill>
        <p:spPr bwMode="auto">
          <a:xfrm>
            <a:off x="395288" y="1628775"/>
            <a:ext cx="8424862" cy="5145088"/>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pPr algn="ctr"/>
            <a:r>
              <a:rPr lang="en-US" sz="3200" b="1" dirty="0">
                <a:solidFill>
                  <a:srgbClr val="FF0000"/>
                </a:solidFill>
                <a:latin typeface="MinionPro-Bold"/>
                <a:cs typeface="Arial" pitchFamily="34" charset="0"/>
              </a:rPr>
              <a:t>Plans of symmetry and </a:t>
            </a:r>
            <a:r>
              <a:rPr lang="en-US" sz="3200" b="1" dirty="0" err="1">
                <a:solidFill>
                  <a:srgbClr val="FF0000"/>
                </a:solidFill>
                <a:latin typeface="MinionPro-Bold"/>
                <a:cs typeface="Arial" pitchFamily="34" charset="0"/>
              </a:rPr>
              <a:t>chirality</a:t>
            </a:r>
            <a:endParaRPr lang="en-GB" sz="3200" b="1" dirty="0">
              <a:solidFill>
                <a:srgbClr val="FF0000"/>
              </a:solidFill>
              <a:latin typeface="MinionPro-Bold"/>
              <a:cs typeface="Arial" pitchFamily="34" charset="0"/>
            </a:endParaRPr>
          </a:p>
        </p:txBody>
      </p:sp>
      <p:sp>
        <p:nvSpPr>
          <p:cNvPr id="6148" name="Rectangle 4"/>
          <p:cNvSpPr>
            <a:spLocks noChangeArrowheads="1"/>
          </p:cNvSpPr>
          <p:nvPr/>
        </p:nvSpPr>
        <p:spPr bwMode="auto">
          <a:xfrm>
            <a:off x="0" y="1556792"/>
            <a:ext cx="8964488" cy="3785652"/>
          </a:xfrm>
          <a:prstGeom prst="rect">
            <a:avLst/>
          </a:prstGeom>
          <a:noFill/>
          <a:ln w="9525">
            <a:noFill/>
            <a:miter lim="800000"/>
            <a:headEnd/>
            <a:tailEnd/>
          </a:ln>
        </p:spPr>
        <p:txBody>
          <a:bodyPr wrap="square">
            <a:spAutoFit/>
          </a:bodyPr>
          <a:lstStyle/>
          <a:p>
            <a:pPr algn="just">
              <a:buFont typeface="Wingdings" pitchFamily="2" charset="2"/>
              <a:buChar char="Ø"/>
            </a:pPr>
            <a:r>
              <a:rPr lang="en-US" sz="2000" dirty="0">
                <a:solidFill>
                  <a:srgbClr val="0000CC"/>
                </a:solidFill>
                <a:latin typeface="MinionPro-Bold"/>
              </a:rPr>
              <a:t> A molecule or an everyday object </a:t>
            </a:r>
            <a:r>
              <a:rPr lang="en-US" sz="2000" dirty="0">
                <a:solidFill>
                  <a:srgbClr val="CC0000"/>
                </a:solidFill>
                <a:latin typeface="MinionPro-Bold"/>
              </a:rPr>
              <a:t>without a plan of symmetry</a:t>
            </a:r>
            <a:r>
              <a:rPr lang="en-US" sz="2000" dirty="0">
                <a:solidFill>
                  <a:srgbClr val="0000CC"/>
                </a:solidFill>
                <a:latin typeface="MinionPro-Bold"/>
              </a:rPr>
              <a:t>  </a:t>
            </a:r>
            <a:r>
              <a:rPr lang="en-US" sz="2000" b="1" dirty="0">
                <a:solidFill>
                  <a:srgbClr val="008000"/>
                </a:solidFill>
                <a:latin typeface="MinionPro-Bold"/>
              </a:rPr>
              <a:t>is  not </a:t>
            </a:r>
            <a:r>
              <a:rPr lang="en-US" sz="2000" b="1" dirty="0" err="1">
                <a:solidFill>
                  <a:srgbClr val="008000"/>
                </a:solidFill>
                <a:latin typeface="MinionPro-Bold"/>
              </a:rPr>
              <a:t>superimposable</a:t>
            </a:r>
            <a:r>
              <a:rPr lang="en-US" sz="2000" b="1" dirty="0">
                <a:solidFill>
                  <a:srgbClr val="008000"/>
                </a:solidFill>
                <a:latin typeface="MinionPro-Bold"/>
              </a:rPr>
              <a:t> on its mirror image.</a:t>
            </a:r>
          </a:p>
          <a:p>
            <a:pPr algn="just">
              <a:buFont typeface="Wingdings" pitchFamily="2" charset="2"/>
              <a:buChar char="Ø"/>
            </a:pPr>
            <a:r>
              <a:rPr lang="en-US" sz="2000" dirty="0">
                <a:solidFill>
                  <a:srgbClr val="0000CC"/>
                </a:solidFill>
                <a:latin typeface="MinionPro-Bold"/>
              </a:rPr>
              <a:t>These two images have the same relation to each other that your left and right hands have when reflected in a mirror also the same relation  two feet  and golf clubs have to each other.</a:t>
            </a:r>
          </a:p>
          <a:p>
            <a:pPr algn="just">
              <a:buFont typeface="Wingdings" pitchFamily="2" charset="2"/>
              <a:buChar char="Ø"/>
            </a:pPr>
            <a:r>
              <a:rPr lang="en-US" sz="2000" dirty="0">
                <a:solidFill>
                  <a:srgbClr val="0000CC"/>
                </a:solidFill>
                <a:latin typeface="MinionPro-Bold"/>
              </a:rPr>
              <a:t>Thus this molecule or object is called </a:t>
            </a:r>
            <a:r>
              <a:rPr lang="en-US" sz="2000" dirty="0" err="1">
                <a:solidFill>
                  <a:srgbClr val="CC0000"/>
                </a:solidFill>
                <a:latin typeface="MinionPro-Bold"/>
              </a:rPr>
              <a:t>chiral</a:t>
            </a:r>
            <a:r>
              <a:rPr lang="en-US" sz="2000" dirty="0">
                <a:solidFill>
                  <a:srgbClr val="0000CC"/>
                </a:solidFill>
                <a:latin typeface="MinionPro-Bold"/>
              </a:rPr>
              <a:t> (</a:t>
            </a:r>
            <a:r>
              <a:rPr lang="en-US" sz="2000" i="1" dirty="0">
                <a:solidFill>
                  <a:srgbClr val="0000CC"/>
                </a:solidFill>
                <a:latin typeface="MinionPro-Bold"/>
              </a:rPr>
              <a:t>Greek for hand</a:t>
            </a:r>
            <a:r>
              <a:rPr lang="en-US" sz="2000" dirty="0">
                <a:solidFill>
                  <a:srgbClr val="0000CC"/>
                </a:solidFill>
                <a:latin typeface="MinionPro-Bold"/>
              </a:rPr>
              <a:t>) and these two forms are called </a:t>
            </a:r>
            <a:r>
              <a:rPr lang="en-US" sz="2000" b="1" dirty="0" err="1">
                <a:solidFill>
                  <a:srgbClr val="008000"/>
                </a:solidFill>
                <a:latin typeface="MinionPro-Bold"/>
              </a:rPr>
              <a:t>enantiomers</a:t>
            </a:r>
            <a:r>
              <a:rPr lang="en-US" sz="2000" b="1" dirty="0">
                <a:solidFill>
                  <a:srgbClr val="008000"/>
                </a:solidFill>
                <a:latin typeface="MinionPro-Bold"/>
              </a:rPr>
              <a:t> (non identical mirror- image forms)</a:t>
            </a:r>
          </a:p>
          <a:p>
            <a:pPr algn="just">
              <a:buFont typeface="Wingdings" pitchFamily="2" charset="2"/>
              <a:buChar char="Ø"/>
            </a:pPr>
            <a:r>
              <a:rPr lang="en-US" sz="2000" dirty="0">
                <a:solidFill>
                  <a:srgbClr val="0000CC"/>
                </a:solidFill>
                <a:latin typeface="MinionPro-Bold"/>
              </a:rPr>
              <a:t> Similarly, </a:t>
            </a:r>
            <a:r>
              <a:rPr lang="en-US" sz="2000" dirty="0" err="1">
                <a:solidFill>
                  <a:srgbClr val="FF0000"/>
                </a:solidFill>
                <a:latin typeface="MinionPro-Bold"/>
              </a:rPr>
              <a:t>chiral</a:t>
            </a:r>
            <a:r>
              <a:rPr lang="en-US" sz="2000" dirty="0">
                <a:solidFill>
                  <a:srgbClr val="FF0000"/>
                </a:solidFill>
                <a:latin typeface="MinionPro-Bold"/>
              </a:rPr>
              <a:t> carbon</a:t>
            </a:r>
            <a:r>
              <a:rPr lang="en-US" sz="2000" dirty="0">
                <a:solidFill>
                  <a:srgbClr val="0000CC"/>
                </a:solidFill>
                <a:latin typeface="MinionPro-Bold"/>
              </a:rPr>
              <a:t> </a:t>
            </a:r>
            <a:r>
              <a:rPr lang="en-US" sz="2000" dirty="0">
                <a:solidFill>
                  <a:srgbClr val="FF0000"/>
                </a:solidFill>
                <a:latin typeface="MinionPro-Bold"/>
              </a:rPr>
              <a:t>(</a:t>
            </a:r>
            <a:r>
              <a:rPr lang="en-US" sz="2000" dirty="0" err="1">
                <a:solidFill>
                  <a:srgbClr val="FF0000"/>
                </a:solidFill>
                <a:latin typeface="MinionPro-Bold"/>
              </a:rPr>
              <a:t>stereogenic</a:t>
            </a:r>
            <a:r>
              <a:rPr lang="en-US" sz="2000" dirty="0">
                <a:solidFill>
                  <a:srgbClr val="FF0000"/>
                </a:solidFill>
                <a:latin typeface="MinionPro-Bold"/>
              </a:rPr>
              <a:t> center)</a:t>
            </a:r>
            <a:r>
              <a:rPr lang="en-US" sz="2000" dirty="0">
                <a:solidFill>
                  <a:srgbClr val="0000CC"/>
                </a:solidFill>
                <a:latin typeface="MinionPro-Bold"/>
              </a:rPr>
              <a:t> is any carbon </a:t>
            </a:r>
            <a:r>
              <a:rPr lang="en-US" sz="2000" dirty="0">
                <a:solidFill>
                  <a:srgbClr val="FF0000"/>
                </a:solidFill>
                <a:latin typeface="MinionPro-Bold"/>
              </a:rPr>
              <a:t>doesn’t have a plan of symmetry</a:t>
            </a:r>
            <a:r>
              <a:rPr lang="en-US" sz="2000" dirty="0">
                <a:solidFill>
                  <a:srgbClr val="0000CC"/>
                </a:solidFill>
                <a:latin typeface="MinionPro-Bold"/>
              </a:rPr>
              <a:t>  thus it has to be  connected to four different groups or atoms and </a:t>
            </a:r>
            <a:r>
              <a:rPr lang="en-US" sz="2000" dirty="0">
                <a:solidFill>
                  <a:srgbClr val="008000"/>
                </a:solidFill>
                <a:latin typeface="MinionPro-Bold"/>
              </a:rPr>
              <a:t>can exist as a pair of two </a:t>
            </a:r>
            <a:r>
              <a:rPr lang="en-US" sz="2000" dirty="0" err="1">
                <a:solidFill>
                  <a:srgbClr val="008000"/>
                </a:solidFill>
                <a:latin typeface="MinionPro-Bold"/>
              </a:rPr>
              <a:t>enantiomers</a:t>
            </a:r>
            <a:r>
              <a:rPr lang="en-US" sz="2000" dirty="0">
                <a:solidFill>
                  <a:srgbClr val="0000CC"/>
                </a:solidFill>
                <a:latin typeface="MinionPro-Bold"/>
              </a:rPr>
              <a:t>.</a:t>
            </a:r>
          </a:p>
          <a:p>
            <a:pPr algn="just">
              <a:buFont typeface="Wingdings" pitchFamily="2" charset="2"/>
              <a:buChar char="Ø"/>
            </a:pPr>
            <a:r>
              <a:rPr lang="en-US" sz="2000" dirty="0">
                <a:solidFill>
                  <a:srgbClr val="0000CC"/>
                </a:solidFill>
                <a:latin typeface="MinionPro-Bold"/>
              </a:rPr>
              <a:t> Many organic compounds, including carbohydrates contain more than one </a:t>
            </a:r>
            <a:r>
              <a:rPr lang="en-US" sz="2000" dirty="0" err="1">
                <a:solidFill>
                  <a:srgbClr val="0000CC"/>
                </a:solidFill>
                <a:latin typeface="MinionPro-Bold"/>
              </a:rPr>
              <a:t>chiral</a:t>
            </a:r>
            <a:r>
              <a:rPr lang="en-US" sz="2000" dirty="0">
                <a:solidFill>
                  <a:srgbClr val="0000CC"/>
                </a:solidFill>
                <a:latin typeface="MinionPro-Bold"/>
              </a:rPr>
              <a:t> center.</a:t>
            </a:r>
            <a:endParaRPr lang="en-GB" sz="2000" dirty="0">
              <a:solidFill>
                <a:srgbClr val="0000CC"/>
              </a:solidFill>
              <a:latin typeface="MinionPro-Bold"/>
            </a:endParaRPr>
          </a:p>
        </p:txBody>
      </p:sp>
      <p:pic>
        <p:nvPicPr>
          <p:cNvPr id="6149" name="Picture 7"/>
          <p:cNvPicPr>
            <a:picLocks noChangeAspect="1" noChangeArrowheads="1"/>
          </p:cNvPicPr>
          <p:nvPr/>
        </p:nvPicPr>
        <p:blipFill>
          <a:blip r:embed="rId3" cstate="print"/>
          <a:srcRect/>
          <a:stretch>
            <a:fillRect/>
          </a:stretch>
        </p:blipFill>
        <p:spPr bwMode="auto">
          <a:xfrm>
            <a:off x="0" y="5445224"/>
            <a:ext cx="1403350" cy="1195388"/>
          </a:xfrm>
          <a:prstGeom prst="rect">
            <a:avLst/>
          </a:prstGeom>
          <a:noFill/>
          <a:ln w="9525">
            <a:noFill/>
            <a:miter lim="800000"/>
            <a:headEnd/>
            <a:tailEnd/>
          </a:ln>
        </p:spPr>
      </p:pic>
      <p:pic>
        <p:nvPicPr>
          <p:cNvPr id="6150" name="Picture 8"/>
          <p:cNvPicPr>
            <a:picLocks noChangeAspect="1" noChangeArrowheads="1"/>
          </p:cNvPicPr>
          <p:nvPr/>
        </p:nvPicPr>
        <p:blipFill>
          <a:blip r:embed="rId4" cstate="print"/>
          <a:srcRect/>
          <a:stretch>
            <a:fillRect/>
          </a:stretch>
        </p:blipFill>
        <p:spPr bwMode="auto">
          <a:xfrm>
            <a:off x="1403648" y="5517232"/>
            <a:ext cx="1366838" cy="1019175"/>
          </a:xfrm>
          <a:prstGeom prst="rect">
            <a:avLst/>
          </a:prstGeom>
          <a:noFill/>
          <a:ln w="9525">
            <a:noFill/>
            <a:miter lim="800000"/>
            <a:headEnd/>
            <a:tailEnd/>
          </a:ln>
        </p:spPr>
      </p:pic>
      <p:pic>
        <p:nvPicPr>
          <p:cNvPr id="6151" name="Picture 7"/>
          <p:cNvPicPr>
            <a:picLocks noChangeAspect="1" noChangeArrowheads="1"/>
          </p:cNvPicPr>
          <p:nvPr/>
        </p:nvPicPr>
        <p:blipFill>
          <a:blip r:embed="rId5" cstate="print"/>
          <a:srcRect/>
          <a:stretch>
            <a:fillRect/>
          </a:stretch>
        </p:blipFill>
        <p:spPr bwMode="auto">
          <a:xfrm>
            <a:off x="2987824" y="4941168"/>
            <a:ext cx="2519362" cy="1550987"/>
          </a:xfrm>
          <a:prstGeom prst="rect">
            <a:avLst/>
          </a:prstGeom>
          <a:noFill/>
          <a:ln w="9525">
            <a:noFill/>
            <a:miter lim="800000"/>
            <a:headEnd/>
            <a:tailEnd/>
          </a:ln>
        </p:spPr>
      </p:pic>
      <p:sp>
        <p:nvSpPr>
          <p:cNvPr id="6152" name="Rectangle 8"/>
          <p:cNvSpPr>
            <a:spLocks noChangeArrowheads="1"/>
          </p:cNvSpPr>
          <p:nvPr/>
        </p:nvSpPr>
        <p:spPr bwMode="auto">
          <a:xfrm>
            <a:off x="3059832" y="6400800"/>
            <a:ext cx="2232248" cy="457200"/>
          </a:xfrm>
          <a:prstGeom prst="rect">
            <a:avLst/>
          </a:prstGeom>
          <a:noFill/>
          <a:ln w="9525">
            <a:noFill/>
            <a:miter lim="800000"/>
            <a:headEnd/>
            <a:tailEnd/>
          </a:ln>
        </p:spPr>
        <p:txBody>
          <a:bodyPr wrap="square">
            <a:spAutoFit/>
          </a:bodyPr>
          <a:lstStyle/>
          <a:p>
            <a:r>
              <a:rPr lang="en-US" sz="1200" dirty="0" err="1">
                <a:solidFill>
                  <a:srgbClr val="000000"/>
                </a:solidFill>
              </a:rPr>
              <a:t>Aldehyde</a:t>
            </a:r>
            <a:r>
              <a:rPr lang="en-US" sz="1200" dirty="0">
                <a:solidFill>
                  <a:srgbClr val="000000"/>
                </a:solidFill>
              </a:rPr>
              <a:t> </a:t>
            </a:r>
            <a:r>
              <a:rPr lang="en-US" sz="1200" dirty="0" err="1">
                <a:solidFill>
                  <a:srgbClr val="000000"/>
                </a:solidFill>
              </a:rPr>
              <a:t>cyanohydrin</a:t>
            </a:r>
            <a:endParaRPr lang="en-US" sz="1200" dirty="0">
              <a:solidFill>
                <a:srgbClr val="000000"/>
              </a:solidFill>
            </a:endParaRPr>
          </a:p>
          <a:p>
            <a:r>
              <a:rPr lang="en-US" sz="1200" dirty="0">
                <a:solidFill>
                  <a:srgbClr val="000000"/>
                </a:solidFill>
              </a:rPr>
              <a:t>       </a:t>
            </a:r>
            <a:r>
              <a:rPr lang="en-US" sz="1200" dirty="0" err="1">
                <a:solidFill>
                  <a:srgbClr val="FF0000"/>
                </a:solidFill>
              </a:rPr>
              <a:t>chiral</a:t>
            </a:r>
            <a:endParaRPr lang="en-US" sz="1200" dirty="0">
              <a:solidFill>
                <a:srgbClr val="FF0000"/>
              </a:solidFill>
            </a:endParaRPr>
          </a:p>
        </p:txBody>
      </p:sp>
      <p:graphicFrame>
        <p:nvGraphicFramePr>
          <p:cNvPr id="6146" name="Object 9"/>
          <p:cNvGraphicFramePr>
            <a:graphicFrameLocks noGrp="1" noChangeAspect="1"/>
          </p:cNvGraphicFramePr>
          <p:nvPr>
            <p:ph idx="1"/>
          </p:nvPr>
        </p:nvGraphicFramePr>
        <p:xfrm>
          <a:off x="6156176" y="5013176"/>
          <a:ext cx="825500" cy="1417638"/>
        </p:xfrm>
        <a:graphic>
          <a:graphicData uri="http://schemas.openxmlformats.org/presentationml/2006/ole">
            <mc:AlternateContent xmlns:mc="http://schemas.openxmlformats.org/markup-compatibility/2006">
              <mc:Choice xmlns:v="urn:schemas-microsoft-com:vml" Requires="v">
                <p:oleObj spid="_x0000_s1029" name="CS ChemDraw Drawing" r:id="rId6" imgW="825627" imgH="1418273" progId="ChemDraw.Document.6.0">
                  <p:embed/>
                </p:oleObj>
              </mc:Choice>
              <mc:Fallback>
                <p:oleObj name="CS ChemDraw Drawing" r:id="rId6" imgW="825627" imgH="1418273" progId="ChemDraw.Document.6.0">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56176" y="5013176"/>
                        <a:ext cx="825500" cy="1417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pPr algn="ctr"/>
            <a:r>
              <a:rPr lang="en-US" sz="3200" b="1" dirty="0">
                <a:solidFill>
                  <a:srgbClr val="FF0000"/>
                </a:solidFill>
                <a:latin typeface="MinionPro-Bold"/>
                <a:cs typeface="Arial" pitchFamily="34" charset="0"/>
              </a:rPr>
              <a:t>Plans of symmetry and </a:t>
            </a:r>
            <a:r>
              <a:rPr lang="en-US" sz="3200" b="1" dirty="0" err="1">
                <a:solidFill>
                  <a:srgbClr val="FF0000"/>
                </a:solidFill>
                <a:latin typeface="MinionPro-Bold"/>
                <a:cs typeface="Arial" pitchFamily="34" charset="0"/>
              </a:rPr>
              <a:t>chirality</a:t>
            </a:r>
            <a:endParaRPr lang="en-GB" sz="3200" b="1" dirty="0">
              <a:solidFill>
                <a:srgbClr val="FF0000"/>
              </a:solidFill>
              <a:latin typeface="MinionPro-Bold"/>
              <a:cs typeface="Arial" pitchFamily="34" charset="0"/>
            </a:endParaRPr>
          </a:p>
        </p:txBody>
      </p:sp>
      <p:pic>
        <p:nvPicPr>
          <p:cNvPr id="7172" name="Picture 5"/>
          <p:cNvPicPr>
            <a:picLocks noChangeAspect="1" noChangeArrowheads="1"/>
          </p:cNvPicPr>
          <p:nvPr/>
        </p:nvPicPr>
        <p:blipFill>
          <a:blip r:embed="rId3" cstate="print"/>
          <a:srcRect/>
          <a:stretch>
            <a:fillRect/>
          </a:stretch>
        </p:blipFill>
        <p:spPr bwMode="auto">
          <a:xfrm>
            <a:off x="2555776" y="2852936"/>
            <a:ext cx="1979613" cy="1152525"/>
          </a:xfrm>
          <a:prstGeom prst="rect">
            <a:avLst/>
          </a:prstGeom>
          <a:noFill/>
          <a:ln w="9525">
            <a:noFill/>
            <a:miter lim="800000"/>
            <a:headEnd/>
            <a:tailEnd/>
          </a:ln>
        </p:spPr>
      </p:pic>
      <p:sp>
        <p:nvSpPr>
          <p:cNvPr id="7173" name="Rectangle 6"/>
          <p:cNvSpPr>
            <a:spLocks noChangeArrowheads="1"/>
          </p:cNvSpPr>
          <p:nvPr/>
        </p:nvSpPr>
        <p:spPr bwMode="auto">
          <a:xfrm>
            <a:off x="3275856" y="3861048"/>
            <a:ext cx="2016125" cy="584775"/>
          </a:xfrm>
          <a:prstGeom prst="rect">
            <a:avLst/>
          </a:prstGeom>
          <a:noFill/>
          <a:ln w="9525">
            <a:noFill/>
            <a:miter lim="800000"/>
            <a:headEnd/>
            <a:tailEnd/>
          </a:ln>
        </p:spPr>
        <p:txBody>
          <a:bodyPr>
            <a:spAutoFit/>
          </a:bodyPr>
          <a:lstStyle/>
          <a:p>
            <a:r>
              <a:rPr lang="en-US" sz="1600" dirty="0">
                <a:solidFill>
                  <a:srgbClr val="000000"/>
                </a:solidFill>
              </a:rPr>
              <a:t>acetone </a:t>
            </a:r>
            <a:r>
              <a:rPr lang="en-US" sz="1600" dirty="0" err="1">
                <a:solidFill>
                  <a:srgbClr val="000000"/>
                </a:solidFill>
              </a:rPr>
              <a:t>cyanohydrin</a:t>
            </a:r>
            <a:endParaRPr lang="en-US" sz="1600" dirty="0">
              <a:solidFill>
                <a:srgbClr val="000000"/>
              </a:solidFill>
            </a:endParaRPr>
          </a:p>
          <a:p>
            <a:r>
              <a:rPr lang="en-US" sz="1600" dirty="0">
                <a:solidFill>
                  <a:srgbClr val="0000CC"/>
                </a:solidFill>
              </a:rPr>
              <a:t>         </a:t>
            </a:r>
            <a:r>
              <a:rPr lang="en-US" sz="1600" dirty="0" err="1">
                <a:solidFill>
                  <a:srgbClr val="FF0000"/>
                </a:solidFill>
              </a:rPr>
              <a:t>achiral</a:t>
            </a:r>
            <a:r>
              <a:rPr lang="en-US" sz="1600" dirty="0">
                <a:solidFill>
                  <a:srgbClr val="FF0000"/>
                </a:solidFill>
              </a:rPr>
              <a:t> </a:t>
            </a:r>
            <a:endParaRPr lang="en-GB" sz="1600" dirty="0">
              <a:solidFill>
                <a:srgbClr val="FF0000"/>
              </a:solidFill>
            </a:endParaRPr>
          </a:p>
        </p:txBody>
      </p:sp>
      <p:sp>
        <p:nvSpPr>
          <p:cNvPr id="7174" name="Rectangle 7"/>
          <p:cNvSpPr>
            <a:spLocks noChangeArrowheads="1"/>
          </p:cNvSpPr>
          <p:nvPr/>
        </p:nvSpPr>
        <p:spPr bwMode="auto">
          <a:xfrm>
            <a:off x="0" y="1484784"/>
            <a:ext cx="8172450" cy="1938992"/>
          </a:xfrm>
          <a:prstGeom prst="rect">
            <a:avLst/>
          </a:prstGeom>
          <a:noFill/>
          <a:ln w="9525">
            <a:noFill/>
            <a:miter lim="800000"/>
            <a:headEnd/>
            <a:tailEnd/>
          </a:ln>
        </p:spPr>
        <p:txBody>
          <a:bodyPr>
            <a:spAutoFit/>
          </a:bodyPr>
          <a:lstStyle/>
          <a:p>
            <a:pPr algn="just">
              <a:buFont typeface="Wingdings" pitchFamily="2" charset="2"/>
              <a:buChar char="Ø"/>
            </a:pPr>
            <a:r>
              <a:rPr lang="en-US" sz="2000" dirty="0">
                <a:solidFill>
                  <a:srgbClr val="0000CC"/>
                </a:solidFill>
                <a:latin typeface="MinionPro-Bold"/>
              </a:rPr>
              <a:t>On the other hand , a molecule (or an everyday object) </a:t>
            </a:r>
            <a:r>
              <a:rPr lang="en-US" sz="2000" dirty="0">
                <a:solidFill>
                  <a:srgbClr val="FF0000"/>
                </a:solidFill>
                <a:latin typeface="MinionPro-Bold"/>
              </a:rPr>
              <a:t>does not have a </a:t>
            </a:r>
            <a:r>
              <a:rPr lang="en-US" sz="2000" dirty="0" err="1">
                <a:solidFill>
                  <a:srgbClr val="FF0000"/>
                </a:solidFill>
                <a:latin typeface="MinionPro-Bold"/>
              </a:rPr>
              <a:t>stereogenic</a:t>
            </a:r>
            <a:r>
              <a:rPr lang="en-US" sz="2000" dirty="0">
                <a:solidFill>
                  <a:srgbClr val="FF0000"/>
                </a:solidFill>
                <a:latin typeface="MinionPro-Bold"/>
              </a:rPr>
              <a:t> center</a:t>
            </a:r>
            <a:r>
              <a:rPr lang="en-US" sz="2000" dirty="0">
                <a:solidFill>
                  <a:srgbClr val="0000CC"/>
                </a:solidFill>
                <a:latin typeface="MinionPro-Bold"/>
              </a:rPr>
              <a:t> thus it has</a:t>
            </a:r>
            <a:r>
              <a:rPr lang="en-US" sz="2000" dirty="0">
                <a:solidFill>
                  <a:srgbClr val="CC0000"/>
                </a:solidFill>
                <a:latin typeface="MinionPro-Bold"/>
              </a:rPr>
              <a:t> a plan</a:t>
            </a:r>
            <a:r>
              <a:rPr lang="en-US" sz="2000" dirty="0">
                <a:solidFill>
                  <a:srgbClr val="0000CC"/>
                </a:solidFill>
                <a:latin typeface="MinionPro-Bold"/>
              </a:rPr>
              <a:t> </a:t>
            </a:r>
            <a:r>
              <a:rPr lang="en-US" sz="2000" dirty="0">
                <a:solidFill>
                  <a:srgbClr val="CC0000"/>
                </a:solidFill>
                <a:latin typeface="MinionPro-Bold"/>
              </a:rPr>
              <a:t>of symmetry</a:t>
            </a:r>
            <a:r>
              <a:rPr lang="en-US" sz="2000" dirty="0">
                <a:solidFill>
                  <a:srgbClr val="0000CC"/>
                </a:solidFill>
                <a:latin typeface="MinionPro-Bold"/>
              </a:rPr>
              <a:t> </a:t>
            </a:r>
            <a:r>
              <a:rPr lang="en-US" sz="2000" b="1" dirty="0">
                <a:solidFill>
                  <a:srgbClr val="008000"/>
                </a:solidFill>
                <a:latin typeface="MinionPro-Bold"/>
              </a:rPr>
              <a:t>will be </a:t>
            </a:r>
            <a:r>
              <a:rPr lang="en-US" sz="2000" b="1" dirty="0" err="1">
                <a:solidFill>
                  <a:srgbClr val="008000"/>
                </a:solidFill>
                <a:latin typeface="MinionPro-Bold"/>
              </a:rPr>
              <a:t>superimposable</a:t>
            </a:r>
            <a:r>
              <a:rPr lang="en-US" sz="2000" b="1" dirty="0">
                <a:solidFill>
                  <a:srgbClr val="008000"/>
                </a:solidFill>
                <a:latin typeface="MinionPro-Bold"/>
              </a:rPr>
              <a:t> on its mirror image</a:t>
            </a:r>
            <a:r>
              <a:rPr lang="en-US" sz="2000" dirty="0">
                <a:solidFill>
                  <a:srgbClr val="0000CC"/>
                </a:solidFill>
                <a:latin typeface="MinionPro-Bold"/>
              </a:rPr>
              <a:t> </a:t>
            </a:r>
          </a:p>
          <a:p>
            <a:pPr>
              <a:buFont typeface="Wingdings" pitchFamily="2" charset="2"/>
              <a:buChar char="Ø"/>
            </a:pPr>
            <a:r>
              <a:rPr lang="en-US" sz="2000" dirty="0">
                <a:solidFill>
                  <a:srgbClr val="0000CC"/>
                </a:solidFill>
                <a:latin typeface="MinionPro-Bold"/>
              </a:rPr>
              <a:t>Thus this molecule or object  is called </a:t>
            </a:r>
            <a:r>
              <a:rPr lang="en-US" sz="2000" dirty="0" err="1">
                <a:solidFill>
                  <a:srgbClr val="FF0000"/>
                </a:solidFill>
                <a:latin typeface="MinionPro-Bold"/>
              </a:rPr>
              <a:t>achiral</a:t>
            </a:r>
            <a:r>
              <a:rPr lang="en-US" sz="2000" dirty="0">
                <a:solidFill>
                  <a:srgbClr val="0000CC"/>
                </a:solidFill>
                <a:latin typeface="MinionPro-Bold"/>
              </a:rPr>
              <a:t> and it </a:t>
            </a:r>
            <a:r>
              <a:rPr lang="en-US" sz="2000" b="1" dirty="0">
                <a:solidFill>
                  <a:srgbClr val="008000"/>
                </a:solidFill>
                <a:latin typeface="MinionPro-Bold"/>
              </a:rPr>
              <a:t>cannot exist as two </a:t>
            </a:r>
            <a:r>
              <a:rPr lang="en-US" sz="2000" b="1" dirty="0" err="1">
                <a:solidFill>
                  <a:srgbClr val="008000"/>
                </a:solidFill>
                <a:latin typeface="MinionPro-Bold"/>
              </a:rPr>
              <a:t>enantiomers</a:t>
            </a:r>
            <a:r>
              <a:rPr lang="en-US" sz="2000" b="1" dirty="0">
                <a:solidFill>
                  <a:srgbClr val="008000"/>
                </a:solidFill>
                <a:latin typeface="MinionPro-Bold"/>
              </a:rPr>
              <a:t> such as  methane, acetone </a:t>
            </a:r>
            <a:r>
              <a:rPr lang="en-US" sz="2000" b="1" dirty="0" err="1">
                <a:solidFill>
                  <a:srgbClr val="008000"/>
                </a:solidFill>
                <a:latin typeface="MinionPro-Bold"/>
              </a:rPr>
              <a:t>cycnohydrine</a:t>
            </a:r>
            <a:r>
              <a:rPr lang="en-US" sz="2000" b="1" dirty="0">
                <a:solidFill>
                  <a:srgbClr val="008000"/>
                </a:solidFill>
                <a:latin typeface="MinionPro-Bold"/>
              </a:rPr>
              <a:t>, tennis racquets</a:t>
            </a:r>
          </a:p>
        </p:txBody>
      </p:sp>
      <p:sp>
        <p:nvSpPr>
          <p:cNvPr id="7175" name="Rectangle 15"/>
          <p:cNvSpPr>
            <a:spLocks noChangeArrowheads="1"/>
          </p:cNvSpPr>
          <p:nvPr/>
        </p:nvSpPr>
        <p:spPr bwMode="auto">
          <a:xfrm>
            <a:off x="0" y="4077072"/>
            <a:ext cx="7777163" cy="915987"/>
          </a:xfrm>
          <a:prstGeom prst="rect">
            <a:avLst/>
          </a:prstGeom>
          <a:noFill/>
          <a:ln w="9525">
            <a:noFill/>
            <a:miter lim="800000"/>
            <a:headEnd/>
            <a:tailEnd/>
          </a:ln>
        </p:spPr>
        <p:txBody>
          <a:bodyPr>
            <a:spAutoFit/>
          </a:bodyPr>
          <a:lstStyle/>
          <a:p>
            <a:r>
              <a:rPr lang="en-US" b="1" u="sng" dirty="0">
                <a:solidFill>
                  <a:srgbClr val="FF0000"/>
                </a:solidFill>
              </a:rPr>
              <a:t>H.W.</a:t>
            </a:r>
          </a:p>
          <a:p>
            <a:r>
              <a:rPr lang="en-US" b="1" u="sng" dirty="0">
                <a:solidFill>
                  <a:srgbClr val="0000CC"/>
                </a:solidFill>
              </a:rPr>
              <a:t>Name the </a:t>
            </a:r>
            <a:r>
              <a:rPr lang="en-US" b="1" u="sng" dirty="0" err="1">
                <a:solidFill>
                  <a:srgbClr val="0000CC"/>
                </a:solidFill>
              </a:rPr>
              <a:t>followoing</a:t>
            </a:r>
            <a:r>
              <a:rPr lang="en-US" b="1" u="sng" dirty="0">
                <a:solidFill>
                  <a:srgbClr val="0000CC"/>
                </a:solidFill>
              </a:rPr>
              <a:t> carbohydrates and identify the </a:t>
            </a:r>
            <a:r>
              <a:rPr lang="en-US" b="1" u="sng" dirty="0" err="1">
                <a:solidFill>
                  <a:srgbClr val="0000CC"/>
                </a:solidFill>
              </a:rPr>
              <a:t>chiral</a:t>
            </a:r>
            <a:r>
              <a:rPr lang="en-US" b="1" u="sng" dirty="0">
                <a:solidFill>
                  <a:srgbClr val="0000CC"/>
                </a:solidFill>
              </a:rPr>
              <a:t> carbons (if any) in them by putting an asterisk at this carbon</a:t>
            </a:r>
            <a:endParaRPr lang="en-GB" b="1" u="sng" dirty="0">
              <a:solidFill>
                <a:srgbClr val="0000CC"/>
              </a:solidFill>
            </a:endParaRPr>
          </a:p>
        </p:txBody>
      </p:sp>
      <p:graphicFrame>
        <p:nvGraphicFramePr>
          <p:cNvPr id="7170" name="Object 4"/>
          <p:cNvGraphicFramePr>
            <a:graphicFrameLocks noGrp="1" noChangeAspect="1"/>
          </p:cNvGraphicFramePr>
          <p:nvPr>
            <p:ph idx="1"/>
          </p:nvPr>
        </p:nvGraphicFramePr>
        <p:xfrm>
          <a:off x="3779912" y="5085184"/>
          <a:ext cx="2016125" cy="1570037"/>
        </p:xfrm>
        <a:graphic>
          <a:graphicData uri="http://schemas.openxmlformats.org/presentationml/2006/ole">
            <mc:AlternateContent xmlns:mc="http://schemas.openxmlformats.org/markup-compatibility/2006">
              <mc:Choice xmlns:v="urn:schemas-microsoft-com:vml" Requires="v">
                <p:oleObj spid="_x0000_s2053" name="CS ChemDraw Drawing" r:id="rId4" imgW="1598760" imgH="1244520" progId="ChemDraw.Document.6.0">
                  <p:embed/>
                </p:oleObj>
              </mc:Choice>
              <mc:Fallback>
                <p:oleObj name="CS ChemDraw Drawing" r:id="rId4" imgW="1598760" imgH="1244520" progId="ChemDraw.Document.6.0">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9912" y="5085184"/>
                        <a:ext cx="2016125" cy="157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tudent presentation">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AcademicPresentation2</Template>
  <TotalTime>0</TotalTime>
  <Words>2311</Words>
  <Application>Microsoft Office PowerPoint</Application>
  <PresentationFormat>On-screen Show (4:3)</PresentationFormat>
  <Paragraphs>160</Paragraphs>
  <Slides>30</Slides>
  <Notes>1</Notes>
  <HiddenSlides>0</HiddenSlides>
  <MMClips>0</MMClips>
  <ScaleCrop>false</ScaleCrop>
  <HeadingPairs>
    <vt:vector size="8" baseType="variant">
      <vt:variant>
        <vt:lpstr>Fonts Used</vt:lpstr>
      </vt:variant>
      <vt:variant>
        <vt:i4>18</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50" baseType="lpstr">
      <vt:lpstr>Agency FB</vt:lpstr>
      <vt:lpstr>Arial</vt:lpstr>
      <vt:lpstr>Calibri</vt:lpstr>
      <vt:lpstr>Candara</vt:lpstr>
      <vt:lpstr>Courier New</vt:lpstr>
      <vt:lpstr>MinionPro-Bold</vt:lpstr>
      <vt:lpstr>MinionPro-It</vt:lpstr>
      <vt:lpstr>MinionPro-Regular</vt:lpstr>
      <vt:lpstr>MV Boli</vt:lpstr>
      <vt:lpstr>ProgressivePi</vt:lpstr>
      <vt:lpstr>Symbol</vt:lpstr>
      <vt:lpstr>Times New Roman</vt:lpstr>
      <vt:lpstr>TradeGothicLTStd</vt:lpstr>
      <vt:lpstr>TradeGothicLTStd-BoldExt</vt:lpstr>
      <vt:lpstr>Tw Cen MT</vt:lpstr>
      <vt:lpstr>Wingdings</vt:lpstr>
      <vt:lpstr>Wingdings 2</vt:lpstr>
      <vt:lpstr>WWDOC01</vt:lpstr>
      <vt:lpstr>Student presentation</vt:lpstr>
      <vt:lpstr>CS ChemDraw Drawing</vt:lpstr>
      <vt:lpstr>PowerPoint Presentation</vt:lpstr>
      <vt:lpstr>Carbohydrates</vt:lpstr>
      <vt:lpstr>PowerPoint Presentation</vt:lpstr>
      <vt:lpstr>PowerPoint Presentation</vt:lpstr>
      <vt:lpstr>PowerPoint Presentation</vt:lpstr>
      <vt:lpstr>PowerPoint Presentation</vt:lpstr>
      <vt:lpstr>PowerPoint Presentation</vt:lpstr>
      <vt:lpstr>Plans of symmetry and chirality</vt:lpstr>
      <vt:lpstr>Plans of symmetry and chirality</vt:lpstr>
      <vt:lpstr>PowerPoint Presentation</vt:lpstr>
      <vt:lpstr>Fischer projection and D and L notation</vt:lpstr>
      <vt:lpstr>Fischer projection and D and L notaion</vt:lpstr>
      <vt:lpstr>PowerPoint Presentation</vt:lpstr>
      <vt:lpstr>Drawing different stereoisomers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2014-02-04T19:43:31Z</dcterms:created>
  <dcterms:modified xsi:type="dcterms:W3CDTF">2018-03-18T11:48:46Z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TC101671251033</vt:lpwstr>
  </property>
</Properties>
</file>