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7" r:id="rId20"/>
    <p:sldId id="278" r:id="rId21"/>
    <p:sldId id="280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91" r:id="rId30"/>
    <p:sldId id="290" r:id="rId31"/>
    <p:sldId id="292" r:id="rId32"/>
    <p:sldId id="293" r:id="rId33"/>
    <p:sldId id="294" r:id="rId34"/>
    <p:sldId id="295" r:id="rId35"/>
    <p:sldId id="302" r:id="rId36"/>
    <p:sldId id="296" r:id="rId37"/>
    <p:sldId id="298" r:id="rId38"/>
    <p:sldId id="299" r:id="rId39"/>
    <p:sldId id="300" r:id="rId40"/>
    <p:sldId id="301" r:id="rId4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E600AA"/>
    <a:srgbClr val="9900FF"/>
    <a:srgbClr val="DE00A4"/>
    <a:srgbClr val="FF05BE"/>
    <a:srgbClr val="FF00FF"/>
    <a:srgbClr val="FF33CC"/>
    <a:srgbClr val="FF0066"/>
    <a:srgbClr val="CC0099"/>
    <a:srgbClr val="0711C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479" autoAdjust="0"/>
    <p:restoredTop sz="9466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C2DFD-DABD-4836-9B78-B71D21D73E73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56E05-0B88-491D-A924-A94BC5F2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0514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F9B13F6-27D6-4D4D-8471-184DD846BDC9}" type="datetimeFigureOut">
              <a:rPr lang="ar-SA" smtClean="0"/>
              <a:pPr/>
              <a:t>30/05/34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1E91C7D-5378-4EC6-8081-0BC381117C3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70758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1C7D-5378-4EC6-8081-0BC381117C3F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08080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B50C-4964-4AED-A2DD-DB8055CCD5AF}" type="datetimeFigureOut">
              <a:rPr lang="ar-SA" smtClean="0"/>
              <a:pPr/>
              <a:t>30/05/34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B43A-94FD-412A-9654-8D9F79A9A2E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83637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B50C-4964-4AED-A2DD-DB8055CCD5AF}" type="datetimeFigureOut">
              <a:rPr lang="ar-SA" smtClean="0"/>
              <a:pPr/>
              <a:t>30/05/34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B43A-94FD-412A-9654-8D9F79A9A2E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30463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B50C-4964-4AED-A2DD-DB8055CCD5AF}" type="datetimeFigureOut">
              <a:rPr lang="ar-SA" smtClean="0"/>
              <a:pPr/>
              <a:t>30/05/34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B43A-94FD-412A-9654-8D9F79A9A2E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13797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B50C-4964-4AED-A2DD-DB8055CCD5AF}" type="datetimeFigureOut">
              <a:rPr lang="ar-SA" smtClean="0"/>
              <a:pPr/>
              <a:t>30/05/34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B43A-94FD-412A-9654-8D9F79A9A2E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54542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B50C-4964-4AED-A2DD-DB8055CCD5AF}" type="datetimeFigureOut">
              <a:rPr lang="ar-SA" smtClean="0"/>
              <a:pPr/>
              <a:t>30/05/34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B43A-94FD-412A-9654-8D9F79A9A2E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10241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B50C-4964-4AED-A2DD-DB8055CCD5AF}" type="datetimeFigureOut">
              <a:rPr lang="ar-SA" smtClean="0"/>
              <a:pPr/>
              <a:t>30/05/34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B43A-94FD-412A-9654-8D9F79A9A2E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50265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B50C-4964-4AED-A2DD-DB8055CCD5AF}" type="datetimeFigureOut">
              <a:rPr lang="ar-SA" smtClean="0"/>
              <a:pPr/>
              <a:t>30/05/34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B43A-94FD-412A-9654-8D9F79A9A2E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37919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B50C-4964-4AED-A2DD-DB8055CCD5AF}" type="datetimeFigureOut">
              <a:rPr lang="ar-SA" smtClean="0"/>
              <a:pPr/>
              <a:t>30/05/34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B43A-94FD-412A-9654-8D9F79A9A2E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62825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B50C-4964-4AED-A2DD-DB8055CCD5AF}" type="datetimeFigureOut">
              <a:rPr lang="ar-SA" smtClean="0"/>
              <a:pPr/>
              <a:t>30/05/34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B43A-94FD-412A-9654-8D9F79A9A2E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002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B50C-4964-4AED-A2DD-DB8055CCD5AF}" type="datetimeFigureOut">
              <a:rPr lang="ar-SA" smtClean="0"/>
              <a:pPr/>
              <a:t>30/05/34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B43A-94FD-412A-9654-8D9F79A9A2E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28854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B50C-4964-4AED-A2DD-DB8055CCD5AF}" type="datetimeFigureOut">
              <a:rPr lang="ar-SA" smtClean="0"/>
              <a:pPr/>
              <a:t>30/05/34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B43A-94FD-412A-9654-8D9F79A9A2E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51558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AB50C-4964-4AED-A2DD-DB8055CCD5AF}" type="datetimeFigureOut">
              <a:rPr lang="ar-SA" smtClean="0"/>
              <a:pPr/>
              <a:t>30/05/34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B43A-94FD-412A-9654-8D9F79A9A2E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27814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420778" y="1413575"/>
            <a:ext cx="402385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Alcohols </a:t>
            </a:r>
          </a:p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and </a:t>
            </a:r>
          </a:p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Phenols </a:t>
            </a:r>
            <a:endParaRPr lang="ar-SA" sz="8000" b="1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71785" y="188640"/>
            <a:ext cx="2521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Chem. 108</a:t>
            </a:r>
            <a:endParaRPr lang="en-US" sz="4000" dirty="0" smtClean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404117" y="5548064"/>
            <a:ext cx="228299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Chapter 7</a:t>
            </a:r>
            <a:endParaRPr lang="ar-SA" sz="4000" b="1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0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827584" y="0"/>
            <a:ext cx="7447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Physical Properties of Alcohols and Phenols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39552" y="836712"/>
            <a:ext cx="703852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Smaller straight chain alcohols are usually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liquids.</a:t>
            </a: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Phenols are crystalline solids or liquids.</a:t>
            </a: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-252536" y="2357752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Solubility of alcohols:</a:t>
            </a:r>
            <a:endParaRPr lang="ar-SA" sz="2800" dirty="0">
              <a:solidFill>
                <a:prstClr val="black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81" r="10150"/>
          <a:stretch/>
        </p:blipFill>
        <p:spPr bwMode="auto">
          <a:xfrm>
            <a:off x="1619672" y="3356992"/>
            <a:ext cx="6120680" cy="282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216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61364" y="185446"/>
            <a:ext cx="8875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</a:pP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 solubility of  lower alcohols is due to existence of  </a:t>
            </a:r>
            <a:r>
              <a:rPr 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hydrogen bonds 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between water and polar -OH group of  alcohol molecules.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42" t="26804" r="6513" b="4008"/>
          <a:stretch/>
        </p:blipFill>
        <p:spPr bwMode="auto">
          <a:xfrm>
            <a:off x="2983147" y="1385775"/>
            <a:ext cx="2858570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98282" y="3933056"/>
            <a:ext cx="792117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</a:pP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 solubility </a:t>
            </a: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increases with branching of  chain.</a:t>
            </a: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</a:pP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number of hydroxyl groups increases the solubility.</a:t>
            </a:r>
            <a:endParaRPr lang="en-US" sz="2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-6932" y="5691936"/>
            <a:ext cx="8838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</a:pPr>
            <a:r>
              <a:rPr lang="en-US" sz="24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Phenols</a:t>
            </a: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are moderately soluble in water but readily soluble in organic solvents.</a:t>
            </a:r>
            <a:endParaRPr lang="en-US" sz="2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9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36457" y="0"/>
            <a:ext cx="4158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Boiling points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alcohols:</a:t>
            </a:r>
            <a:endParaRPr lang="ar-SA" sz="28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9" r="6720"/>
          <a:stretch/>
        </p:blipFill>
        <p:spPr bwMode="auto">
          <a:xfrm>
            <a:off x="183281" y="739850"/>
            <a:ext cx="60646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40" y="546126"/>
            <a:ext cx="2952328" cy="188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10118" y="414908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en-US" sz="23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sz="23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boiling point  decreases </a:t>
            </a:r>
            <a:r>
              <a:rPr lang="en-US" sz="23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3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increase in branching in alkyl group.</a:t>
            </a:r>
            <a:endParaRPr lang="en-US" sz="23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67" y="5202342"/>
            <a:ext cx="2380000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67" y="5094342"/>
            <a:ext cx="2262441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4788024" y="2578846"/>
            <a:ext cx="2209800" cy="1390650"/>
            <a:chOff x="5159509" y="2578846"/>
            <a:chExt cx="2209800" cy="1390650"/>
          </a:xfrm>
        </p:grpSpPr>
        <p:pic>
          <p:nvPicPr>
            <p:cNvPr id="15" name="Picture 8" descr="C:\Users\VIP\Pictures\صورة1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5159509" y="2578846"/>
              <a:ext cx="2209800" cy="13906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ربع نص 5"/>
            <p:cNvSpPr txBox="1"/>
            <p:nvPr/>
          </p:nvSpPr>
          <p:spPr>
            <a:xfrm>
              <a:off x="5419165" y="3074116"/>
              <a:ext cx="1223412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n-propane</a:t>
              </a:r>
              <a:endParaRPr lang="ar-SA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1281699" y="2614414"/>
            <a:ext cx="2066111" cy="1390650"/>
            <a:chOff x="2122146" y="2614414"/>
            <a:chExt cx="2066111" cy="1390650"/>
          </a:xfrm>
        </p:grpSpPr>
        <p:pic>
          <p:nvPicPr>
            <p:cNvPr id="5128" name="Picture 8" descr="C:\Users\VIP\Pictures\صورة1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3251"/>
            <a:stretch/>
          </p:blipFill>
          <p:spPr bwMode="auto">
            <a:xfrm>
              <a:off x="2122146" y="2614414"/>
              <a:ext cx="2066111" cy="13906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مستطيل 8"/>
            <p:cNvSpPr/>
            <p:nvPr/>
          </p:nvSpPr>
          <p:spPr>
            <a:xfrm>
              <a:off x="2516315" y="3094099"/>
              <a:ext cx="9813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Ethanol</a:t>
              </a:r>
              <a:endParaRPr lang="ar-S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400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41975" y="852319"/>
            <a:ext cx="741682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en-US" sz="23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 boiling point  </a:t>
            </a:r>
            <a:r>
              <a:rPr lang="en-US" sz="23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increases </a:t>
            </a:r>
            <a:r>
              <a:rPr lang="en-US" sz="23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 increase </a:t>
            </a:r>
            <a:r>
              <a:rPr lang="en-US" sz="23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number of hydroxyl groups.</a:t>
            </a: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en-US" sz="23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Boiling points of 1° alcohol &gt; 2° </a:t>
            </a:r>
            <a:r>
              <a:rPr lang="en-US" sz="23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alcohol</a:t>
            </a:r>
            <a:r>
              <a:rPr lang="en-US" sz="23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&gt; 3° </a:t>
            </a:r>
            <a:r>
              <a:rPr lang="en-US" sz="23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alcohol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786"/>
            <a:ext cx="22479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64790"/>
            <a:ext cx="23431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95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28596" y="0"/>
            <a:ext cx="5145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Acidities of Alcohols and Phenols: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28596" y="857232"/>
            <a:ext cx="741682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en-US" sz="23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Alcohols and Phenols have weak acidic properties.</a:t>
            </a:r>
            <a:endParaRPr lang="en-US" sz="23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32" b="3787"/>
          <a:stretch/>
        </p:blipFill>
        <p:spPr bwMode="auto">
          <a:xfrm>
            <a:off x="1500166" y="1500174"/>
            <a:ext cx="5148971" cy="2391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4"/>
          <p:cNvSpPr/>
          <p:nvPr/>
        </p:nvSpPr>
        <p:spPr>
          <a:xfrm>
            <a:off x="285720" y="4214818"/>
            <a:ext cx="8858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en-US" sz="23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Introduction of the electro-withdrawing groups, such as </a:t>
            </a:r>
            <a:r>
              <a:rPr lang="en-US" sz="2300" kern="0" dirty="0" smtClean="0">
                <a:solidFill>
                  <a:srgbClr val="0711C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300" kern="0" baseline="-25000" dirty="0" smtClean="0">
                <a:solidFill>
                  <a:srgbClr val="0711C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3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300" kern="0" dirty="0" smtClean="0">
                <a:solidFill>
                  <a:srgbClr val="0711CF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en-US" sz="23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ring increases the acidity of phenols dramatically. </a:t>
            </a:r>
            <a:endParaRPr lang="en-US" sz="23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89" t="9771" r="9706" b="27856"/>
          <a:stretch/>
        </p:blipFill>
        <p:spPr bwMode="auto">
          <a:xfrm>
            <a:off x="2428860" y="5072074"/>
            <a:ext cx="1957399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altalassi\Pictures\Picture4.png"/>
          <p:cNvPicPr>
            <a:picLocks noChangeAspect="1" noChangeArrowheads="1"/>
          </p:cNvPicPr>
          <p:nvPr/>
        </p:nvPicPr>
        <p:blipFill>
          <a:blip r:embed="rId4"/>
          <a:srcRect l="22811" r="25050"/>
          <a:stretch>
            <a:fillRect/>
          </a:stretch>
        </p:blipFill>
        <p:spPr bwMode="auto">
          <a:xfrm>
            <a:off x="5000628" y="5143512"/>
            <a:ext cx="1093312" cy="1584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57686" y="55721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&gt;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80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7504" y="548680"/>
            <a:ext cx="68580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en-US" sz="23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Phenols are a </a:t>
            </a:r>
            <a:r>
              <a:rPr lang="en-US" sz="23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stronger acids </a:t>
            </a:r>
            <a:r>
              <a:rPr lang="en-US" sz="23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 Alcohols.</a:t>
            </a: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en-US" sz="23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Because the negative charge in oxygen is dispersed by resonance through the benzene ring.  </a:t>
            </a:r>
            <a:endParaRPr lang="en-US" sz="23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1259632" y="2564904"/>
            <a:ext cx="6210300" cy="1716513"/>
            <a:chOff x="1104431" y="1844864"/>
            <a:chExt cx="6210300" cy="171651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431" y="2466002"/>
              <a:ext cx="6210300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929" y="1844864"/>
              <a:ext cx="4529303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4007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07704" y="13447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Preparation 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Alcohols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13447" y="598222"/>
            <a:ext cx="4500000" cy="50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Hydrolysis of Alkyl halide:</a:t>
            </a:r>
          </a:p>
        </p:txBody>
      </p:sp>
      <p:pic>
        <p:nvPicPr>
          <p:cNvPr id="1028" name="Picture 4" descr="C:\Users\VIP\Pictures\صورة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8019"/>
          <a:stretch/>
        </p:blipFill>
        <p:spPr bwMode="auto">
          <a:xfrm>
            <a:off x="1571903" y="1366127"/>
            <a:ext cx="6485561" cy="79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VIP\Pictures\صورة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655" r="14714" b="42013"/>
          <a:stretch/>
        </p:blipFill>
        <p:spPr bwMode="auto">
          <a:xfrm>
            <a:off x="1571904" y="2996952"/>
            <a:ext cx="5349892" cy="1091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426208" y="2337066"/>
            <a:ext cx="148149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1610958" y="4338593"/>
            <a:ext cx="5751189" cy="1469528"/>
            <a:chOff x="1124000" y="3035044"/>
            <a:chExt cx="5751189" cy="1469528"/>
          </a:xfrm>
        </p:grpSpPr>
        <p:pic>
          <p:nvPicPr>
            <p:cNvPr id="8" name="Picture 4" descr="C:\Users\VIP\Pictures\صورة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44" t="57890" r="68970" b="915"/>
            <a:stretch/>
          </p:blipFill>
          <p:spPr bwMode="auto">
            <a:xfrm>
              <a:off x="1124000" y="3068960"/>
              <a:ext cx="1768056" cy="14356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VIP\Pictures\صورة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628" t="26655" r="37777" b="43860"/>
            <a:stretch/>
          </p:blipFill>
          <p:spPr bwMode="auto">
            <a:xfrm>
              <a:off x="2899165" y="3102726"/>
              <a:ext cx="2232837" cy="10275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VIP\Pictures\صورة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9619" t="57890" r="13068" b="915"/>
            <a:stretch/>
          </p:blipFill>
          <p:spPr bwMode="auto">
            <a:xfrm>
              <a:off x="5161919" y="3035044"/>
              <a:ext cx="1713270" cy="14356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7539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07504" y="20778"/>
            <a:ext cx="3763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Hydration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Alkenes: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03454" y="1102139"/>
            <a:ext cx="87330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Addition of water to a double bond in the presence of  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acid catalysts.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87624" y="543998"/>
            <a:ext cx="3214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Markovnikov’s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Rule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3537" y="3762944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1397744" y="2091035"/>
            <a:ext cx="5028453" cy="1008112"/>
            <a:chOff x="839691" y="188640"/>
            <a:chExt cx="5028453" cy="1008112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2547"/>
            <a:stretch/>
          </p:blipFill>
          <p:spPr bwMode="auto">
            <a:xfrm>
              <a:off x="2555137" y="188640"/>
              <a:ext cx="515844" cy="947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3249" r="10626"/>
            <a:stretch/>
          </p:blipFill>
          <p:spPr bwMode="auto">
            <a:xfrm>
              <a:off x="839691" y="249014"/>
              <a:ext cx="1116107" cy="947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1094" r="37147"/>
            <a:stretch/>
          </p:blipFill>
          <p:spPr bwMode="auto">
            <a:xfrm>
              <a:off x="4362073" y="249014"/>
              <a:ext cx="1506071" cy="947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مربع نص 16"/>
            <p:cNvSpPr txBox="1"/>
            <p:nvPr/>
          </p:nvSpPr>
          <p:spPr>
            <a:xfrm>
              <a:off x="1955798" y="560100"/>
              <a:ext cx="338554" cy="42062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3200" b="1" baseline="-25000" dirty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ar-SA" sz="32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4" descr="C:\Users\VIP\Pictures\صورة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5689" r="28110" b="50000"/>
            <a:stretch/>
          </p:blipFill>
          <p:spPr bwMode="auto">
            <a:xfrm>
              <a:off x="3321422" y="465614"/>
              <a:ext cx="900529" cy="64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مجموعة 19"/>
          <p:cNvGrpSpPr/>
          <p:nvPr/>
        </p:nvGrpSpPr>
        <p:grpSpPr>
          <a:xfrm>
            <a:off x="1614807" y="4437112"/>
            <a:ext cx="5075405" cy="1236167"/>
            <a:chOff x="1171954" y="1761182"/>
            <a:chExt cx="5075405" cy="1236167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6799"/>
            <a:stretch/>
          </p:blipFill>
          <p:spPr bwMode="auto">
            <a:xfrm>
              <a:off x="3926541" y="1844824"/>
              <a:ext cx="2320818" cy="1152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2547"/>
            <a:stretch/>
          </p:blipFill>
          <p:spPr bwMode="auto">
            <a:xfrm>
              <a:off x="3145322" y="1761182"/>
              <a:ext cx="515844" cy="947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3266"/>
            <a:stretch/>
          </p:blipFill>
          <p:spPr bwMode="auto">
            <a:xfrm>
              <a:off x="1171954" y="1844824"/>
              <a:ext cx="1973368" cy="1152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934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07504" y="20778"/>
            <a:ext cx="382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B- anti-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Markovnikov’s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Rule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61447" y="54399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Addition of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diborane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followed by oxidation with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alkaline hydrogen peroxide H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,NaOH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7708" y="1862130"/>
            <a:ext cx="5317169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743" y="3853362"/>
            <a:ext cx="5810248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302574" y="2780800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9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17124" y="13854"/>
            <a:ext cx="6095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Oxidation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Alkenes to Vicinal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Diols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3936" y="716503"/>
            <a:ext cx="902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SzPct val="90000"/>
              <a:buFont typeface="Wingdings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Oxidation of Alkenes with cold Potassium permanganate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KMnO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 Osmium tetroxide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OsO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provides occurs with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syn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addition and provides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vicinal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diols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ar-S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440" y="1953000"/>
            <a:ext cx="4417533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34769" y="3573016"/>
            <a:ext cx="8785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SzPct val="90000"/>
              <a:buFont typeface="Wingdings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Oxidation of Alkenes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Peroxy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HCOOOH</a:t>
            </a: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provides occurs with anti addition and provides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trans vicinal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diols</a:t>
            </a:r>
            <a:endParaRPr lang="ar-SA" dirty="0">
              <a:solidFill>
                <a:srgbClr val="00B050"/>
              </a:solidFill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1164704" y="5000636"/>
            <a:ext cx="7377300" cy="1332000"/>
            <a:chOff x="1164704" y="5000636"/>
            <a:chExt cx="7377300" cy="1332000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00166" y="5000636"/>
              <a:ext cx="6647270" cy="93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11" t="74493" r="78042"/>
            <a:stretch/>
          </p:blipFill>
          <p:spPr bwMode="auto">
            <a:xfrm>
              <a:off x="1164704" y="5936636"/>
              <a:ext cx="1350736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145" t="83348" r="41390"/>
            <a:stretch/>
          </p:blipFill>
          <p:spPr bwMode="auto">
            <a:xfrm>
              <a:off x="3736176" y="6056829"/>
              <a:ext cx="157808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2731" t="74493" r="2237" b="5420"/>
            <a:stretch/>
          </p:blipFill>
          <p:spPr bwMode="auto">
            <a:xfrm>
              <a:off x="6228184" y="5954972"/>
              <a:ext cx="231382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1374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2267744" y="-1"/>
            <a:ext cx="41565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Alcohols and Phenols</a:t>
            </a:r>
            <a:endParaRPr lang="ar-S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0140" y="541657"/>
            <a:ext cx="4107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Hydroxyl group (-OH)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VIP\Pictures\صورة1.pn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588000" cy="19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مجموعة 14"/>
          <p:cNvGrpSpPr/>
          <p:nvPr/>
        </p:nvGrpSpPr>
        <p:grpSpPr>
          <a:xfrm>
            <a:off x="2212250" y="3308674"/>
            <a:ext cx="4802669" cy="3252326"/>
            <a:chOff x="2212250" y="3308674"/>
            <a:chExt cx="4802669" cy="3252326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4626"/>
            <a:stretch/>
          </p:blipFill>
          <p:spPr bwMode="auto">
            <a:xfrm>
              <a:off x="2212250" y="3429000"/>
              <a:ext cx="4802669" cy="31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رابط كسهم مستقيم 10"/>
            <p:cNvCxnSpPr/>
            <p:nvPr/>
          </p:nvCxnSpPr>
          <p:spPr>
            <a:xfrm>
              <a:off x="3707904" y="4399710"/>
              <a:ext cx="0" cy="32543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مربع نص 11"/>
            <p:cNvSpPr txBox="1"/>
            <p:nvPr/>
          </p:nvSpPr>
          <p:spPr>
            <a:xfrm>
              <a:off x="3506572" y="3933056"/>
              <a:ext cx="561372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sp</a:t>
              </a:r>
              <a:r>
                <a:rPr lang="en-US" sz="2400" baseline="30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ar-SA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رابط كسهم مستقيم 15"/>
            <p:cNvCxnSpPr/>
            <p:nvPr/>
          </p:nvCxnSpPr>
          <p:spPr>
            <a:xfrm>
              <a:off x="6156176" y="3770339"/>
              <a:ext cx="0" cy="32543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مستطيل 13"/>
            <p:cNvSpPr/>
            <p:nvPr/>
          </p:nvSpPr>
          <p:spPr>
            <a:xfrm>
              <a:off x="5862941" y="3308674"/>
              <a:ext cx="5613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sp</a:t>
              </a:r>
              <a:r>
                <a:rPr lang="en-US" sz="2400" baseline="30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ar-SA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827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396552" y="-2689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 Reduction of Aldehydes, Ketones, Acids and Esters: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0" y="2229896"/>
            <a:ext cx="5165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A- Reduction of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Aldehydes and Ketones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9512" y="2564904"/>
            <a:ext cx="857638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Reduction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hydride reagents, Lithium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hydride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LiAlH</a:t>
            </a:r>
            <a:r>
              <a:rPr lang="en-U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Sodium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hydride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NaBH</a:t>
            </a:r>
            <a:r>
              <a:rPr lang="en-U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ar-SA" sz="2400" baseline="-25000" dirty="0">
              <a:solidFill>
                <a:srgbClr val="C00000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3"/>
          <a:stretch/>
        </p:blipFill>
        <p:spPr bwMode="auto">
          <a:xfrm>
            <a:off x="1629107" y="627640"/>
            <a:ext cx="5535182" cy="154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57224" y="3500462"/>
            <a:ext cx="7429520" cy="3286124"/>
            <a:chOff x="857224" y="0"/>
            <a:chExt cx="7429520" cy="3286124"/>
          </a:xfrm>
        </p:grpSpPr>
        <p:pic>
          <p:nvPicPr>
            <p:cNvPr id="16" name="Picture 5" descr="C:\Users\VIP\Pictures\صورة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536" t="9036" r="48778"/>
            <a:stretch/>
          </p:blipFill>
          <p:spPr bwMode="auto">
            <a:xfrm>
              <a:off x="857224" y="0"/>
              <a:ext cx="1500198" cy="324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VIP\Pictures\صورة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509" t="9036"/>
            <a:stretch/>
          </p:blipFill>
          <p:spPr bwMode="auto">
            <a:xfrm>
              <a:off x="5857884" y="46124"/>
              <a:ext cx="2428860" cy="324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20"/>
            <p:cNvGrpSpPr/>
            <p:nvPr/>
          </p:nvGrpSpPr>
          <p:grpSpPr>
            <a:xfrm>
              <a:off x="2538771" y="357166"/>
              <a:ext cx="3319113" cy="726522"/>
              <a:chOff x="5324853" y="1000108"/>
              <a:chExt cx="3319113" cy="726522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324853" y="1000108"/>
                <a:ext cx="3191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1) LiAlH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/ dry ether 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or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NaBH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5429256" y="1357298"/>
                <a:ext cx="321471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5357818" y="1357298"/>
                <a:ext cx="931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2) 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9" name="Group 21"/>
            <p:cNvGrpSpPr/>
            <p:nvPr/>
          </p:nvGrpSpPr>
          <p:grpSpPr>
            <a:xfrm>
              <a:off x="2500298" y="1357298"/>
              <a:ext cx="3357586" cy="726522"/>
              <a:chOff x="5286380" y="1000108"/>
              <a:chExt cx="3357586" cy="72652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86380" y="1000108"/>
                <a:ext cx="3230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1) LiAlH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/ dry ether 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or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NaBH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5429256" y="1357298"/>
                <a:ext cx="321471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5357818" y="1357298"/>
                <a:ext cx="931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2) 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" name="Group 25"/>
            <p:cNvGrpSpPr/>
            <p:nvPr/>
          </p:nvGrpSpPr>
          <p:grpSpPr>
            <a:xfrm>
              <a:off x="2500298" y="2357430"/>
              <a:ext cx="3357586" cy="726522"/>
              <a:chOff x="5286380" y="1000108"/>
              <a:chExt cx="3357586" cy="72652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286380" y="1000108"/>
                <a:ext cx="3230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1) LiAlH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/ dry ether 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or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NaBH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5429256" y="1357298"/>
                <a:ext cx="321471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5357818" y="1357298"/>
                <a:ext cx="931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2) 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726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15008" y="858833"/>
            <a:ext cx="892899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Carboxylic acids and esters are reduced to give primary </a:t>
            </a:r>
            <a:r>
              <a:rPr lang="en-US" alt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alcohols.</a:t>
            </a:r>
            <a:endParaRPr lang="en-US" alt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</a:pPr>
            <a:r>
              <a:rPr lang="en-US" alt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LiAlH</a:t>
            </a:r>
            <a:r>
              <a:rPr lang="en-US" altLang="en-US" sz="2400" kern="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used because NaBH</a:t>
            </a:r>
            <a:r>
              <a:rPr lang="en-US" alt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not </a:t>
            </a:r>
            <a:r>
              <a:rPr lang="en-US" alt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effective.</a:t>
            </a:r>
            <a:endParaRPr lang="en-US" alt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28183" y="0"/>
            <a:ext cx="4356000" cy="3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Reduction of Acids and Esters</a:t>
            </a:r>
            <a:endParaRPr lang="ar-SA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929198"/>
            <a:ext cx="4228481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1928794" y="2122322"/>
            <a:ext cx="6091088" cy="2684794"/>
            <a:chOff x="1928794" y="2122322"/>
            <a:chExt cx="6091088" cy="268479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1688" t="11882"/>
            <a:stretch/>
          </p:blipFill>
          <p:spPr bwMode="auto">
            <a:xfrm>
              <a:off x="5429256" y="2122322"/>
              <a:ext cx="2590626" cy="266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5627" t="11882" r="54300"/>
            <a:stretch/>
          </p:blipFill>
          <p:spPr bwMode="auto">
            <a:xfrm>
              <a:off x="1928794" y="2143116"/>
              <a:ext cx="1357322" cy="266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3286116" y="2285992"/>
              <a:ext cx="2123438" cy="797960"/>
              <a:chOff x="214282" y="2214554"/>
              <a:chExt cx="2123438" cy="79796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14282" y="2214554"/>
                <a:ext cx="2101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1) LiAlH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/ dry ether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285720" y="2643182"/>
                <a:ext cx="2052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14282" y="2643182"/>
                <a:ext cx="931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2) 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214678" y="3500438"/>
              <a:ext cx="2123438" cy="797960"/>
              <a:chOff x="214282" y="2214554"/>
              <a:chExt cx="2123438" cy="79796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14282" y="2214554"/>
                <a:ext cx="2101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1) LiAlH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/ dry ether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285720" y="2643182"/>
                <a:ext cx="2052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14282" y="2643182"/>
                <a:ext cx="931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2) 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4925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71790" y="13828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832" t="56394"/>
          <a:stretch/>
        </p:blipFill>
        <p:spPr bwMode="auto">
          <a:xfrm>
            <a:off x="6429388" y="2643182"/>
            <a:ext cx="1764815" cy="197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158" b="60844"/>
          <a:stretch/>
        </p:blipFill>
        <p:spPr bwMode="auto">
          <a:xfrm>
            <a:off x="5214942" y="4637267"/>
            <a:ext cx="2649478" cy="164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84591" y="500042"/>
            <a:ext cx="7223926" cy="1635024"/>
            <a:chOff x="1184591" y="500042"/>
            <a:chExt cx="7223926" cy="1635024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3299" b="64159"/>
            <a:stretch/>
          </p:blipFill>
          <p:spPr bwMode="auto">
            <a:xfrm>
              <a:off x="1184591" y="509334"/>
              <a:ext cx="1672897" cy="1625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2928926" y="1000108"/>
              <a:ext cx="3319113" cy="726522"/>
              <a:chOff x="7215206" y="1357298"/>
              <a:chExt cx="3319113" cy="72652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215206" y="1357298"/>
                <a:ext cx="3191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1) LiAlH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/ dry ether 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or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NaBH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7319609" y="1714488"/>
                <a:ext cx="321471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248171" y="1714488"/>
                <a:ext cx="931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2) 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131" b="64159"/>
            <a:stretch/>
          </p:blipFill>
          <p:spPr bwMode="auto">
            <a:xfrm>
              <a:off x="6286512" y="500042"/>
              <a:ext cx="2122005" cy="1625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1285852" y="2571744"/>
            <a:ext cx="6765475" cy="1763678"/>
            <a:chOff x="1285852" y="2736892"/>
            <a:chExt cx="6765475" cy="1763678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561" t="56394" r="69215" b="4725"/>
            <a:stretch/>
          </p:blipFill>
          <p:spPr bwMode="auto">
            <a:xfrm>
              <a:off x="1285852" y="2736892"/>
              <a:ext cx="1643074" cy="1763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2928926" y="2928934"/>
              <a:ext cx="3319113" cy="726522"/>
              <a:chOff x="7215206" y="1357298"/>
              <a:chExt cx="3319113" cy="72652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7215206" y="1357298"/>
                <a:ext cx="3191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1) LiAlH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/ dry ether 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or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NaBH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7319609" y="1714488"/>
                <a:ext cx="321471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7248171" y="1714488"/>
                <a:ext cx="931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2) 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1832" t="56394" b="6300"/>
            <a:stretch/>
          </p:blipFill>
          <p:spPr bwMode="auto">
            <a:xfrm>
              <a:off x="6286512" y="2736892"/>
              <a:ext cx="1764815" cy="1692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860476" y="4572008"/>
            <a:ext cx="7211986" cy="1720691"/>
            <a:chOff x="580996" y="4572008"/>
            <a:chExt cx="7211986" cy="1720691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3619" b="60844"/>
            <a:stretch/>
          </p:blipFill>
          <p:spPr bwMode="auto">
            <a:xfrm>
              <a:off x="580996" y="4572008"/>
              <a:ext cx="2419368" cy="1649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9" name="Group 28"/>
            <p:cNvGrpSpPr/>
            <p:nvPr/>
          </p:nvGrpSpPr>
          <p:grpSpPr>
            <a:xfrm>
              <a:off x="3000364" y="4929198"/>
              <a:ext cx="2123438" cy="797960"/>
              <a:chOff x="3214678" y="3500438"/>
              <a:chExt cx="2123438" cy="79796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214678" y="3500438"/>
                <a:ext cx="2101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1) LiAlH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/ dry ether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3286116" y="3929066"/>
                <a:ext cx="2052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3214678" y="3929066"/>
                <a:ext cx="931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2) 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0158" b="60844"/>
            <a:stretch/>
          </p:blipFill>
          <p:spPr bwMode="auto">
            <a:xfrm>
              <a:off x="5143504" y="4643446"/>
              <a:ext cx="2649478" cy="1649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8785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2084" y="504000"/>
            <a:ext cx="4104000" cy="50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 From Grignard reagent: </a:t>
            </a:r>
            <a:endParaRPr lang="ar-SA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001"/>
          <a:stretch/>
        </p:blipFill>
        <p:spPr bwMode="auto">
          <a:xfrm>
            <a:off x="492279" y="1700808"/>
            <a:ext cx="7442200" cy="257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8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259721" y="332656"/>
            <a:ext cx="8647605" cy="6045934"/>
            <a:chOff x="-11288" y="21214"/>
            <a:chExt cx="8647605" cy="6045934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39309" b="68996"/>
            <a:stretch/>
          </p:blipFill>
          <p:spPr bwMode="auto">
            <a:xfrm>
              <a:off x="0" y="21214"/>
              <a:ext cx="5086961" cy="186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6" name="Picture 2" descr="C:\Users\VIP\Pictures\صورة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2783"/>
            <a:stretch/>
          </p:blipFill>
          <p:spPr bwMode="auto">
            <a:xfrm>
              <a:off x="-11288" y="2132856"/>
              <a:ext cx="8380413" cy="39342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7" name="Picture 3" descr="C:\Users\VIP\Pictures\صورة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4290" r="3538" b="69974"/>
            <a:stretch/>
          </p:blipFill>
          <p:spPr bwMode="auto">
            <a:xfrm>
              <a:off x="5940153" y="21214"/>
              <a:ext cx="2696164" cy="17574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VIP\Pictures\صورة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095" t="42414" r="31538" b="47539"/>
            <a:stretch/>
          </p:blipFill>
          <p:spPr bwMode="auto">
            <a:xfrm>
              <a:off x="5004048" y="548680"/>
              <a:ext cx="1371600" cy="5880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8177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397267" y="30342"/>
            <a:ext cx="4128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Preparation  of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Phenols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7504" y="836712"/>
            <a:ext cx="885698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</a:pPr>
            <a:r>
              <a:rPr lang="en-US" altLang="en-US" sz="24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A- Industrial </a:t>
            </a:r>
            <a:r>
              <a:rPr lang="en-US" alt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process from readily available </a:t>
            </a:r>
            <a:r>
              <a:rPr lang="en-US" altLang="en-US" sz="2400" kern="0" dirty="0" err="1" smtClean="0">
                <a:latin typeface="Times New Roman" pitchFamily="18" charset="0"/>
                <a:cs typeface="Times New Roman" pitchFamily="18" charset="0"/>
              </a:rPr>
              <a:t>cumene</a:t>
            </a:r>
            <a:r>
              <a:rPr lang="en-US" altLang="en-US" sz="2400" kern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kern="0" dirty="0" err="1" smtClean="0">
                <a:latin typeface="Times New Roman" pitchFamily="18" charset="0"/>
                <a:cs typeface="Times New Roman" pitchFamily="18" charset="0"/>
              </a:rPr>
              <a:t>isopropylbenzen</a:t>
            </a:r>
            <a:r>
              <a:rPr lang="en-US" altLang="en-US" sz="2400" kern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400" kern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1428728" y="2214554"/>
            <a:ext cx="5886987" cy="2160000"/>
            <a:chOff x="899592" y="1700808"/>
            <a:chExt cx="5594018" cy="2091263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6577" b="7230"/>
            <a:stretch/>
          </p:blipFill>
          <p:spPr bwMode="auto">
            <a:xfrm>
              <a:off x="899592" y="1700808"/>
              <a:ext cx="5594018" cy="209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6170" t="58518" r="6915" b="31039"/>
            <a:stretch/>
          </p:blipFill>
          <p:spPr bwMode="auto">
            <a:xfrm>
              <a:off x="5032096" y="2564904"/>
              <a:ext cx="40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744" t="15063" r="73737" b="76428"/>
            <a:stretch/>
          </p:blipFill>
          <p:spPr bwMode="auto">
            <a:xfrm>
              <a:off x="5090096" y="2924976"/>
              <a:ext cx="2880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1334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2232"/>
            <a:ext cx="2702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B- In the laboratory: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539552" y="620688"/>
            <a:ext cx="3122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 From </a:t>
            </a:r>
            <a:r>
              <a:rPr lang="en-US" altLang="en-US" sz="2400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Chlorobenzene</a:t>
            </a:r>
            <a:endParaRPr lang="ar-SA" dirty="0"/>
          </a:p>
        </p:txBody>
      </p:sp>
      <p:pic>
        <p:nvPicPr>
          <p:cNvPr id="1031" name="Picture 7" descr="C:\Users\VIP\Pictures\صورة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93" y="1268760"/>
            <a:ext cx="6135660" cy="201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539552" y="3659833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4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2- Alkali fusion of </a:t>
            </a:r>
            <a:r>
              <a:rPr lang="en-US" altLang="en-US" sz="2400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sulfonates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85961" y="4293096"/>
            <a:ext cx="6558720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89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59549" y="548680"/>
            <a:ext cx="4346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4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3- Hydrolysis of  </a:t>
            </a:r>
            <a:r>
              <a:rPr lang="en-US" altLang="en-US" sz="2400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Diazonium</a:t>
            </a:r>
            <a:r>
              <a:rPr lang="en-US" altLang="en-US" sz="24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salts</a:t>
            </a:r>
            <a:endParaRPr lang="ar-SA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1493" y="1628800"/>
            <a:ext cx="5188160" cy="2232000"/>
            <a:chOff x="1931493" y="1628800"/>
            <a:chExt cx="5188160" cy="2232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931493" y="1628800"/>
              <a:ext cx="5188160" cy="22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072066" y="2447504"/>
              <a:ext cx="7143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1600" baseline="30000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16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038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619672" y="-1"/>
            <a:ext cx="5910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Reactions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Alcohols and Phenols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7504" y="839705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Alcohols undergo two kinds of reactions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1837013" y="1666261"/>
            <a:ext cx="3456762" cy="647430"/>
            <a:chOff x="1817505" y="1484784"/>
            <a:chExt cx="3456762" cy="64743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6588" t="6761" r="2773" b="80600"/>
            <a:stretch/>
          </p:blipFill>
          <p:spPr bwMode="auto">
            <a:xfrm>
              <a:off x="1817505" y="1484784"/>
              <a:ext cx="1134315" cy="575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6588" t="19400" r="2773" b="67962"/>
            <a:stretch/>
          </p:blipFill>
          <p:spPr bwMode="auto">
            <a:xfrm>
              <a:off x="4139952" y="1556792"/>
              <a:ext cx="1134315" cy="575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مستطيل 9"/>
          <p:cNvSpPr/>
          <p:nvPr/>
        </p:nvSpPr>
        <p:spPr>
          <a:xfrm>
            <a:off x="105381" y="3232248"/>
            <a:ext cx="5958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Phenols undergo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kinds of reactions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1685201" y="4274729"/>
            <a:ext cx="3622892" cy="1462703"/>
            <a:chOff x="1637057" y="4365104"/>
            <a:chExt cx="3622892" cy="146270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6588" t="39717" b="30142"/>
            <a:stretch/>
          </p:blipFill>
          <p:spPr bwMode="auto">
            <a:xfrm>
              <a:off x="1637057" y="4365104"/>
              <a:ext cx="1286715" cy="1372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3733" t="67874"/>
            <a:stretch/>
          </p:blipFill>
          <p:spPr bwMode="auto">
            <a:xfrm>
              <a:off x="3816352" y="4365104"/>
              <a:ext cx="1443597" cy="1462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0400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-25569" y="0"/>
            <a:ext cx="7790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A- Reactions involving oxygen-hydrogen bond breaking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588" t="6761" r="2773" b="80600"/>
          <a:stretch/>
        </p:blipFill>
        <p:spPr bwMode="auto">
          <a:xfrm>
            <a:off x="6373154" y="514006"/>
            <a:ext cx="1134315" cy="57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89620" y="638978"/>
            <a:ext cx="235352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Salt Formation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1889307" y="2319680"/>
            <a:ext cx="5854231" cy="647701"/>
            <a:chOff x="1125058" y="2911226"/>
            <a:chExt cx="5854231" cy="647701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34607"/>
            <a:stretch/>
          </p:blipFill>
          <p:spPr bwMode="auto">
            <a:xfrm>
              <a:off x="1125058" y="2996952"/>
              <a:ext cx="4241694" cy="46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880"/>
            <a:stretch/>
          </p:blipFill>
          <p:spPr bwMode="auto">
            <a:xfrm>
              <a:off x="2976614" y="2911226"/>
              <a:ext cx="947314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314" y="2996952"/>
              <a:ext cx="1704975" cy="56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مستطيل 9"/>
          <p:cNvSpPr/>
          <p:nvPr/>
        </p:nvSpPr>
        <p:spPr>
          <a:xfrm>
            <a:off x="755576" y="1141200"/>
            <a:ext cx="1295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Alcohols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823703" y="3017639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Phenols</a:t>
            </a:r>
            <a:endParaRPr lang="ar-SA" dirty="0"/>
          </a:p>
        </p:txBody>
      </p:sp>
      <p:grpSp>
        <p:nvGrpSpPr>
          <p:cNvPr id="23" name="مجموعة 22"/>
          <p:cNvGrpSpPr/>
          <p:nvPr/>
        </p:nvGrpSpPr>
        <p:grpSpPr>
          <a:xfrm>
            <a:off x="1909806" y="5013176"/>
            <a:ext cx="5614522" cy="1543050"/>
            <a:chOff x="1619672" y="2780928"/>
            <a:chExt cx="5614522" cy="154305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816"/>
            <a:stretch/>
          </p:blipFill>
          <p:spPr bwMode="auto">
            <a:xfrm>
              <a:off x="2877671" y="2780928"/>
              <a:ext cx="4356523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271" r="79201"/>
            <a:stretch/>
          </p:blipFill>
          <p:spPr bwMode="auto">
            <a:xfrm>
              <a:off x="1619672" y="2891026"/>
              <a:ext cx="1158968" cy="132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مجموعة 15"/>
          <p:cNvGrpSpPr/>
          <p:nvPr/>
        </p:nvGrpSpPr>
        <p:grpSpPr>
          <a:xfrm>
            <a:off x="1872556" y="1542030"/>
            <a:ext cx="6264696" cy="863376"/>
            <a:chOff x="1872556" y="1542030"/>
            <a:chExt cx="6264696" cy="863376"/>
          </a:xfrm>
        </p:grpSpPr>
        <p:grpSp>
          <p:nvGrpSpPr>
            <p:cNvPr id="30" name="مجموعة 29"/>
            <p:cNvGrpSpPr/>
            <p:nvPr/>
          </p:nvGrpSpPr>
          <p:grpSpPr>
            <a:xfrm>
              <a:off x="1872556" y="1542030"/>
              <a:ext cx="6264696" cy="569096"/>
              <a:chOff x="755576" y="4581128"/>
              <a:chExt cx="6264696" cy="569096"/>
            </a:xfrm>
          </p:grpSpPr>
          <p:grpSp>
            <p:nvGrpSpPr>
              <p:cNvPr id="31" name="مجموعة 30"/>
              <p:cNvGrpSpPr/>
              <p:nvPr/>
            </p:nvGrpSpPr>
            <p:grpSpPr>
              <a:xfrm>
                <a:off x="4867835" y="4632313"/>
                <a:ext cx="1037298" cy="466725"/>
                <a:chOff x="5235754" y="3481927"/>
                <a:chExt cx="1037298" cy="466725"/>
              </a:xfrm>
            </p:grpSpPr>
            <p:pic>
              <p:nvPicPr>
                <p:cNvPr id="34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71355" r="23877"/>
                <a:stretch/>
              </p:blipFill>
              <p:spPr bwMode="auto">
                <a:xfrm>
                  <a:off x="5963770" y="3481927"/>
                  <a:ext cx="309282" cy="466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5" name="مربع نص 34"/>
                <p:cNvSpPr txBox="1"/>
                <p:nvPr/>
              </p:nvSpPr>
              <p:spPr>
                <a:xfrm>
                  <a:off x="5235754" y="3499847"/>
                  <a:ext cx="787395" cy="430887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algn="l"/>
                  <a:r>
                    <a:rPr lang="en-US" sz="22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200" dirty="0" smtClean="0">
                      <a:solidFill>
                        <a:srgbClr val="2B65AB"/>
                      </a:solidFill>
                      <a:latin typeface="Times New Roman" pitchFamily="18" charset="0"/>
                      <a:cs typeface="Times New Roman" pitchFamily="18" charset="0"/>
                    </a:rPr>
                    <a:t> RO</a:t>
                  </a:r>
                  <a:endParaRPr lang="ar-SA" sz="2200" dirty="0">
                    <a:solidFill>
                      <a:srgbClr val="2B65AB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r="36603" b="-21933"/>
              <a:stretch/>
            </p:blipFill>
            <p:spPr bwMode="auto">
              <a:xfrm>
                <a:off x="755576" y="4581128"/>
                <a:ext cx="4112259" cy="569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83649" t="1" b="1"/>
              <a:stretch/>
            </p:blipFill>
            <p:spPr bwMode="auto">
              <a:xfrm>
                <a:off x="5959640" y="4652898"/>
                <a:ext cx="1060632" cy="4667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مربع نص 14"/>
            <p:cNvSpPr txBox="1"/>
            <p:nvPr/>
          </p:nvSpPr>
          <p:spPr>
            <a:xfrm>
              <a:off x="5626472" y="2036074"/>
              <a:ext cx="175560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Sodium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alkoxide</a:t>
              </a:r>
              <a:endParaRPr lang="ar-SA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1960420" y="3169444"/>
            <a:ext cx="5031804" cy="1727716"/>
            <a:chOff x="1960420" y="3169444"/>
            <a:chExt cx="5031804" cy="1727716"/>
          </a:xfrm>
        </p:grpSpPr>
        <p:grpSp>
          <p:nvGrpSpPr>
            <p:cNvPr id="20" name="مجموعة 19"/>
            <p:cNvGrpSpPr/>
            <p:nvPr/>
          </p:nvGrpSpPr>
          <p:grpSpPr>
            <a:xfrm>
              <a:off x="1960420" y="3169444"/>
              <a:ext cx="5031804" cy="1543050"/>
              <a:chOff x="1403648" y="548680"/>
              <a:chExt cx="5031804" cy="1543050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14271" r="79201"/>
              <a:stretch/>
            </p:blipFill>
            <p:spPr bwMode="auto">
              <a:xfrm>
                <a:off x="1403648" y="768876"/>
                <a:ext cx="1158968" cy="13228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6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9154"/>
              <a:stretch/>
            </p:blipFill>
            <p:spPr bwMode="auto">
              <a:xfrm>
                <a:off x="2460812" y="548680"/>
                <a:ext cx="3974640" cy="1543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" name="مستطيل 16"/>
            <p:cNvSpPr/>
            <p:nvPr/>
          </p:nvSpPr>
          <p:spPr>
            <a:xfrm>
              <a:off x="4690373" y="4527828"/>
              <a:ext cx="19223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Sodium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phenoxide</a:t>
              </a:r>
              <a:endParaRPr lang="ar-SA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577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203848" y="-33445"/>
            <a:ext cx="3166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Types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Alcohols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7312" y="609725"/>
            <a:ext cx="6567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Monohydroxyls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containing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hydroxyl group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17p589b.jpg                                                    0008C7DEsmeagol                        B7464D7A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22" r="39131"/>
          <a:stretch/>
        </p:blipFill>
        <p:spPr bwMode="auto">
          <a:xfrm>
            <a:off x="3491880" y="1268760"/>
            <a:ext cx="1925793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-117776" y="3013501"/>
            <a:ext cx="7714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Dihydroxyls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(glycols) :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containing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hydroxyl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groups</a:t>
            </a:r>
            <a:endParaRPr lang="ar-S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3678570" y="3475166"/>
            <a:ext cx="1522057" cy="1178900"/>
            <a:chOff x="3708925" y="3469039"/>
            <a:chExt cx="1522057" cy="1178900"/>
          </a:xfrm>
        </p:grpSpPr>
        <p:pic>
          <p:nvPicPr>
            <p:cNvPr id="13" name="Picture 5" descr="17p589b.jpg                                                    0008C7DEsmeagol                        B7464D7A: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1998" r="20355" b="54623"/>
            <a:stretch/>
          </p:blipFill>
          <p:spPr bwMode="auto">
            <a:xfrm>
              <a:off x="3739280" y="3469039"/>
              <a:ext cx="1491702" cy="68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17p589b.jpg                                                    0008C7DEsmeagol                        B7464D7A: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1998" t="66414" r="20355"/>
            <a:stretch/>
          </p:blipFill>
          <p:spPr bwMode="auto">
            <a:xfrm>
              <a:off x="3708925" y="4140113"/>
              <a:ext cx="1491702" cy="50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مستطيل 15"/>
          <p:cNvSpPr/>
          <p:nvPr/>
        </p:nvSpPr>
        <p:spPr>
          <a:xfrm>
            <a:off x="-186503" y="4697150"/>
            <a:ext cx="8317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Polyhydroxyls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containing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 than two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hydroxyl groups</a:t>
            </a:r>
            <a:endParaRPr lang="ar-S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5" descr="17p589b.jpg                                                    0008C7DEsmeagol                        B7464D7A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761"/>
          <a:stretch/>
        </p:blipFill>
        <p:spPr bwMode="auto">
          <a:xfrm>
            <a:off x="3717386" y="5158814"/>
            <a:ext cx="1541702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95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-1" y="504894"/>
            <a:ext cx="8040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Reaction of Alcohols with Carboxylic acids: Ester Formation 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382"/>
          <a:stretch/>
        </p:blipFill>
        <p:spPr bwMode="auto">
          <a:xfrm>
            <a:off x="1097132" y="1634290"/>
            <a:ext cx="6656627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282"/>
          <a:stretch/>
        </p:blipFill>
        <p:spPr bwMode="auto">
          <a:xfrm>
            <a:off x="971237" y="3655559"/>
            <a:ext cx="7098683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ربع نص 11"/>
          <p:cNvSpPr txBox="1"/>
          <p:nvPr/>
        </p:nvSpPr>
        <p:spPr>
          <a:xfrm>
            <a:off x="94553" y="2996952"/>
            <a:ext cx="13612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77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870" y="-12086"/>
            <a:ext cx="7955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Reactions involving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carbon-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oxgen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 breaking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588" t="19400" r="2773" b="67962"/>
          <a:stretch/>
        </p:blipFill>
        <p:spPr bwMode="auto">
          <a:xfrm>
            <a:off x="6098231" y="477257"/>
            <a:ext cx="1134315" cy="57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107503" y="1306476"/>
            <a:ext cx="6557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Dehydrations of Alcohols: Formation of Alkenes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7544" y="3608856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31" y="2132856"/>
            <a:ext cx="6551172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24" y="3988667"/>
            <a:ext cx="5959386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76" b="53589"/>
          <a:stretch/>
        </p:blipFill>
        <p:spPr bwMode="auto">
          <a:xfrm>
            <a:off x="1602724" y="5401322"/>
            <a:ext cx="7142030" cy="138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605879"/>
            <a:ext cx="646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Dehydrations of Alcohols: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Ethers Formation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1887" y="1196752"/>
            <a:ext cx="6706163" cy="93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78972" y="3068960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288671" y="1916832"/>
            <a:ext cx="6964092" cy="972000"/>
            <a:chOff x="1288671" y="1916832"/>
            <a:chExt cx="6964092" cy="972000"/>
          </a:xfrm>
        </p:grpSpPr>
        <p:pic>
          <p:nvPicPr>
            <p:cNvPr id="2050" name="Picture 2" descr="C:\Users\hp\Pictures\صورة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671" y="1916832"/>
              <a:ext cx="6964092" cy="972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مربع نص 1"/>
            <p:cNvSpPr txBox="1"/>
            <p:nvPr/>
          </p:nvSpPr>
          <p:spPr>
            <a:xfrm>
              <a:off x="4238967" y="2492896"/>
              <a:ext cx="83708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solidFill>
                    <a:srgbClr val="DE00A4"/>
                  </a:solidFill>
                  <a:latin typeface="Times New Roman" pitchFamily="18" charset="0"/>
                  <a:cs typeface="Times New Roman" pitchFamily="18" charset="0"/>
                </a:rPr>
                <a:t>140 ⁰C</a:t>
              </a:r>
              <a:endParaRPr lang="ar-SA" dirty="0">
                <a:solidFill>
                  <a:srgbClr val="DE00A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مجموعة 5"/>
          <p:cNvGrpSpPr/>
          <p:nvPr/>
        </p:nvGrpSpPr>
        <p:grpSpPr>
          <a:xfrm>
            <a:off x="1348666" y="3861048"/>
            <a:ext cx="6463056" cy="1008000"/>
            <a:chOff x="1348666" y="3861048"/>
            <a:chExt cx="6463056" cy="100800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48666" y="3861048"/>
              <a:ext cx="6463056" cy="10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3158847" y="4180382"/>
              <a:ext cx="83708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solidFill>
                    <a:srgbClr val="DE00A4"/>
                  </a:solidFill>
                  <a:latin typeface="Times New Roman" pitchFamily="18" charset="0"/>
                  <a:cs typeface="Times New Roman" pitchFamily="18" charset="0"/>
                </a:rPr>
                <a:t>140 ⁰C</a:t>
              </a:r>
              <a:endParaRPr lang="ar-SA" dirty="0">
                <a:solidFill>
                  <a:srgbClr val="DE00A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267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22956" y="404664"/>
            <a:ext cx="9073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Replacement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OH group by Halide: Alkyl Halides Formation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1472" y="1785926"/>
            <a:ext cx="8114953" cy="3413817"/>
            <a:chOff x="642910" y="2285992"/>
            <a:chExt cx="8114953" cy="3413817"/>
          </a:xfrm>
        </p:grpSpPr>
        <p:pic>
          <p:nvPicPr>
            <p:cNvPr id="14" name="Picture 1" descr="C:\Users\haltalassi\Pictures\Picture2.png"/>
            <p:cNvPicPr>
              <a:picLocks noChangeAspect="1" noChangeArrowheads="1"/>
            </p:cNvPicPr>
            <p:nvPr/>
          </p:nvPicPr>
          <p:blipFill>
            <a:blip r:embed="rId2"/>
            <a:srcRect t="78832"/>
            <a:stretch>
              <a:fillRect/>
            </a:stretch>
          </p:blipFill>
          <p:spPr bwMode="auto">
            <a:xfrm>
              <a:off x="642910" y="5143512"/>
              <a:ext cx="7918960" cy="556297"/>
            </a:xfrm>
            <a:prstGeom prst="rect">
              <a:avLst/>
            </a:prstGeom>
            <a:noFill/>
          </p:spPr>
        </p:pic>
        <p:pic>
          <p:nvPicPr>
            <p:cNvPr id="15" name="Picture 2" descr="C:\Users\haltalassi\Pictures\Picture3.png"/>
            <p:cNvPicPr>
              <a:picLocks noChangeAspect="1" noChangeArrowheads="1"/>
            </p:cNvPicPr>
            <p:nvPr/>
          </p:nvPicPr>
          <p:blipFill>
            <a:blip r:embed="rId3"/>
            <a:srcRect b="25585"/>
            <a:stretch>
              <a:fillRect/>
            </a:stretch>
          </p:blipFill>
          <p:spPr bwMode="auto">
            <a:xfrm>
              <a:off x="642910" y="4071942"/>
              <a:ext cx="8114953" cy="864000"/>
            </a:xfrm>
            <a:prstGeom prst="rect">
              <a:avLst/>
            </a:prstGeom>
            <a:noFill/>
          </p:spPr>
        </p:pic>
        <p:pic>
          <p:nvPicPr>
            <p:cNvPr id="16" name="Picture 1" descr="C:\Users\haltalassi\Pictures\Picture2.png"/>
            <p:cNvPicPr>
              <a:picLocks noChangeAspect="1" noChangeArrowheads="1"/>
            </p:cNvPicPr>
            <p:nvPr/>
          </p:nvPicPr>
          <p:blipFill>
            <a:blip r:embed="rId2"/>
            <a:srcRect b="73179"/>
            <a:stretch>
              <a:fillRect/>
            </a:stretch>
          </p:blipFill>
          <p:spPr bwMode="auto">
            <a:xfrm>
              <a:off x="714348" y="2285992"/>
              <a:ext cx="7918960" cy="704856"/>
            </a:xfrm>
            <a:prstGeom prst="rect">
              <a:avLst/>
            </a:prstGeom>
            <a:noFill/>
          </p:spPr>
        </p:pic>
        <p:pic>
          <p:nvPicPr>
            <p:cNvPr id="17" name="Picture 1" descr="C:\Users\haltalassi\Pictures\Picture2.png"/>
            <p:cNvPicPr>
              <a:picLocks noChangeAspect="1" noChangeArrowheads="1"/>
            </p:cNvPicPr>
            <p:nvPr/>
          </p:nvPicPr>
          <p:blipFill>
            <a:blip r:embed="rId2"/>
            <a:srcRect t="37694" b="26967"/>
            <a:stretch>
              <a:fillRect/>
            </a:stretch>
          </p:blipFill>
          <p:spPr bwMode="auto">
            <a:xfrm>
              <a:off x="642910" y="3214686"/>
              <a:ext cx="7918960" cy="92869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7249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51520" y="57471"/>
            <a:ext cx="7491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C- Oxidation of Alcohols to Carbonyl Compounds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2844" y="714356"/>
            <a:ext cx="8643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Ø"/>
            </a:pPr>
            <a:r>
              <a:rPr lang="en-US" alt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Oxidation of alcohols gives different products depending on the </a:t>
            </a:r>
            <a:r>
              <a:rPr lang="en-US" altLang="en-US" sz="20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 of alcohols that is oxidized </a:t>
            </a:r>
            <a:r>
              <a:rPr lang="en-US" alt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on the </a:t>
            </a:r>
            <a:r>
              <a:rPr lang="en-US" altLang="en-US" sz="20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kind of oxidizing agent that is used</a:t>
            </a:r>
            <a:r>
              <a:rPr lang="en-US" alt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endParaRPr lang="en-US" alt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Ø"/>
            </a:pP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Oxidizing agent:</a:t>
            </a:r>
          </a:p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altLang="en-US" sz="2000" kern="0" dirty="0" smtClean="0">
                <a:latin typeface="Times New Roman" pitchFamily="18" charset="0"/>
                <a:cs typeface="Times New Roman" pitchFamily="18" charset="0"/>
              </a:rPr>
              <a:t>Very strong:  </a:t>
            </a: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KMnO</a:t>
            </a:r>
            <a:r>
              <a:rPr lang="en-US" altLang="en-US" sz="2000" kern="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000" kern="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l-GR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000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altLang="en-US" sz="2000" kern="0" dirty="0" smtClean="0"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en-US" altLang="en-US" sz="2000" kern="0" smtClean="0"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en-US" altLang="en-US" sz="2000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KMnO</a:t>
            </a:r>
            <a:r>
              <a:rPr lang="en-US" altLang="en-US" sz="2000" kern="0" baseline="-25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2000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altLang="en-US" sz="2000" kern="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000" kern="0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H</a:t>
            </a:r>
            <a:r>
              <a:rPr lang="en-US" altLang="en-US" sz="2000" kern="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altLang="en-US" sz="2000" kern="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000" kern="0" dirty="0" smtClean="0">
                <a:latin typeface="Times New Roman" pitchFamily="18" charset="0"/>
                <a:cs typeface="Times New Roman" pitchFamily="18" charset="0"/>
              </a:rPr>
              <a:t>or  </a:t>
            </a: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altLang="en-US" sz="2000" kern="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altLang="en-US" sz="2000" kern="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000" kern="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H</a:t>
            </a:r>
            <a:r>
              <a:rPr lang="en-US" altLang="en-US" sz="2000" kern="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2000" kern="0" dirty="0" smtClean="0">
                <a:latin typeface="Times New Roman" pitchFamily="18" charset="0"/>
                <a:cs typeface="Times New Roman" pitchFamily="18" charset="0"/>
              </a:rPr>
              <a:t>                      Mild:             </a:t>
            </a: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altLang="en-US" sz="2000" kern="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 pyridine   </a:t>
            </a:r>
            <a:r>
              <a:rPr lang="en-US" altLang="en-US" sz="2000" kern="0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en-US" sz="20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Cu / 300 °C</a:t>
            </a:r>
            <a:endParaRPr lang="en-US" alt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2000" kern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CA" sz="20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0326"/>
          <a:stretch/>
        </p:blipFill>
        <p:spPr bwMode="auto">
          <a:xfrm>
            <a:off x="857224" y="3786190"/>
            <a:ext cx="6908869" cy="263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54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57158" y="357166"/>
            <a:ext cx="8480505" cy="2714644"/>
            <a:chOff x="428596" y="1142984"/>
            <a:chExt cx="8480505" cy="2714644"/>
          </a:xfrm>
        </p:grpSpPr>
        <p:grpSp>
          <p:nvGrpSpPr>
            <p:cNvPr id="8" name="Group 7"/>
            <p:cNvGrpSpPr/>
            <p:nvPr/>
          </p:nvGrpSpPr>
          <p:grpSpPr>
            <a:xfrm>
              <a:off x="428596" y="1142984"/>
              <a:ext cx="6929486" cy="1071546"/>
              <a:chOff x="357158" y="2071678"/>
              <a:chExt cx="6929486" cy="1071546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6870" t="67267" r="24518" b="4385"/>
              <a:stretch/>
            </p:blipFill>
            <p:spPr bwMode="auto">
              <a:xfrm>
                <a:off x="6000760" y="2071678"/>
                <a:ext cx="1285884" cy="1071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67267" r="50368" b="4385"/>
              <a:stretch/>
            </p:blipFill>
            <p:spPr bwMode="auto">
              <a:xfrm>
                <a:off x="357158" y="2071678"/>
                <a:ext cx="3429024" cy="1071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" name="Straight Arrow Connector 4"/>
              <p:cNvCxnSpPr/>
              <p:nvPr/>
            </p:nvCxnSpPr>
            <p:spPr>
              <a:xfrm>
                <a:off x="4000496" y="2643182"/>
                <a:ext cx="1656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4572000" y="2285992"/>
                <a:ext cx="478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E600AA"/>
                    </a:solidFill>
                  </a:rPr>
                  <a:t>[O]</a:t>
                </a:r>
                <a:endParaRPr lang="en-US" dirty="0">
                  <a:solidFill>
                    <a:srgbClr val="E600AA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714744" y="2714620"/>
                <a:ext cx="2202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E600AA"/>
                    </a:solidFill>
                    <a:latin typeface="Times New Roman" pitchFamily="18" charset="0"/>
                    <a:cs typeface="Times New Roman" pitchFamily="18" charset="0"/>
                  </a:rPr>
                  <a:t>Mild or strong oxidizing</a:t>
                </a:r>
                <a:endParaRPr lang="en-US" sz="1600" dirty="0">
                  <a:solidFill>
                    <a:srgbClr val="E600AA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643174" y="2500306"/>
              <a:ext cx="6265927" cy="1357322"/>
              <a:chOff x="2571736" y="3857628"/>
              <a:chExt cx="6265927" cy="135732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571736" y="3857628"/>
                <a:ext cx="3230647" cy="1071546"/>
                <a:chOff x="2571736" y="2071678"/>
                <a:chExt cx="3230647" cy="1071546"/>
              </a:xfrm>
            </p:grpSpPr>
            <p:pic>
              <p:nvPicPr>
                <p:cNvPr id="11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32054" t="67267" r="50368" b="4385"/>
                <a:stretch/>
              </p:blipFill>
              <p:spPr bwMode="auto">
                <a:xfrm>
                  <a:off x="2571736" y="2071678"/>
                  <a:ext cx="1214446" cy="10715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4000496" y="2643182"/>
                  <a:ext cx="16560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4572000" y="2285992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E600AA"/>
                      </a:solidFill>
                    </a:rPr>
                    <a:t>[O]</a:t>
                  </a:r>
                  <a:endParaRPr lang="en-US" dirty="0">
                    <a:solidFill>
                      <a:srgbClr val="E600AA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857620" y="2714620"/>
                  <a:ext cx="194476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E600AA"/>
                      </a:solidFill>
                      <a:latin typeface="Times New Roman" pitchFamily="18" charset="0"/>
                      <a:cs typeface="Times New Roman" pitchFamily="18" charset="0"/>
                    </a:rPr>
                    <a:t>very strong oxidizing</a:t>
                  </a:r>
                  <a:endParaRPr lang="en-US" sz="1600" dirty="0">
                    <a:solidFill>
                      <a:srgbClr val="E600AA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5836" t="35908" r="27620" b="30326"/>
              <a:stretch/>
            </p:blipFill>
            <p:spPr bwMode="auto">
              <a:xfrm>
                <a:off x="5786446" y="3938590"/>
                <a:ext cx="1143008" cy="1276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78584" b="67872"/>
              <a:stretch/>
            </p:blipFill>
            <p:spPr bwMode="auto">
              <a:xfrm>
                <a:off x="7358082" y="3929066"/>
                <a:ext cx="1479581" cy="1214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043572" y="4274114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428596" y="3214686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357290" y="3857628"/>
            <a:ext cx="6786610" cy="2553132"/>
            <a:chOff x="1357290" y="3857628"/>
            <a:chExt cx="6786610" cy="2553132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1999" r="7907" b="35937"/>
            <a:stretch/>
          </p:blipFill>
          <p:spPr bwMode="auto">
            <a:xfrm>
              <a:off x="1428728" y="3857628"/>
              <a:ext cx="1345238" cy="10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3000364" y="4000504"/>
              <a:ext cx="2202846" cy="767182"/>
              <a:chOff x="3357554" y="3286124"/>
              <a:chExt cx="2202846" cy="767182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3500430" y="3643314"/>
                <a:ext cx="1908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4071934" y="3286124"/>
                <a:ext cx="478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[O]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357554" y="3714752"/>
                <a:ext cx="2202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Mild or strong oxidizing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357818" y="4143380"/>
              <a:ext cx="1306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7635"/>
                  </a:solidFill>
                  <a:latin typeface="Times New Roman" pitchFamily="18" charset="0"/>
                  <a:cs typeface="Times New Roman" pitchFamily="18" charset="0"/>
                </a:rPr>
                <a:t>No reaction</a:t>
              </a:r>
              <a:endParaRPr lang="en-US" b="1" i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1999" r="7907" b="35937"/>
            <a:stretch/>
          </p:blipFill>
          <p:spPr bwMode="auto">
            <a:xfrm>
              <a:off x="1357290" y="5357826"/>
              <a:ext cx="1298850" cy="10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3143240" y="5500702"/>
              <a:ext cx="16578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en-US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KMnO</a:t>
              </a:r>
              <a:r>
                <a:rPr lang="en-US" altLang="en-US" kern="0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altLang="en-US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/ H</a:t>
              </a:r>
              <a:r>
                <a:rPr lang="en-US" altLang="en-US" kern="0" baseline="30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altLang="en-US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/ </a:t>
              </a:r>
              <a:r>
                <a:rPr lang="el-GR" altLang="en-US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en-US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3000364" y="5929330"/>
              <a:ext cx="1908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4"/>
            <a:srcRect l="66926" b="30546"/>
            <a:stretch>
              <a:fillRect/>
            </a:stretch>
          </p:blipFill>
          <p:spPr bwMode="auto">
            <a:xfrm>
              <a:off x="5072066" y="5214950"/>
              <a:ext cx="1424453" cy="1000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357290" y="4929198"/>
              <a:ext cx="14590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635"/>
                  </a:solidFill>
                  <a:latin typeface="Times New Roman" pitchFamily="18" charset="0"/>
                  <a:cs typeface="Times New Roman" pitchFamily="18" charset="0"/>
                </a:rPr>
                <a:t>t-butyl alcohol</a:t>
              </a:r>
              <a:endParaRPr lang="en-US" sz="1600" b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72264" y="5715016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72330" y="5715016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HCOOH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03108" y="6072206"/>
              <a:ext cx="8915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635"/>
                  </a:solidFill>
                  <a:latin typeface="Times New Roman" pitchFamily="18" charset="0"/>
                  <a:cs typeface="Times New Roman" pitchFamily="18" charset="0"/>
                </a:rPr>
                <a:t>Acetone</a:t>
              </a:r>
              <a:endParaRPr lang="en-US" sz="1600" b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86578" y="6072206"/>
              <a:ext cx="1357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635"/>
                  </a:solidFill>
                  <a:latin typeface="Times New Roman" pitchFamily="18" charset="0"/>
                  <a:cs typeface="Times New Roman" pitchFamily="18" charset="0"/>
                </a:rPr>
                <a:t>Formic acid</a:t>
              </a:r>
              <a:endParaRPr lang="en-US" sz="1600" b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4414" y="428604"/>
            <a:ext cx="5440417" cy="3848100"/>
            <a:chOff x="1361231" y="642918"/>
            <a:chExt cx="5440417" cy="38481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361231" y="642918"/>
              <a:ext cx="5440417" cy="3848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643306" y="328612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635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aseline="-25000" dirty="0" smtClean="0">
                  <a:solidFill>
                    <a:srgbClr val="007635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rgbClr val="007635"/>
                  </a:solidFill>
                  <a:latin typeface="Times New Roman" pitchFamily="18" charset="0"/>
                  <a:cs typeface="Times New Roman" pitchFamily="18" charset="0"/>
                </a:rPr>
                <a:t>CrO</a:t>
              </a:r>
              <a:r>
                <a:rPr lang="en-US" baseline="-25000" dirty="0" smtClean="0">
                  <a:solidFill>
                    <a:srgbClr val="007635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baseline="-25000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2976" y="4929198"/>
            <a:ext cx="4306850" cy="1440000"/>
            <a:chOff x="2118231" y="4714884"/>
            <a:chExt cx="4306850" cy="1440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118231" y="4714884"/>
              <a:ext cx="4306850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371" r="50768" b="33854"/>
            <a:stretch/>
          </p:blipFill>
          <p:spPr bwMode="auto">
            <a:xfrm>
              <a:off x="2571736" y="4857760"/>
              <a:ext cx="1296716" cy="9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8461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0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D- Reaction of Aromatic ring of Phenols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714356"/>
            <a:ext cx="217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Halogenation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733" t="67874"/>
          <a:stretch/>
        </p:blipFill>
        <p:spPr bwMode="auto">
          <a:xfrm>
            <a:off x="6429388" y="142852"/>
            <a:ext cx="1443597" cy="146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928794" y="1285860"/>
            <a:ext cx="4572000" cy="3857652"/>
            <a:chOff x="0" y="2428868"/>
            <a:chExt cx="4572000" cy="3857652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6829" r="56834"/>
            <a:stretch>
              <a:fillRect/>
            </a:stretch>
          </p:blipFill>
          <p:spPr bwMode="auto">
            <a:xfrm>
              <a:off x="0" y="2428868"/>
              <a:ext cx="2857520" cy="3714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720" t="64822" r="21222"/>
            <a:stretch>
              <a:fillRect/>
            </a:stretch>
          </p:blipFill>
          <p:spPr bwMode="auto">
            <a:xfrm>
              <a:off x="2714612" y="4500594"/>
              <a:ext cx="1857388" cy="1785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0001" t="26829" r="6258" b="36773"/>
            <a:stretch>
              <a:fillRect/>
            </a:stretch>
          </p:blipFill>
          <p:spPr bwMode="auto">
            <a:xfrm>
              <a:off x="2857488" y="2571744"/>
              <a:ext cx="1571636" cy="1847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2217515" y="5286388"/>
            <a:ext cx="3640370" cy="1285884"/>
            <a:chOff x="285720" y="5214950"/>
            <a:chExt cx="3640370" cy="128588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750" r="85971" b="23921"/>
            <a:stretch>
              <a:fillRect/>
            </a:stretch>
          </p:blipFill>
          <p:spPr bwMode="auto">
            <a:xfrm>
              <a:off x="285720" y="5214950"/>
              <a:ext cx="928694" cy="1285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1500166" y="5929330"/>
              <a:ext cx="1071570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714482" y="5572140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HBr</a:t>
              </a:r>
              <a:endPara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19322" y="5715016"/>
              <a:ext cx="1306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9900FF"/>
                  </a:solidFill>
                  <a:latin typeface="Times New Roman" pitchFamily="18" charset="0"/>
                  <a:cs typeface="Times New Roman" pitchFamily="18" charset="0"/>
                </a:rPr>
                <a:t>No reaction</a:t>
              </a:r>
              <a:endParaRPr lang="en-US" b="1" i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059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214290"/>
            <a:ext cx="1627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Nitration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7290" y="642918"/>
            <a:ext cx="6391273" cy="2500330"/>
            <a:chOff x="928662" y="2357430"/>
            <a:chExt cx="6391273" cy="250033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1356" t="1418" b="48960"/>
            <a:stretch>
              <a:fillRect/>
            </a:stretch>
          </p:blipFill>
          <p:spPr bwMode="auto">
            <a:xfrm>
              <a:off x="4071934" y="2357430"/>
              <a:ext cx="3248001" cy="2500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506" r="53994" b="51796"/>
            <a:stretch>
              <a:fillRect/>
            </a:stretch>
          </p:blipFill>
          <p:spPr bwMode="auto">
            <a:xfrm>
              <a:off x="928662" y="2571744"/>
              <a:ext cx="3071834" cy="2000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571472" y="3500438"/>
            <a:ext cx="2157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Sulphonation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1313718" y="4130590"/>
            <a:ext cx="6715993" cy="2411787"/>
            <a:chOff x="1436688" y="836712"/>
            <a:chExt cx="6715993" cy="241178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451" t="52135"/>
            <a:stretch/>
          </p:blipFill>
          <p:spPr bwMode="auto">
            <a:xfrm>
              <a:off x="4310112" y="836712"/>
              <a:ext cx="3842569" cy="2411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7722" r="57356"/>
            <a:stretch/>
          </p:blipFill>
          <p:spPr bwMode="auto">
            <a:xfrm>
              <a:off x="1436688" y="977470"/>
              <a:ext cx="2847365" cy="2130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5857884" y="357166"/>
            <a:ext cx="1667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635"/>
                </a:solidFill>
              </a:rPr>
              <a:t>At low temperature </a:t>
            </a:r>
            <a:endParaRPr lang="en-US" sz="1400" dirty="0">
              <a:solidFill>
                <a:srgbClr val="00763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357166"/>
            <a:ext cx="171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635"/>
                </a:solidFill>
              </a:rPr>
              <a:t>At high temperature </a:t>
            </a:r>
            <a:endParaRPr lang="en-US" sz="1400" dirty="0">
              <a:solidFill>
                <a:srgbClr val="00763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51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6944" y="857232"/>
            <a:ext cx="4549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Name the following compounds.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16225" y="0"/>
            <a:ext cx="2145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B050"/>
                </a:solidFill>
                <a:latin typeface="Bell MT" pitchFamily="18" charset="0"/>
              </a:rPr>
              <a:t>Homework</a:t>
            </a:r>
            <a:endParaRPr lang="ar-SA" sz="3200" b="1" dirty="0">
              <a:solidFill>
                <a:srgbClr val="00B050"/>
              </a:solidFill>
              <a:latin typeface="Bell MT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58579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-452183" y="3286124"/>
            <a:ext cx="5001947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What is the correct IUPAC name.</a:t>
            </a:r>
          </a:p>
          <a:p>
            <a:pPr marL="1257300" lvl="2" indent="-342900" algn="l" rtl="0">
              <a:buFont typeface="+mj-lt"/>
              <a:buAutoNum type="alphaLcParenR"/>
            </a:pP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l" rtl="0">
              <a:buFont typeface="+mj-lt"/>
              <a:buAutoNum type="alphaLcParenR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2-Methyl-2-penten-4-ol</a:t>
            </a:r>
          </a:p>
          <a:p>
            <a:pPr marL="1257300" lvl="2" indent="-342900" algn="l" rtl="0">
              <a:buFont typeface="+mj-lt"/>
              <a:buAutoNum type="alphaLcParenR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4-Chloro-5-phenyl-5-heptanol</a:t>
            </a:r>
          </a:p>
          <a:p>
            <a:pPr marL="1257300" lvl="2" indent="-342900" algn="l" rtl="0">
              <a:buFont typeface="+mj-lt"/>
              <a:buAutoNum type="alphaLcParenR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4-Bromocylohexanol</a:t>
            </a:r>
          </a:p>
          <a:p>
            <a:pPr marL="342900" lvl="0" indent="-342900" algn="l" rtl="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136950" y="0"/>
            <a:ext cx="4450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Classification of Alcohols</a:t>
            </a:r>
            <a:endParaRPr lang="ar-SA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251520" y="584775"/>
            <a:ext cx="7621247" cy="1881324"/>
            <a:chOff x="115661" y="827420"/>
            <a:chExt cx="7621247" cy="188132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9829"/>
            <a:stretch/>
          </p:blipFill>
          <p:spPr bwMode="auto">
            <a:xfrm>
              <a:off x="1403648" y="1124744"/>
              <a:ext cx="6333260" cy="15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رابط كسهم مستقيم 7"/>
            <p:cNvCxnSpPr/>
            <p:nvPr/>
          </p:nvCxnSpPr>
          <p:spPr>
            <a:xfrm>
              <a:off x="1403648" y="1196752"/>
              <a:ext cx="50405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مربع نص 8"/>
            <p:cNvSpPr txBox="1"/>
            <p:nvPr/>
          </p:nvSpPr>
          <p:spPr>
            <a:xfrm>
              <a:off x="115661" y="827420"/>
              <a:ext cx="172996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Carbinol</a:t>
              </a:r>
              <a:r>
                <a:rPr lang="en-US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Carbon</a:t>
              </a:r>
              <a:endPara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مستطيل 10"/>
          <p:cNvSpPr/>
          <p:nvPr/>
        </p:nvSpPr>
        <p:spPr>
          <a:xfrm>
            <a:off x="2103287" y="2582180"/>
            <a:ext cx="4517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Alcohols</a:t>
            </a:r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31938" y="3182671"/>
            <a:ext cx="323197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Common Nomenclature: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3995936" y="3413503"/>
            <a:ext cx="2116286" cy="461665"/>
            <a:chOff x="3512134" y="4593852"/>
            <a:chExt cx="2116286" cy="461665"/>
          </a:xfrm>
        </p:grpSpPr>
        <p:sp>
          <p:nvSpPr>
            <p:cNvPr id="14" name="مستطيل 13"/>
            <p:cNvSpPr/>
            <p:nvPr/>
          </p:nvSpPr>
          <p:spPr>
            <a:xfrm>
              <a:off x="3512134" y="4593852"/>
              <a:ext cx="2116285" cy="46166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3512135" y="4623517"/>
              <a:ext cx="2116285" cy="43200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Alkyl + alcohol</a:t>
              </a:r>
              <a:endParaRPr lang="ar-SA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73" r="34590"/>
          <a:stretch/>
        </p:blipFill>
        <p:spPr bwMode="auto">
          <a:xfrm>
            <a:off x="245675" y="3801096"/>
            <a:ext cx="2138082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71" r="50768"/>
          <a:stretch/>
        </p:blipFill>
        <p:spPr bwMode="auto">
          <a:xfrm>
            <a:off x="2864996" y="4222746"/>
            <a:ext cx="1810763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1" y="5475306"/>
            <a:ext cx="2273439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999" r="7907"/>
          <a:stretch/>
        </p:blipFill>
        <p:spPr bwMode="auto">
          <a:xfrm>
            <a:off x="5054078" y="4114702"/>
            <a:ext cx="1693866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مجموعة 16"/>
          <p:cNvGrpSpPr/>
          <p:nvPr/>
        </p:nvGrpSpPr>
        <p:grpSpPr>
          <a:xfrm>
            <a:off x="7032782" y="4217138"/>
            <a:ext cx="2041206" cy="1885476"/>
            <a:chOff x="6883431" y="4077072"/>
            <a:chExt cx="2041206" cy="1885476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0027"/>
            <a:stretch/>
          </p:blipFill>
          <p:spPr bwMode="auto">
            <a:xfrm>
              <a:off x="6883431" y="5567082"/>
              <a:ext cx="2009999" cy="395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3864" b="34698"/>
            <a:stretch/>
          </p:blipFill>
          <p:spPr bwMode="auto">
            <a:xfrm>
              <a:off x="6948264" y="4077072"/>
              <a:ext cx="1976373" cy="14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095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0042"/>
            <a:ext cx="4700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Complete the following reactions.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2613" y="0"/>
            <a:ext cx="2984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IUPAC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Nomenclature: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51520" y="461665"/>
            <a:ext cx="8712968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Select the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longest carbon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chain containing the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hydroxyl group.</a:t>
            </a: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derive the parent name by replacing the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ending of the corresponding alkane with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ol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Number the chain from the end nearer the hydroxyl group.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56" y="2439369"/>
            <a:ext cx="26765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4" y="4489167"/>
            <a:ext cx="2784263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56" y="4727292"/>
            <a:ext cx="29432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00" y="4489167"/>
            <a:ext cx="25908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2614593" y="2415727"/>
            <a:ext cx="2519824" cy="1404000"/>
            <a:chOff x="2752725" y="2714995"/>
            <a:chExt cx="2519824" cy="1378604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0582" r="21481"/>
            <a:stretch/>
          </p:blipFill>
          <p:spPr bwMode="auto">
            <a:xfrm>
              <a:off x="2752725" y="3617258"/>
              <a:ext cx="2168899" cy="476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816079" y="2714995"/>
              <a:ext cx="245647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مجموعة 11"/>
          <p:cNvGrpSpPr/>
          <p:nvPr/>
        </p:nvGrpSpPr>
        <p:grpSpPr>
          <a:xfrm>
            <a:off x="204410" y="2571220"/>
            <a:ext cx="2114146" cy="1414155"/>
            <a:chOff x="140423" y="2401600"/>
            <a:chExt cx="2114146" cy="1414155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7414"/>
            <a:stretch/>
          </p:blipFill>
          <p:spPr bwMode="auto">
            <a:xfrm>
              <a:off x="199256" y="2401600"/>
              <a:ext cx="2055313" cy="1058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7418"/>
            <a:stretch/>
          </p:blipFill>
          <p:spPr bwMode="auto">
            <a:xfrm>
              <a:off x="140423" y="3433667"/>
              <a:ext cx="2055313" cy="382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8866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77656" y="578225"/>
            <a:ext cx="2579189" cy="2288522"/>
            <a:chOff x="3376615" y="2519363"/>
            <a:chExt cx="2579189" cy="22885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5" y="2519363"/>
              <a:ext cx="2176209" cy="165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4312585"/>
              <a:ext cx="224790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مجموعة 3"/>
          <p:cNvGrpSpPr/>
          <p:nvPr/>
        </p:nvGrpSpPr>
        <p:grpSpPr>
          <a:xfrm>
            <a:off x="3291362" y="578225"/>
            <a:ext cx="3131616" cy="2082581"/>
            <a:chOff x="3116116" y="205941"/>
            <a:chExt cx="3131616" cy="208258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5491"/>
            <a:stretch/>
          </p:blipFill>
          <p:spPr bwMode="auto">
            <a:xfrm>
              <a:off x="3210979" y="1856522"/>
              <a:ext cx="3036753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2629"/>
            <a:stretch/>
          </p:blipFill>
          <p:spPr bwMode="auto">
            <a:xfrm>
              <a:off x="3116116" y="205941"/>
              <a:ext cx="3126323" cy="14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885547"/>
            <a:ext cx="24574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65" r="52720"/>
          <a:stretch/>
        </p:blipFill>
        <p:spPr bwMode="auto">
          <a:xfrm>
            <a:off x="402427" y="3920039"/>
            <a:ext cx="2981263" cy="178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78" t="8978" r="3624"/>
          <a:stretch/>
        </p:blipFill>
        <p:spPr bwMode="auto">
          <a:xfrm>
            <a:off x="5081857" y="3888654"/>
            <a:ext cx="2635625" cy="172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861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79512" y="476672"/>
            <a:ext cx="675049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q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If more than one hydroxyl group, use suffixes </a:t>
            </a:r>
          </a:p>
          <a:p>
            <a:pPr lvl="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diol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-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triol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etc.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103765" y="3153162"/>
            <a:ext cx="1979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IUPAC name: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Common name:</a:t>
            </a:r>
            <a:endParaRPr lang="ar-SA" sz="2000" dirty="0">
              <a:solidFill>
                <a:srgbClr val="C00000"/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2061143" y="2312530"/>
            <a:ext cx="1787669" cy="1559930"/>
            <a:chOff x="2389820" y="2301118"/>
            <a:chExt cx="1787669" cy="1559930"/>
          </a:xfrm>
        </p:grpSpPr>
        <p:sp>
          <p:nvSpPr>
            <p:cNvPr id="16" name="مربع نص 15"/>
            <p:cNvSpPr txBox="1"/>
            <p:nvPr/>
          </p:nvSpPr>
          <p:spPr>
            <a:xfrm>
              <a:off x="2389820" y="3153162"/>
              <a:ext cx="1787669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1,2-Ethanediol</a:t>
              </a: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Ethylene glyco</a:t>
              </a:r>
              <a:r>
                <a:rPr lang="en-US" sz="2000" dirty="0" smtClean="0"/>
                <a:t>l</a:t>
              </a:r>
              <a:endParaRPr lang="ar-SA" sz="20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496" y="2301118"/>
              <a:ext cx="1076012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مجموعة 9"/>
          <p:cNvGrpSpPr/>
          <p:nvPr/>
        </p:nvGrpSpPr>
        <p:grpSpPr>
          <a:xfrm>
            <a:off x="1757644" y="4365104"/>
            <a:ext cx="2592288" cy="1571982"/>
            <a:chOff x="1757644" y="4365104"/>
            <a:chExt cx="2592288" cy="1571982"/>
          </a:xfrm>
        </p:grpSpPr>
        <p:sp>
          <p:nvSpPr>
            <p:cNvPr id="19" name="مستطيل 18"/>
            <p:cNvSpPr/>
            <p:nvPr/>
          </p:nvSpPr>
          <p:spPr>
            <a:xfrm>
              <a:off x="1757644" y="5229200"/>
              <a:ext cx="259228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1,2,3-propanetriol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Glycerol</a:t>
              </a:r>
              <a:endParaRPr lang="ar-SA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764" y="4365104"/>
              <a:ext cx="1590048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مجموعة 7"/>
          <p:cNvGrpSpPr/>
          <p:nvPr/>
        </p:nvGrpSpPr>
        <p:grpSpPr>
          <a:xfrm>
            <a:off x="4257495" y="2330454"/>
            <a:ext cx="1915910" cy="1542006"/>
            <a:chOff x="4845107" y="2301118"/>
            <a:chExt cx="1915910" cy="15420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227" y="2301118"/>
              <a:ext cx="1684314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مربع نص 21"/>
            <p:cNvSpPr txBox="1"/>
            <p:nvPr/>
          </p:nvSpPr>
          <p:spPr>
            <a:xfrm>
              <a:off x="4845107" y="3135238"/>
              <a:ext cx="1915910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1,2-Propanediol</a:t>
              </a: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Propylene glyco</a:t>
              </a:r>
              <a:r>
                <a:rPr lang="en-US" sz="2000" dirty="0" smtClean="0"/>
                <a:t>l</a:t>
              </a:r>
              <a:endParaRPr lang="ar-SA" sz="2000" dirty="0"/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6566844" y="2312530"/>
            <a:ext cx="2246705" cy="1548518"/>
            <a:chOff x="6566844" y="2312530"/>
            <a:chExt cx="2246705" cy="154851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312530"/>
              <a:ext cx="1718279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مربع نص 22"/>
            <p:cNvSpPr txBox="1"/>
            <p:nvPr/>
          </p:nvSpPr>
          <p:spPr>
            <a:xfrm>
              <a:off x="6566844" y="3153162"/>
              <a:ext cx="2246705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1,3-Propanediol</a:t>
              </a:r>
            </a:p>
            <a:p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Trimethylene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glyco</a:t>
              </a:r>
              <a:r>
                <a:rPr lang="en-US" sz="2000" dirty="0" smtClean="0"/>
                <a:t>l</a:t>
              </a:r>
              <a:endParaRPr lang="ar-SA" sz="2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6253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411760" y="30342"/>
            <a:ext cx="4357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Phenols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31437" y="633505"/>
            <a:ext cx="8117928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l" rtl="0">
              <a:buSzPct val="90000"/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ortho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meta,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system is used in common names</a:t>
            </a:r>
            <a:r>
              <a:rPr lang="en-US" dirty="0" smtClean="0"/>
              <a:t>.</a:t>
            </a:r>
          </a:p>
          <a:p>
            <a:pPr marL="285750" lvl="0" indent="-285750" algn="l" rtl="0">
              <a:buSzPct val="90000"/>
              <a:buFont typeface="Wingdings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While the numbering system is employed in IUPAC names</a:t>
            </a:r>
          </a:p>
          <a:p>
            <a:pPr lvl="0" algn="l" rtl="0">
              <a:buSzPct val="90000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and in this case numbering of the ring begins at the hydroxyl </a:t>
            </a:r>
          </a:p>
          <a:p>
            <a:pPr lvl="0" algn="l" rtl="0">
              <a:buSzPct val="90000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substituted carbon and proceeds in the direction of the next </a:t>
            </a:r>
          </a:p>
          <a:p>
            <a:pPr lvl="0" algn="l" rtl="0">
              <a:buSzPct val="90000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substituted carbon that processes the lower number.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72496"/>
            <a:ext cx="1215952" cy="17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11" y="4652271"/>
            <a:ext cx="2191891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531437" y="4591221"/>
            <a:ext cx="1626928" cy="1980184"/>
            <a:chOff x="2336685" y="3029927"/>
            <a:chExt cx="1626928" cy="198018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815"/>
            <a:stretch/>
          </p:blipFill>
          <p:spPr bwMode="auto">
            <a:xfrm>
              <a:off x="2627784" y="3029927"/>
              <a:ext cx="1296144" cy="1656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6724"/>
            <a:stretch/>
          </p:blipFill>
          <p:spPr bwMode="auto">
            <a:xfrm>
              <a:off x="2336685" y="4686111"/>
              <a:ext cx="1626928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مجموعة 4"/>
          <p:cNvGrpSpPr/>
          <p:nvPr/>
        </p:nvGrpSpPr>
        <p:grpSpPr>
          <a:xfrm>
            <a:off x="6159402" y="4548539"/>
            <a:ext cx="2692335" cy="2309461"/>
            <a:chOff x="5957030" y="3240741"/>
            <a:chExt cx="2692335" cy="2309461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189" t="9771" r="9706" b="27856"/>
            <a:stretch/>
          </p:blipFill>
          <p:spPr bwMode="auto">
            <a:xfrm>
              <a:off x="6588224" y="3240741"/>
              <a:ext cx="1957399" cy="16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0836"/>
            <a:stretch/>
          </p:blipFill>
          <p:spPr bwMode="auto">
            <a:xfrm>
              <a:off x="5957030" y="4830202"/>
              <a:ext cx="269233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1885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SzPct val="90000"/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phenols have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 names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shown in the following examples: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19" y="980728"/>
            <a:ext cx="5831363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718433" y="3717032"/>
            <a:ext cx="3707133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99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928</Words>
  <Application>Microsoft Office PowerPoint</Application>
  <PresentationFormat>On-screen Show (4:3)</PresentationFormat>
  <Paragraphs>170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نسق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VIP</dc:creator>
  <cp:lastModifiedBy>haltalassi</cp:lastModifiedBy>
  <cp:revision>123</cp:revision>
  <dcterms:created xsi:type="dcterms:W3CDTF">2012-04-02T17:09:54Z</dcterms:created>
  <dcterms:modified xsi:type="dcterms:W3CDTF">2013-04-10T07:11:15Z</dcterms:modified>
</cp:coreProperties>
</file>