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256" r:id="rId2"/>
    <p:sldId id="257" r:id="rId3"/>
    <p:sldId id="258" r:id="rId4"/>
    <p:sldId id="262" r:id="rId5"/>
    <p:sldId id="261" r:id="rId6"/>
    <p:sldId id="263" r:id="rId7"/>
    <p:sldId id="264" r:id="rId8"/>
    <p:sldId id="267" r:id="rId9"/>
    <p:sldId id="269" r:id="rId10"/>
    <p:sldId id="265" r:id="rId11"/>
    <p:sldId id="266" r:id="rId12"/>
    <p:sldId id="270" r:id="rId13"/>
    <p:sldId id="271" r:id="rId14"/>
    <p:sldId id="274" r:id="rId15"/>
    <p:sldId id="273" r:id="rId16"/>
    <p:sldId id="275" r:id="rId17"/>
    <p:sldId id="290" r:id="rId18"/>
    <p:sldId id="276" r:id="rId19"/>
    <p:sldId id="277" r:id="rId20"/>
    <p:sldId id="278" r:id="rId21"/>
    <p:sldId id="279" r:id="rId22"/>
    <p:sldId id="280" r:id="rId23"/>
    <p:sldId id="281" r:id="rId24"/>
    <p:sldId id="292" r:id="rId25"/>
    <p:sldId id="282" r:id="rId26"/>
    <p:sldId id="283" r:id="rId27"/>
    <p:sldId id="284" r:id="rId28"/>
    <p:sldId id="285" r:id="rId29"/>
    <p:sldId id="291" r:id="rId30"/>
    <p:sldId id="286" r:id="rId31"/>
    <p:sldId id="287" r:id="rId32"/>
    <p:sldId id="288" r:id="rId33"/>
    <p:sldId id="289"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500"/>
    <a:srgbClr val="FF0000"/>
    <a:srgbClr val="FFD78F"/>
    <a:srgbClr val="FFD3AF"/>
    <a:srgbClr val="CF9A6F"/>
    <a:srgbClr val="FFE9C1"/>
    <a:srgbClr val="FFC89B"/>
    <a:srgbClr val="0000FF"/>
    <a:srgbClr val="00EE6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909" autoAdjust="0"/>
    <p:restoredTop sz="94660"/>
  </p:normalViewPr>
  <p:slideViewPr>
    <p:cSldViewPr>
      <p:cViewPr>
        <p:scale>
          <a:sx n="90" d="100"/>
          <a:sy n="90" d="100"/>
        </p:scale>
        <p:origin x="-978" y="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C15FD6B-819C-431E-B8AD-1E3CB1FCB5CE}" type="datetimeFigureOut">
              <a:rPr lang="ar-SA" smtClean="0"/>
              <a:pPr/>
              <a:t>15/04/34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0C1A259-B290-4593-B12F-0D4DEC65C527}" type="slidenum">
              <a:rPr lang="ar-SA" smtClean="0"/>
              <a:pPr/>
              <a:t>‹#›</a:t>
            </a:fld>
            <a:endParaRPr lang="ar-SA"/>
          </a:p>
        </p:txBody>
      </p:sp>
    </p:spTree>
    <p:extLst>
      <p:ext uri="{BB962C8B-B14F-4D97-AF65-F5344CB8AC3E}">
        <p14:creationId xmlns:p14="http://schemas.microsoft.com/office/powerpoint/2010/main" xmlns="" val="22756165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0C1A259-B290-4593-B12F-0D4DEC65C527}" type="slidenum">
              <a:rPr lang="ar-SA" smtClean="0"/>
              <a:pPr/>
              <a:t>25</a:t>
            </a:fld>
            <a:endParaRPr lang="ar-SA"/>
          </a:p>
        </p:txBody>
      </p:sp>
    </p:spTree>
    <p:extLst>
      <p:ext uri="{BB962C8B-B14F-4D97-AF65-F5344CB8AC3E}">
        <p14:creationId xmlns:p14="http://schemas.microsoft.com/office/powerpoint/2010/main" xmlns="" val="358264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103D0F9-086F-4E67-A2AE-65A1C7BDF949}" type="datetimeFigureOut">
              <a:rPr lang="ar-SA" smtClean="0"/>
              <a:pPr/>
              <a:t>15/04/34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339014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103D0F9-086F-4E67-A2AE-65A1C7BDF949}" type="datetimeFigureOut">
              <a:rPr lang="ar-SA" smtClean="0"/>
              <a:pPr/>
              <a:t>15/04/34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236261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103D0F9-086F-4E67-A2AE-65A1C7BDF949}" type="datetimeFigureOut">
              <a:rPr lang="ar-SA" smtClean="0"/>
              <a:pPr/>
              <a:t>15/04/34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14175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103D0F9-086F-4E67-A2AE-65A1C7BDF949}" type="datetimeFigureOut">
              <a:rPr lang="ar-SA" smtClean="0"/>
              <a:pPr/>
              <a:t>15/04/34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270309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103D0F9-086F-4E67-A2AE-65A1C7BDF949}" type="datetimeFigureOut">
              <a:rPr lang="ar-SA" smtClean="0"/>
              <a:pPr/>
              <a:t>15/04/34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184841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103D0F9-086F-4E67-A2AE-65A1C7BDF949}" type="datetimeFigureOut">
              <a:rPr lang="ar-SA" smtClean="0"/>
              <a:pPr/>
              <a:t>15/04/34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130123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103D0F9-086F-4E67-A2AE-65A1C7BDF949}" type="datetimeFigureOut">
              <a:rPr lang="ar-SA" smtClean="0"/>
              <a:pPr/>
              <a:t>15/04/34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136887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103D0F9-086F-4E67-A2AE-65A1C7BDF949}" type="datetimeFigureOut">
              <a:rPr lang="ar-SA" smtClean="0"/>
              <a:pPr/>
              <a:t>15/04/34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374900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103D0F9-086F-4E67-A2AE-65A1C7BDF949}" type="datetimeFigureOut">
              <a:rPr lang="ar-SA" smtClean="0"/>
              <a:pPr/>
              <a:t>15/04/34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6789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103D0F9-086F-4E67-A2AE-65A1C7BDF949}" type="datetimeFigureOut">
              <a:rPr lang="ar-SA" smtClean="0"/>
              <a:pPr/>
              <a:t>15/04/34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313952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103D0F9-086F-4E67-A2AE-65A1C7BDF949}" type="datetimeFigureOut">
              <a:rPr lang="ar-SA" smtClean="0"/>
              <a:pPr/>
              <a:t>15/04/34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127510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103D0F9-086F-4E67-A2AE-65A1C7BDF949}" type="datetimeFigureOut">
              <a:rPr lang="ar-SA" smtClean="0"/>
              <a:pPr/>
              <a:t>15/04/34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043DA81-878F-4889-867F-57E993E58D08}" type="slidenum">
              <a:rPr lang="ar-SA" smtClean="0"/>
              <a:pPr/>
              <a:t>‹#›</a:t>
            </a:fld>
            <a:endParaRPr lang="ar-SA"/>
          </a:p>
        </p:txBody>
      </p:sp>
    </p:spTree>
    <p:extLst>
      <p:ext uri="{BB962C8B-B14F-4D97-AF65-F5344CB8AC3E}">
        <p14:creationId xmlns:p14="http://schemas.microsoft.com/office/powerpoint/2010/main" xmlns="" val="1563271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7460" y="2435496"/>
            <a:ext cx="9598012" cy="1938992"/>
          </a:xfrm>
          <a:prstGeom prst="rect">
            <a:avLst/>
          </a:prstGeom>
        </p:spPr>
        <p:txBody>
          <a:bodyPr wrap="none">
            <a:spAutoFit/>
          </a:bodyPr>
          <a:lstStyle/>
          <a:p>
            <a:pPr algn="l"/>
            <a:r>
              <a:rPr lang="en-US" sz="6000" b="1" dirty="0" smtClean="0">
                <a:solidFill>
                  <a:srgbClr val="00B050"/>
                </a:solidFill>
                <a:latin typeface="Times New Roman" pitchFamily="18" charset="0"/>
                <a:cs typeface="Times New Roman" pitchFamily="18" charset="0"/>
              </a:rPr>
              <a:t>Unsaturated Hydrocarbons:</a:t>
            </a:r>
          </a:p>
          <a:p>
            <a:pPr algn="ctr"/>
            <a:r>
              <a:rPr lang="en-US" sz="6000" b="1" dirty="0" smtClean="0">
                <a:solidFill>
                  <a:srgbClr val="00B050"/>
                </a:solidFill>
                <a:latin typeface="Times New Roman" pitchFamily="18" charset="0"/>
                <a:cs typeface="Times New Roman" pitchFamily="18" charset="0"/>
              </a:rPr>
              <a:t>Alkenes</a:t>
            </a:r>
            <a:endParaRPr lang="ar-SA" sz="6000" b="1" dirty="0">
              <a:solidFill>
                <a:srgbClr val="00B050"/>
              </a:solidFill>
              <a:latin typeface="Times New Roman" pitchFamily="18" charset="0"/>
              <a:cs typeface="Times New Roman" pitchFamily="18" charset="0"/>
            </a:endParaRPr>
          </a:p>
        </p:txBody>
      </p:sp>
      <p:sp>
        <p:nvSpPr>
          <p:cNvPr id="5" name="مستطيل 4"/>
          <p:cNvSpPr/>
          <p:nvPr/>
        </p:nvSpPr>
        <p:spPr>
          <a:xfrm>
            <a:off x="3284694" y="1265944"/>
            <a:ext cx="2521844" cy="707886"/>
          </a:xfrm>
          <a:prstGeom prst="rect">
            <a:avLst/>
          </a:prstGeom>
        </p:spPr>
        <p:txBody>
          <a:bodyPr wrap="none">
            <a:spAutoFit/>
          </a:bodyPr>
          <a:lstStyle/>
          <a:p>
            <a:r>
              <a:rPr lang="en-US" sz="4000" b="1" dirty="0" smtClean="0">
                <a:solidFill>
                  <a:srgbClr val="00B050"/>
                </a:solidFill>
                <a:latin typeface="Times New Roman" pitchFamily="18" charset="0"/>
                <a:cs typeface="Times New Roman" pitchFamily="18" charset="0"/>
              </a:rPr>
              <a:t>Chem. 108</a:t>
            </a:r>
            <a:endParaRPr lang="en-US" sz="4000" dirty="0" smtClean="0">
              <a:solidFill>
                <a:srgbClr val="00B050"/>
              </a:solidFill>
              <a:latin typeface="Times New Roman" pitchFamily="18" charset="0"/>
              <a:cs typeface="Times New Roman" pitchFamily="18" charset="0"/>
            </a:endParaRPr>
          </a:p>
        </p:txBody>
      </p:sp>
      <p:sp>
        <p:nvSpPr>
          <p:cNvPr id="6" name="مربع نص 5"/>
          <p:cNvSpPr txBox="1"/>
          <p:nvPr/>
        </p:nvSpPr>
        <p:spPr>
          <a:xfrm>
            <a:off x="3549392" y="4900831"/>
            <a:ext cx="2384307" cy="707886"/>
          </a:xfrm>
          <a:prstGeom prst="rect">
            <a:avLst/>
          </a:prstGeom>
          <a:noFill/>
        </p:spPr>
        <p:txBody>
          <a:bodyPr wrap="none" rtlCol="1">
            <a:spAutoFit/>
          </a:bodyPr>
          <a:lstStyle/>
          <a:p>
            <a:r>
              <a:rPr lang="en-US" sz="4000" b="1" dirty="0" smtClean="0">
                <a:solidFill>
                  <a:srgbClr val="00B050"/>
                </a:solidFill>
                <a:latin typeface="Times New Roman" pitchFamily="18" charset="0"/>
                <a:cs typeface="Times New Roman" pitchFamily="18" charset="0"/>
              </a:rPr>
              <a:t>Chapter 3</a:t>
            </a:r>
            <a:endParaRPr lang="ar-SA" sz="40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07521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347864" y="48613"/>
            <a:ext cx="25378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u="none" strike="noStrike" kern="0" cap="none" spc="0" normalizeH="0" baseline="0" noProof="0" dirty="0" smtClean="0">
                <a:ln>
                  <a:noFill/>
                </a:ln>
                <a:solidFill>
                  <a:srgbClr val="C00000"/>
                </a:solidFill>
                <a:uLnTx/>
                <a:uFillTx/>
                <a:latin typeface="Times New Roman" pitchFamily="18" charset="0"/>
                <a:ea typeface="+mj-ea"/>
                <a:cs typeface="Times New Roman" pitchFamily="18" charset="0"/>
              </a:rPr>
              <a:t>The </a:t>
            </a:r>
            <a:r>
              <a:rPr kumimoji="0" lang="en-US" sz="2800" b="0" i="1" u="none" strike="noStrike" kern="0" cap="none" spc="0" normalizeH="0" baseline="0" noProof="0" dirty="0" smtClean="0">
                <a:ln>
                  <a:noFill/>
                </a:ln>
                <a:solidFill>
                  <a:srgbClr val="C00000"/>
                </a:solidFill>
                <a:uLnTx/>
                <a:uFillTx/>
                <a:latin typeface="Times New Roman" pitchFamily="18" charset="0"/>
                <a:ea typeface="+mj-ea"/>
                <a:cs typeface="Times New Roman" pitchFamily="18" charset="0"/>
              </a:rPr>
              <a:t>E-Z</a:t>
            </a:r>
            <a:r>
              <a:rPr kumimoji="0" lang="en-US" sz="2800" b="0" u="none" strike="noStrike" kern="0" cap="none" spc="0" normalizeH="0" baseline="0" noProof="0" dirty="0" smtClean="0">
                <a:ln>
                  <a:noFill/>
                </a:ln>
                <a:solidFill>
                  <a:srgbClr val="C00000"/>
                </a:solidFill>
                <a:uLnTx/>
                <a:uFillTx/>
                <a:latin typeface="Times New Roman" pitchFamily="18" charset="0"/>
                <a:ea typeface="+mj-ea"/>
                <a:cs typeface="Times New Roman" pitchFamily="18" charset="0"/>
              </a:rPr>
              <a:t> System</a:t>
            </a:r>
            <a:endParaRPr kumimoji="0" lang="ar-SA" sz="2800" b="0" u="none" strike="noStrike" kern="0" cap="none" spc="0" normalizeH="0" baseline="0" noProof="0" dirty="0" smtClean="0">
              <a:ln>
                <a:noFill/>
              </a:ln>
              <a:solidFill>
                <a:srgbClr val="C00000"/>
              </a:solidFill>
              <a:uLnTx/>
              <a:uFillTx/>
              <a:latin typeface="Times New Roman" pitchFamily="18" charset="0"/>
              <a:cs typeface="Times New Roman" pitchFamily="18" charset="0"/>
            </a:endParaRPr>
          </a:p>
        </p:txBody>
      </p:sp>
      <p:sp>
        <p:nvSpPr>
          <p:cNvPr id="6" name="مستطيل 5"/>
          <p:cNvSpPr/>
          <p:nvPr/>
        </p:nvSpPr>
        <p:spPr>
          <a:xfrm>
            <a:off x="395536" y="764704"/>
            <a:ext cx="8568952" cy="2222147"/>
          </a:xfrm>
          <a:prstGeom prst="rect">
            <a:avLst/>
          </a:prstGeom>
        </p:spPr>
        <p:txBody>
          <a:bodyPr wrap="square">
            <a:spAutoFit/>
          </a:bodyPr>
          <a:lstStyle/>
          <a:p>
            <a:pPr marL="736600" indent="-736600" algn="l" rtl="0" eaLnBrk="0" fontAlgn="base" hangingPunct="0">
              <a:spcBef>
                <a:spcPct val="20000"/>
              </a:spcBef>
              <a:spcAft>
                <a:spcPct val="0"/>
              </a:spcAft>
              <a:tabLst>
                <a:tab pos="736600" algn="l"/>
                <a:tab pos="3657600" algn="l"/>
                <a:tab pos="5486400" algn="l"/>
              </a:tabLst>
              <a:defRPr/>
            </a:pPr>
            <a:r>
              <a:rPr lang="en-US" sz="2400" i="1" kern="0" dirty="0">
                <a:latin typeface="Times New Roman" pitchFamily="18" charset="0"/>
                <a:cs typeface="Times New Roman" pitchFamily="18" charset="0"/>
              </a:rPr>
              <a:t>E</a:t>
            </a:r>
            <a:r>
              <a:rPr lang="en-US" sz="2400" kern="0" dirty="0">
                <a:latin typeface="Times New Roman" pitchFamily="18" charset="0"/>
                <a:cs typeface="Times New Roman" pitchFamily="18" charset="0"/>
              </a:rPr>
              <a:t> :	</a:t>
            </a:r>
            <a:r>
              <a:rPr lang="en-US" sz="2400" dirty="0" err="1">
                <a:latin typeface="Times New Roman" pitchFamily="18" charset="0"/>
                <a:cs typeface="Times New Roman" pitchFamily="18" charset="0"/>
              </a:rPr>
              <a:t>Entgegen</a:t>
            </a:r>
            <a:endParaRPr lang="en-US" sz="2400" dirty="0">
              <a:latin typeface="Times New Roman" pitchFamily="18" charset="0"/>
              <a:cs typeface="Times New Roman" pitchFamily="18" charset="0"/>
            </a:endParaRPr>
          </a:p>
          <a:p>
            <a:pPr marL="736600" lvl="0" indent="-736600" algn="l" rtl="0" eaLnBrk="0" fontAlgn="base" hangingPunct="0">
              <a:spcBef>
                <a:spcPct val="20000"/>
              </a:spcBef>
              <a:spcAft>
                <a:spcPct val="0"/>
              </a:spcAft>
              <a:tabLst>
                <a:tab pos="736600" algn="l"/>
                <a:tab pos="3657600" algn="l"/>
                <a:tab pos="5486400" algn="l"/>
              </a:tabLst>
              <a:defRPr/>
            </a:pPr>
            <a:r>
              <a:rPr lang="en-US" sz="2400" kern="0" dirty="0" smtClean="0">
                <a:latin typeface="Times New Roman" pitchFamily="18" charset="0"/>
                <a:cs typeface="Times New Roman" pitchFamily="18" charset="0"/>
              </a:rPr>
              <a:t>          higher </a:t>
            </a:r>
            <a:r>
              <a:rPr lang="en-US" sz="2400" kern="0" dirty="0">
                <a:latin typeface="Times New Roman" pitchFamily="18" charset="0"/>
                <a:cs typeface="Times New Roman" pitchFamily="18" charset="0"/>
              </a:rPr>
              <a:t>ranked substituents on </a:t>
            </a:r>
            <a:r>
              <a:rPr lang="en-US" sz="2400" u="sng" kern="0" dirty="0">
                <a:latin typeface="Times New Roman" pitchFamily="18" charset="0"/>
                <a:cs typeface="Times New Roman" pitchFamily="18" charset="0"/>
              </a:rPr>
              <a:t>opposite</a:t>
            </a:r>
            <a:r>
              <a:rPr lang="en-US" sz="2400" kern="0" dirty="0">
                <a:latin typeface="Times New Roman" pitchFamily="18" charset="0"/>
                <a:cs typeface="Times New Roman" pitchFamily="18" charset="0"/>
              </a:rPr>
              <a:t> sides </a:t>
            </a:r>
          </a:p>
          <a:p>
            <a:pPr marL="736600" indent="-736600" algn="l" rtl="0" eaLnBrk="0" fontAlgn="base" hangingPunct="0">
              <a:spcBef>
                <a:spcPct val="20000"/>
              </a:spcBef>
              <a:spcAft>
                <a:spcPct val="0"/>
              </a:spcAft>
              <a:tabLst>
                <a:tab pos="736600" algn="l"/>
                <a:tab pos="3657600" algn="l"/>
                <a:tab pos="5486400" algn="l"/>
              </a:tabLst>
              <a:defRPr/>
            </a:pPr>
            <a:r>
              <a:rPr lang="en-US" sz="2400" i="1" kern="0" dirty="0">
                <a:latin typeface="Times New Roman" pitchFamily="18" charset="0"/>
                <a:cs typeface="Times New Roman" pitchFamily="18" charset="0"/>
              </a:rPr>
              <a:t>Z</a:t>
            </a:r>
            <a:r>
              <a:rPr lang="en-US" sz="2400" kern="0" dirty="0">
                <a:latin typeface="Times New Roman" pitchFamily="18" charset="0"/>
                <a:cs typeface="Times New Roman" pitchFamily="18" charset="0"/>
              </a:rPr>
              <a:t> :	</a:t>
            </a:r>
            <a:r>
              <a:rPr lang="en-US" sz="2400" dirty="0" err="1">
                <a:latin typeface="Times New Roman" pitchFamily="18" charset="0"/>
                <a:cs typeface="Times New Roman" pitchFamily="18" charset="0"/>
              </a:rPr>
              <a:t>Zusammen</a:t>
            </a:r>
            <a:endParaRPr lang="en-US" sz="2400" dirty="0">
              <a:latin typeface="Times New Roman" pitchFamily="18" charset="0"/>
              <a:cs typeface="Times New Roman" pitchFamily="18" charset="0"/>
            </a:endParaRPr>
          </a:p>
          <a:p>
            <a:pPr marL="736600" lvl="0" indent="-736600" algn="l" rtl="0" eaLnBrk="0" fontAlgn="base" hangingPunct="0">
              <a:spcBef>
                <a:spcPct val="20000"/>
              </a:spcBef>
              <a:spcAft>
                <a:spcPct val="0"/>
              </a:spcAft>
              <a:tabLst>
                <a:tab pos="736600" algn="l"/>
                <a:tab pos="3657600" algn="l"/>
                <a:tab pos="5486400" algn="l"/>
              </a:tabLst>
              <a:defRPr/>
            </a:pPr>
            <a:r>
              <a:rPr lang="en-US" sz="2400" kern="0" dirty="0" smtClean="0">
                <a:latin typeface="Times New Roman" pitchFamily="18" charset="0"/>
                <a:cs typeface="Times New Roman" pitchFamily="18" charset="0"/>
              </a:rPr>
              <a:t>          higher </a:t>
            </a:r>
            <a:r>
              <a:rPr lang="en-US" sz="2400" kern="0" dirty="0">
                <a:latin typeface="Times New Roman" pitchFamily="18" charset="0"/>
                <a:cs typeface="Times New Roman" pitchFamily="18" charset="0"/>
              </a:rPr>
              <a:t>ranked substituents on </a:t>
            </a:r>
            <a:r>
              <a:rPr lang="en-US" sz="2400" u="sng" kern="0" dirty="0">
                <a:latin typeface="Times New Roman" pitchFamily="18" charset="0"/>
                <a:cs typeface="Times New Roman" pitchFamily="18" charset="0"/>
              </a:rPr>
              <a:t>same</a:t>
            </a:r>
            <a:r>
              <a:rPr lang="en-US" sz="2400" kern="0" dirty="0">
                <a:latin typeface="Times New Roman" pitchFamily="18" charset="0"/>
                <a:cs typeface="Times New Roman" pitchFamily="18" charset="0"/>
              </a:rPr>
              <a:t> side </a:t>
            </a:r>
            <a:r>
              <a:rPr lang="en-US" sz="2800" kern="0" dirty="0">
                <a:solidFill>
                  <a:srgbClr val="FFFF00"/>
                </a:solidFill>
                <a:effectLst>
                  <a:outerShdw blurRad="38100" dist="38100" dir="2700000" algn="tl">
                    <a:srgbClr val="000000"/>
                  </a:outerShdw>
                </a:effectLst>
                <a:latin typeface="Arial"/>
              </a:rPr>
              <a:t/>
            </a:r>
            <a:br>
              <a:rPr lang="en-US" sz="2800" kern="0" dirty="0">
                <a:solidFill>
                  <a:srgbClr val="FFFF00"/>
                </a:solidFill>
                <a:effectLst>
                  <a:outerShdw blurRad="38100" dist="38100" dir="2700000" algn="tl">
                    <a:srgbClr val="000000"/>
                  </a:outerShdw>
                </a:effectLst>
                <a:latin typeface="Arial"/>
              </a:rPr>
            </a:br>
            <a:endParaRPr lang="en-US" sz="2800" kern="0" dirty="0">
              <a:solidFill>
                <a:srgbClr val="FFFF00"/>
              </a:solidFill>
              <a:effectLst>
                <a:outerShdw blurRad="38100" dist="38100" dir="2700000" algn="tl">
                  <a:srgbClr val="000000"/>
                </a:outerShdw>
              </a:effectLst>
              <a:latin typeface="Arial"/>
            </a:endParaRPr>
          </a:p>
        </p:txBody>
      </p:sp>
      <p:pic>
        <p:nvPicPr>
          <p:cNvPr id="11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86067" y="3140968"/>
            <a:ext cx="5661468" cy="311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4663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 Box 2"/>
          <p:cNvSpPr txBox="1">
            <a:spLocks noChangeArrowheads="1"/>
          </p:cNvSpPr>
          <p:nvPr/>
        </p:nvSpPr>
        <p:spPr bwMode="auto">
          <a:xfrm>
            <a:off x="762000" y="762000"/>
            <a:ext cx="7848600" cy="67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50000"/>
              </a:lnSpc>
              <a:spcBef>
                <a:spcPct val="50000"/>
              </a:spcBef>
            </a:pPr>
            <a:endParaRPr lang="en-US" dirty="0"/>
          </a:p>
          <a:p>
            <a:pPr eaLnBrk="1" hangingPunct="1">
              <a:lnSpc>
                <a:spcPct val="50000"/>
              </a:lnSpc>
              <a:spcBef>
                <a:spcPct val="50000"/>
              </a:spcBef>
            </a:pPr>
            <a:endParaRPr lang="en-US" dirty="0"/>
          </a:p>
        </p:txBody>
      </p:sp>
      <p:sp>
        <p:nvSpPr>
          <p:cNvPr id="4" name="Rectangle 3"/>
          <p:cNvSpPr/>
          <p:nvPr/>
        </p:nvSpPr>
        <p:spPr>
          <a:xfrm>
            <a:off x="843703" y="142852"/>
            <a:ext cx="1481496" cy="461665"/>
          </a:xfrm>
          <a:prstGeom prst="rect">
            <a:avLst/>
          </a:prstGeom>
        </p:spPr>
        <p:txBody>
          <a:bodyPr wrap="none">
            <a:spAutoFit/>
          </a:bodyPr>
          <a:lstStyle/>
          <a:p>
            <a:pPr lvl="0"/>
            <a:r>
              <a:rPr lang="en-US" sz="2400" dirty="0" smtClean="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aphicFrame>
        <p:nvGraphicFramePr>
          <p:cNvPr id="5" name="Object 2"/>
          <p:cNvGraphicFramePr>
            <a:graphicFrameLocks noChangeAspect="1"/>
          </p:cNvGraphicFramePr>
          <p:nvPr/>
        </p:nvGraphicFramePr>
        <p:xfrm>
          <a:off x="1357290" y="1142984"/>
          <a:ext cx="2895600" cy="3543300"/>
        </p:xfrm>
        <a:graphic>
          <a:graphicData uri="http://schemas.openxmlformats.org/presentationml/2006/ole">
            <p:oleObj spid="_x0000_s2066" name="CS ChemDraw Drawing" r:id="rId3" imgW="1007364" imgH="1232916" progId="ChemDraw.Document.6.0">
              <p:embed/>
            </p:oleObj>
          </a:graphicData>
        </a:graphic>
      </p:graphicFrame>
      <p:sp>
        <p:nvSpPr>
          <p:cNvPr id="6" name="Text Box 3"/>
          <p:cNvSpPr txBox="1">
            <a:spLocks noChangeArrowheads="1"/>
          </p:cNvSpPr>
          <p:nvPr/>
        </p:nvSpPr>
        <p:spPr bwMode="auto">
          <a:xfrm>
            <a:off x="2833686" y="4676772"/>
            <a:ext cx="609600" cy="579438"/>
          </a:xfrm>
          <a:prstGeom prst="rect">
            <a:avLst/>
          </a:prstGeom>
          <a:noFill/>
          <a:ln w="9525">
            <a:noFill/>
            <a:miter lim="800000"/>
            <a:headEnd/>
            <a:tailEnd/>
          </a:ln>
          <a:effectLst/>
        </p:spPr>
        <p:txBody>
          <a:bodyPr>
            <a:spAutoFit/>
          </a:bodyPr>
          <a:lstStyle/>
          <a:p>
            <a:pPr>
              <a:spcBef>
                <a:spcPct val="50000"/>
              </a:spcBef>
            </a:pPr>
            <a:r>
              <a:rPr lang="en-US" sz="3200"/>
              <a:t>*</a:t>
            </a:r>
          </a:p>
        </p:txBody>
      </p:sp>
      <p:sp>
        <p:nvSpPr>
          <p:cNvPr id="7" name="Text Box 4"/>
          <p:cNvSpPr txBox="1">
            <a:spLocks noChangeArrowheads="1"/>
          </p:cNvSpPr>
          <p:nvPr/>
        </p:nvSpPr>
        <p:spPr bwMode="auto">
          <a:xfrm>
            <a:off x="1766886" y="790572"/>
            <a:ext cx="609600" cy="579438"/>
          </a:xfrm>
          <a:prstGeom prst="rect">
            <a:avLst/>
          </a:prstGeom>
          <a:noFill/>
          <a:ln w="9525">
            <a:noFill/>
            <a:miter lim="800000"/>
            <a:headEnd/>
            <a:tailEnd/>
          </a:ln>
          <a:effectLst/>
        </p:spPr>
        <p:txBody>
          <a:bodyPr>
            <a:spAutoFit/>
          </a:bodyPr>
          <a:lstStyle/>
          <a:p>
            <a:pPr>
              <a:spcBef>
                <a:spcPct val="50000"/>
              </a:spcBef>
            </a:pPr>
            <a:r>
              <a:rPr lang="en-US" sz="3200" dirty="0"/>
              <a:t>*</a:t>
            </a:r>
          </a:p>
        </p:txBody>
      </p:sp>
      <p:sp>
        <p:nvSpPr>
          <p:cNvPr id="8" name="Text Box 5"/>
          <p:cNvSpPr txBox="1">
            <a:spLocks noChangeArrowheads="1"/>
          </p:cNvSpPr>
          <p:nvPr/>
        </p:nvSpPr>
        <p:spPr bwMode="auto">
          <a:xfrm>
            <a:off x="2909886" y="790572"/>
            <a:ext cx="609600" cy="579438"/>
          </a:xfrm>
          <a:prstGeom prst="rect">
            <a:avLst/>
          </a:prstGeom>
          <a:noFill/>
          <a:ln w="9525">
            <a:noFill/>
            <a:miter lim="800000"/>
            <a:headEnd/>
            <a:tailEnd/>
          </a:ln>
          <a:effectLst/>
        </p:spPr>
        <p:txBody>
          <a:bodyPr>
            <a:spAutoFit/>
          </a:bodyPr>
          <a:lstStyle/>
          <a:p>
            <a:pPr>
              <a:spcBef>
                <a:spcPct val="50000"/>
              </a:spcBef>
            </a:pPr>
            <a:r>
              <a:rPr lang="en-US" sz="3200" dirty="0"/>
              <a:t>*</a:t>
            </a:r>
          </a:p>
        </p:txBody>
      </p:sp>
      <p:sp>
        <p:nvSpPr>
          <p:cNvPr id="9" name="Text Box 6"/>
          <p:cNvSpPr txBox="1">
            <a:spLocks noChangeArrowheads="1"/>
          </p:cNvSpPr>
          <p:nvPr/>
        </p:nvSpPr>
        <p:spPr bwMode="auto">
          <a:xfrm>
            <a:off x="1766886" y="3152772"/>
            <a:ext cx="609600" cy="579438"/>
          </a:xfrm>
          <a:prstGeom prst="rect">
            <a:avLst/>
          </a:prstGeom>
          <a:noFill/>
          <a:ln w="9525">
            <a:noFill/>
            <a:miter lim="800000"/>
            <a:headEnd/>
            <a:tailEnd/>
          </a:ln>
          <a:effectLst/>
        </p:spPr>
        <p:txBody>
          <a:bodyPr>
            <a:spAutoFit/>
          </a:bodyPr>
          <a:lstStyle/>
          <a:p>
            <a:pPr>
              <a:spcBef>
                <a:spcPct val="50000"/>
              </a:spcBef>
            </a:pPr>
            <a:r>
              <a:rPr lang="en-US" sz="3200"/>
              <a:t>*</a:t>
            </a:r>
          </a:p>
        </p:txBody>
      </p:sp>
      <p:sp>
        <p:nvSpPr>
          <p:cNvPr id="10" name="Rectangle 9"/>
          <p:cNvSpPr/>
          <p:nvPr/>
        </p:nvSpPr>
        <p:spPr>
          <a:xfrm>
            <a:off x="4429124" y="3857628"/>
            <a:ext cx="2800767" cy="369332"/>
          </a:xfrm>
          <a:prstGeom prst="rect">
            <a:avLst/>
          </a:prstGeom>
        </p:spPr>
        <p:txBody>
          <a:bodyPr wrap="none">
            <a:spAutoFit/>
          </a:bodyPr>
          <a:lstStyle/>
          <a:p>
            <a:pPr>
              <a:spcBef>
                <a:spcPct val="50000"/>
              </a:spcBef>
            </a:pPr>
            <a:r>
              <a:rPr lang="en-US" i="1" dirty="0" smtClean="0">
                <a:solidFill>
                  <a:srgbClr val="C00000"/>
                </a:solidFill>
                <a:latin typeface="Times New Roman" pitchFamily="18" charset="0"/>
                <a:cs typeface="Times New Roman" pitchFamily="18" charset="0"/>
              </a:rPr>
              <a:t>E</a:t>
            </a:r>
            <a:r>
              <a:rPr lang="en-US" dirty="0" smtClean="0">
                <a:latin typeface="Times New Roman" pitchFamily="18" charset="0"/>
                <a:cs typeface="Times New Roman" pitchFamily="18" charset="0"/>
              </a:rPr>
              <a:t>-1-bromo-1-chloropropene</a:t>
            </a:r>
            <a:endParaRPr lang="en-US" dirty="0">
              <a:latin typeface="Times New Roman" pitchFamily="18" charset="0"/>
              <a:cs typeface="Times New Roman" pitchFamily="18" charset="0"/>
            </a:endParaRPr>
          </a:p>
        </p:txBody>
      </p:sp>
      <p:sp>
        <p:nvSpPr>
          <p:cNvPr id="11" name="Rectangle 10"/>
          <p:cNvSpPr/>
          <p:nvPr/>
        </p:nvSpPr>
        <p:spPr>
          <a:xfrm>
            <a:off x="4500562" y="1714488"/>
            <a:ext cx="2281394" cy="369332"/>
          </a:xfrm>
          <a:prstGeom prst="rect">
            <a:avLst/>
          </a:prstGeom>
        </p:spPr>
        <p:txBody>
          <a:bodyPr wrap="none">
            <a:spAutoFit/>
          </a:bodyPr>
          <a:lstStyle/>
          <a:p>
            <a:pPr>
              <a:spcBef>
                <a:spcPct val="50000"/>
              </a:spcBef>
            </a:pPr>
            <a:r>
              <a:rPr lang="en-US" i="1" dirty="0" smtClean="0">
                <a:solidFill>
                  <a:schemeClr val="accent2"/>
                </a:solidFill>
                <a:latin typeface="Times New Roman" pitchFamily="18" charset="0"/>
                <a:cs typeface="Times New Roman" pitchFamily="18" charset="0"/>
              </a:rPr>
              <a:t>Z</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3-methyl-2-pentene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05044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37488" y="116631"/>
            <a:ext cx="5099473" cy="584775"/>
          </a:xfrm>
          <a:prstGeom prst="rect">
            <a:avLst/>
          </a:prstGeom>
        </p:spPr>
        <p:txBody>
          <a:bodyPr wrap="none">
            <a:spAutoFit/>
          </a:bodyPr>
          <a:lstStyle/>
          <a:p>
            <a:r>
              <a:rPr lang="en-US" sz="3200" dirty="0" smtClean="0">
                <a:solidFill>
                  <a:srgbClr val="00B050"/>
                </a:solidFill>
                <a:latin typeface="Times New Roman" pitchFamily="18" charset="0"/>
              </a:rPr>
              <a:t>Physical properties of alkenes</a:t>
            </a:r>
            <a:endParaRPr lang="ar-SA" sz="3200" dirty="0">
              <a:solidFill>
                <a:srgbClr val="00B050"/>
              </a:solidFill>
              <a:latin typeface="Times New Roman" pitchFamily="18" charset="0"/>
            </a:endParaRPr>
          </a:p>
        </p:txBody>
      </p:sp>
      <p:sp>
        <p:nvSpPr>
          <p:cNvPr id="3" name="مستطيل 2"/>
          <p:cNvSpPr/>
          <p:nvPr/>
        </p:nvSpPr>
        <p:spPr>
          <a:xfrm>
            <a:off x="165948" y="967543"/>
            <a:ext cx="5095690" cy="523220"/>
          </a:xfrm>
          <a:prstGeom prst="rect">
            <a:avLst/>
          </a:prstGeom>
        </p:spPr>
        <p:txBody>
          <a:bodyPr wrap="none">
            <a:spAutoFit/>
          </a:bodyPr>
          <a:lstStyle/>
          <a:p>
            <a:pPr algn="l"/>
            <a:r>
              <a:rPr lang="en-US" sz="2800" dirty="0" smtClean="0">
                <a:solidFill>
                  <a:srgbClr val="FF0000"/>
                </a:solidFill>
                <a:latin typeface="Times New Roman" pitchFamily="18" charset="0"/>
              </a:rPr>
              <a:t>A  Physical States and </a:t>
            </a:r>
            <a:r>
              <a:rPr lang="en-US" sz="2800" dirty="0" err="1" smtClean="0">
                <a:solidFill>
                  <a:srgbClr val="FF0000"/>
                </a:solidFill>
                <a:latin typeface="Times New Roman" pitchFamily="18" charset="0"/>
              </a:rPr>
              <a:t>Solubilities</a:t>
            </a:r>
            <a:endParaRPr lang="ar-SA" sz="2800" dirty="0">
              <a:solidFill>
                <a:srgbClr val="FF0000"/>
              </a:solidFill>
            </a:endParaRPr>
          </a:p>
        </p:txBody>
      </p:sp>
      <p:grpSp>
        <p:nvGrpSpPr>
          <p:cNvPr id="4" name="مجموعة 3"/>
          <p:cNvGrpSpPr/>
          <p:nvPr/>
        </p:nvGrpSpPr>
        <p:grpSpPr>
          <a:xfrm>
            <a:off x="590876" y="2029706"/>
            <a:ext cx="6356919" cy="1770162"/>
            <a:chOff x="655649" y="1601078"/>
            <a:chExt cx="6356919" cy="1770162"/>
          </a:xfrm>
        </p:grpSpPr>
        <p:sp>
          <p:nvSpPr>
            <p:cNvPr id="5" name="Tartalom helye 2"/>
            <p:cNvSpPr txBox="1">
              <a:spLocks/>
            </p:cNvSpPr>
            <p:nvPr/>
          </p:nvSpPr>
          <p:spPr bwMode="auto">
            <a:xfrm>
              <a:off x="716187" y="1601078"/>
              <a:ext cx="1017716" cy="428628"/>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smtClean="0">
                  <a:latin typeface="Times New Roman" pitchFamily="18" charset="0"/>
                  <a:cs typeface="Times New Roman" pitchFamily="18" charset="0"/>
                  <a:sym typeface="Symbol" pitchFamily="18" charset="2"/>
                </a:rPr>
                <a:t>C</a:t>
              </a:r>
              <a:r>
                <a:rPr lang="hu-HU" sz="2400" baseline="-25000" dirty="0" smtClean="0">
                  <a:latin typeface="Times New Roman" pitchFamily="18" charset="0"/>
                  <a:cs typeface="Times New Roman" pitchFamily="18" charset="0"/>
                  <a:sym typeface="Symbol" pitchFamily="18" charset="2"/>
                </a:rPr>
                <a:t>1</a:t>
              </a:r>
              <a:r>
                <a:rPr lang="hu-HU" sz="2400" dirty="0" smtClean="0">
                  <a:latin typeface="Times New Roman" pitchFamily="18" charset="0"/>
                  <a:cs typeface="Times New Roman" pitchFamily="18" charset="0"/>
                  <a:sym typeface="Symbol" pitchFamily="18" charset="2"/>
                </a:rPr>
                <a:t>-C</a:t>
              </a:r>
              <a:r>
                <a:rPr lang="hu-HU" sz="2400" baseline="-25000" dirty="0" smtClean="0">
                  <a:latin typeface="Times New Roman" pitchFamily="18" charset="0"/>
                  <a:cs typeface="Times New Roman" pitchFamily="18" charset="0"/>
                  <a:sym typeface="Symbol" pitchFamily="18" charset="2"/>
                </a:rPr>
                <a:t>4</a:t>
              </a:r>
              <a:endParaRPr lang="hu-HU" sz="2400" baseline="-25000" dirty="0">
                <a:latin typeface="Times New Roman" pitchFamily="18" charset="0"/>
                <a:cs typeface="Times New Roman" pitchFamily="18" charset="0"/>
                <a:sym typeface="Symbol" pitchFamily="18" charset="2"/>
              </a:endParaRPr>
            </a:p>
          </p:txBody>
        </p:sp>
        <p:sp>
          <p:nvSpPr>
            <p:cNvPr id="6" name="Tartalom helye 2"/>
            <p:cNvSpPr txBox="1">
              <a:spLocks/>
            </p:cNvSpPr>
            <p:nvPr/>
          </p:nvSpPr>
          <p:spPr bwMode="auto">
            <a:xfrm>
              <a:off x="2318826" y="1609713"/>
              <a:ext cx="2357454" cy="648000"/>
            </a:xfrm>
            <a:prstGeom prst="rect">
              <a:avLst/>
            </a:prstGeom>
            <a:noFill/>
            <a:ln w="9525">
              <a:noFill/>
              <a:miter lim="800000"/>
              <a:headEnd/>
              <a:tailEnd/>
            </a:ln>
          </p:spPr>
          <p:txBody>
            <a:bodyPr/>
            <a:lstStyle/>
            <a:p>
              <a:pPr algn="l">
                <a:lnSpc>
                  <a:spcPct val="80000"/>
                </a:lnSpc>
                <a:spcBef>
                  <a:spcPct val="20000"/>
                </a:spcBef>
                <a:buFont typeface="Arial" charset="0"/>
                <a:buNone/>
              </a:pPr>
              <a:r>
                <a:rPr lang="en-US" sz="2400" dirty="0" smtClean="0">
                  <a:latin typeface="Times New Roman" pitchFamily="18" charset="0"/>
                  <a:cs typeface="Times New Roman" pitchFamily="18" charset="0"/>
                  <a:sym typeface="Symbol" pitchFamily="18" charset="2"/>
                </a:rPr>
                <a:t>      </a:t>
              </a:r>
              <a:r>
                <a:rPr lang="hu-HU" sz="2400" dirty="0" smtClean="0">
                  <a:latin typeface="Times New Roman" pitchFamily="18" charset="0"/>
                  <a:cs typeface="Times New Roman" pitchFamily="18" charset="0"/>
                  <a:sym typeface="Symbol" pitchFamily="18" charset="2"/>
                </a:rPr>
                <a:t>gases</a:t>
              </a:r>
              <a:endParaRPr lang="en-US" sz="2400" dirty="0" smtClean="0">
                <a:latin typeface="Times New Roman" pitchFamily="18" charset="0"/>
                <a:cs typeface="Times New Roman" pitchFamily="18" charset="0"/>
                <a:sym typeface="Symbol" pitchFamily="18" charset="2"/>
              </a:endParaRPr>
            </a:p>
          </p:txBody>
        </p:sp>
        <p:sp>
          <p:nvSpPr>
            <p:cNvPr id="7" name="Tartalom helye 2"/>
            <p:cNvSpPr txBox="1">
              <a:spLocks/>
            </p:cNvSpPr>
            <p:nvPr/>
          </p:nvSpPr>
          <p:spPr bwMode="auto">
            <a:xfrm>
              <a:off x="683568" y="2249078"/>
              <a:ext cx="1259535" cy="428628"/>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smtClean="0">
                  <a:latin typeface="Times New Roman" pitchFamily="18" charset="0"/>
                  <a:cs typeface="Times New Roman" pitchFamily="18" charset="0"/>
                  <a:sym typeface="Symbol" pitchFamily="18" charset="2"/>
                </a:rPr>
                <a:t>C</a:t>
              </a:r>
              <a:r>
                <a:rPr lang="hu-HU" sz="2400" baseline="-25000" dirty="0" smtClean="0">
                  <a:latin typeface="Times New Roman" pitchFamily="18" charset="0"/>
                  <a:cs typeface="Times New Roman" pitchFamily="18" charset="0"/>
                  <a:sym typeface="Symbol" pitchFamily="18" charset="2"/>
                </a:rPr>
                <a:t>5</a:t>
              </a:r>
              <a:r>
                <a:rPr lang="hu-HU" sz="2400" dirty="0" smtClean="0">
                  <a:latin typeface="Times New Roman" pitchFamily="18" charset="0"/>
                  <a:cs typeface="Times New Roman" pitchFamily="18" charset="0"/>
                  <a:sym typeface="Symbol" pitchFamily="18" charset="2"/>
                </a:rPr>
                <a:t>-C</a:t>
              </a:r>
              <a:r>
                <a:rPr lang="en-US" sz="2400" baseline="-25000" dirty="0" smtClean="0">
                  <a:latin typeface="Times New Roman" pitchFamily="18" charset="0"/>
                  <a:cs typeface="Times New Roman" pitchFamily="18" charset="0"/>
                  <a:sym typeface="Symbol" pitchFamily="18" charset="2"/>
                </a:rPr>
                <a:t>18</a:t>
              </a:r>
              <a:endParaRPr lang="hu-HU" sz="2400" baseline="-25000" dirty="0">
                <a:latin typeface="Times New Roman" pitchFamily="18" charset="0"/>
                <a:cs typeface="Times New Roman" pitchFamily="18" charset="0"/>
                <a:sym typeface="Symbol" pitchFamily="18" charset="2"/>
              </a:endParaRPr>
            </a:p>
          </p:txBody>
        </p:sp>
        <p:sp>
          <p:nvSpPr>
            <p:cNvPr id="8" name="Tartalom helye 2"/>
            <p:cNvSpPr txBox="1">
              <a:spLocks/>
            </p:cNvSpPr>
            <p:nvPr/>
          </p:nvSpPr>
          <p:spPr bwMode="auto">
            <a:xfrm>
              <a:off x="2778566" y="2257713"/>
              <a:ext cx="4234002" cy="432000"/>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smtClean="0">
                  <a:latin typeface="Times New Roman" pitchFamily="18" charset="0"/>
                  <a:cs typeface="Times New Roman" pitchFamily="18" charset="0"/>
                  <a:sym typeface="Symbol" pitchFamily="18" charset="2"/>
                </a:rPr>
                <a:t>liquids</a:t>
              </a:r>
              <a:endParaRPr lang="ar-SA" sz="2400" dirty="0" smtClean="0">
                <a:latin typeface="Times New Roman" pitchFamily="18" charset="0"/>
                <a:cs typeface="Times New Roman" pitchFamily="18" charset="0"/>
                <a:sym typeface="Symbol" pitchFamily="18" charset="2"/>
              </a:endParaRPr>
            </a:p>
          </p:txBody>
        </p:sp>
        <p:sp>
          <p:nvSpPr>
            <p:cNvPr id="9" name="Tartalom helye 2"/>
            <p:cNvSpPr txBox="1">
              <a:spLocks/>
            </p:cNvSpPr>
            <p:nvPr/>
          </p:nvSpPr>
          <p:spPr bwMode="auto">
            <a:xfrm>
              <a:off x="655649" y="2878306"/>
              <a:ext cx="2156507" cy="492934"/>
            </a:xfrm>
            <a:prstGeom prst="rect">
              <a:avLst/>
            </a:prstGeom>
            <a:noFill/>
            <a:ln w="9525">
              <a:noFill/>
              <a:miter lim="800000"/>
              <a:headEnd/>
              <a:tailEnd/>
            </a:ln>
          </p:spPr>
          <p:txBody>
            <a:bodyPr/>
            <a:lstStyle/>
            <a:p>
              <a:pPr algn="l">
                <a:lnSpc>
                  <a:spcPct val="80000"/>
                </a:lnSpc>
                <a:spcBef>
                  <a:spcPct val="20000"/>
                </a:spcBef>
              </a:pPr>
              <a:r>
                <a:rPr lang="en-US" sz="2400" dirty="0" smtClean="0">
                  <a:latin typeface="Times New Roman" pitchFamily="18" charset="0"/>
                  <a:cs typeface="Times New Roman" pitchFamily="18" charset="0"/>
                  <a:sym typeface="Symbol" pitchFamily="18" charset="2"/>
                </a:rPr>
                <a:t>More than </a:t>
              </a:r>
              <a:r>
                <a:rPr lang="hu-HU" sz="2400" dirty="0" smtClean="0">
                  <a:latin typeface="Times New Roman" pitchFamily="18" charset="0"/>
                  <a:cs typeface="Times New Roman" pitchFamily="18" charset="0"/>
                  <a:sym typeface="Symbol" pitchFamily="18" charset="2"/>
                </a:rPr>
                <a:t>C</a:t>
              </a:r>
              <a:r>
                <a:rPr lang="en-US" sz="2400" baseline="-25000" dirty="0">
                  <a:latin typeface="Times New Roman" pitchFamily="18" charset="0"/>
                  <a:cs typeface="Times New Roman" pitchFamily="18" charset="0"/>
                  <a:sym typeface="Symbol" pitchFamily="18" charset="2"/>
                </a:rPr>
                <a:t>18</a:t>
              </a:r>
              <a:endParaRPr lang="hu-HU" sz="2400" baseline="-25000" dirty="0">
                <a:latin typeface="Times New Roman" pitchFamily="18" charset="0"/>
                <a:cs typeface="Times New Roman" pitchFamily="18" charset="0"/>
                <a:sym typeface="Symbol" pitchFamily="18" charset="2"/>
              </a:endParaRPr>
            </a:p>
            <a:p>
              <a:pPr algn="l">
                <a:lnSpc>
                  <a:spcPct val="80000"/>
                </a:lnSpc>
                <a:spcBef>
                  <a:spcPct val="20000"/>
                </a:spcBef>
                <a:buFont typeface="Arial" charset="0"/>
                <a:buNone/>
              </a:pPr>
              <a:r>
                <a:rPr lang="en-US" sz="2400" dirty="0" smtClean="0">
                  <a:latin typeface="Times New Roman" pitchFamily="18" charset="0"/>
                  <a:cs typeface="Times New Roman" pitchFamily="18" charset="0"/>
                  <a:sym typeface="Symbol" pitchFamily="18" charset="2"/>
                </a:rPr>
                <a:t> </a:t>
              </a:r>
              <a:endParaRPr lang="hu-HU" sz="2400" baseline="-25000" dirty="0">
                <a:latin typeface="Times New Roman" pitchFamily="18" charset="0"/>
                <a:cs typeface="Times New Roman" pitchFamily="18" charset="0"/>
                <a:sym typeface="Symbol" pitchFamily="18" charset="2"/>
              </a:endParaRPr>
            </a:p>
          </p:txBody>
        </p:sp>
        <p:sp>
          <p:nvSpPr>
            <p:cNvPr id="10" name="Tartalom helye 2"/>
            <p:cNvSpPr txBox="1">
              <a:spLocks/>
            </p:cNvSpPr>
            <p:nvPr/>
          </p:nvSpPr>
          <p:spPr bwMode="auto">
            <a:xfrm>
              <a:off x="2777146" y="2852816"/>
              <a:ext cx="4104456" cy="468000"/>
            </a:xfrm>
            <a:prstGeom prst="rect">
              <a:avLst/>
            </a:prstGeom>
            <a:noFill/>
            <a:ln w="9525">
              <a:noFill/>
              <a:miter lim="800000"/>
              <a:headEnd/>
              <a:tailEnd/>
            </a:ln>
          </p:spPr>
          <p:txBody>
            <a:bodyPr/>
            <a:lstStyle/>
            <a:p>
              <a:pPr algn="l">
                <a:lnSpc>
                  <a:spcPct val="80000"/>
                </a:lnSpc>
                <a:spcBef>
                  <a:spcPct val="20000"/>
                </a:spcBef>
                <a:buFont typeface="Arial" charset="0"/>
                <a:buNone/>
              </a:pPr>
              <a:r>
                <a:rPr lang="en-US" sz="2400" dirty="0" smtClean="0">
                  <a:latin typeface="Times New Roman" pitchFamily="18" charset="0"/>
                  <a:cs typeface="Times New Roman" pitchFamily="18" charset="0"/>
                  <a:sym typeface="Symbol" pitchFamily="18" charset="2"/>
                </a:rPr>
                <a:t>solids</a:t>
              </a:r>
              <a:endParaRPr lang="ar-SA" sz="2400" dirty="0" smtClean="0">
                <a:latin typeface="Times New Roman" pitchFamily="18" charset="0"/>
                <a:cs typeface="Times New Roman" pitchFamily="18" charset="0"/>
                <a:sym typeface="Symbol" pitchFamily="18" charset="2"/>
              </a:endParaRPr>
            </a:p>
          </p:txBody>
        </p:sp>
      </p:grpSp>
      <p:sp>
        <p:nvSpPr>
          <p:cNvPr id="11" name="مربع نص 10"/>
          <p:cNvSpPr txBox="1"/>
          <p:nvPr/>
        </p:nvSpPr>
        <p:spPr>
          <a:xfrm>
            <a:off x="899592" y="4293096"/>
            <a:ext cx="184731" cy="369332"/>
          </a:xfrm>
          <a:prstGeom prst="rect">
            <a:avLst/>
          </a:prstGeom>
          <a:noFill/>
        </p:spPr>
        <p:txBody>
          <a:bodyPr wrap="none" rtlCol="1">
            <a:spAutoFit/>
          </a:bodyPr>
          <a:lstStyle/>
          <a:p>
            <a:endParaRPr lang="ar-SA" dirty="0"/>
          </a:p>
        </p:txBody>
      </p:sp>
      <p:sp>
        <p:nvSpPr>
          <p:cNvPr id="12" name="مربع نص 11"/>
          <p:cNvSpPr txBox="1"/>
          <p:nvPr/>
        </p:nvSpPr>
        <p:spPr>
          <a:xfrm>
            <a:off x="145664" y="4286905"/>
            <a:ext cx="8905003" cy="1200329"/>
          </a:xfrm>
          <a:prstGeom prst="rect">
            <a:avLst/>
          </a:prstGeom>
          <a:noFill/>
        </p:spPr>
        <p:txBody>
          <a:bodyPr wrap="none" rtlCol="1">
            <a:spAutoFit/>
          </a:bodyPr>
          <a:lstStyle/>
          <a:p>
            <a:pPr algn="l"/>
            <a:r>
              <a:rPr lang="en-US" sz="2400" dirty="0" smtClean="0">
                <a:latin typeface="Times New Roman" pitchFamily="18" charset="0"/>
                <a:cs typeface="Times New Roman" pitchFamily="18" charset="0"/>
              </a:rPr>
              <a:t>Alkenes are nonpolar compounds. Thus alkenes are soluble in </a:t>
            </a:r>
          </a:p>
          <a:p>
            <a:pPr algn="l"/>
            <a:r>
              <a:rPr lang="en-US" sz="2400" dirty="0" smtClean="0">
                <a:latin typeface="Times New Roman" pitchFamily="18" charset="0"/>
                <a:cs typeface="Times New Roman" pitchFamily="18" charset="0"/>
              </a:rPr>
              <a:t>the nonpolar solvents such as carbon tetrachloride (CCl</a:t>
            </a:r>
            <a:r>
              <a:rPr lang="en-US" sz="2400" baseline="-250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and </a:t>
            </a:r>
          </a:p>
          <a:p>
            <a:pPr algn="l"/>
            <a:r>
              <a:rPr lang="en-US" sz="2400" dirty="0" smtClean="0">
                <a:latin typeface="Times New Roman" pitchFamily="18" charset="0"/>
                <a:cs typeface="Times New Roman" pitchFamily="18" charset="0"/>
              </a:rPr>
              <a:t>benzene (C</a:t>
            </a:r>
            <a:r>
              <a:rPr lang="en-US" sz="2400" baseline="-25000" dirty="0" smtClean="0">
                <a:latin typeface="Times New Roman" pitchFamily="18" charset="0"/>
                <a:cs typeface="Times New Roman" pitchFamily="18" charset="0"/>
              </a:rPr>
              <a:t>6</a:t>
            </a:r>
            <a:r>
              <a:rPr lang="en-US" sz="2400" dirty="0" smtClean="0">
                <a:latin typeface="Times New Roman" pitchFamily="18" charset="0"/>
                <a:cs typeface="Times New Roman" pitchFamily="18" charset="0"/>
              </a:rPr>
              <a:t>H</a:t>
            </a:r>
            <a:r>
              <a:rPr lang="en-US" sz="2400" baseline="-25000" dirty="0" smtClean="0">
                <a:latin typeface="Times New Roman" pitchFamily="18" charset="0"/>
                <a:cs typeface="Times New Roman" pitchFamily="18" charset="0"/>
              </a:rPr>
              <a:t>6</a:t>
            </a:r>
            <a:r>
              <a:rPr lang="en-US" sz="2400" dirty="0" smtClean="0">
                <a:latin typeface="Times New Roman" pitchFamily="18" charset="0"/>
                <a:cs typeface="Times New Roman" pitchFamily="18" charset="0"/>
              </a:rPr>
              <a:t>), but they are insoluble in polar solvents such as water</a:t>
            </a:r>
            <a:r>
              <a:rPr lang="en-US" sz="2000" dirty="0" smtClean="0">
                <a:latin typeface="Times New Roman" pitchFamily="18" charset="0"/>
                <a:cs typeface="Times New Roman" pitchFamily="18" charset="0"/>
              </a:rPr>
              <a:t>.</a:t>
            </a:r>
            <a:r>
              <a:rPr lang="en-US" dirty="0" smtClean="0"/>
              <a:t>   </a:t>
            </a: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43807" y="29614"/>
            <a:ext cx="3855543" cy="584775"/>
          </a:xfrm>
          <a:prstGeom prst="rect">
            <a:avLst/>
          </a:prstGeom>
        </p:spPr>
        <p:txBody>
          <a:bodyPr wrap="none">
            <a:spAutoFit/>
          </a:bodyPr>
          <a:lstStyle/>
          <a:p>
            <a:pPr lvl="0" algn="l"/>
            <a:r>
              <a:rPr lang="en-US" sz="3200" dirty="0">
                <a:solidFill>
                  <a:srgbClr val="00B050"/>
                </a:solidFill>
                <a:latin typeface="Times New Roman" pitchFamily="18" charset="0"/>
              </a:rPr>
              <a:t>Preparation of </a:t>
            </a:r>
            <a:r>
              <a:rPr lang="en-US" sz="3200" dirty="0" smtClean="0">
                <a:solidFill>
                  <a:srgbClr val="00B050"/>
                </a:solidFill>
                <a:latin typeface="Times New Roman" pitchFamily="18" charset="0"/>
              </a:rPr>
              <a:t>alkenes</a:t>
            </a:r>
            <a:endParaRPr lang="ar-SA" sz="3200" dirty="0">
              <a:solidFill>
                <a:srgbClr val="00B050"/>
              </a:solidFill>
              <a:latin typeface="Times New Roman" pitchFamily="18" charset="0"/>
            </a:endParaRPr>
          </a:p>
        </p:txBody>
      </p:sp>
      <p:sp>
        <p:nvSpPr>
          <p:cNvPr id="6" name="Text Box 3"/>
          <p:cNvSpPr txBox="1">
            <a:spLocks noChangeArrowheads="1"/>
          </p:cNvSpPr>
          <p:nvPr/>
        </p:nvSpPr>
        <p:spPr bwMode="auto">
          <a:xfrm>
            <a:off x="0" y="745917"/>
            <a:ext cx="8686800" cy="830997"/>
          </a:xfrm>
          <a:prstGeom prst="rect">
            <a:avLst/>
          </a:prstGeom>
          <a:noFill/>
          <a:ln w="9525">
            <a:noFill/>
            <a:miter lim="800000"/>
            <a:headEnd/>
            <a:tailEnd/>
          </a:ln>
          <a:effectLst/>
        </p:spPr>
        <p:txBody>
          <a:bodyPr>
            <a:spAutoFit/>
          </a:bodyPr>
          <a:lstStyle/>
          <a:p>
            <a:pPr marL="223838" indent="-223838" algn="just" rtl="0">
              <a:spcBef>
                <a:spcPct val="15000"/>
              </a:spcBef>
              <a:buFontTx/>
              <a:buChar char="•"/>
            </a:pPr>
            <a:r>
              <a:rPr lang="en-US" sz="2400" dirty="0" smtClean="0">
                <a:latin typeface="Times New Roman" pitchFamily="18" charset="0"/>
                <a:cs typeface="Times New Roman" pitchFamily="18" charset="0"/>
              </a:rPr>
              <a:t>Alkenes </a:t>
            </a:r>
            <a:r>
              <a:rPr lang="en-US" sz="2400" dirty="0">
                <a:latin typeface="Times New Roman" pitchFamily="18" charset="0"/>
                <a:cs typeface="Times New Roman" pitchFamily="18" charset="0"/>
              </a:rPr>
              <a:t>can be prepared from </a:t>
            </a:r>
            <a:r>
              <a:rPr lang="en-US" sz="2400" dirty="0">
                <a:solidFill>
                  <a:srgbClr val="C00000"/>
                </a:solidFill>
                <a:latin typeface="Times New Roman" pitchFamily="18" charset="0"/>
                <a:cs typeface="Times New Roman" pitchFamily="18" charset="0"/>
              </a:rPr>
              <a:t>alcohols </a:t>
            </a:r>
            <a:r>
              <a:rPr lang="en-US" sz="2400" dirty="0" smtClean="0">
                <a:latin typeface="Times New Roman" pitchFamily="18" charset="0"/>
                <a:cs typeface="Times New Roman" pitchFamily="18" charset="0"/>
              </a:rPr>
              <a:t>and </a:t>
            </a:r>
            <a:r>
              <a:rPr lang="en-US" sz="2400" dirty="0" smtClean="0">
                <a:solidFill>
                  <a:srgbClr val="C00000"/>
                </a:solidFill>
                <a:latin typeface="Times New Roman" pitchFamily="18" charset="0"/>
                <a:cs typeface="Times New Roman" pitchFamily="18" charset="0"/>
              </a:rPr>
              <a:t>alkyl </a:t>
            </a:r>
            <a:r>
              <a:rPr lang="en-US" sz="2400" dirty="0">
                <a:solidFill>
                  <a:srgbClr val="C00000"/>
                </a:solidFill>
                <a:latin typeface="Times New Roman" pitchFamily="18" charset="0"/>
                <a:cs typeface="Times New Roman" pitchFamily="18" charset="0"/>
              </a:rPr>
              <a:t>halides</a:t>
            </a:r>
            <a:r>
              <a:rPr lang="en-US" sz="2400" dirty="0" smtClean="0">
                <a:latin typeface="Times New Roman" pitchFamily="18" charset="0"/>
                <a:cs typeface="Times New Roman" pitchFamily="18" charset="0"/>
              </a:rPr>
              <a:t> by </a:t>
            </a:r>
            <a:r>
              <a:rPr lang="en-US" sz="2400" dirty="0">
                <a:solidFill>
                  <a:srgbClr val="C00000"/>
                </a:solidFill>
                <a:latin typeface="Times New Roman" pitchFamily="18" charset="0"/>
                <a:cs typeface="Times New Roman" pitchFamily="18" charset="0"/>
              </a:rPr>
              <a:t>elimination reactions</a:t>
            </a:r>
            <a:r>
              <a:rPr lang="en-US" sz="2400" dirty="0">
                <a:latin typeface="Times New Roman" pitchFamily="18" charset="0"/>
                <a:cs typeface="Times New Roman" pitchFamily="18" charset="0"/>
              </a:rPr>
              <a:t>.</a:t>
            </a:r>
          </a:p>
        </p:txBody>
      </p:sp>
      <p:sp>
        <p:nvSpPr>
          <p:cNvPr id="10" name="مربع نص 9"/>
          <p:cNvSpPr txBox="1"/>
          <p:nvPr/>
        </p:nvSpPr>
        <p:spPr>
          <a:xfrm>
            <a:off x="2730298" y="1694518"/>
            <a:ext cx="3559629" cy="461665"/>
          </a:xfrm>
          <a:prstGeom prst="rect">
            <a:avLst/>
          </a:prstGeom>
          <a:noFill/>
        </p:spPr>
        <p:txBody>
          <a:bodyPr wrap="none" rtlCol="1">
            <a:spAutoFit/>
          </a:bodyPr>
          <a:lstStyle/>
          <a:p>
            <a:pPr algn="l" rtl="0"/>
            <a:r>
              <a:rPr lang="en-US" sz="2400" dirty="0" smtClean="0">
                <a:solidFill>
                  <a:srgbClr val="C00000"/>
                </a:solidFill>
                <a:latin typeface="Times New Roman" pitchFamily="18" charset="0"/>
                <a:cs typeface="Times New Roman" pitchFamily="18" charset="0"/>
              </a:rPr>
              <a:t>1- Dehydration of Alcohols</a:t>
            </a:r>
            <a:endParaRPr lang="ar-SA" sz="2400" dirty="0">
              <a:solidFill>
                <a:srgbClr val="C00000"/>
              </a:solidFill>
              <a:latin typeface="Times New Roman" pitchFamily="18" charset="0"/>
              <a:cs typeface="Times New Roman" pitchFamily="18" charset="0"/>
            </a:endParaRPr>
          </a:p>
        </p:txBody>
      </p:sp>
      <p:sp>
        <p:nvSpPr>
          <p:cNvPr id="12" name="مستطيل 11"/>
          <p:cNvSpPr/>
          <p:nvPr/>
        </p:nvSpPr>
        <p:spPr>
          <a:xfrm>
            <a:off x="590892" y="4077072"/>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2452481"/>
            <a:ext cx="6551172" cy="147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7743" y="5508771"/>
            <a:ext cx="5811429" cy="129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3616" y="4307904"/>
            <a:ext cx="5959386" cy="115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9703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173163" y="2924944"/>
            <a:ext cx="7719318" cy="3171056"/>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zh-TW" altLang="en-US" sz="2800" dirty="0" smtClean="0"/>
          </a:p>
          <a:p>
            <a:pPr>
              <a:lnSpc>
                <a:spcPct val="90000"/>
              </a:lnSpc>
              <a:buFont typeface="Wingdings" pitchFamily="2" charset="2"/>
              <a:buNone/>
            </a:pPr>
            <a:endParaRPr lang="zh-TW" altLang="en-US" sz="2800" dirty="0" smtClean="0"/>
          </a:p>
          <a:p>
            <a:pPr>
              <a:lnSpc>
                <a:spcPct val="90000"/>
              </a:lnSpc>
              <a:buFont typeface="Wingdings" pitchFamily="2" charset="2"/>
              <a:buNone/>
            </a:pPr>
            <a:endParaRPr lang="zh-TW" altLang="en-US" sz="2800" dirty="0" smtClean="0"/>
          </a:p>
          <a:p>
            <a:pPr>
              <a:lnSpc>
                <a:spcPct val="90000"/>
              </a:lnSpc>
              <a:buFont typeface="Wingdings" pitchFamily="2" charset="2"/>
              <a:buNone/>
            </a:pPr>
            <a:endParaRPr lang="zh-TW" altLang="en-US" sz="2800" dirty="0" smtClean="0"/>
          </a:p>
        </p:txBody>
      </p:sp>
      <p:sp>
        <p:nvSpPr>
          <p:cNvPr id="2" name="مربع نص 1"/>
          <p:cNvSpPr txBox="1"/>
          <p:nvPr/>
        </p:nvSpPr>
        <p:spPr>
          <a:xfrm>
            <a:off x="0" y="27449"/>
            <a:ext cx="4420377" cy="523220"/>
          </a:xfrm>
          <a:prstGeom prst="rect">
            <a:avLst/>
          </a:prstGeom>
          <a:noFill/>
        </p:spPr>
        <p:txBody>
          <a:bodyPr wrap="none" rtlCol="1">
            <a:spAutoFit/>
          </a:bodyPr>
          <a:lstStyle/>
          <a:p>
            <a:r>
              <a:rPr lang="en-US" sz="2800" dirty="0" smtClean="0">
                <a:solidFill>
                  <a:srgbClr val="00B050"/>
                </a:solidFill>
                <a:latin typeface="Times New Roman" pitchFamily="18" charset="0"/>
                <a:cs typeface="Times New Roman" pitchFamily="18" charset="0"/>
              </a:rPr>
              <a:t>Which alkene Predominates?</a:t>
            </a:r>
            <a:endParaRPr lang="ar-SA" sz="2800" dirty="0">
              <a:solidFill>
                <a:srgbClr val="00B050"/>
              </a:solidFill>
              <a:latin typeface="Times New Roman" pitchFamily="18" charset="0"/>
              <a:cs typeface="Times New Roman" pitchFamily="18" charset="0"/>
            </a:endParaRPr>
          </a:p>
        </p:txBody>
      </p:sp>
      <p:sp>
        <p:nvSpPr>
          <p:cNvPr id="7" name="مستطيل 6"/>
          <p:cNvSpPr/>
          <p:nvPr/>
        </p:nvSpPr>
        <p:spPr>
          <a:xfrm>
            <a:off x="3451949" y="1846511"/>
            <a:ext cx="5296515" cy="461665"/>
          </a:xfrm>
          <a:prstGeom prst="rect">
            <a:avLst/>
          </a:prstGeom>
        </p:spPr>
        <p:txBody>
          <a:bodyPr wrap="none">
            <a:spAutoFit/>
          </a:bodyPr>
          <a:lstStyle/>
          <a:p>
            <a:pPr lvl="0"/>
            <a:r>
              <a:rPr lang="en-US" altLang="zh-TW" sz="2400" dirty="0">
                <a:solidFill>
                  <a:prstClr val="black"/>
                </a:solidFill>
                <a:latin typeface="Times New Roman" pitchFamily="18" charset="0"/>
                <a:cs typeface="Times New Roman" pitchFamily="18" charset="0"/>
              </a:rPr>
              <a:t>How do you which one is major product?</a:t>
            </a:r>
          </a:p>
        </p:txBody>
      </p:sp>
      <p:sp>
        <p:nvSpPr>
          <p:cNvPr id="9" name="مستطيل 8"/>
          <p:cNvSpPr/>
          <p:nvPr/>
        </p:nvSpPr>
        <p:spPr>
          <a:xfrm>
            <a:off x="302414" y="2213980"/>
            <a:ext cx="8687294" cy="1421928"/>
          </a:xfrm>
          <a:prstGeom prst="rect">
            <a:avLst/>
          </a:prstGeom>
        </p:spPr>
        <p:txBody>
          <a:bodyPr wrap="square">
            <a:spAutoFit/>
          </a:bodyPr>
          <a:lstStyle/>
          <a:p>
            <a:pPr lvl="0" algn="l" rtl="0">
              <a:lnSpc>
                <a:spcPct val="90000"/>
              </a:lnSpc>
            </a:pPr>
            <a:r>
              <a:rPr lang="en-US" altLang="zh-TW" sz="2400" dirty="0" err="1" smtClean="0">
                <a:solidFill>
                  <a:srgbClr val="00B050"/>
                </a:solidFill>
                <a:latin typeface="Times New Roman" pitchFamily="18" charset="0"/>
                <a:cs typeface="Times New Roman" pitchFamily="18" charset="0"/>
              </a:rPr>
              <a:t>Saytzeff’s</a:t>
            </a:r>
            <a:r>
              <a:rPr lang="en-US" altLang="zh-TW" sz="2400" dirty="0" smtClean="0">
                <a:solidFill>
                  <a:srgbClr val="00B050"/>
                </a:solidFill>
                <a:latin typeface="Times New Roman" pitchFamily="18" charset="0"/>
                <a:cs typeface="Times New Roman" pitchFamily="18" charset="0"/>
              </a:rPr>
              <a:t> </a:t>
            </a:r>
            <a:r>
              <a:rPr lang="en-US" altLang="zh-TW" sz="2400" dirty="0">
                <a:solidFill>
                  <a:srgbClr val="00B050"/>
                </a:solidFill>
                <a:latin typeface="Times New Roman" pitchFamily="18" charset="0"/>
                <a:cs typeface="Times New Roman" pitchFamily="18" charset="0"/>
              </a:rPr>
              <a:t>Rule:</a:t>
            </a:r>
          </a:p>
          <a:p>
            <a:pPr lvl="0" algn="l" rtl="0">
              <a:lnSpc>
                <a:spcPct val="90000"/>
              </a:lnSpc>
            </a:pPr>
            <a:r>
              <a:rPr lang="en-US" altLang="zh-TW" sz="2400" dirty="0">
                <a:solidFill>
                  <a:prstClr val="black"/>
                </a:solidFill>
                <a:latin typeface="Times New Roman" pitchFamily="18" charset="0"/>
                <a:cs typeface="Times New Roman" pitchFamily="18" charset="0"/>
              </a:rPr>
              <a:t>	Hydrogen is preferably removed from the carbon </a:t>
            </a:r>
            <a:r>
              <a:rPr lang="en-US" altLang="zh-TW" sz="2400" dirty="0">
                <a:solidFill>
                  <a:srgbClr val="FF3300"/>
                </a:solidFill>
                <a:latin typeface="Times New Roman" pitchFamily="18" charset="0"/>
                <a:cs typeface="Times New Roman" pitchFamily="18" charset="0"/>
              </a:rPr>
              <a:t>with least no. of hydrogen</a:t>
            </a:r>
            <a:r>
              <a:rPr lang="en-US" altLang="zh-TW" sz="2400" dirty="0">
                <a:solidFill>
                  <a:prstClr val="black"/>
                </a:solidFill>
                <a:latin typeface="Times New Roman" pitchFamily="18" charset="0"/>
                <a:cs typeface="Times New Roman" pitchFamily="18" charset="0"/>
              </a:rPr>
              <a:t> since the alkene formed is </a:t>
            </a:r>
            <a:r>
              <a:rPr lang="en-US" altLang="zh-TW" sz="2400" dirty="0">
                <a:solidFill>
                  <a:srgbClr val="FF3300"/>
                </a:solidFill>
                <a:latin typeface="Times New Roman" pitchFamily="18" charset="0"/>
                <a:cs typeface="Times New Roman" pitchFamily="18" charset="0"/>
              </a:rPr>
              <a:t>more highly branched</a:t>
            </a:r>
            <a:r>
              <a:rPr lang="en-US" altLang="zh-TW" sz="2400" dirty="0">
                <a:solidFill>
                  <a:prstClr val="black"/>
                </a:solidFill>
                <a:latin typeface="Times New Roman" pitchFamily="18" charset="0"/>
                <a:cs typeface="Times New Roman" pitchFamily="18" charset="0"/>
              </a:rPr>
              <a:t> and is </a:t>
            </a:r>
            <a:r>
              <a:rPr lang="en-US" altLang="zh-TW" sz="2400" dirty="0">
                <a:solidFill>
                  <a:srgbClr val="FF3300"/>
                </a:solidFill>
                <a:latin typeface="Times New Roman" pitchFamily="18" charset="0"/>
                <a:cs typeface="Times New Roman" pitchFamily="18" charset="0"/>
              </a:rPr>
              <a:t>energetically more stable</a:t>
            </a:r>
            <a:r>
              <a:rPr lang="en-US" altLang="zh-TW" sz="2400" dirty="0">
                <a:solidFill>
                  <a:prstClr val="black"/>
                </a:solidFill>
                <a:latin typeface="Times New Roman" pitchFamily="18" charset="0"/>
                <a:cs typeface="Times New Roman" pitchFamily="18" charset="0"/>
              </a:rPr>
              <a:t>.</a:t>
            </a: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376"/>
          <a:stretch/>
        </p:blipFill>
        <p:spPr bwMode="auto">
          <a:xfrm>
            <a:off x="1847678" y="3864118"/>
            <a:ext cx="7142030" cy="29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مستطيل 10"/>
          <p:cNvSpPr/>
          <p:nvPr/>
        </p:nvSpPr>
        <p:spPr>
          <a:xfrm>
            <a:off x="302414" y="4048807"/>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pic>
        <p:nvPicPr>
          <p:cNvPr id="4" name="صورة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95977" y="566079"/>
            <a:ext cx="5048800" cy="1411749"/>
          </a:xfrm>
          <a:prstGeom prst="rect">
            <a:avLst/>
          </a:prstGeom>
        </p:spPr>
      </p:pic>
    </p:spTree>
    <p:extLst>
      <p:ext uri="{BB962C8B-B14F-4D97-AF65-F5344CB8AC3E}">
        <p14:creationId xmlns:p14="http://schemas.microsoft.com/office/powerpoint/2010/main" xmlns="" val="3789778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2164249" y="0"/>
            <a:ext cx="5223546" cy="461665"/>
          </a:xfrm>
          <a:prstGeom prst="rect">
            <a:avLst/>
          </a:prstGeom>
        </p:spPr>
        <p:txBody>
          <a:bodyPr wrap="none">
            <a:spAutoFit/>
          </a:bodyPr>
          <a:lstStyle/>
          <a:p>
            <a:pPr lvl="0" algn="l" rtl="0"/>
            <a:r>
              <a:rPr lang="en-US" sz="2400" dirty="0" smtClean="0">
                <a:solidFill>
                  <a:srgbClr val="C00000"/>
                </a:solidFill>
                <a:latin typeface="Times New Roman" pitchFamily="18" charset="0"/>
                <a:cs typeface="Times New Roman" pitchFamily="18" charset="0"/>
              </a:rPr>
              <a:t>2- </a:t>
            </a:r>
            <a:r>
              <a:rPr lang="en-US" sz="2400" dirty="0" err="1" smtClean="0">
                <a:solidFill>
                  <a:srgbClr val="C00000"/>
                </a:solidFill>
                <a:latin typeface="Times New Roman" pitchFamily="18" charset="0"/>
                <a:cs typeface="Times New Roman" pitchFamily="18" charset="0"/>
              </a:rPr>
              <a:t>Dehydrohaloganation</a:t>
            </a:r>
            <a:r>
              <a:rPr lang="en-US" sz="2400" dirty="0" smtClean="0">
                <a:solidFill>
                  <a:srgbClr val="C0000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of </a:t>
            </a:r>
            <a:r>
              <a:rPr lang="en-US" sz="2400" dirty="0" smtClean="0">
                <a:solidFill>
                  <a:srgbClr val="C00000"/>
                </a:solidFill>
                <a:latin typeface="Times New Roman" pitchFamily="18" charset="0"/>
                <a:cs typeface="Times New Roman" pitchFamily="18" charset="0"/>
              </a:rPr>
              <a:t>Alkyl halides</a:t>
            </a:r>
            <a:endParaRPr lang="ar-SA" sz="2400" dirty="0">
              <a:solidFill>
                <a:srgbClr val="C00000"/>
              </a:solidFill>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259632" y="461665"/>
            <a:ext cx="5976664" cy="1290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مستطيل 8"/>
          <p:cNvSpPr/>
          <p:nvPr/>
        </p:nvSpPr>
        <p:spPr>
          <a:xfrm>
            <a:off x="247908" y="1601905"/>
            <a:ext cx="8428548" cy="1200329"/>
          </a:xfrm>
          <a:prstGeom prst="rect">
            <a:avLst/>
          </a:prstGeom>
        </p:spPr>
        <p:txBody>
          <a:bodyPr wrap="square">
            <a:spAutoFit/>
          </a:bodyPr>
          <a:lstStyle/>
          <a:p>
            <a:pPr lvl="0" algn="l" rtl="0"/>
            <a:r>
              <a:rPr lang="en-US" sz="2400" dirty="0" smtClean="0">
                <a:latin typeface="Times New Roman" pitchFamily="18" charset="0"/>
                <a:cs typeface="Times New Roman" pitchFamily="18" charset="0"/>
              </a:rPr>
              <a:t>In similar way to that in the dehydration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alcohol, </a:t>
            </a:r>
            <a:r>
              <a:rPr lang="en-US" sz="2400" dirty="0" err="1" smtClean="0">
                <a:solidFill>
                  <a:srgbClr val="00B050"/>
                </a:solidFill>
                <a:latin typeface="Times New Roman" pitchFamily="18" charset="0"/>
                <a:cs typeface="Times New Roman" pitchFamily="18" charset="0"/>
              </a:rPr>
              <a:t>Saytzeff’s</a:t>
            </a:r>
            <a:r>
              <a:rPr lang="en-US" sz="2400" dirty="0" smtClean="0">
                <a:latin typeface="Times New Roman" pitchFamily="18" charset="0"/>
                <a:cs typeface="Times New Roman" pitchFamily="18" charset="0"/>
              </a:rPr>
              <a:t> </a:t>
            </a:r>
            <a:r>
              <a:rPr lang="en-US" sz="2400" dirty="0" smtClean="0">
                <a:solidFill>
                  <a:srgbClr val="00B050"/>
                </a:solidFill>
                <a:latin typeface="Times New Roman" pitchFamily="18" charset="0"/>
                <a:cs typeface="Times New Roman" pitchFamily="18" charset="0"/>
              </a:rPr>
              <a:t>rule</a:t>
            </a:r>
            <a:r>
              <a:rPr lang="en-US" sz="2400" dirty="0" smtClean="0">
                <a:latin typeface="Times New Roman" pitchFamily="18" charset="0"/>
                <a:cs typeface="Times New Roman" pitchFamily="18" charset="0"/>
              </a:rPr>
              <a:t> again applies; that is, the alkene with the </a:t>
            </a:r>
            <a:r>
              <a:rPr lang="en-US" sz="2400" dirty="0" smtClean="0">
                <a:solidFill>
                  <a:srgbClr val="C00000"/>
                </a:solidFill>
                <a:latin typeface="Times New Roman" pitchFamily="18" charset="0"/>
                <a:cs typeface="Times New Roman" pitchFamily="18" charset="0"/>
              </a:rPr>
              <a:t>most alkyl substitution</a:t>
            </a:r>
            <a:r>
              <a:rPr lang="en-US" sz="2400" dirty="0" smtClean="0">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on the double-bonded carbons </a:t>
            </a:r>
            <a:r>
              <a:rPr lang="en-US" sz="2400" dirty="0" smtClean="0">
                <a:latin typeface="Times New Roman" pitchFamily="18" charset="0"/>
                <a:cs typeface="Times New Roman" pitchFamily="18" charset="0"/>
              </a:rPr>
              <a:t>predominates</a:t>
            </a:r>
            <a:r>
              <a:rPr lang="en-US" sz="2400" dirty="0" smtClean="0">
                <a:solidFill>
                  <a:srgbClr val="C00000"/>
                </a:solidFill>
                <a:latin typeface="Times New Roman" pitchFamily="18" charset="0"/>
                <a:cs typeface="Times New Roman" pitchFamily="18" charset="0"/>
              </a:rPr>
              <a:t>.</a:t>
            </a:r>
            <a:endParaRPr lang="en-US" sz="2400" dirty="0">
              <a:solidFill>
                <a:srgbClr val="00B050"/>
              </a:solidFill>
              <a:latin typeface="Times New Roman" pitchFamily="18" charset="0"/>
              <a:cs typeface="Times New Roman" pitchFamily="18" charset="0"/>
            </a:endParaRPr>
          </a:p>
        </p:txBody>
      </p:sp>
      <p:sp>
        <p:nvSpPr>
          <p:cNvPr id="11" name="مستطيل 10"/>
          <p:cNvSpPr/>
          <p:nvPr/>
        </p:nvSpPr>
        <p:spPr>
          <a:xfrm>
            <a:off x="247908" y="2834764"/>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862" t="2627" b="60054"/>
          <a:stretch/>
        </p:blipFill>
        <p:spPr bwMode="auto">
          <a:xfrm>
            <a:off x="2172294" y="3065596"/>
            <a:ext cx="6765484" cy="142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5" descr="C:\Users\VIP\Pictures\صورة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1720" y="4653136"/>
            <a:ext cx="6624736" cy="2016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0958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685800" y="762000"/>
            <a:ext cx="7924800" cy="3508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algn="l" rtl="0" eaLnBrk="1" hangingPunct="1">
              <a:spcBef>
                <a:spcPct val="50000"/>
              </a:spcBef>
            </a:pPr>
            <a:r>
              <a:rPr lang="en-US" dirty="0" err="1">
                <a:solidFill>
                  <a:srgbClr val="FF0000"/>
                </a:solidFill>
              </a:rPr>
              <a:t>Saytzeff</a:t>
            </a:r>
            <a:r>
              <a:rPr lang="en-US" dirty="0">
                <a:solidFill>
                  <a:srgbClr val="FF0000"/>
                </a:solidFill>
              </a:rPr>
              <a:t> orientation</a:t>
            </a:r>
            <a:r>
              <a:rPr lang="en-US" dirty="0" smtClean="0">
                <a:solidFill>
                  <a:srgbClr val="FF0000"/>
                </a:solidFill>
              </a:rPr>
              <a:t>:</a:t>
            </a:r>
          </a:p>
          <a:p>
            <a:pPr algn="l" rtl="0" eaLnBrk="1" hangingPunct="1">
              <a:spcBef>
                <a:spcPct val="50000"/>
              </a:spcBef>
            </a:pPr>
            <a:endParaRPr lang="en-US" dirty="0">
              <a:solidFill>
                <a:srgbClr val="FF0000"/>
              </a:solidFill>
            </a:endParaRPr>
          </a:p>
          <a:p>
            <a:pPr algn="l" rtl="0" eaLnBrk="1" hangingPunct="1">
              <a:spcBef>
                <a:spcPct val="50000"/>
              </a:spcBef>
            </a:pPr>
            <a:r>
              <a:rPr lang="en-US" dirty="0"/>
              <a:t>Ease of formation of alkenes:</a:t>
            </a:r>
          </a:p>
          <a:p>
            <a:pPr algn="l" rtl="0" eaLnBrk="1" hangingPunct="1">
              <a:spcBef>
                <a:spcPct val="50000"/>
              </a:spcBef>
            </a:pPr>
            <a:r>
              <a:rPr lang="en-US" sz="2000" dirty="0">
                <a:solidFill>
                  <a:srgbClr val="00B050"/>
                </a:solidFill>
              </a:rPr>
              <a:t>R</a:t>
            </a:r>
            <a:r>
              <a:rPr lang="en-US" sz="2000" baseline="-25000" dirty="0">
                <a:solidFill>
                  <a:srgbClr val="00B050"/>
                </a:solidFill>
              </a:rPr>
              <a:t>2</a:t>
            </a:r>
            <a:r>
              <a:rPr lang="en-US" sz="2000" dirty="0">
                <a:solidFill>
                  <a:srgbClr val="00B050"/>
                </a:solidFill>
              </a:rPr>
              <a:t>C=CR</a:t>
            </a:r>
            <a:r>
              <a:rPr lang="en-US" sz="2000" baseline="-25000" dirty="0">
                <a:solidFill>
                  <a:srgbClr val="00B050"/>
                </a:solidFill>
              </a:rPr>
              <a:t>2</a:t>
            </a:r>
            <a:r>
              <a:rPr lang="en-US" sz="2000" dirty="0">
                <a:solidFill>
                  <a:srgbClr val="00B050"/>
                </a:solidFill>
              </a:rPr>
              <a:t> &gt; R</a:t>
            </a:r>
            <a:r>
              <a:rPr lang="en-US" sz="2000" baseline="-25000" dirty="0">
                <a:solidFill>
                  <a:srgbClr val="00B050"/>
                </a:solidFill>
              </a:rPr>
              <a:t>2</a:t>
            </a:r>
            <a:r>
              <a:rPr lang="en-US" sz="2000" dirty="0">
                <a:solidFill>
                  <a:srgbClr val="00B050"/>
                </a:solidFill>
              </a:rPr>
              <a:t>C=CHR &gt; R</a:t>
            </a:r>
            <a:r>
              <a:rPr lang="en-US" sz="2000" baseline="-25000" dirty="0">
                <a:solidFill>
                  <a:srgbClr val="00B050"/>
                </a:solidFill>
              </a:rPr>
              <a:t>2</a:t>
            </a:r>
            <a:r>
              <a:rPr lang="en-US" sz="2000" dirty="0">
                <a:solidFill>
                  <a:srgbClr val="00B050"/>
                </a:solidFill>
              </a:rPr>
              <a:t>C=CH</a:t>
            </a:r>
            <a:r>
              <a:rPr lang="en-US" sz="2000" baseline="-25000" dirty="0">
                <a:solidFill>
                  <a:srgbClr val="00B050"/>
                </a:solidFill>
              </a:rPr>
              <a:t>2</a:t>
            </a:r>
            <a:r>
              <a:rPr lang="en-US" sz="2000" dirty="0">
                <a:solidFill>
                  <a:srgbClr val="00B050"/>
                </a:solidFill>
              </a:rPr>
              <a:t>, RCH=CHR &gt; RCH=CH</a:t>
            </a:r>
            <a:r>
              <a:rPr lang="en-US" sz="2000" baseline="-25000" dirty="0">
                <a:solidFill>
                  <a:srgbClr val="00B050"/>
                </a:solidFill>
              </a:rPr>
              <a:t>2</a:t>
            </a:r>
            <a:r>
              <a:rPr lang="en-US" sz="2000" dirty="0">
                <a:solidFill>
                  <a:srgbClr val="00B050"/>
                </a:solidFill>
              </a:rPr>
              <a:t> &gt; </a:t>
            </a:r>
            <a:r>
              <a:rPr lang="en-US" sz="2000" dirty="0" smtClean="0">
                <a:solidFill>
                  <a:srgbClr val="00B050"/>
                </a:solidFill>
              </a:rPr>
              <a:t>CH</a:t>
            </a:r>
            <a:r>
              <a:rPr lang="en-US" sz="2000" baseline="-25000" dirty="0" smtClean="0">
                <a:solidFill>
                  <a:srgbClr val="00B050"/>
                </a:solidFill>
              </a:rPr>
              <a:t>2</a:t>
            </a:r>
            <a:r>
              <a:rPr lang="en-US" sz="2000" dirty="0" smtClean="0">
                <a:solidFill>
                  <a:srgbClr val="00B050"/>
                </a:solidFill>
              </a:rPr>
              <a:t>=CH</a:t>
            </a:r>
            <a:r>
              <a:rPr lang="en-US" sz="2000" baseline="-25000" dirty="0" smtClean="0">
                <a:solidFill>
                  <a:srgbClr val="00B050"/>
                </a:solidFill>
              </a:rPr>
              <a:t>2</a:t>
            </a:r>
          </a:p>
          <a:p>
            <a:pPr algn="l" rtl="0" eaLnBrk="1" hangingPunct="1">
              <a:spcBef>
                <a:spcPct val="50000"/>
              </a:spcBef>
            </a:pPr>
            <a:endParaRPr lang="en-US" sz="2000" dirty="0">
              <a:solidFill>
                <a:schemeClr val="accent2"/>
              </a:solidFill>
            </a:endParaRPr>
          </a:p>
          <a:p>
            <a:pPr algn="l" rtl="0" eaLnBrk="1" hangingPunct="1">
              <a:spcBef>
                <a:spcPct val="50000"/>
              </a:spcBef>
            </a:pPr>
            <a:r>
              <a:rPr lang="en-US" dirty="0"/>
              <a:t>Stability of alkenes:</a:t>
            </a:r>
          </a:p>
          <a:p>
            <a:pPr algn="l" rtl="0" eaLnBrk="1" hangingPunct="1">
              <a:spcBef>
                <a:spcPct val="50000"/>
              </a:spcBef>
            </a:pPr>
            <a:r>
              <a:rPr lang="en-US" sz="2000" dirty="0">
                <a:solidFill>
                  <a:srgbClr val="00B050"/>
                </a:solidFill>
              </a:rPr>
              <a:t>R</a:t>
            </a:r>
            <a:r>
              <a:rPr lang="en-US" sz="2000" baseline="-25000" dirty="0">
                <a:solidFill>
                  <a:srgbClr val="00B050"/>
                </a:solidFill>
              </a:rPr>
              <a:t>2</a:t>
            </a:r>
            <a:r>
              <a:rPr lang="en-US" sz="2000" dirty="0">
                <a:solidFill>
                  <a:srgbClr val="00B050"/>
                </a:solidFill>
              </a:rPr>
              <a:t>C=CR</a:t>
            </a:r>
            <a:r>
              <a:rPr lang="en-US" sz="2000" baseline="-25000" dirty="0">
                <a:solidFill>
                  <a:srgbClr val="00B050"/>
                </a:solidFill>
              </a:rPr>
              <a:t>2</a:t>
            </a:r>
            <a:r>
              <a:rPr lang="en-US" sz="2000" dirty="0">
                <a:solidFill>
                  <a:srgbClr val="00B050"/>
                </a:solidFill>
              </a:rPr>
              <a:t> &gt; R</a:t>
            </a:r>
            <a:r>
              <a:rPr lang="en-US" sz="2000" baseline="-25000" dirty="0">
                <a:solidFill>
                  <a:srgbClr val="00B050"/>
                </a:solidFill>
              </a:rPr>
              <a:t>2</a:t>
            </a:r>
            <a:r>
              <a:rPr lang="en-US" sz="2000" dirty="0">
                <a:solidFill>
                  <a:srgbClr val="00B050"/>
                </a:solidFill>
              </a:rPr>
              <a:t>C=CHR &gt; R</a:t>
            </a:r>
            <a:r>
              <a:rPr lang="en-US" sz="2000" baseline="-25000" dirty="0">
                <a:solidFill>
                  <a:srgbClr val="00B050"/>
                </a:solidFill>
              </a:rPr>
              <a:t>2</a:t>
            </a:r>
            <a:r>
              <a:rPr lang="en-US" sz="2000" dirty="0">
                <a:solidFill>
                  <a:srgbClr val="00B050"/>
                </a:solidFill>
              </a:rPr>
              <a:t>C=CH</a:t>
            </a:r>
            <a:r>
              <a:rPr lang="en-US" sz="2000" baseline="-25000" dirty="0">
                <a:solidFill>
                  <a:srgbClr val="00B050"/>
                </a:solidFill>
              </a:rPr>
              <a:t>2</a:t>
            </a:r>
            <a:r>
              <a:rPr lang="en-US" sz="2000" dirty="0">
                <a:solidFill>
                  <a:srgbClr val="00B050"/>
                </a:solidFill>
              </a:rPr>
              <a:t>, RCH=CHR &gt; RCH=CH</a:t>
            </a:r>
            <a:r>
              <a:rPr lang="en-US" sz="2000" baseline="-25000" dirty="0">
                <a:solidFill>
                  <a:srgbClr val="00B050"/>
                </a:solidFill>
              </a:rPr>
              <a:t>2</a:t>
            </a:r>
            <a:r>
              <a:rPr lang="en-US" sz="2000" dirty="0">
                <a:solidFill>
                  <a:srgbClr val="00B050"/>
                </a:solidFill>
              </a:rPr>
              <a:t> &gt; </a:t>
            </a:r>
            <a:r>
              <a:rPr lang="en-US" sz="2000" dirty="0" smtClean="0">
                <a:solidFill>
                  <a:srgbClr val="00B050"/>
                </a:solidFill>
              </a:rPr>
              <a:t>CH</a:t>
            </a:r>
            <a:r>
              <a:rPr lang="en-US" sz="2000" baseline="-25000" dirty="0" smtClean="0">
                <a:solidFill>
                  <a:srgbClr val="00B050"/>
                </a:solidFill>
              </a:rPr>
              <a:t>2</a:t>
            </a:r>
            <a:r>
              <a:rPr lang="en-US" sz="2000" dirty="0" smtClean="0">
                <a:solidFill>
                  <a:srgbClr val="00B050"/>
                </a:solidFill>
              </a:rPr>
              <a:t>=CH</a:t>
            </a:r>
            <a:r>
              <a:rPr lang="en-US" sz="2000" baseline="-25000" dirty="0" smtClean="0">
                <a:solidFill>
                  <a:srgbClr val="00B050"/>
                </a:solidFill>
              </a:rPr>
              <a:t>2</a:t>
            </a:r>
            <a:endParaRPr lang="en-US" sz="2000" dirty="0">
              <a:solidFill>
                <a:srgbClr val="00B050"/>
              </a:solidFill>
            </a:endParaRPr>
          </a:p>
        </p:txBody>
      </p:sp>
    </p:spTree>
    <p:extLst>
      <p:ext uri="{BB962C8B-B14F-4D97-AF65-F5344CB8AC3E}">
        <p14:creationId xmlns:p14="http://schemas.microsoft.com/office/powerpoint/2010/main" xmlns="" val="4177997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63688" y="24119"/>
            <a:ext cx="5958408" cy="461665"/>
          </a:xfrm>
          <a:prstGeom prst="rect">
            <a:avLst/>
          </a:prstGeom>
        </p:spPr>
        <p:txBody>
          <a:bodyPr wrap="square">
            <a:spAutoFit/>
          </a:bodyPr>
          <a:lstStyle/>
          <a:p>
            <a:pPr lvl="0" algn="l" rtl="0"/>
            <a:r>
              <a:rPr lang="en-US" sz="2400" dirty="0" smtClean="0">
                <a:solidFill>
                  <a:srgbClr val="C00000"/>
                </a:solidFill>
                <a:latin typeface="Times New Roman" pitchFamily="18" charset="0"/>
                <a:cs typeface="Times New Roman" pitchFamily="18" charset="0"/>
              </a:rPr>
              <a:t>3- </a:t>
            </a:r>
            <a:r>
              <a:rPr lang="en-US" sz="2400" dirty="0" err="1" smtClean="0">
                <a:solidFill>
                  <a:srgbClr val="C00000"/>
                </a:solidFill>
                <a:latin typeface="Times New Roman" pitchFamily="18" charset="0"/>
                <a:cs typeface="Times New Roman" pitchFamily="18" charset="0"/>
              </a:rPr>
              <a:t>Dehaloganation</a:t>
            </a:r>
            <a:r>
              <a:rPr lang="en-US" sz="2400" dirty="0" smtClean="0">
                <a:solidFill>
                  <a:srgbClr val="C0000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of </a:t>
            </a:r>
            <a:r>
              <a:rPr lang="en-US" sz="2400" dirty="0" smtClean="0">
                <a:solidFill>
                  <a:srgbClr val="C00000"/>
                </a:solidFill>
                <a:latin typeface="Times New Roman" pitchFamily="18" charset="0"/>
                <a:cs typeface="Times New Roman" pitchFamily="18" charset="0"/>
              </a:rPr>
              <a:t>vicinal </a:t>
            </a:r>
            <a:r>
              <a:rPr lang="en-US" sz="2400" dirty="0" err="1" smtClean="0">
                <a:solidFill>
                  <a:srgbClr val="C00000"/>
                </a:solidFill>
                <a:latin typeface="Times New Roman" pitchFamily="18" charset="0"/>
                <a:cs typeface="Times New Roman" pitchFamily="18" charset="0"/>
              </a:rPr>
              <a:t>dihalides</a:t>
            </a:r>
            <a:endParaRPr lang="ar-SA" sz="2400" dirty="0">
              <a:solidFill>
                <a:srgbClr val="C00000"/>
              </a:solidFill>
              <a:latin typeface="Times New Roman" pitchFamily="18" charset="0"/>
              <a:cs typeface="Times New Roman" pitchFamily="18" charset="0"/>
            </a:endParaRPr>
          </a:p>
        </p:txBody>
      </p:sp>
      <p:grpSp>
        <p:nvGrpSpPr>
          <p:cNvPr id="7" name="مجموعة 6"/>
          <p:cNvGrpSpPr/>
          <p:nvPr/>
        </p:nvGrpSpPr>
        <p:grpSpPr>
          <a:xfrm>
            <a:off x="990600" y="956230"/>
            <a:ext cx="7162800" cy="1335087"/>
            <a:chOff x="990600" y="1124744"/>
            <a:chExt cx="7162800" cy="1335087"/>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1124744"/>
              <a:ext cx="7162800" cy="1335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ربع نص 4"/>
            <p:cNvSpPr txBox="1"/>
            <p:nvPr/>
          </p:nvSpPr>
          <p:spPr>
            <a:xfrm>
              <a:off x="4500562" y="1240060"/>
              <a:ext cx="864339" cy="369332"/>
            </a:xfrm>
            <a:prstGeom prst="rect">
              <a:avLst/>
            </a:prstGeom>
            <a:noFill/>
          </p:spPr>
          <p:txBody>
            <a:bodyPr wrap="none" rtlCol="1">
              <a:spAutoFit/>
            </a:bodyPr>
            <a:lstStyle/>
            <a:p>
              <a:r>
                <a:rPr lang="en-US" dirty="0" smtClean="0">
                  <a:latin typeface="Times New Roman" pitchFamily="18" charset="0"/>
                  <a:cs typeface="Times New Roman" pitchFamily="18" charset="0"/>
                </a:rPr>
                <a:t>alcohol</a:t>
              </a:r>
              <a:endParaRPr lang="ar-SA" dirty="0">
                <a:latin typeface="Times New Roman" pitchFamily="18" charset="0"/>
                <a:cs typeface="Times New Roman" pitchFamily="18" charset="0"/>
              </a:endParaRPr>
            </a:p>
          </p:txBody>
        </p:sp>
      </p:grpSp>
      <p:sp>
        <p:nvSpPr>
          <p:cNvPr id="60" name="مستطيل 59"/>
          <p:cNvSpPr/>
          <p:nvPr/>
        </p:nvSpPr>
        <p:spPr>
          <a:xfrm>
            <a:off x="452997" y="2788276"/>
            <a:ext cx="1361270" cy="461665"/>
          </a:xfrm>
          <a:prstGeom prst="rect">
            <a:avLst/>
          </a:prstGeom>
        </p:spPr>
        <p:txBody>
          <a:bodyPr wrap="none">
            <a:spAutoFit/>
          </a:bodyPr>
          <a:lstStyle/>
          <a:p>
            <a:pPr lvl="0"/>
            <a:r>
              <a:rPr lang="en-US" sz="2400" dirty="0" smtClean="0">
                <a:solidFill>
                  <a:srgbClr val="00B050"/>
                </a:solidFill>
                <a:latin typeface="Times New Roman" pitchFamily="18" charset="0"/>
                <a:cs typeface="Times New Roman" pitchFamily="18" charset="0"/>
              </a:rPr>
              <a:t>Example:</a:t>
            </a:r>
            <a:endParaRPr lang="ar-SA" sz="2400" dirty="0">
              <a:solidFill>
                <a:srgbClr val="00B050"/>
              </a:solidFill>
              <a:latin typeface="Times New Roman" pitchFamily="18" charset="0"/>
              <a:cs typeface="Times New Roman" pitchFamily="18" charset="0"/>
            </a:endParaRPr>
          </a:p>
        </p:txBody>
      </p:sp>
      <p:sp>
        <p:nvSpPr>
          <p:cNvPr id="64" name="مربع نص 63"/>
          <p:cNvSpPr txBox="1"/>
          <p:nvPr/>
        </p:nvSpPr>
        <p:spPr>
          <a:xfrm>
            <a:off x="4345894" y="3414802"/>
            <a:ext cx="832279" cy="338554"/>
          </a:xfrm>
          <a:prstGeom prst="rect">
            <a:avLst/>
          </a:prstGeom>
          <a:noFill/>
        </p:spPr>
        <p:txBody>
          <a:bodyPr wrap="none" rtlCol="1">
            <a:spAutoFit/>
          </a:bodyPr>
          <a:lstStyle/>
          <a:p>
            <a:r>
              <a:rPr lang="en-US" sz="1600" dirty="0" smtClean="0">
                <a:latin typeface="Times New Roman" pitchFamily="18" charset="0"/>
                <a:cs typeface="Times New Roman" pitchFamily="18" charset="0"/>
              </a:rPr>
              <a:t>CH</a:t>
            </a:r>
            <a:r>
              <a:rPr lang="en-US" sz="1600" baseline="-25000" dirty="0" smtClean="0">
                <a:latin typeface="Times New Roman" pitchFamily="18" charset="0"/>
                <a:cs typeface="Times New Roman" pitchFamily="18" charset="0"/>
              </a:rPr>
              <a:t>3</a:t>
            </a:r>
            <a:r>
              <a:rPr lang="en-US" sz="1600" dirty="0" smtClean="0">
                <a:latin typeface="Times New Roman" pitchFamily="18" charset="0"/>
                <a:cs typeface="Times New Roman" pitchFamily="18" charset="0"/>
              </a:rPr>
              <a:t>OH</a:t>
            </a:r>
            <a:endParaRPr lang="ar-SA" sz="1600" baseline="-25000" dirty="0">
              <a:latin typeface="Times New Roman" pitchFamily="18" charset="0"/>
              <a:cs typeface="Times New Roman" pitchFamily="18" charset="0"/>
            </a:endParaRPr>
          </a:p>
        </p:txBody>
      </p:sp>
      <p:grpSp>
        <p:nvGrpSpPr>
          <p:cNvPr id="56" name="مجموعة 55"/>
          <p:cNvGrpSpPr/>
          <p:nvPr/>
        </p:nvGrpSpPr>
        <p:grpSpPr>
          <a:xfrm>
            <a:off x="1324065" y="3071810"/>
            <a:ext cx="7208375" cy="1255815"/>
            <a:chOff x="1181033" y="2887465"/>
            <a:chExt cx="7208375" cy="1255815"/>
          </a:xfrm>
        </p:grpSpPr>
        <p:pic>
          <p:nvPicPr>
            <p:cNvPr id="6150" name="Picture 6"/>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636" t="57998" r="57860" b="27210"/>
            <a:stretch/>
          </p:blipFill>
          <p:spPr bwMode="auto">
            <a:xfrm>
              <a:off x="1181033" y="3333750"/>
              <a:ext cx="2815887" cy="78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 name="Picture 6"/>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7505" t="57998" r="11627" b="29035"/>
            <a:stretch/>
          </p:blipFill>
          <p:spPr bwMode="auto">
            <a:xfrm>
              <a:off x="5148064" y="3333750"/>
              <a:ext cx="3241344" cy="684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7741" r="37865" b="19976"/>
            <a:stretch/>
          </p:blipFill>
          <p:spPr bwMode="auto">
            <a:xfrm>
              <a:off x="4000340" y="2887465"/>
              <a:ext cx="1211930" cy="1255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766981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719949"/>
            <a:ext cx="7560840" cy="1015663"/>
          </a:xfrm>
          <a:prstGeom prst="rect">
            <a:avLst/>
          </a:prstGeom>
        </p:spPr>
        <p:txBody>
          <a:bodyPr wrap="square">
            <a:spAutoFit/>
          </a:bodyPr>
          <a:lstStyle/>
          <a:p>
            <a:pPr algn="l" rtl="0">
              <a:spcBef>
                <a:spcPct val="50000"/>
              </a:spcBef>
            </a:pPr>
            <a:r>
              <a:rPr lang="en-US" sz="2400" dirty="0" smtClean="0">
                <a:latin typeface="Times New Roman" pitchFamily="18" charset="0"/>
                <a:cs typeface="Times New Roman" pitchFamily="18" charset="0"/>
              </a:rPr>
              <a:t>1- Addition reactions on the carbon-carbon double bond.</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l" rtl="0">
              <a:spcBef>
                <a:spcPct val="50000"/>
              </a:spcBef>
            </a:pPr>
            <a:r>
              <a:rPr lang="en-US" sz="2400" dirty="0" smtClean="0">
                <a:latin typeface="Times New Roman" pitchFamily="18" charset="0"/>
                <a:cs typeface="Times New Roman" pitchFamily="18" charset="0"/>
              </a:rPr>
              <a:t>2- </a:t>
            </a:r>
            <a:r>
              <a:rPr lang="en-US" sz="2400" dirty="0">
                <a:latin typeface="Times New Roman" pitchFamily="18" charset="0"/>
                <a:cs typeface="Times New Roman" pitchFamily="18" charset="0"/>
              </a:rPr>
              <a:t>Substitution reactions </a:t>
            </a:r>
            <a:r>
              <a:rPr lang="en-US" sz="2400" dirty="0" smtClean="0">
                <a:latin typeface="Times New Roman" pitchFamily="18" charset="0"/>
                <a:cs typeface="Times New Roman" pitchFamily="18" charset="0"/>
              </a:rPr>
              <a:t>on the saturated alkyl chain.</a:t>
            </a:r>
            <a:endParaRPr lang="ar-SA" sz="2400" dirty="0">
              <a:latin typeface="Times New Roman" pitchFamily="18" charset="0"/>
              <a:cs typeface="Times New Roman" pitchFamily="18" charset="0"/>
            </a:endParaRPr>
          </a:p>
        </p:txBody>
      </p:sp>
      <p:sp>
        <p:nvSpPr>
          <p:cNvPr id="5" name="مستطيل 4"/>
          <p:cNvSpPr/>
          <p:nvPr/>
        </p:nvSpPr>
        <p:spPr>
          <a:xfrm>
            <a:off x="2644228" y="22352"/>
            <a:ext cx="3424335" cy="584775"/>
          </a:xfrm>
          <a:prstGeom prst="rect">
            <a:avLst/>
          </a:prstGeom>
        </p:spPr>
        <p:txBody>
          <a:bodyPr wrap="none">
            <a:spAutoFit/>
          </a:bodyPr>
          <a:lstStyle/>
          <a:p>
            <a:pPr lvl="0" algn="l"/>
            <a:r>
              <a:rPr lang="en-US" sz="3200" dirty="0" smtClean="0">
                <a:solidFill>
                  <a:srgbClr val="00B050"/>
                </a:solidFill>
                <a:latin typeface="Times New Roman" pitchFamily="18" charset="0"/>
              </a:rPr>
              <a:t>Reaction </a:t>
            </a:r>
            <a:r>
              <a:rPr lang="en-US" sz="3200" dirty="0">
                <a:solidFill>
                  <a:srgbClr val="00B050"/>
                </a:solidFill>
                <a:latin typeface="Times New Roman" pitchFamily="18" charset="0"/>
              </a:rPr>
              <a:t>of alkenes</a:t>
            </a:r>
            <a:endParaRPr lang="ar-SA" sz="3200" dirty="0">
              <a:solidFill>
                <a:srgbClr val="00B050"/>
              </a:solidFill>
              <a:latin typeface="Times New Roman" pitchFamily="18" charset="0"/>
            </a:endParaRPr>
          </a:p>
        </p:txBody>
      </p:sp>
      <p:sp>
        <p:nvSpPr>
          <p:cNvPr id="8" name="مستطيل 7"/>
          <p:cNvSpPr/>
          <p:nvPr/>
        </p:nvSpPr>
        <p:spPr>
          <a:xfrm>
            <a:off x="611560" y="2349289"/>
            <a:ext cx="2541080"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dirty="0">
                <a:solidFill>
                  <a:srgbClr val="00B050"/>
                </a:solidFill>
                <a:latin typeface="Times New Roman" pitchFamily="18" charset="0"/>
                <a:cs typeface="Times New Roman" pitchFamily="18" charset="0"/>
              </a:rPr>
              <a:t>Addition reactions </a:t>
            </a:r>
            <a:endParaRPr lang="ar-SA" dirty="0">
              <a:solidFill>
                <a:srgbClr val="00B050"/>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950"/>
          <a:stretch/>
        </p:blipFill>
        <p:spPr bwMode="auto">
          <a:xfrm>
            <a:off x="456037" y="3154423"/>
            <a:ext cx="4376382" cy="2749078"/>
          </a:xfrm>
          <a:prstGeom prst="round2DiagRect">
            <a:avLst>
              <a:gd name="adj1" fmla="val 16667"/>
              <a:gd name="adj2" fmla="val 8886"/>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مستطيل 9"/>
          <p:cNvSpPr/>
          <p:nvPr/>
        </p:nvSpPr>
        <p:spPr>
          <a:xfrm>
            <a:off x="5364087" y="2349287"/>
            <a:ext cx="2933815"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dirty="0">
                <a:solidFill>
                  <a:srgbClr val="00B050"/>
                </a:solidFill>
                <a:latin typeface="Times New Roman" pitchFamily="18" charset="0"/>
                <a:cs typeface="Times New Roman" pitchFamily="18" charset="0"/>
              </a:rPr>
              <a:t>Substitution reactions</a:t>
            </a:r>
            <a:r>
              <a:rPr lang="en-US" sz="2400" dirty="0">
                <a:solidFill>
                  <a:prstClr val="black"/>
                </a:solidFill>
                <a:latin typeface="Times New Roman" pitchFamily="18" charset="0"/>
                <a:cs typeface="Times New Roman" pitchFamily="18" charset="0"/>
              </a:rPr>
              <a:t> </a:t>
            </a:r>
            <a:endParaRPr lang="ar-SA" dirty="0"/>
          </a:p>
        </p:txBody>
      </p:sp>
      <p:sp>
        <p:nvSpPr>
          <p:cNvPr id="11" name="مربع نص 10"/>
          <p:cNvSpPr txBox="1"/>
          <p:nvPr/>
        </p:nvSpPr>
        <p:spPr>
          <a:xfrm>
            <a:off x="4822272" y="3154423"/>
            <a:ext cx="4017446" cy="400110"/>
          </a:xfrm>
          <a:prstGeom prst="rect">
            <a:avLst/>
          </a:prstGeom>
          <a:noFill/>
        </p:spPr>
        <p:txBody>
          <a:bodyPr wrap="none" rtlCol="1">
            <a:spAutoFit/>
          </a:bodyPr>
          <a:lstStyle/>
          <a:p>
            <a:r>
              <a:rPr lang="en-US" sz="2000" dirty="0" smtClean="0">
                <a:solidFill>
                  <a:srgbClr val="0000FF"/>
                </a:solidFill>
                <a:latin typeface="Times New Roman" pitchFamily="18" charset="0"/>
                <a:cs typeface="Times New Roman" pitchFamily="18" charset="0"/>
              </a:rPr>
              <a:t>1- Halogenation at High temperature </a:t>
            </a:r>
            <a:endParaRPr lang="ar-SA" sz="2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85826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710012" y="0"/>
            <a:ext cx="3842719" cy="584775"/>
          </a:xfrm>
          <a:prstGeom prst="rect">
            <a:avLst/>
          </a:prstGeom>
        </p:spPr>
        <p:txBody>
          <a:bodyPr wrap="none">
            <a:spAutoFit/>
          </a:bodyPr>
          <a:lstStyle/>
          <a:p>
            <a:r>
              <a:rPr lang="en-US" sz="3200" dirty="0">
                <a:solidFill>
                  <a:srgbClr val="00B050"/>
                </a:solidFill>
                <a:latin typeface="Times New Roman" pitchFamily="18" charset="0"/>
                <a:cs typeface="Times New Roman" pitchFamily="18" charset="0"/>
              </a:rPr>
              <a:t>Substitution reactions</a:t>
            </a:r>
            <a:r>
              <a:rPr lang="en-US" sz="2800" dirty="0">
                <a:solidFill>
                  <a:srgbClr val="00B050"/>
                </a:solidFill>
                <a:latin typeface="Times New Roman" pitchFamily="18" charset="0"/>
                <a:cs typeface="Times New Roman" pitchFamily="18" charset="0"/>
              </a:rPr>
              <a:t> </a:t>
            </a:r>
            <a:endParaRPr lang="ar-SA" sz="2800" dirty="0">
              <a:solidFill>
                <a:srgbClr val="00B050"/>
              </a:solidFill>
            </a:endParaRPr>
          </a:p>
        </p:txBody>
      </p:sp>
      <p:sp>
        <p:nvSpPr>
          <p:cNvPr id="5" name="مستطيل 4"/>
          <p:cNvSpPr/>
          <p:nvPr/>
        </p:nvSpPr>
        <p:spPr>
          <a:xfrm>
            <a:off x="179512" y="638482"/>
            <a:ext cx="4451860" cy="461665"/>
          </a:xfrm>
          <a:prstGeom prst="rect">
            <a:avLst/>
          </a:prstGeom>
        </p:spPr>
        <p:txBody>
          <a:bodyPr wrap="none">
            <a:spAutoFit/>
          </a:bodyPr>
          <a:lstStyle/>
          <a:p>
            <a:r>
              <a:rPr lang="en-US" sz="2400" dirty="0">
                <a:latin typeface="Times New Roman" pitchFamily="18" charset="0"/>
                <a:cs typeface="Times New Roman" pitchFamily="18" charset="0"/>
              </a:rPr>
              <a:t>Halogenation at High temperature </a:t>
            </a:r>
            <a:endParaRPr lang="ar-SA" sz="24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3888" y="1127665"/>
            <a:ext cx="2772665" cy="2040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رابط منحني 7"/>
          <p:cNvCxnSpPr/>
          <p:nvPr/>
        </p:nvCxnSpPr>
        <p:spPr>
          <a:xfrm rot="16200000" flipV="1">
            <a:off x="5583346" y="2273638"/>
            <a:ext cx="792088" cy="222491"/>
          </a:xfrm>
          <a:prstGeom prst="curvedConnector3">
            <a:avLst/>
          </a:prstGeom>
          <a:ln>
            <a:tailEnd type="arrow"/>
          </a:ln>
          <a:effectLst/>
        </p:spPr>
        <p:style>
          <a:lnRef idx="2">
            <a:schemeClr val="accent2"/>
          </a:lnRef>
          <a:fillRef idx="0">
            <a:schemeClr val="accent2"/>
          </a:fillRef>
          <a:effectRef idx="1">
            <a:schemeClr val="accent2"/>
          </a:effectRef>
          <a:fontRef idx="minor">
            <a:schemeClr val="tx1"/>
          </a:fontRef>
        </p:style>
      </p:cxnSp>
      <p:cxnSp>
        <p:nvCxnSpPr>
          <p:cNvPr id="10" name="رابط منحني 9"/>
          <p:cNvCxnSpPr/>
          <p:nvPr/>
        </p:nvCxnSpPr>
        <p:spPr>
          <a:xfrm rot="5400000" flipH="1" flipV="1">
            <a:off x="4015196" y="2296133"/>
            <a:ext cx="864096" cy="105495"/>
          </a:xfrm>
          <a:prstGeom prst="curvedConnector3">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13" name="مستطيل 12"/>
          <p:cNvSpPr/>
          <p:nvPr/>
        </p:nvSpPr>
        <p:spPr>
          <a:xfrm>
            <a:off x="6211419" y="1988840"/>
            <a:ext cx="2821605" cy="1200329"/>
          </a:xfrm>
          <a:prstGeom prst="rect">
            <a:avLst/>
          </a:prstGeom>
        </p:spPr>
        <p:txBody>
          <a:bodyPr wrap="none">
            <a:spAutoFit/>
          </a:bodyPr>
          <a:lstStyle/>
          <a:p>
            <a:pPr lvl="0"/>
            <a:r>
              <a:rPr lang="en-US" sz="2400" dirty="0">
                <a:solidFill>
                  <a:srgbClr val="C00000"/>
                </a:solidFill>
                <a:latin typeface="Times New Roman" pitchFamily="18" charset="0"/>
                <a:cs typeface="Times New Roman" pitchFamily="18" charset="0"/>
              </a:rPr>
              <a:t>Substitution </a:t>
            </a:r>
            <a:r>
              <a:rPr lang="en-US" sz="2400" dirty="0" smtClean="0">
                <a:solidFill>
                  <a:srgbClr val="C00000"/>
                </a:solidFill>
                <a:latin typeface="Times New Roman" pitchFamily="18" charset="0"/>
                <a:cs typeface="Times New Roman" pitchFamily="18" charset="0"/>
              </a:rPr>
              <a:t>reaction:</a:t>
            </a:r>
            <a:endParaRPr lang="en-US" sz="2400" dirty="0">
              <a:solidFill>
                <a:srgbClr val="C00000"/>
              </a:solidFill>
              <a:latin typeface="Times New Roman" pitchFamily="18" charset="0"/>
              <a:cs typeface="Times New Roman" pitchFamily="18" charset="0"/>
            </a:endParaRPr>
          </a:p>
          <a:p>
            <a:pPr lvl="0"/>
            <a:r>
              <a:rPr lang="en-US" sz="2400" dirty="0">
                <a:latin typeface="Times New Roman" pitchFamily="18" charset="0"/>
                <a:cs typeface="Times New Roman" pitchFamily="18" charset="0"/>
              </a:rPr>
              <a:t>High temperature</a:t>
            </a:r>
          </a:p>
          <a:p>
            <a:pPr lvl="0"/>
            <a:r>
              <a:rPr lang="en-US" sz="2400" dirty="0">
                <a:latin typeface="Times New Roman" pitchFamily="18" charset="0"/>
                <a:cs typeface="Times New Roman" pitchFamily="18" charset="0"/>
              </a:rPr>
              <a:t>or Ultraviolet light  </a:t>
            </a:r>
            <a:endParaRPr lang="ar-SA" sz="2400" dirty="0"/>
          </a:p>
        </p:txBody>
      </p:sp>
      <p:sp>
        <p:nvSpPr>
          <p:cNvPr id="15" name="مستطيل 14"/>
          <p:cNvSpPr/>
          <p:nvPr/>
        </p:nvSpPr>
        <p:spPr>
          <a:xfrm>
            <a:off x="1532657" y="2012647"/>
            <a:ext cx="2463279" cy="1200329"/>
          </a:xfrm>
          <a:prstGeom prst="rect">
            <a:avLst/>
          </a:prstGeom>
        </p:spPr>
        <p:txBody>
          <a:bodyPr wrap="square">
            <a:spAutoFit/>
          </a:bodyPr>
          <a:lstStyle/>
          <a:p>
            <a:pPr lvl="0" algn="l" rtl="0"/>
            <a:r>
              <a:rPr lang="en-US" sz="2400" dirty="0" smtClean="0">
                <a:solidFill>
                  <a:srgbClr val="C00000"/>
                </a:solidFill>
                <a:latin typeface="Times New Roman" pitchFamily="18" charset="0"/>
                <a:cs typeface="Times New Roman" pitchFamily="18" charset="0"/>
              </a:rPr>
              <a:t>Addition reaction:</a:t>
            </a:r>
            <a:endParaRPr lang="en-US" sz="2400" dirty="0">
              <a:solidFill>
                <a:srgbClr val="C00000"/>
              </a:solidFill>
              <a:latin typeface="Times New Roman" pitchFamily="18" charset="0"/>
              <a:cs typeface="Times New Roman" pitchFamily="18" charset="0"/>
            </a:endParaRPr>
          </a:p>
          <a:p>
            <a:pPr lvl="0" algn="l" rtl="0"/>
            <a:r>
              <a:rPr lang="en-US" sz="2400" dirty="0" smtClean="0">
                <a:solidFill>
                  <a:prstClr val="black"/>
                </a:solidFill>
                <a:latin typeface="Times New Roman" pitchFamily="18" charset="0"/>
                <a:cs typeface="Times New Roman" pitchFamily="18" charset="0"/>
              </a:rPr>
              <a:t>low </a:t>
            </a:r>
            <a:r>
              <a:rPr lang="en-US" sz="2400" dirty="0">
                <a:solidFill>
                  <a:prstClr val="black"/>
                </a:solidFill>
                <a:latin typeface="Times New Roman" pitchFamily="18" charset="0"/>
                <a:cs typeface="Times New Roman" pitchFamily="18" charset="0"/>
              </a:rPr>
              <a:t>temperature</a:t>
            </a:r>
          </a:p>
          <a:p>
            <a:pPr lvl="0" algn="l" rtl="0"/>
            <a:r>
              <a:rPr lang="en-US" sz="2400" dirty="0" smtClean="0">
                <a:solidFill>
                  <a:prstClr val="black"/>
                </a:solidFill>
                <a:latin typeface="Times New Roman" pitchFamily="18" charset="0"/>
                <a:cs typeface="Times New Roman" pitchFamily="18" charset="0"/>
              </a:rPr>
              <a:t>Absence of light  </a:t>
            </a:r>
            <a:endParaRPr lang="ar-SA" sz="2400" dirty="0">
              <a:solidFill>
                <a:prstClr val="black"/>
              </a:solidFill>
            </a:endParaRPr>
          </a:p>
        </p:txBody>
      </p:sp>
      <p:pic>
        <p:nvPicPr>
          <p:cNvPr id="14" name="Picture 2" descr="C:\Users\VIP\Pictures\صورة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6957" y="3645024"/>
            <a:ext cx="5971427" cy="3065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2327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444916" y="1628799"/>
            <a:ext cx="4483728" cy="584775"/>
          </a:xfrm>
          <a:prstGeom prst="rect">
            <a:avLst/>
          </a:prstGeom>
        </p:spPr>
        <p:txBody>
          <a:bodyPr wrap="none">
            <a:spAutoFit/>
          </a:bodyPr>
          <a:lstStyle/>
          <a:p>
            <a:pPr lvl="0"/>
            <a:r>
              <a:rPr lang="en-US" sz="3200" dirty="0" smtClean="0">
                <a:solidFill>
                  <a:srgbClr val="00B050"/>
                </a:solidFill>
                <a:latin typeface="Times New Roman" pitchFamily="18" charset="0"/>
                <a:cs typeface="Times New Roman" pitchFamily="18" charset="0"/>
              </a:rPr>
              <a:t>Nomenclature of Alkenes </a:t>
            </a:r>
            <a:endParaRPr lang="ar-SA" dirty="0">
              <a:solidFill>
                <a:prstClr val="black"/>
              </a:solidFill>
            </a:endParaRPr>
          </a:p>
        </p:txBody>
      </p:sp>
      <p:sp>
        <p:nvSpPr>
          <p:cNvPr id="7" name="Tartalom helye 2"/>
          <p:cNvSpPr txBox="1">
            <a:spLocks/>
          </p:cNvSpPr>
          <p:nvPr/>
        </p:nvSpPr>
        <p:spPr bwMode="auto">
          <a:xfrm>
            <a:off x="-3651" y="188640"/>
            <a:ext cx="4320480" cy="43815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hu-HU" sz="3200" dirty="0" smtClean="0">
                <a:solidFill>
                  <a:srgbClr val="C00000"/>
                </a:solidFill>
                <a:latin typeface="Times New Roman" pitchFamily="18" charset="0"/>
                <a:cs typeface="Times New Roman" pitchFamily="18" charset="0"/>
                <a:sym typeface="Symbol" pitchFamily="18" charset="2"/>
              </a:rPr>
              <a:t>Alkenes</a:t>
            </a:r>
            <a:r>
              <a:rPr lang="en-US" sz="3200" dirty="0" smtClean="0">
                <a:solidFill>
                  <a:srgbClr val="C00000"/>
                </a:solidFill>
                <a:latin typeface="Times New Roman" pitchFamily="18" charset="0"/>
                <a:cs typeface="Times New Roman" pitchFamily="18" charset="0"/>
                <a:sym typeface="Symbol" pitchFamily="18" charset="2"/>
              </a:rPr>
              <a:t> or </a:t>
            </a:r>
            <a:r>
              <a:rPr lang="en-US" sz="3200" dirty="0" err="1" smtClean="0">
                <a:solidFill>
                  <a:srgbClr val="C00000"/>
                </a:solidFill>
                <a:latin typeface="Times New Roman" pitchFamily="18" charset="0"/>
                <a:cs typeface="Times New Roman" pitchFamily="18" charset="0"/>
                <a:sym typeface="Symbol" pitchFamily="18" charset="2"/>
              </a:rPr>
              <a:t>Olefines</a:t>
            </a:r>
            <a:endParaRPr lang="hu-HU" sz="3200" baseline="30000" dirty="0">
              <a:solidFill>
                <a:srgbClr val="C00000"/>
              </a:solidFill>
              <a:latin typeface="Times New Roman" pitchFamily="18" charset="0"/>
              <a:cs typeface="Times New Roman" pitchFamily="18" charset="0"/>
              <a:sym typeface="Symbol" pitchFamily="18" charset="2"/>
            </a:endParaRPr>
          </a:p>
        </p:txBody>
      </p:sp>
      <p:sp>
        <p:nvSpPr>
          <p:cNvPr id="8" name="Tartalom helye 2"/>
          <p:cNvSpPr txBox="1">
            <a:spLocks/>
          </p:cNvSpPr>
          <p:nvPr/>
        </p:nvSpPr>
        <p:spPr bwMode="auto">
          <a:xfrm>
            <a:off x="5076056" y="412476"/>
            <a:ext cx="1842514" cy="428628"/>
          </a:xfrm>
          <a:prstGeom prst="rect">
            <a:avLst/>
          </a:prstGeom>
          <a:noFill/>
          <a:ln w="9525">
            <a:noFill/>
            <a:miter lim="800000"/>
            <a:headEnd/>
            <a:tailEnd/>
          </a:ln>
        </p:spPr>
        <p:txBody>
          <a:bodyPr/>
          <a:lstStyle/>
          <a:p>
            <a:pPr>
              <a:lnSpc>
                <a:spcPct val="80000"/>
              </a:lnSpc>
              <a:spcBef>
                <a:spcPct val="20000"/>
              </a:spcBef>
              <a:buFont typeface="Arial" charset="0"/>
              <a:buNone/>
            </a:pPr>
            <a:r>
              <a:rPr lang="hu-HU" sz="2800" dirty="0" smtClean="0">
                <a:solidFill>
                  <a:srgbClr val="C00000"/>
                </a:solidFill>
                <a:latin typeface="Times New Roman" pitchFamily="18" charset="0"/>
                <a:cs typeface="Times New Roman" pitchFamily="18" charset="0"/>
                <a:sym typeface="Symbol" pitchFamily="18" charset="2"/>
              </a:rPr>
              <a:t>C</a:t>
            </a:r>
            <a:r>
              <a:rPr lang="hu-HU" sz="2800" baseline="-25000" dirty="0" smtClean="0">
                <a:solidFill>
                  <a:srgbClr val="C00000"/>
                </a:solidFill>
                <a:latin typeface="Times New Roman" pitchFamily="18" charset="0"/>
                <a:cs typeface="Times New Roman" pitchFamily="18" charset="0"/>
                <a:sym typeface="Symbol" pitchFamily="18" charset="2"/>
              </a:rPr>
              <a:t>n</a:t>
            </a:r>
            <a:r>
              <a:rPr lang="hu-HU" sz="2800" dirty="0" smtClean="0">
                <a:solidFill>
                  <a:srgbClr val="C00000"/>
                </a:solidFill>
                <a:latin typeface="Times New Roman" pitchFamily="18" charset="0"/>
                <a:cs typeface="Times New Roman" pitchFamily="18" charset="0"/>
                <a:sym typeface="Symbol" pitchFamily="18" charset="2"/>
              </a:rPr>
              <a:t>H</a:t>
            </a:r>
            <a:r>
              <a:rPr lang="hu-HU" sz="2800" baseline="-25000" dirty="0" smtClean="0">
                <a:solidFill>
                  <a:srgbClr val="C00000"/>
                </a:solidFill>
                <a:latin typeface="Times New Roman" pitchFamily="18" charset="0"/>
                <a:cs typeface="Times New Roman" pitchFamily="18" charset="0"/>
                <a:sym typeface="Symbol" pitchFamily="18" charset="2"/>
              </a:rPr>
              <a:t>2n</a:t>
            </a:r>
            <a:endParaRPr lang="hu-HU" sz="2800" baseline="-25000" dirty="0">
              <a:solidFill>
                <a:srgbClr val="C00000"/>
              </a:solidFill>
              <a:latin typeface="Times New Roman" pitchFamily="18" charset="0"/>
              <a:cs typeface="Times New Roman" pitchFamily="18" charset="0"/>
              <a:sym typeface="Symbol" pitchFamily="18" charset="2"/>
            </a:endParaRPr>
          </a:p>
        </p:txBody>
      </p:sp>
      <p:sp>
        <p:nvSpPr>
          <p:cNvPr id="11" name="مربع نص 10"/>
          <p:cNvSpPr txBox="1"/>
          <p:nvPr/>
        </p:nvSpPr>
        <p:spPr>
          <a:xfrm>
            <a:off x="1259632" y="824585"/>
            <a:ext cx="3635932" cy="461665"/>
          </a:xfrm>
          <a:prstGeom prst="rect">
            <a:avLst/>
          </a:prstGeom>
          <a:noFill/>
        </p:spPr>
        <p:txBody>
          <a:bodyPr wrap="none" rtlCol="1">
            <a:spAutoFit/>
          </a:bodyPr>
          <a:lstStyle/>
          <a:p>
            <a:r>
              <a:rPr lang="en-US" sz="2400" dirty="0" err="1" smtClean="0">
                <a:latin typeface="Times New Roman" pitchFamily="18" charset="0"/>
                <a:cs typeface="Times New Roman" pitchFamily="18" charset="0"/>
              </a:rPr>
              <a:t>Crabon</a:t>
            </a:r>
            <a:r>
              <a:rPr lang="en-US" sz="2400" dirty="0" smtClean="0">
                <a:latin typeface="Times New Roman" pitchFamily="18" charset="0"/>
                <a:cs typeface="Times New Roman" pitchFamily="18" charset="0"/>
              </a:rPr>
              <a:t>-carbon double bond</a:t>
            </a:r>
            <a:endParaRPr lang="ar-SA" sz="2400" dirty="0">
              <a:latin typeface="Times New Roman" pitchFamily="18" charset="0"/>
              <a:cs typeface="Times New Roman" pitchFamily="18" charset="0"/>
            </a:endParaRPr>
          </a:p>
        </p:txBody>
      </p:sp>
      <p:sp>
        <p:nvSpPr>
          <p:cNvPr id="12" name="مربع نص 11"/>
          <p:cNvSpPr txBox="1"/>
          <p:nvPr/>
        </p:nvSpPr>
        <p:spPr>
          <a:xfrm>
            <a:off x="-54601" y="2338873"/>
            <a:ext cx="2276585" cy="461665"/>
          </a:xfrm>
          <a:prstGeom prst="rect">
            <a:avLst/>
          </a:prstGeom>
          <a:noFill/>
        </p:spPr>
        <p:txBody>
          <a:bodyPr wrap="none" rtlCol="1">
            <a:spAutoFit/>
          </a:bodyPr>
          <a:lstStyle/>
          <a:p>
            <a:r>
              <a:rPr lang="en-US" sz="2400" dirty="0" smtClean="0">
                <a:latin typeface="Times New Roman" pitchFamily="18" charset="0"/>
                <a:cs typeface="Times New Roman" pitchFamily="18" charset="0"/>
              </a:rPr>
              <a:t>Common names:</a:t>
            </a:r>
            <a:endParaRPr lang="ar-SA" sz="2400" dirty="0">
              <a:latin typeface="Times New Roman" pitchFamily="18" charset="0"/>
              <a:cs typeface="Times New Roman" pitchFamily="18" charset="0"/>
            </a:endParaRPr>
          </a:p>
        </p:txBody>
      </p:sp>
      <p:grpSp>
        <p:nvGrpSpPr>
          <p:cNvPr id="22" name="مجموعة 21"/>
          <p:cNvGrpSpPr/>
          <p:nvPr/>
        </p:nvGrpSpPr>
        <p:grpSpPr>
          <a:xfrm>
            <a:off x="2181240" y="2694112"/>
            <a:ext cx="2188698" cy="461666"/>
            <a:chOff x="3813551" y="3284982"/>
            <a:chExt cx="2188698" cy="461666"/>
          </a:xfrm>
        </p:grpSpPr>
        <p:sp>
          <p:nvSpPr>
            <p:cNvPr id="14" name="مربع نص 13"/>
            <p:cNvSpPr txBox="1"/>
            <p:nvPr/>
          </p:nvSpPr>
          <p:spPr>
            <a:xfrm>
              <a:off x="3813551" y="3284983"/>
              <a:ext cx="688009" cy="461665"/>
            </a:xfrm>
            <a:prstGeom prst="rect">
              <a:avLst/>
            </a:prstGeom>
            <a:noFill/>
          </p:spPr>
          <p:txBody>
            <a:bodyPr wrap="none" rtlCol="1">
              <a:spAutoFit/>
            </a:bodyPr>
            <a:lstStyle/>
            <a:p>
              <a:r>
                <a:rPr lang="en-US" sz="2400" dirty="0" err="1" smtClean="0">
                  <a:solidFill>
                    <a:srgbClr val="C00000"/>
                  </a:solidFill>
                  <a:latin typeface="Times New Roman" pitchFamily="18" charset="0"/>
                  <a:cs typeface="Times New Roman" pitchFamily="18" charset="0"/>
                </a:rPr>
                <a:t>ane</a:t>
              </a:r>
              <a:r>
                <a:rPr lang="en-US" sz="2400" dirty="0" smtClean="0">
                  <a:latin typeface="Times New Roman" pitchFamily="18" charset="0"/>
                  <a:cs typeface="Times New Roman" pitchFamily="18" charset="0"/>
                </a:rPr>
                <a:t> </a:t>
              </a:r>
              <a:endParaRPr lang="ar-SA" sz="2400" dirty="0">
                <a:latin typeface="Times New Roman" pitchFamily="18" charset="0"/>
                <a:cs typeface="Times New Roman" pitchFamily="18" charset="0"/>
              </a:endParaRPr>
            </a:p>
          </p:txBody>
        </p:sp>
        <p:sp>
          <p:nvSpPr>
            <p:cNvPr id="17" name="مربع نص 16"/>
            <p:cNvSpPr txBox="1"/>
            <p:nvPr/>
          </p:nvSpPr>
          <p:spPr>
            <a:xfrm>
              <a:off x="5137910" y="3284982"/>
              <a:ext cx="864339" cy="461665"/>
            </a:xfrm>
            <a:prstGeom prst="rect">
              <a:avLst/>
            </a:prstGeom>
            <a:noFill/>
          </p:spPr>
          <p:txBody>
            <a:bodyPr wrap="none" rtlCol="1">
              <a:spAutoFit/>
            </a:bodyPr>
            <a:lstStyle/>
            <a:p>
              <a:r>
                <a:rPr lang="en-US" sz="2400" dirty="0" err="1" smtClean="0">
                  <a:solidFill>
                    <a:srgbClr val="C00000"/>
                  </a:solidFill>
                  <a:latin typeface="Times New Roman" pitchFamily="18" charset="0"/>
                  <a:cs typeface="Times New Roman" pitchFamily="18" charset="0"/>
                </a:rPr>
                <a:t>ylene</a:t>
              </a:r>
              <a:endParaRPr lang="ar-SA" sz="2400" dirty="0">
                <a:solidFill>
                  <a:srgbClr val="C00000"/>
                </a:solidFill>
                <a:latin typeface="Times New Roman" pitchFamily="18" charset="0"/>
                <a:cs typeface="Times New Roman" pitchFamily="18" charset="0"/>
              </a:endParaRPr>
            </a:p>
          </p:txBody>
        </p:sp>
        <p:cxnSp>
          <p:nvCxnSpPr>
            <p:cNvPr id="19" name="رابط كسهم مستقيم 18"/>
            <p:cNvCxnSpPr/>
            <p:nvPr/>
          </p:nvCxnSpPr>
          <p:spPr>
            <a:xfrm flipV="1">
              <a:off x="4501560" y="3573015"/>
              <a:ext cx="63635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3" name="مربع نص 22"/>
          <p:cNvSpPr txBox="1"/>
          <p:nvPr/>
        </p:nvSpPr>
        <p:spPr>
          <a:xfrm>
            <a:off x="-506" y="3098578"/>
            <a:ext cx="1841146" cy="461665"/>
          </a:xfrm>
          <a:prstGeom prst="rect">
            <a:avLst/>
          </a:prstGeom>
          <a:noFill/>
        </p:spPr>
        <p:txBody>
          <a:bodyPr wrap="none" rtlCol="1">
            <a:spAutoFit/>
          </a:bodyPr>
          <a:lstStyle/>
          <a:p>
            <a:r>
              <a:rPr lang="en-US" sz="2400" dirty="0" smtClean="0">
                <a:latin typeface="Times New Roman" pitchFamily="18" charset="0"/>
                <a:cs typeface="Times New Roman" pitchFamily="18" charset="0"/>
              </a:rPr>
              <a:t>IUPAC rules:</a:t>
            </a:r>
            <a:endParaRPr lang="ar-SA" sz="2400" dirty="0">
              <a:latin typeface="Times New Roman" pitchFamily="18" charset="0"/>
              <a:cs typeface="Times New Roman" pitchFamily="18" charset="0"/>
            </a:endParaRPr>
          </a:p>
        </p:txBody>
      </p:sp>
      <p:sp>
        <p:nvSpPr>
          <p:cNvPr id="25" name="مستطيل 24"/>
          <p:cNvSpPr/>
          <p:nvPr/>
        </p:nvSpPr>
        <p:spPr>
          <a:xfrm>
            <a:off x="107504" y="3740767"/>
            <a:ext cx="8568952" cy="1200329"/>
          </a:xfrm>
          <a:prstGeom prst="rect">
            <a:avLst/>
          </a:prstGeom>
        </p:spPr>
        <p:txBody>
          <a:bodyPr wrap="square">
            <a:spAutoFit/>
          </a:bodyPr>
          <a:lstStyle/>
          <a:p>
            <a:pPr marL="342900" indent="-342900" algn="l" rtl="0">
              <a:buFont typeface="Arial" pitchFamily="34" charset="0"/>
              <a:buChar char="•"/>
            </a:pPr>
            <a:r>
              <a:rPr lang="en-US" sz="2400" dirty="0" smtClean="0">
                <a:latin typeface="Times New Roman" pitchFamily="18" charset="0"/>
                <a:cs typeface="Times New Roman" pitchFamily="18" charset="0"/>
              </a:rPr>
              <a:t>Determine the parent name by selecting the longest chain that contains the double bond and change the ending of the name of the alkane of identical length from </a:t>
            </a:r>
            <a:r>
              <a:rPr lang="en-US" sz="2400" dirty="0" smtClean="0">
                <a:solidFill>
                  <a:srgbClr val="C00000"/>
                </a:solidFill>
                <a:latin typeface="Times New Roman" pitchFamily="18" charset="0"/>
                <a:cs typeface="Times New Roman" pitchFamily="18" charset="0"/>
              </a:rPr>
              <a:t>-</a:t>
            </a:r>
            <a:r>
              <a:rPr lang="en-US" sz="2400" dirty="0" err="1" smtClean="0">
                <a:solidFill>
                  <a:srgbClr val="C00000"/>
                </a:solidFill>
                <a:latin typeface="Times New Roman" pitchFamily="18" charset="0"/>
                <a:cs typeface="Times New Roman" pitchFamily="18" charset="0"/>
              </a:rPr>
              <a:t>ane</a:t>
            </a:r>
            <a:r>
              <a:rPr lang="en-US" sz="2400" dirty="0" smtClean="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to </a:t>
            </a:r>
            <a:r>
              <a:rPr lang="en-US" sz="2400" dirty="0" smtClean="0">
                <a:solidFill>
                  <a:srgbClr val="C00000"/>
                </a:solidFill>
                <a:latin typeface="Times New Roman" pitchFamily="18" charset="0"/>
                <a:cs typeface="Times New Roman" pitchFamily="18" charset="0"/>
              </a:rPr>
              <a:t>-</a:t>
            </a:r>
            <a:r>
              <a:rPr lang="en-US" sz="2400" dirty="0" err="1" smtClean="0">
                <a:solidFill>
                  <a:srgbClr val="C00000"/>
                </a:solidFill>
                <a:latin typeface="Times New Roman" pitchFamily="18" charset="0"/>
                <a:cs typeface="Times New Roman" pitchFamily="18" charset="0"/>
              </a:rPr>
              <a:t>ene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6" name="مستطيل 25"/>
          <p:cNvSpPr/>
          <p:nvPr/>
        </p:nvSpPr>
        <p:spPr>
          <a:xfrm>
            <a:off x="107504" y="4917791"/>
            <a:ext cx="9036496" cy="1569660"/>
          </a:xfrm>
          <a:prstGeom prst="rect">
            <a:avLst/>
          </a:prstGeom>
        </p:spPr>
        <p:txBody>
          <a:bodyPr wrap="square">
            <a:spAutoFit/>
          </a:bodyPr>
          <a:lstStyle/>
          <a:p>
            <a:pPr marL="285750" indent="-285750" algn="l" rtl="0">
              <a:buFont typeface="Arial" pitchFamily="34" charset="0"/>
              <a:buChar char="•"/>
            </a:pPr>
            <a:r>
              <a:rPr lang="en-US" sz="2400" dirty="0" smtClean="0">
                <a:latin typeface="Times New Roman" pitchFamily="18" charset="0"/>
                <a:cs typeface="Times New Roman" pitchFamily="18" charset="0"/>
              </a:rPr>
              <a:t>Number the chain so as to include both carbon atoms of the double bond, and begin numbering at the end of the chain nearer the double bond. Designate the location of the double bond by using the number of the first atom of the double bond as a prefix. </a:t>
            </a:r>
          </a:p>
        </p:txBody>
      </p:sp>
      <p:sp>
        <p:nvSpPr>
          <p:cNvPr id="28" name="مستطيل مستدير الزوايا 27"/>
          <p:cNvSpPr/>
          <p:nvPr/>
        </p:nvSpPr>
        <p:spPr>
          <a:xfrm>
            <a:off x="5175476" y="2528992"/>
            <a:ext cx="3564000" cy="8280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SA"/>
          </a:p>
        </p:txBody>
      </p:sp>
      <p:sp>
        <p:nvSpPr>
          <p:cNvPr id="27" name="مربع نص 26"/>
          <p:cNvSpPr txBox="1"/>
          <p:nvPr/>
        </p:nvSpPr>
        <p:spPr>
          <a:xfrm>
            <a:off x="5129914" y="2509446"/>
            <a:ext cx="3597459" cy="830997"/>
          </a:xfrm>
          <a:prstGeom prst="rect">
            <a:avLst/>
          </a:prstGeom>
          <a:noFill/>
        </p:spPr>
        <p:txBody>
          <a:bodyPr wrap="none" rtlCol="1">
            <a:spAutoFit/>
          </a:bodyPr>
          <a:lstStyle/>
          <a:p>
            <a:r>
              <a:rPr lang="en-US" sz="2400" dirty="0" smtClean="0">
                <a:latin typeface="Times New Roman" pitchFamily="18" charset="0"/>
                <a:cs typeface="Times New Roman" pitchFamily="18" charset="0"/>
              </a:rPr>
              <a:t>  CH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=CH-   vinyl group</a:t>
            </a:r>
          </a:p>
          <a:p>
            <a:pPr algn="l" rtl="0"/>
            <a:r>
              <a:rPr lang="en-US" sz="2400" dirty="0" smtClean="0">
                <a:latin typeface="Times New Roman" pitchFamily="18" charset="0"/>
                <a:cs typeface="Times New Roman" pitchFamily="18" charset="0"/>
              </a:rPr>
              <a:t> CH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=CHCH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allyl</a:t>
            </a:r>
            <a:r>
              <a:rPr lang="en-US" sz="2400" dirty="0" smtClean="0">
                <a:latin typeface="Times New Roman" pitchFamily="18" charset="0"/>
                <a:cs typeface="Times New Roman" pitchFamily="18" charset="0"/>
              </a:rPr>
              <a:t> group</a:t>
            </a:r>
            <a:endParaRPr lang="ar-SA"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333023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71263" y="4394"/>
            <a:ext cx="3305713" cy="584775"/>
          </a:xfrm>
          <a:prstGeom prst="rect">
            <a:avLst/>
          </a:prstGeom>
        </p:spPr>
        <p:txBody>
          <a:bodyPr wrap="none">
            <a:spAutoFit/>
          </a:bodyPr>
          <a:lstStyle/>
          <a:p>
            <a:pPr lvl="0"/>
            <a:r>
              <a:rPr lang="en-US" sz="3200" dirty="0">
                <a:solidFill>
                  <a:srgbClr val="00B050"/>
                </a:solidFill>
                <a:latin typeface="Times New Roman" pitchFamily="18" charset="0"/>
                <a:cs typeface="Times New Roman" pitchFamily="18" charset="0"/>
              </a:rPr>
              <a:t>Addition reactions</a:t>
            </a:r>
            <a:r>
              <a:rPr lang="en-US" sz="2400" dirty="0">
                <a:solidFill>
                  <a:srgbClr val="00B050"/>
                </a:solidFill>
                <a:latin typeface="Times New Roman" pitchFamily="18" charset="0"/>
                <a:cs typeface="Times New Roman" pitchFamily="18" charset="0"/>
              </a:rPr>
              <a:t> </a:t>
            </a:r>
            <a:endParaRPr lang="ar-SA" dirty="0">
              <a:solidFill>
                <a:srgbClr val="00B050"/>
              </a:solidFill>
            </a:endParaRPr>
          </a:p>
        </p:txBody>
      </p:sp>
      <p:sp>
        <p:nvSpPr>
          <p:cNvPr id="5" name="مستطيل 4"/>
          <p:cNvSpPr/>
          <p:nvPr/>
        </p:nvSpPr>
        <p:spPr>
          <a:xfrm>
            <a:off x="465563" y="2780928"/>
            <a:ext cx="7476727" cy="523220"/>
          </a:xfrm>
          <a:prstGeom prst="rect">
            <a:avLst/>
          </a:prstGeom>
        </p:spPr>
        <p:txBody>
          <a:bodyPr wrap="none">
            <a:spAutoFit/>
          </a:bodyPr>
          <a:lstStyle/>
          <a:p>
            <a:pPr lvl="0" algn="l" rtl="0"/>
            <a:r>
              <a:rPr lang="en-US" sz="2800" dirty="0" smtClean="0">
                <a:solidFill>
                  <a:srgbClr val="C00000"/>
                </a:solidFill>
                <a:latin typeface="Times New Roman" pitchFamily="18" charset="0"/>
                <a:cs typeface="Times New Roman" pitchFamily="18" charset="0"/>
              </a:rPr>
              <a:t>1- Addition of Hydrogen: Catalytic Hydrogenation</a:t>
            </a:r>
            <a:r>
              <a:rPr lang="en-US" sz="2400" dirty="0" smtClean="0">
                <a:solidFill>
                  <a:srgbClr val="00B050"/>
                </a:solidFill>
                <a:latin typeface="Times New Roman" pitchFamily="18" charset="0"/>
                <a:cs typeface="Times New Roman" pitchFamily="18" charset="0"/>
              </a:rPr>
              <a:t> </a:t>
            </a:r>
            <a:endParaRPr lang="ar-SA" dirty="0">
              <a:solidFill>
                <a:srgbClr val="00B050"/>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0184"/>
          <a:stretch/>
        </p:blipFill>
        <p:spPr bwMode="auto">
          <a:xfrm>
            <a:off x="1629882" y="3429000"/>
            <a:ext cx="5148091" cy="1592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3"/>
          <a:srcRect l="27138"/>
          <a:stretch>
            <a:fillRect/>
          </a:stretch>
        </p:blipFill>
        <p:spPr bwMode="auto">
          <a:xfrm>
            <a:off x="1214414" y="714356"/>
            <a:ext cx="6329346" cy="1612900"/>
          </a:xfrm>
          <a:prstGeom prst="rect">
            <a:avLst/>
          </a:prstGeom>
          <a:noFill/>
          <a:ln w="9525">
            <a:noFill/>
            <a:miter lim="800000"/>
            <a:headEnd/>
            <a:tailEnd/>
          </a:ln>
          <a:effectLst/>
        </p:spPr>
      </p:pic>
      <p:pic>
        <p:nvPicPr>
          <p:cNvPr id="11" name="Picture 5"/>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12710" b="10831"/>
          <a:stretch/>
        </p:blipFill>
        <p:spPr bwMode="auto">
          <a:xfrm>
            <a:off x="2051720" y="5252755"/>
            <a:ext cx="5210175" cy="1186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مستطيل 11"/>
          <p:cNvSpPr/>
          <p:nvPr/>
        </p:nvSpPr>
        <p:spPr>
          <a:xfrm>
            <a:off x="451228" y="4791090"/>
            <a:ext cx="1361270" cy="461665"/>
          </a:xfrm>
          <a:prstGeom prst="rect">
            <a:avLst/>
          </a:prstGeom>
        </p:spPr>
        <p:txBody>
          <a:bodyPr wrap="none">
            <a:spAutoFit/>
          </a:bodyPr>
          <a:lstStyle/>
          <a:p>
            <a:pPr lvl="0"/>
            <a:r>
              <a:rPr lang="en-US" sz="2400" dirty="0" smtClean="0">
                <a:solidFill>
                  <a:srgbClr val="00B050"/>
                </a:solidFill>
                <a:latin typeface="Times New Roman" pitchFamily="18" charset="0"/>
                <a:cs typeface="Times New Roman" pitchFamily="18" charset="0"/>
              </a:rPr>
              <a:t>Example:</a:t>
            </a:r>
            <a:endParaRPr lang="ar-SA"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88927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42852"/>
            <a:ext cx="5784982" cy="523220"/>
          </a:xfrm>
          <a:prstGeom prst="rect">
            <a:avLst/>
          </a:prstGeom>
        </p:spPr>
        <p:txBody>
          <a:bodyPr wrap="none">
            <a:spAutoFit/>
          </a:bodyPr>
          <a:lstStyle/>
          <a:p>
            <a:pPr lvl="0" algn="l" rtl="0"/>
            <a:r>
              <a:rPr lang="en-US" sz="2800" dirty="0" smtClean="0">
                <a:solidFill>
                  <a:srgbClr val="C00000"/>
                </a:solidFill>
                <a:latin typeface="Times New Roman" pitchFamily="18" charset="0"/>
                <a:cs typeface="Times New Roman" pitchFamily="18" charset="0"/>
              </a:rPr>
              <a:t>2- Addition of Halogens: Halogenation</a:t>
            </a:r>
            <a:endParaRPr lang="ar-SA" dirty="0">
              <a:solidFill>
                <a:srgbClr val="00B050"/>
              </a:solidFill>
            </a:endParaRPr>
          </a:p>
        </p:txBody>
      </p:sp>
      <p:sp>
        <p:nvSpPr>
          <p:cNvPr id="7" name="TextBox 6"/>
          <p:cNvSpPr txBox="1"/>
          <p:nvPr/>
        </p:nvSpPr>
        <p:spPr>
          <a:xfrm>
            <a:off x="4298589" y="1285860"/>
            <a:ext cx="184731" cy="3180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endParaRPr lang="en-US" sz="2200" baseline="-25000" dirty="0">
              <a:latin typeface="Times New Roman" pitchFamily="18" charset="0"/>
              <a:cs typeface="Times New Roman" pitchFamily="18" charset="0"/>
            </a:endParaRPr>
          </a:p>
        </p:txBody>
      </p:sp>
      <p:pic>
        <p:nvPicPr>
          <p:cNvPr id="26630" name="Picture 6"/>
          <p:cNvPicPr>
            <a:picLocks noChangeAspect="1" noChangeArrowheads="1"/>
          </p:cNvPicPr>
          <p:nvPr/>
        </p:nvPicPr>
        <p:blipFill rotWithShape="1">
          <a:blip r:embed="rId2">
            <a:duotone>
              <a:prstClr val="black"/>
              <a:srgbClr val="FFD3AF">
                <a:tint val="45000"/>
                <a:satMod val="400000"/>
              </a:srgbClr>
            </a:duotone>
            <a:extLst>
              <a:ext uri="{28A0092B-C50C-407E-A947-70E740481C1C}">
                <a14:useLocalDpi xmlns:a14="http://schemas.microsoft.com/office/drawing/2010/main" xmlns="" val="0"/>
              </a:ext>
            </a:extLst>
          </a:blip>
          <a:srcRect l="15694" t="23623" r="17599" b="49710"/>
          <a:stretch/>
        </p:blipFill>
        <p:spPr bwMode="auto">
          <a:xfrm>
            <a:off x="7524328" y="1916832"/>
            <a:ext cx="1391479" cy="406876"/>
          </a:xfrm>
          <a:prstGeom prst="rect">
            <a:avLst/>
          </a:prstGeom>
          <a:noFill/>
          <a:ln w="9525">
            <a:solidFill>
              <a:schemeClr val="accent6">
                <a:lumMod val="5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sp>
        <p:nvSpPr>
          <p:cNvPr id="5" name="مستطيل 4"/>
          <p:cNvSpPr/>
          <p:nvPr/>
        </p:nvSpPr>
        <p:spPr>
          <a:xfrm>
            <a:off x="107504" y="2780928"/>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pSp>
        <p:nvGrpSpPr>
          <p:cNvPr id="6" name="مجموعة 5"/>
          <p:cNvGrpSpPr/>
          <p:nvPr/>
        </p:nvGrpSpPr>
        <p:grpSpPr>
          <a:xfrm>
            <a:off x="516773" y="765125"/>
            <a:ext cx="6879050" cy="1655763"/>
            <a:chOff x="516773" y="765125"/>
            <a:chExt cx="6879050" cy="1655763"/>
          </a:xfrm>
        </p:grpSpPr>
        <p:pic>
          <p:nvPicPr>
            <p:cNvPr id="13" name="Picture 11"/>
            <p:cNvPicPr>
              <a:picLocks noChangeAspect="1" noChangeArrowheads="1"/>
            </p:cNvPicPr>
            <p:nvPr/>
          </p:nvPicPr>
          <p:blipFill rotWithShape="1">
            <a:blip r:embed="rId3"/>
            <a:srcRect l="20811"/>
            <a:stretch/>
          </p:blipFill>
          <p:spPr bwMode="auto">
            <a:xfrm>
              <a:off x="516773" y="765125"/>
              <a:ext cx="6879050" cy="1655763"/>
            </a:xfrm>
            <a:prstGeom prst="rect">
              <a:avLst/>
            </a:prstGeom>
            <a:noFill/>
            <a:ln w="9525">
              <a:noFill/>
              <a:miter lim="800000"/>
              <a:headEnd/>
              <a:tailEnd/>
            </a:ln>
            <a:effectLst/>
          </p:spPr>
        </p:pic>
        <p:pic>
          <p:nvPicPr>
            <p:cNvPr id="26631" name="Picture 7"/>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0000" t="38921" r="33699" b="44022"/>
            <a:stretch/>
          </p:blipFill>
          <p:spPr bwMode="auto">
            <a:xfrm>
              <a:off x="3491880" y="1069289"/>
              <a:ext cx="736215" cy="271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5" name="Group 14"/>
          <p:cNvGrpSpPr/>
          <p:nvPr/>
        </p:nvGrpSpPr>
        <p:grpSpPr>
          <a:xfrm>
            <a:off x="1500166" y="3571876"/>
            <a:ext cx="5587670" cy="2160790"/>
            <a:chOff x="1500166" y="3571876"/>
            <a:chExt cx="5587670" cy="2160790"/>
          </a:xfrm>
        </p:grpSpPr>
        <p:pic>
          <p:nvPicPr>
            <p:cNvPr id="26632" name="Picture 8"/>
            <p:cNvPicPr>
              <a:picLocks noChangeAspect="1" noChangeArrowheads="1"/>
            </p:cNvPicPr>
            <p:nvPr/>
          </p:nvPicPr>
          <p:blipFill>
            <a:blip r:embed="rId5"/>
            <a:stretch>
              <a:fillRect/>
            </a:stretch>
          </p:blipFill>
          <p:spPr bwMode="auto">
            <a:xfrm>
              <a:off x="1500166" y="3571876"/>
              <a:ext cx="5587670" cy="2160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6"/>
            <a:srcRect/>
            <a:stretch>
              <a:fillRect/>
            </a:stretch>
          </p:blipFill>
          <p:spPr bwMode="auto">
            <a:xfrm>
              <a:off x="5072066" y="4500570"/>
              <a:ext cx="940896" cy="9720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67544" y="23217"/>
            <a:ext cx="8316416" cy="523220"/>
          </a:xfrm>
          <a:prstGeom prst="rect">
            <a:avLst/>
          </a:prstGeom>
        </p:spPr>
        <p:txBody>
          <a:bodyPr wrap="square">
            <a:spAutoFit/>
          </a:bodyPr>
          <a:lstStyle/>
          <a:p>
            <a:pPr lvl="0" algn="l" rtl="0"/>
            <a:r>
              <a:rPr lang="en-US" sz="2800" dirty="0" smtClean="0">
                <a:solidFill>
                  <a:srgbClr val="C00000"/>
                </a:solidFill>
                <a:latin typeface="Times New Roman" pitchFamily="18" charset="0"/>
                <a:cs typeface="Times New Roman" pitchFamily="18" charset="0"/>
              </a:rPr>
              <a:t>3- </a:t>
            </a:r>
            <a:r>
              <a:rPr lang="en-US" sz="2800" dirty="0">
                <a:solidFill>
                  <a:srgbClr val="C00000"/>
                </a:solidFill>
                <a:latin typeface="Times New Roman" pitchFamily="18" charset="0"/>
                <a:cs typeface="Times New Roman" pitchFamily="18" charset="0"/>
              </a:rPr>
              <a:t>Addition of </a:t>
            </a:r>
            <a:r>
              <a:rPr lang="en-US" sz="2800" dirty="0" smtClean="0">
                <a:solidFill>
                  <a:srgbClr val="C00000"/>
                </a:solidFill>
                <a:latin typeface="Times New Roman" pitchFamily="18" charset="0"/>
                <a:cs typeface="Times New Roman" pitchFamily="18" charset="0"/>
              </a:rPr>
              <a:t>Hydrogen Halides: </a:t>
            </a:r>
            <a:r>
              <a:rPr lang="en-US" sz="2800" dirty="0" err="1" smtClean="0">
                <a:solidFill>
                  <a:srgbClr val="C00000"/>
                </a:solidFill>
                <a:latin typeface="Times New Roman" pitchFamily="18" charset="0"/>
                <a:cs typeface="Times New Roman" pitchFamily="18" charset="0"/>
              </a:rPr>
              <a:t>Hydrohalogenation</a:t>
            </a:r>
            <a:endParaRPr lang="ar-SA" dirty="0">
              <a:solidFill>
                <a:srgbClr val="00B050"/>
              </a:solidFill>
            </a:endParaRPr>
          </a:p>
        </p:txBody>
      </p:sp>
      <p:grpSp>
        <p:nvGrpSpPr>
          <p:cNvPr id="10" name="مجموعة 9"/>
          <p:cNvGrpSpPr/>
          <p:nvPr/>
        </p:nvGrpSpPr>
        <p:grpSpPr>
          <a:xfrm>
            <a:off x="1383309" y="1051188"/>
            <a:ext cx="6520070" cy="1701800"/>
            <a:chOff x="1383309" y="1051188"/>
            <a:chExt cx="6520070" cy="1701800"/>
          </a:xfrm>
        </p:grpSpPr>
        <p:pic>
          <p:nvPicPr>
            <p:cNvPr id="4" name="Picture 9"/>
            <p:cNvPicPr>
              <a:picLocks noChangeAspect="1" noChangeArrowheads="1"/>
            </p:cNvPicPr>
            <p:nvPr/>
          </p:nvPicPr>
          <p:blipFill rotWithShape="1">
            <a:blip r:embed="rId2"/>
            <a:srcRect l="24943"/>
            <a:stretch/>
          </p:blipFill>
          <p:spPr bwMode="auto">
            <a:xfrm>
              <a:off x="1383309" y="1051188"/>
              <a:ext cx="6520070" cy="1701800"/>
            </a:xfrm>
            <a:prstGeom prst="rect">
              <a:avLst/>
            </a:prstGeom>
            <a:noFill/>
            <a:ln w="9525">
              <a:noFill/>
              <a:miter lim="800000"/>
              <a:headEnd/>
              <a:tailEnd/>
            </a:ln>
            <a:effectLst/>
          </p:spPr>
        </p:pic>
        <p:pic>
          <p:nvPicPr>
            <p:cNvPr id="5" name="Picture 9"/>
            <p:cNvPicPr>
              <a:picLocks noChangeAspect="1" noChangeArrowheads="1"/>
            </p:cNvPicPr>
            <p:nvPr/>
          </p:nvPicPr>
          <p:blipFill rotWithShape="1">
            <a:blip r:embed="rId2">
              <a:duotone>
                <a:prstClr val="black"/>
                <a:srgbClr val="FFD3AF">
                  <a:tint val="45000"/>
                  <a:satMod val="400000"/>
                </a:srgbClr>
              </a:duotone>
            </a:blip>
            <a:srcRect l="43984" t="41101" r="41217" b="37874"/>
            <a:stretch/>
          </p:blipFill>
          <p:spPr bwMode="auto">
            <a:xfrm>
              <a:off x="3070515" y="1847056"/>
              <a:ext cx="1285461" cy="357808"/>
            </a:xfrm>
            <a:prstGeom prst="rect">
              <a:avLst/>
            </a:prstGeom>
            <a:noFill/>
            <a:ln w="9525">
              <a:solidFill>
                <a:schemeClr val="accent6">
                  <a:lumMod val="50000"/>
                </a:schemeClr>
              </a:solidFill>
              <a:miter lim="800000"/>
              <a:headEnd/>
              <a:tailEnd/>
            </a:ln>
            <a:effectLst/>
          </p:spPr>
        </p:pic>
      </p:grpSp>
      <p:grpSp>
        <p:nvGrpSpPr>
          <p:cNvPr id="11" name="مجموعة 10"/>
          <p:cNvGrpSpPr/>
          <p:nvPr/>
        </p:nvGrpSpPr>
        <p:grpSpPr>
          <a:xfrm>
            <a:off x="1925875" y="3933056"/>
            <a:ext cx="5813439" cy="2479814"/>
            <a:chOff x="1925875" y="3933056"/>
            <a:chExt cx="5813439" cy="2479814"/>
          </a:xfrm>
        </p:grpSpPr>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902" t="4000" r="2055" b="40996"/>
            <a:stretch/>
          </p:blipFill>
          <p:spPr bwMode="auto">
            <a:xfrm>
              <a:off x="1925875" y="3933056"/>
              <a:ext cx="5813439" cy="1298714"/>
            </a:xfrm>
            <a:prstGeom prst="round2DiagRect">
              <a:avLst>
                <a:gd name="adj1" fmla="val 46259"/>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8156"/>
            <a:stretch/>
          </p:blipFill>
          <p:spPr bwMode="auto">
            <a:xfrm>
              <a:off x="2769416" y="5231770"/>
              <a:ext cx="4470279" cy="118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9" name="مستطيل 8"/>
          <p:cNvSpPr/>
          <p:nvPr/>
        </p:nvSpPr>
        <p:spPr>
          <a:xfrm>
            <a:off x="323528" y="3060029"/>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75792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059832" y="11088"/>
            <a:ext cx="3234603" cy="523220"/>
          </a:xfrm>
          <a:prstGeom prst="rect">
            <a:avLst/>
          </a:prstGeom>
        </p:spPr>
        <p:txBody>
          <a:bodyPr wrap="none">
            <a:spAutoFit/>
          </a:bodyPr>
          <a:lstStyle/>
          <a:p>
            <a:r>
              <a:rPr lang="en-US" sz="2800" dirty="0" err="1" smtClean="0">
                <a:solidFill>
                  <a:srgbClr val="C00000"/>
                </a:solidFill>
                <a:latin typeface="Times New Roman" pitchFamily="18" charset="0"/>
                <a:cs typeface="Times New Roman" pitchFamily="18" charset="0"/>
              </a:rPr>
              <a:t>Markovnikov’s</a:t>
            </a:r>
            <a:r>
              <a:rPr lang="en-US" sz="2800" dirty="0" smtClean="0">
                <a:solidFill>
                  <a:srgbClr val="C00000"/>
                </a:solidFill>
                <a:latin typeface="Times New Roman" pitchFamily="18" charset="0"/>
                <a:cs typeface="Times New Roman" pitchFamily="18" charset="0"/>
              </a:rPr>
              <a:t> Rule </a:t>
            </a:r>
            <a:endParaRPr lang="ar-SA" dirty="0"/>
          </a:p>
        </p:txBody>
      </p:sp>
      <p:sp>
        <p:nvSpPr>
          <p:cNvPr id="4" name="مربع نص 3"/>
          <p:cNvSpPr txBox="1"/>
          <p:nvPr/>
        </p:nvSpPr>
        <p:spPr>
          <a:xfrm>
            <a:off x="50194" y="537891"/>
            <a:ext cx="3595343" cy="461665"/>
          </a:xfrm>
          <a:prstGeom prst="rect">
            <a:avLst/>
          </a:prstGeom>
          <a:noFill/>
        </p:spPr>
        <p:txBody>
          <a:bodyPr wrap="none" rtlCol="1">
            <a:spAutoFit/>
          </a:bodyPr>
          <a:lstStyle/>
          <a:p>
            <a:r>
              <a:rPr lang="en-US" sz="2400" dirty="0" smtClean="0">
                <a:latin typeface="Times New Roman" pitchFamily="18" charset="0"/>
                <a:cs typeface="Times New Roman" pitchFamily="18" charset="0"/>
              </a:rPr>
              <a:t>With unsymmetrical alkene</a:t>
            </a:r>
            <a:endParaRPr lang="ar-SA" sz="2400" dirty="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2550" y="1031444"/>
            <a:ext cx="6171778" cy="3295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مستطيل 6"/>
          <p:cNvSpPr/>
          <p:nvPr/>
        </p:nvSpPr>
        <p:spPr>
          <a:xfrm>
            <a:off x="631143" y="4653136"/>
            <a:ext cx="7614592" cy="1200329"/>
          </a:xfrm>
          <a:prstGeom prst="rect">
            <a:avLst/>
          </a:prstGeom>
        </p:spPr>
        <p:txBody>
          <a:bodyPr wrap="square">
            <a:spAutoFit/>
          </a:bodyPr>
          <a:lstStyle/>
          <a:p>
            <a:pPr lvl="0" algn="l" rtl="0" fontAlgn="base">
              <a:spcBef>
                <a:spcPct val="50000"/>
              </a:spcBef>
              <a:spcAft>
                <a:spcPct val="0"/>
              </a:spcAft>
            </a:pPr>
            <a:r>
              <a:rPr lang="en-US" sz="2400" dirty="0">
                <a:latin typeface="Times New Roman" pitchFamily="18" charset="0"/>
              </a:rPr>
              <a:t>In the addition of an acid to an alkene </a:t>
            </a:r>
            <a:r>
              <a:rPr lang="en-US" sz="2400" dirty="0">
                <a:solidFill>
                  <a:srgbClr val="C00000"/>
                </a:solidFill>
                <a:latin typeface="Times New Roman" pitchFamily="18" charset="0"/>
              </a:rPr>
              <a:t>the hydrogen </a:t>
            </a:r>
            <a:r>
              <a:rPr lang="en-US" sz="2400" dirty="0">
                <a:latin typeface="Times New Roman" pitchFamily="18" charset="0"/>
              </a:rPr>
              <a:t>will go to </a:t>
            </a:r>
            <a:r>
              <a:rPr lang="en-US" sz="2400" dirty="0">
                <a:solidFill>
                  <a:srgbClr val="C00000"/>
                </a:solidFill>
                <a:latin typeface="Times New Roman" pitchFamily="18" charset="0"/>
              </a:rPr>
              <a:t>the vinyl carbon that already has the greater number of </a:t>
            </a:r>
            <a:r>
              <a:rPr lang="en-US" sz="2400" dirty="0" err="1">
                <a:solidFill>
                  <a:srgbClr val="C00000"/>
                </a:solidFill>
                <a:latin typeface="Times New Roman" pitchFamily="18" charset="0"/>
              </a:rPr>
              <a:t>hydrogens</a:t>
            </a:r>
            <a:r>
              <a:rPr lang="en-US" sz="2400" dirty="0">
                <a:solidFill>
                  <a:srgbClr val="C00000"/>
                </a:solidFill>
                <a:latin typeface="Times New Roman" pitchFamily="18" charset="0"/>
              </a:rPr>
              <a:t>.</a:t>
            </a:r>
          </a:p>
        </p:txBody>
      </p:sp>
    </p:spTree>
    <p:extLst>
      <p:ext uri="{BB962C8B-B14F-4D97-AF65-F5344CB8AC3E}">
        <p14:creationId xmlns:p14="http://schemas.microsoft.com/office/powerpoint/2010/main" xmlns="" val="3124488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0298" y="214290"/>
            <a:ext cx="3962367" cy="523220"/>
          </a:xfrm>
          <a:prstGeom prst="rect">
            <a:avLst/>
          </a:prstGeom>
        </p:spPr>
        <p:txBody>
          <a:bodyPr wrap="none">
            <a:spAutoFit/>
          </a:bodyPr>
          <a:lstStyle/>
          <a:p>
            <a:pPr algn="r" rtl="0"/>
            <a:r>
              <a:rPr lang="en-US" sz="2800" dirty="0" smtClean="0">
                <a:solidFill>
                  <a:srgbClr val="C00000"/>
                </a:solidFill>
                <a:latin typeface="Times New Roman" pitchFamily="18" charset="0"/>
                <a:cs typeface="Times New Roman" pitchFamily="18" charset="0"/>
              </a:rPr>
              <a:t>Anti </a:t>
            </a:r>
            <a:r>
              <a:rPr lang="en-US" sz="2800" dirty="0" err="1" smtClean="0">
                <a:solidFill>
                  <a:srgbClr val="C00000"/>
                </a:solidFill>
                <a:latin typeface="Times New Roman" pitchFamily="18" charset="0"/>
                <a:cs typeface="Times New Roman" pitchFamily="18" charset="0"/>
              </a:rPr>
              <a:t>Markovnikov’s</a:t>
            </a:r>
            <a:r>
              <a:rPr lang="en-US" sz="2800" dirty="0" smtClean="0">
                <a:solidFill>
                  <a:srgbClr val="C00000"/>
                </a:solidFill>
                <a:latin typeface="Times New Roman" pitchFamily="18" charset="0"/>
                <a:cs typeface="Times New Roman" pitchFamily="18" charset="0"/>
              </a:rPr>
              <a:t> Rule </a:t>
            </a:r>
            <a:endParaRPr lang="ar-SA" sz="2800" dirty="0"/>
          </a:p>
        </p:txBody>
      </p:sp>
      <p:pic>
        <p:nvPicPr>
          <p:cNvPr id="3" name="Picture 2"/>
          <p:cNvPicPr>
            <a:picLocks noChangeAspect="1" noChangeArrowheads="1"/>
          </p:cNvPicPr>
          <p:nvPr/>
        </p:nvPicPr>
        <p:blipFill>
          <a:blip r:embed="rId2"/>
          <a:stretch>
            <a:fillRect/>
          </a:stretch>
        </p:blipFill>
        <p:spPr bwMode="auto">
          <a:xfrm>
            <a:off x="1285852" y="1428736"/>
            <a:ext cx="6171778" cy="3172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42910" y="4786322"/>
            <a:ext cx="7358114" cy="1200329"/>
          </a:xfrm>
          <a:prstGeom prst="rect">
            <a:avLst/>
          </a:prstGeom>
        </p:spPr>
        <p:txBody>
          <a:bodyPr wrap="square">
            <a:spAutoFit/>
          </a:bodyPr>
          <a:lstStyle/>
          <a:p>
            <a:pPr lvl="0" algn="l" rtl="0" fontAlgn="base">
              <a:spcBef>
                <a:spcPct val="50000"/>
              </a:spcBef>
              <a:spcAft>
                <a:spcPct val="0"/>
              </a:spcAft>
            </a:pPr>
            <a:r>
              <a:rPr lang="en-US" sz="2400" dirty="0" smtClean="0">
                <a:solidFill>
                  <a:prstClr val="black"/>
                </a:solidFill>
                <a:latin typeface="Times New Roman" pitchFamily="18" charset="0"/>
              </a:rPr>
              <a:t>In the addition of an acid to an </a:t>
            </a:r>
            <a:r>
              <a:rPr lang="en-US" sz="2400" dirty="0" err="1" smtClean="0">
                <a:solidFill>
                  <a:prstClr val="black"/>
                </a:solidFill>
                <a:latin typeface="Times New Roman" pitchFamily="18" charset="0"/>
              </a:rPr>
              <a:t>alkene</a:t>
            </a:r>
            <a:r>
              <a:rPr lang="en-US" sz="2400" dirty="0" smtClean="0">
                <a:solidFill>
                  <a:prstClr val="black"/>
                </a:solidFill>
                <a:latin typeface="Times New Roman" pitchFamily="18" charset="0"/>
              </a:rPr>
              <a:t> </a:t>
            </a:r>
            <a:r>
              <a:rPr lang="en-US" sz="2400" dirty="0" smtClean="0">
                <a:solidFill>
                  <a:srgbClr val="C00000"/>
                </a:solidFill>
                <a:latin typeface="Times New Roman" pitchFamily="18" charset="0"/>
              </a:rPr>
              <a:t>the hydrogen </a:t>
            </a:r>
            <a:r>
              <a:rPr lang="en-US" sz="2400" dirty="0" smtClean="0">
                <a:solidFill>
                  <a:prstClr val="black"/>
                </a:solidFill>
                <a:latin typeface="Times New Roman" pitchFamily="18" charset="0"/>
              </a:rPr>
              <a:t>will go to </a:t>
            </a:r>
            <a:r>
              <a:rPr lang="en-US" sz="2400" dirty="0" smtClean="0">
                <a:solidFill>
                  <a:srgbClr val="C00000"/>
                </a:solidFill>
                <a:latin typeface="Times New Roman" pitchFamily="18" charset="0"/>
              </a:rPr>
              <a:t>the vinyl carbon that already has the lowest number of </a:t>
            </a:r>
            <a:r>
              <a:rPr lang="en-US" sz="2400" dirty="0" err="1" smtClean="0">
                <a:solidFill>
                  <a:srgbClr val="C00000"/>
                </a:solidFill>
                <a:latin typeface="Times New Roman" pitchFamily="18" charset="0"/>
              </a:rPr>
              <a:t>hydrogens</a:t>
            </a:r>
            <a:r>
              <a:rPr lang="en-US" sz="2400" dirty="0" smtClean="0">
                <a:solidFill>
                  <a:srgbClr val="C00000"/>
                </a:solidFill>
                <a:latin typeface="Times New Roman" pitchFamily="18" charset="0"/>
              </a:rPr>
              <a:t>.</a:t>
            </a:r>
            <a:endParaRPr lang="en-US" sz="2400" dirty="0">
              <a:solidFill>
                <a:srgbClr val="C00000"/>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691680" y="10615"/>
            <a:ext cx="4968552" cy="523220"/>
          </a:xfrm>
          <a:prstGeom prst="rect">
            <a:avLst/>
          </a:prstGeom>
        </p:spPr>
        <p:txBody>
          <a:bodyPr wrap="square">
            <a:spAutoFit/>
          </a:bodyPr>
          <a:lstStyle/>
          <a:p>
            <a:r>
              <a:rPr lang="en-US" sz="2800" dirty="0" smtClean="0">
                <a:solidFill>
                  <a:srgbClr val="C00000"/>
                </a:solidFill>
                <a:latin typeface="Times New Roman" pitchFamily="18" charset="0"/>
                <a:cs typeface="Times New Roman" pitchFamily="18" charset="0"/>
              </a:rPr>
              <a:t>4- Addition of Sulfuric acid</a:t>
            </a:r>
            <a:endParaRPr lang="ar-SA" dirty="0"/>
          </a:p>
        </p:txBody>
      </p:sp>
      <p:sp>
        <p:nvSpPr>
          <p:cNvPr id="16" name="مربع نص 15"/>
          <p:cNvSpPr txBox="1"/>
          <p:nvPr/>
        </p:nvSpPr>
        <p:spPr>
          <a:xfrm>
            <a:off x="183363" y="3140968"/>
            <a:ext cx="8743740" cy="1200329"/>
          </a:xfrm>
          <a:prstGeom prst="rect">
            <a:avLst/>
          </a:prstGeom>
          <a:noFill/>
        </p:spPr>
        <p:txBody>
          <a:bodyPr wrap="none" rtlCol="1">
            <a:spAutoFit/>
          </a:bodyPr>
          <a:lstStyle/>
          <a:p>
            <a:r>
              <a:rPr lang="en-US" sz="2400" dirty="0">
                <a:latin typeface="Times New Roman" pitchFamily="18" charset="0"/>
                <a:cs typeface="Times New Roman" pitchFamily="18" charset="0"/>
              </a:rPr>
              <a:t>Addition of </a:t>
            </a:r>
            <a:r>
              <a:rPr lang="en-US" sz="2400" dirty="0">
                <a:solidFill>
                  <a:srgbClr val="C00000"/>
                </a:solidFill>
                <a:latin typeface="Times New Roman" pitchFamily="18" charset="0"/>
                <a:cs typeface="Times New Roman" pitchFamily="18" charset="0"/>
              </a:rPr>
              <a:t>Sulfuric </a:t>
            </a:r>
            <a:r>
              <a:rPr lang="en-US" sz="2400" dirty="0" smtClean="0">
                <a:solidFill>
                  <a:srgbClr val="C00000"/>
                </a:solidFill>
                <a:latin typeface="Times New Roman" pitchFamily="18" charset="0"/>
                <a:cs typeface="Times New Roman" pitchFamily="18" charset="0"/>
              </a:rPr>
              <a:t>acid </a:t>
            </a:r>
            <a:r>
              <a:rPr lang="en-US" sz="2400" dirty="0" smtClean="0">
                <a:latin typeface="Times New Roman" pitchFamily="18" charset="0"/>
                <a:cs typeface="Times New Roman" pitchFamily="18" charset="0"/>
              </a:rPr>
              <a:t>to alkenes also follows </a:t>
            </a:r>
            <a:r>
              <a:rPr lang="en-US" sz="2400" dirty="0" err="1">
                <a:solidFill>
                  <a:srgbClr val="C00000"/>
                </a:solidFill>
                <a:latin typeface="Times New Roman" pitchFamily="18" charset="0"/>
                <a:cs typeface="Times New Roman" pitchFamily="18" charset="0"/>
              </a:rPr>
              <a:t>Markovnikov’s</a:t>
            </a:r>
            <a:r>
              <a:rPr lang="en-US" sz="2400" dirty="0">
                <a:solidFill>
                  <a:srgbClr val="C00000"/>
                </a:solidFill>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rule</a:t>
            </a:r>
            <a:r>
              <a:rPr lang="en-US" sz="2400" dirty="0" smtClean="0">
                <a:latin typeface="Times New Roman" pitchFamily="18" charset="0"/>
                <a:cs typeface="Times New Roman" pitchFamily="18" charset="0"/>
              </a:rPr>
              <a:t>,</a:t>
            </a:r>
          </a:p>
          <a:p>
            <a:pPr algn="l"/>
            <a:r>
              <a:rPr lang="en-US" sz="2400" dirty="0" smtClean="0">
                <a:latin typeface="Times New Roman" pitchFamily="18" charset="0"/>
                <a:cs typeface="Times New Roman" pitchFamily="18" charset="0"/>
              </a:rPr>
              <a:t> as the example </a:t>
            </a:r>
            <a:endParaRPr lang="ar-SA" sz="2400" dirty="0"/>
          </a:p>
          <a:p>
            <a:r>
              <a:rPr lang="en-US" sz="2400" dirty="0" smtClean="0">
                <a:latin typeface="Times New Roman" pitchFamily="18" charset="0"/>
                <a:cs typeface="Times New Roman" pitchFamily="18" charset="0"/>
              </a:rPr>
              <a:t> </a:t>
            </a:r>
            <a:endParaRPr lang="ar-SA" sz="2400" dirty="0"/>
          </a:p>
        </p:txBody>
      </p:sp>
      <p:grpSp>
        <p:nvGrpSpPr>
          <p:cNvPr id="15" name="مجموعة 14"/>
          <p:cNvGrpSpPr/>
          <p:nvPr/>
        </p:nvGrpSpPr>
        <p:grpSpPr>
          <a:xfrm>
            <a:off x="395536" y="720317"/>
            <a:ext cx="8531568" cy="2062362"/>
            <a:chOff x="395536" y="720317"/>
            <a:chExt cx="8531568" cy="2062362"/>
          </a:xfrm>
        </p:grpSpPr>
        <p:grpSp>
          <p:nvGrpSpPr>
            <p:cNvPr id="11" name="مجموعة 10"/>
            <p:cNvGrpSpPr/>
            <p:nvPr/>
          </p:nvGrpSpPr>
          <p:grpSpPr>
            <a:xfrm>
              <a:off x="395536" y="720317"/>
              <a:ext cx="8531568" cy="2062362"/>
              <a:chOff x="8001" y="571525"/>
              <a:chExt cx="9388535" cy="2062362"/>
            </a:xfrm>
          </p:grpSpPr>
          <p:grpSp>
            <p:nvGrpSpPr>
              <p:cNvPr id="10" name="مجموعة 9"/>
              <p:cNvGrpSpPr/>
              <p:nvPr/>
            </p:nvGrpSpPr>
            <p:grpSpPr>
              <a:xfrm>
                <a:off x="8001" y="869110"/>
                <a:ext cx="6025176" cy="1764777"/>
                <a:chOff x="8001" y="869110"/>
                <a:chExt cx="6025176" cy="1764777"/>
              </a:xfrm>
            </p:grpSpPr>
            <p:pic>
              <p:nvPicPr>
                <p:cNvPr id="297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01" y="869110"/>
                  <a:ext cx="6025176" cy="1764777"/>
                </a:xfrm>
                <a:prstGeom prst="rect">
                  <a:avLst/>
                </a:prstGeom>
                <a:noFill/>
                <a:ln>
                  <a:noFill/>
                </a:ln>
                <a:effectLst/>
                <a:extLst>
                  <a:ext uri="{909E8E84-426E-40DD-AFC4-6F175D3DCCD1}">
                    <a14:hiddenFill xmlns:a14="http://schemas.microsoft.com/office/drawing/2010/main" xmlns="">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مربع نص 5"/>
                <p:cNvSpPr txBox="1"/>
                <p:nvPr/>
              </p:nvSpPr>
              <p:spPr>
                <a:xfrm>
                  <a:off x="1767188" y="1551070"/>
                  <a:ext cx="1218602" cy="338554"/>
                </a:xfrm>
                <a:prstGeom prst="rect">
                  <a:avLst/>
                </a:prstGeom>
                <a:noFill/>
              </p:spPr>
              <p:txBody>
                <a:bodyPr wrap="none" rtlCol="1">
                  <a:spAutoFit/>
                </a:bodyPr>
                <a:lstStyle/>
                <a:p>
                  <a:r>
                    <a:rPr lang="en-US" sz="1600" b="1" dirty="0" smtClean="0">
                      <a:solidFill>
                        <a:srgbClr val="FF0000"/>
                      </a:solidFill>
                      <a:latin typeface="Arial" pitchFamily="34" charset="0"/>
                      <a:cs typeface="Arial" pitchFamily="34" charset="0"/>
                    </a:rPr>
                    <a:t>(H-OSO</a:t>
                  </a:r>
                  <a:r>
                    <a:rPr lang="en-US" sz="1600" b="1" baseline="-25000" dirty="0" smtClean="0">
                      <a:solidFill>
                        <a:srgbClr val="FF0000"/>
                      </a:solidFill>
                      <a:latin typeface="Arial" pitchFamily="34" charset="0"/>
                      <a:cs typeface="Arial" pitchFamily="34" charset="0"/>
                    </a:rPr>
                    <a:t>3</a:t>
                  </a:r>
                  <a:r>
                    <a:rPr lang="en-US" sz="1600" b="1" dirty="0" smtClean="0">
                      <a:solidFill>
                        <a:srgbClr val="FF0000"/>
                      </a:solidFill>
                      <a:latin typeface="Arial" pitchFamily="34" charset="0"/>
                      <a:cs typeface="Arial" pitchFamily="34" charset="0"/>
                    </a:rPr>
                    <a:t>H)</a:t>
                  </a:r>
                  <a:endParaRPr lang="ar-SA" sz="1600" b="1" dirty="0">
                    <a:solidFill>
                      <a:srgbClr val="FF0000"/>
                    </a:solidFill>
                    <a:latin typeface="Arial" pitchFamily="34" charset="0"/>
                    <a:cs typeface="Arial" pitchFamily="34" charset="0"/>
                  </a:endParaRPr>
                </a:p>
              </p:txBody>
            </p:sp>
          </p:grpSp>
          <p:grpSp>
            <p:nvGrpSpPr>
              <p:cNvPr id="4" name="مجموعة 3"/>
              <p:cNvGrpSpPr/>
              <p:nvPr/>
            </p:nvGrpSpPr>
            <p:grpSpPr>
              <a:xfrm>
                <a:off x="5580112" y="571525"/>
                <a:ext cx="2588462" cy="1318099"/>
                <a:chOff x="5652121" y="571525"/>
                <a:chExt cx="2588462" cy="1318099"/>
              </a:xfrm>
            </p:grpSpPr>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4728" t="16408"/>
                <a:stretch/>
              </p:blipFill>
              <p:spPr bwMode="auto">
                <a:xfrm>
                  <a:off x="5652121" y="866454"/>
                  <a:ext cx="2588462" cy="1023170"/>
                </a:xfrm>
                <a:prstGeom prst="rect">
                  <a:avLst/>
                </a:prstGeom>
                <a:noFill/>
                <a:ln>
                  <a:noFill/>
                </a:ln>
                <a:effectLst/>
                <a:extLst>
                  <a:ext uri="{909E8E84-426E-40DD-AFC4-6F175D3DCCD1}">
                    <a14:hiddenFill xmlns:a14="http://schemas.microsoft.com/office/drawing/2010/main" xmlns="">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2113" t="6568" r="59083" b="57774"/>
                <a:stretch/>
              </p:blipFill>
              <p:spPr bwMode="auto">
                <a:xfrm>
                  <a:off x="5652121" y="571525"/>
                  <a:ext cx="516797" cy="504000"/>
                </a:xfrm>
                <a:prstGeom prst="rect">
                  <a:avLst/>
                </a:prstGeom>
                <a:noFill/>
                <a:ln>
                  <a:noFill/>
                </a:ln>
                <a:effectLst/>
                <a:extLst>
                  <a:ext uri="{909E8E84-426E-40DD-AFC4-6F175D3DCCD1}">
                    <a14:hiddenFill xmlns:a14="http://schemas.microsoft.com/office/drawing/2010/main" xmlns="">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3" name="Picture 9"/>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958" t="-6025" r="54547" b="83766"/>
              <a:stretch/>
            </p:blipFill>
            <p:spPr bwMode="auto">
              <a:xfrm>
                <a:off x="8225668" y="764704"/>
                <a:ext cx="1170868" cy="396000"/>
              </a:xfrm>
              <a:prstGeom prst="rect">
                <a:avLst/>
              </a:prstGeom>
              <a:noFill/>
              <a:ln>
                <a:noFill/>
              </a:ln>
              <a:effectLst/>
              <a:extLst>
                <a:ext uri="{909E8E84-426E-40DD-AFC4-6F175D3DCCD1}">
                  <a14:hiddenFill xmlns:a14="http://schemas.microsoft.com/office/drawing/2010/main" xmlns="">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4" name="مربع نص 13"/>
            <p:cNvSpPr txBox="1"/>
            <p:nvPr/>
          </p:nvSpPr>
          <p:spPr>
            <a:xfrm>
              <a:off x="5410116" y="1124744"/>
              <a:ext cx="567463" cy="338554"/>
            </a:xfrm>
            <a:prstGeom prst="rect">
              <a:avLst/>
            </a:prstGeom>
            <a:noFill/>
          </p:spPr>
          <p:txBody>
            <a:bodyPr wrap="none" rtlCol="1">
              <a:spAutoFit/>
            </a:bodyPr>
            <a:lstStyle/>
            <a:p>
              <a:r>
                <a:rPr lang="en-US" sz="1600" b="1" dirty="0" smtClean="0">
                  <a:solidFill>
                    <a:srgbClr val="FF0000"/>
                  </a:solidFill>
                </a:rPr>
                <a:t>heat</a:t>
              </a:r>
              <a:endParaRPr lang="ar-SA" sz="1600" b="1" dirty="0">
                <a:solidFill>
                  <a:srgbClr val="FF0000"/>
                </a:solidFill>
              </a:endParaRPr>
            </a:p>
          </p:txBody>
        </p:sp>
      </p:grpSp>
      <p:grpSp>
        <p:nvGrpSpPr>
          <p:cNvPr id="25" name="مجموعة 24"/>
          <p:cNvGrpSpPr/>
          <p:nvPr/>
        </p:nvGrpSpPr>
        <p:grpSpPr>
          <a:xfrm>
            <a:off x="1284445" y="4678910"/>
            <a:ext cx="6526783" cy="1332000"/>
            <a:chOff x="698156" y="4711936"/>
            <a:chExt cx="6526783" cy="1071842"/>
          </a:xfrm>
        </p:grpSpPr>
        <p:pic>
          <p:nvPicPr>
            <p:cNvPr id="5125" name="Picture 5" descr="C:\Users\hp\Pictures\122233.pn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r="37926" b="-28416"/>
            <a:stretch/>
          </p:blipFill>
          <p:spPr bwMode="auto">
            <a:xfrm>
              <a:off x="698156" y="4711936"/>
              <a:ext cx="3810466" cy="949312"/>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مربع نص 20"/>
            <p:cNvSpPr txBox="1"/>
            <p:nvPr/>
          </p:nvSpPr>
          <p:spPr>
            <a:xfrm>
              <a:off x="814310" y="5445224"/>
              <a:ext cx="857927" cy="338554"/>
            </a:xfrm>
            <a:prstGeom prst="rect">
              <a:avLst/>
            </a:prstGeom>
            <a:noFill/>
          </p:spPr>
          <p:txBody>
            <a:bodyPr wrap="none" rtlCol="1">
              <a:spAutoFit/>
            </a:bodyPr>
            <a:lstStyle/>
            <a:p>
              <a:r>
                <a:rPr lang="en-US" sz="1600" dirty="0" smtClean="0">
                  <a:latin typeface="Times New Roman" pitchFamily="18" charset="0"/>
                  <a:cs typeface="Times New Roman" pitchFamily="18" charset="0"/>
                </a:rPr>
                <a:t>Propene</a:t>
              </a:r>
              <a:endParaRPr lang="ar-SA" sz="1600" dirty="0">
                <a:latin typeface="Times New Roman" pitchFamily="18" charset="0"/>
                <a:cs typeface="Times New Roman" pitchFamily="18" charset="0"/>
              </a:endParaRPr>
            </a:p>
          </p:txBody>
        </p:sp>
        <p:sp>
          <p:nvSpPr>
            <p:cNvPr id="22" name="مربع نص 21"/>
            <p:cNvSpPr txBox="1"/>
            <p:nvPr/>
          </p:nvSpPr>
          <p:spPr>
            <a:xfrm>
              <a:off x="2771800" y="5445224"/>
              <a:ext cx="2401618" cy="338554"/>
            </a:xfrm>
            <a:prstGeom prst="rect">
              <a:avLst/>
            </a:prstGeom>
            <a:noFill/>
          </p:spPr>
          <p:txBody>
            <a:bodyPr wrap="none" rtlCol="1">
              <a:spAutoFit/>
            </a:bodyPr>
            <a:lstStyle/>
            <a:p>
              <a:r>
                <a:rPr lang="en-US" sz="1600" dirty="0" smtClean="0">
                  <a:latin typeface="Times New Roman" pitchFamily="18" charset="0"/>
                  <a:cs typeface="Times New Roman" pitchFamily="18" charset="0"/>
                </a:rPr>
                <a:t>Isopropyl hydrogen sulfate</a:t>
              </a:r>
              <a:endParaRPr lang="ar-SA" sz="1600" dirty="0">
                <a:latin typeface="Times New Roman" pitchFamily="18" charset="0"/>
                <a:cs typeface="Times New Roman" pitchFamily="18" charset="0"/>
              </a:endParaRPr>
            </a:p>
          </p:txBody>
        </p:sp>
        <p:grpSp>
          <p:nvGrpSpPr>
            <p:cNvPr id="29" name="مجموعة 28"/>
            <p:cNvGrpSpPr/>
            <p:nvPr/>
          </p:nvGrpSpPr>
          <p:grpSpPr>
            <a:xfrm>
              <a:off x="5089534" y="4711936"/>
              <a:ext cx="2135405" cy="1036576"/>
              <a:chOff x="5489131" y="5175342"/>
              <a:chExt cx="2135405" cy="1036576"/>
            </a:xfrm>
          </p:grpSpPr>
          <p:pic>
            <p:nvPicPr>
              <p:cNvPr id="30" name="Picture 5" descr="C:\Users\hp\Pictures\122233.pn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65214" b="-40221"/>
              <a:stretch/>
            </p:blipFill>
            <p:spPr bwMode="auto">
              <a:xfrm>
                <a:off x="5489131" y="5175342"/>
                <a:ext cx="2135405" cy="1036576"/>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مربع نص 30"/>
              <p:cNvSpPr txBox="1"/>
              <p:nvPr/>
            </p:nvSpPr>
            <p:spPr>
              <a:xfrm>
                <a:off x="5489132" y="5444321"/>
                <a:ext cx="595036" cy="369332"/>
              </a:xfrm>
              <a:prstGeom prst="rect">
                <a:avLst/>
              </a:prstGeom>
              <a:noFill/>
            </p:spPr>
            <p:txBody>
              <a:bodyPr wrap="none" rtlCol="1">
                <a:spAutoFit/>
              </a:bodyPr>
              <a:lstStyle/>
              <a:p>
                <a:r>
                  <a:rPr lang="en-US" dirty="0" smtClean="0">
                    <a:solidFill>
                      <a:srgbClr val="C80500"/>
                    </a:solidFill>
                    <a:latin typeface="Times New Roman" pitchFamily="18" charset="0"/>
                    <a:cs typeface="Times New Roman" pitchFamily="18" charset="0"/>
                  </a:rPr>
                  <a:t>H</a:t>
                </a:r>
                <a:r>
                  <a:rPr lang="en-US" baseline="-25000" dirty="0" smtClean="0">
                    <a:solidFill>
                      <a:srgbClr val="C80500"/>
                    </a:solidFill>
                    <a:latin typeface="Times New Roman" pitchFamily="18" charset="0"/>
                    <a:cs typeface="Times New Roman" pitchFamily="18" charset="0"/>
                  </a:rPr>
                  <a:t>2</a:t>
                </a:r>
                <a:r>
                  <a:rPr lang="en-US" dirty="0" smtClean="0">
                    <a:solidFill>
                      <a:srgbClr val="C80500"/>
                    </a:solidFill>
                    <a:latin typeface="Times New Roman" pitchFamily="18" charset="0"/>
                    <a:cs typeface="Times New Roman" pitchFamily="18" charset="0"/>
                  </a:rPr>
                  <a:t>O</a:t>
                </a:r>
                <a:endParaRPr lang="ar-SA" dirty="0">
                  <a:solidFill>
                    <a:srgbClr val="C80500"/>
                  </a:solidFill>
                  <a:latin typeface="Times New Roman" pitchFamily="18" charset="0"/>
                  <a:cs typeface="Times New Roman" pitchFamily="18" charset="0"/>
                </a:endParaRPr>
              </a:p>
            </p:txBody>
          </p:sp>
          <p:sp>
            <p:nvSpPr>
              <p:cNvPr id="32" name="مربع نص 31"/>
              <p:cNvSpPr txBox="1"/>
              <p:nvPr/>
            </p:nvSpPr>
            <p:spPr>
              <a:xfrm>
                <a:off x="5514781" y="5661248"/>
                <a:ext cx="569387" cy="369332"/>
              </a:xfrm>
              <a:prstGeom prst="rect">
                <a:avLst/>
              </a:prstGeom>
              <a:noFill/>
            </p:spPr>
            <p:txBody>
              <a:bodyPr wrap="none" rtlCol="1">
                <a:spAutoFit/>
              </a:bodyPr>
              <a:lstStyle/>
              <a:p>
                <a:r>
                  <a:rPr lang="en-US" dirty="0" smtClean="0">
                    <a:solidFill>
                      <a:srgbClr val="C80500"/>
                    </a:solidFill>
                    <a:latin typeface="Times New Roman" pitchFamily="18" charset="0"/>
                    <a:cs typeface="Times New Roman" pitchFamily="18" charset="0"/>
                  </a:rPr>
                  <a:t>heat</a:t>
                </a:r>
                <a:endParaRPr lang="ar-SA" dirty="0">
                  <a:solidFill>
                    <a:srgbClr val="C80500"/>
                  </a:solidFill>
                  <a:latin typeface="Times New Roman" pitchFamily="18" charset="0"/>
                  <a:cs typeface="Times New Roman" pitchFamily="18" charset="0"/>
                </a:endParaRPr>
              </a:p>
            </p:txBody>
          </p:sp>
        </p:grpSp>
        <p:sp>
          <p:nvSpPr>
            <p:cNvPr id="24" name="مربع نص 23"/>
            <p:cNvSpPr txBox="1"/>
            <p:nvPr/>
          </p:nvSpPr>
          <p:spPr>
            <a:xfrm>
              <a:off x="5693848" y="5433451"/>
              <a:ext cx="1103058" cy="338554"/>
            </a:xfrm>
            <a:prstGeom prst="rect">
              <a:avLst/>
            </a:prstGeom>
            <a:noFill/>
          </p:spPr>
          <p:txBody>
            <a:bodyPr wrap="none" rtlCol="1">
              <a:spAutoFit/>
            </a:bodyPr>
            <a:lstStyle/>
            <a:p>
              <a:r>
                <a:rPr lang="en-US" sz="1600" dirty="0" smtClean="0">
                  <a:latin typeface="Times New Roman" pitchFamily="18" charset="0"/>
                  <a:cs typeface="Times New Roman" pitchFamily="18" charset="0"/>
                </a:rPr>
                <a:t>2-Propanol</a:t>
              </a:r>
              <a:endParaRPr lang="ar-SA" sz="1600" dirty="0">
                <a:latin typeface="Times New Roman" pitchFamily="18" charset="0"/>
                <a:cs typeface="Times New Roman" pitchFamily="18" charset="0"/>
              </a:endParaRPr>
            </a:p>
          </p:txBody>
        </p:sp>
      </p:grpSp>
    </p:spTree>
    <p:extLst>
      <p:ext uri="{BB962C8B-B14F-4D97-AF65-F5344CB8AC3E}">
        <p14:creationId xmlns:p14="http://schemas.microsoft.com/office/powerpoint/2010/main" xmlns="" val="3205277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195736" y="26504"/>
            <a:ext cx="4884158" cy="523220"/>
          </a:xfrm>
          <a:prstGeom prst="rect">
            <a:avLst/>
          </a:prstGeom>
        </p:spPr>
        <p:txBody>
          <a:bodyPr wrap="none">
            <a:spAutoFit/>
          </a:bodyPr>
          <a:lstStyle/>
          <a:p>
            <a:pPr lvl="0"/>
            <a:r>
              <a:rPr lang="en-US" sz="2800" dirty="0" smtClean="0">
                <a:solidFill>
                  <a:srgbClr val="C00000"/>
                </a:solidFill>
                <a:latin typeface="Times New Roman" pitchFamily="18" charset="0"/>
                <a:cs typeface="Times New Roman" pitchFamily="18" charset="0"/>
              </a:rPr>
              <a:t>5- </a:t>
            </a:r>
            <a:r>
              <a:rPr lang="en-US" sz="2800" dirty="0">
                <a:solidFill>
                  <a:srgbClr val="C00000"/>
                </a:solidFill>
                <a:latin typeface="Times New Roman" pitchFamily="18" charset="0"/>
                <a:cs typeface="Times New Roman" pitchFamily="18" charset="0"/>
              </a:rPr>
              <a:t>Addition of </a:t>
            </a:r>
            <a:r>
              <a:rPr lang="en-US" sz="2800" dirty="0" smtClean="0">
                <a:solidFill>
                  <a:srgbClr val="C00000"/>
                </a:solidFill>
                <a:latin typeface="Times New Roman" pitchFamily="18" charset="0"/>
                <a:cs typeface="Times New Roman" pitchFamily="18" charset="0"/>
              </a:rPr>
              <a:t>Water : Hydration</a:t>
            </a:r>
            <a:endParaRPr lang="ar-SA" dirty="0">
              <a:solidFill>
                <a:prstClr val="black"/>
              </a:solidFill>
            </a:endParaRPr>
          </a:p>
        </p:txBody>
      </p:sp>
      <p:pic>
        <p:nvPicPr>
          <p:cNvPr id="9" name="Picture 6" descr="0014"/>
          <p:cNvPicPr>
            <a:picLocks noChangeAspect="1" noChangeArrowheads="1"/>
          </p:cNvPicPr>
          <p:nvPr/>
        </p:nvPicPr>
        <p:blipFill rotWithShape="1">
          <a:blip r:embed="rId2"/>
          <a:srcRect l="21662" b="68094"/>
          <a:stretch/>
        </p:blipFill>
        <p:spPr bwMode="auto">
          <a:xfrm>
            <a:off x="1562472" y="908720"/>
            <a:ext cx="6327467" cy="1224136"/>
          </a:xfrm>
          <a:prstGeom prst="rect">
            <a:avLst/>
          </a:prstGeom>
          <a:noFill/>
        </p:spPr>
      </p:pic>
      <p:sp>
        <p:nvSpPr>
          <p:cNvPr id="7" name="مستطيل 6"/>
          <p:cNvSpPr/>
          <p:nvPr/>
        </p:nvSpPr>
        <p:spPr>
          <a:xfrm>
            <a:off x="794569" y="2742019"/>
            <a:ext cx="7710427" cy="830997"/>
          </a:xfrm>
          <a:prstGeom prst="rect">
            <a:avLst/>
          </a:prstGeom>
        </p:spPr>
        <p:txBody>
          <a:bodyPr wrap="square">
            <a:spAutoFit/>
          </a:bodyPr>
          <a:lstStyle/>
          <a:p>
            <a:pPr lvl="0" algn="l"/>
            <a:r>
              <a:rPr lang="en-US" sz="2400" dirty="0">
                <a:solidFill>
                  <a:prstClr val="black"/>
                </a:solidFill>
                <a:latin typeface="Times New Roman" pitchFamily="18" charset="0"/>
                <a:cs typeface="Times New Roman" pitchFamily="18" charset="0"/>
              </a:rPr>
              <a:t>Addition </a:t>
            </a:r>
            <a:r>
              <a:rPr lang="en-US" sz="2400" dirty="0" smtClean="0">
                <a:solidFill>
                  <a:prstClr val="black"/>
                </a:solidFill>
                <a:latin typeface="Times New Roman" pitchFamily="18" charset="0"/>
                <a:cs typeface="Times New Roman" pitchFamily="18" charset="0"/>
              </a:rPr>
              <a:t>of  </a:t>
            </a:r>
            <a:r>
              <a:rPr lang="en-US" sz="2400" dirty="0" smtClean="0">
                <a:solidFill>
                  <a:srgbClr val="C00000"/>
                </a:solidFill>
                <a:latin typeface="Times New Roman" pitchFamily="18" charset="0"/>
                <a:cs typeface="Times New Roman" pitchFamily="18" charset="0"/>
              </a:rPr>
              <a:t>HOH</a:t>
            </a:r>
            <a:r>
              <a:rPr lang="en-US" sz="2400" dirty="0" smtClean="0">
                <a:solidFill>
                  <a:prstClr val="black"/>
                </a:solidFill>
                <a:latin typeface="Times New Roman" pitchFamily="18" charset="0"/>
                <a:cs typeface="Times New Roman" pitchFamily="18" charset="0"/>
              </a:rPr>
              <a:t> across the double bond is in accordance with </a:t>
            </a:r>
            <a:r>
              <a:rPr lang="en-US" sz="2400" dirty="0" err="1" smtClean="0">
                <a:solidFill>
                  <a:srgbClr val="C00000"/>
                </a:solidFill>
                <a:latin typeface="Times New Roman" pitchFamily="18" charset="0"/>
                <a:cs typeface="Times New Roman" pitchFamily="18" charset="0"/>
              </a:rPr>
              <a:t>Markovnikov’s</a:t>
            </a:r>
            <a:r>
              <a:rPr lang="en-US" sz="2400" dirty="0" smtClean="0">
                <a:solidFill>
                  <a:srgbClr val="C00000"/>
                </a:solidFill>
                <a:latin typeface="Times New Roman" pitchFamily="18" charset="0"/>
                <a:cs typeface="Times New Roman" pitchFamily="18" charset="0"/>
              </a:rPr>
              <a:t> rule</a:t>
            </a:r>
            <a:r>
              <a:rPr lang="en-US" sz="2400" dirty="0" smtClean="0">
                <a:solidFill>
                  <a:prstClr val="black"/>
                </a:solidFill>
                <a:latin typeface="Times New Roman" pitchFamily="18" charset="0"/>
                <a:cs typeface="Times New Roman" pitchFamily="18" charset="0"/>
              </a:rPr>
              <a:t>,</a:t>
            </a:r>
            <a:r>
              <a:rPr lang="en-US" sz="2400" dirty="0">
                <a:latin typeface="Times New Roman" pitchFamily="18" charset="0"/>
                <a:cs typeface="Times New Roman" pitchFamily="18" charset="0"/>
              </a:rPr>
              <a:t> as the example </a:t>
            </a:r>
            <a:endParaRPr lang="en-US" sz="2400" dirty="0">
              <a:solidFill>
                <a:prstClr val="black"/>
              </a:solidFill>
              <a:latin typeface="Times New Roman" pitchFamily="18" charset="0"/>
              <a:cs typeface="Times New Roman" pitchFamily="18" charset="0"/>
            </a:endParaRPr>
          </a:p>
        </p:txBody>
      </p:sp>
      <p:pic>
        <p:nvPicPr>
          <p:cNvPr id="30729"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96662" y="4077072"/>
            <a:ext cx="4706239"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108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39552" y="14732"/>
            <a:ext cx="7344816" cy="523220"/>
          </a:xfrm>
          <a:prstGeom prst="rect">
            <a:avLst/>
          </a:prstGeom>
        </p:spPr>
        <p:txBody>
          <a:bodyPr wrap="square">
            <a:spAutoFit/>
          </a:bodyPr>
          <a:lstStyle/>
          <a:p>
            <a:pPr lvl="0"/>
            <a:r>
              <a:rPr lang="en-US" sz="2800" dirty="0" smtClean="0">
                <a:solidFill>
                  <a:srgbClr val="C00000"/>
                </a:solidFill>
                <a:latin typeface="Times New Roman" pitchFamily="18" charset="0"/>
                <a:cs typeface="Times New Roman" pitchFamily="18" charset="0"/>
              </a:rPr>
              <a:t>6- </a:t>
            </a:r>
            <a:r>
              <a:rPr lang="en-US" sz="2800" dirty="0">
                <a:solidFill>
                  <a:srgbClr val="C00000"/>
                </a:solidFill>
                <a:latin typeface="Times New Roman" pitchFamily="18" charset="0"/>
                <a:cs typeface="Times New Roman" pitchFamily="18" charset="0"/>
              </a:rPr>
              <a:t>Addition of </a:t>
            </a:r>
            <a:r>
              <a:rPr lang="en-US" sz="2800" dirty="0" smtClean="0">
                <a:solidFill>
                  <a:srgbClr val="C00000"/>
                </a:solidFill>
                <a:latin typeface="Times New Roman" pitchFamily="18" charset="0"/>
                <a:cs typeface="Times New Roman" pitchFamily="18" charset="0"/>
              </a:rPr>
              <a:t>HOX </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Halohydrin</a:t>
            </a:r>
            <a:r>
              <a:rPr lang="en-US" sz="2800" dirty="0" smtClean="0">
                <a:solidFill>
                  <a:srgbClr val="C00000"/>
                </a:solidFill>
                <a:latin typeface="Times New Roman" pitchFamily="18" charset="0"/>
                <a:cs typeface="Times New Roman" pitchFamily="18" charset="0"/>
              </a:rPr>
              <a:t> Formation</a:t>
            </a:r>
            <a:endParaRPr lang="ar-SA" dirty="0">
              <a:solidFill>
                <a:prstClr val="black"/>
              </a:solidFill>
            </a:endParaRPr>
          </a:p>
        </p:txBody>
      </p:sp>
      <p:pic>
        <p:nvPicPr>
          <p:cNvPr id="31746" name="Picture 2" descr="C:\Users\VIP\Pictures\صورة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933801"/>
            <a:ext cx="6916980" cy="1440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ربع نص 5"/>
          <p:cNvSpPr txBox="1"/>
          <p:nvPr/>
        </p:nvSpPr>
        <p:spPr>
          <a:xfrm>
            <a:off x="89898" y="2996952"/>
            <a:ext cx="9112431" cy="830997"/>
          </a:xfrm>
          <a:prstGeom prst="rect">
            <a:avLst/>
          </a:prstGeom>
          <a:noFill/>
        </p:spPr>
        <p:txBody>
          <a:bodyPr wrap="none" rtlCol="1">
            <a:spAutoFit/>
          </a:bodyPr>
          <a:lstStyle/>
          <a:p>
            <a:pPr algn="l"/>
            <a:r>
              <a:rPr lang="en-US" sz="2400" dirty="0" smtClean="0">
                <a:latin typeface="Times New Roman" pitchFamily="18" charset="0"/>
                <a:cs typeface="Times New Roman" pitchFamily="18" charset="0"/>
              </a:rPr>
              <a:t>The addition of the </a:t>
            </a:r>
            <a:r>
              <a:rPr lang="en-US" sz="2400" dirty="0" err="1" smtClean="0">
                <a:latin typeface="Times New Roman" pitchFamily="18" charset="0"/>
                <a:cs typeface="Times New Roman" pitchFamily="18" charset="0"/>
              </a:rPr>
              <a:t>chloronium</a:t>
            </a:r>
            <a:r>
              <a:rPr lang="en-US" sz="2400" dirty="0" smtClean="0">
                <a:latin typeface="Times New Roman" pitchFamily="18" charset="0"/>
                <a:cs typeface="Times New Roman" pitchFamily="18" charset="0"/>
              </a:rPr>
              <a:t> ion, </a:t>
            </a:r>
            <a:r>
              <a:rPr lang="en-US" sz="2400" dirty="0" err="1" smtClean="0">
                <a:solidFill>
                  <a:srgbClr val="C00000"/>
                </a:solidFill>
                <a:latin typeface="Times New Roman" pitchFamily="18" charset="0"/>
                <a:cs typeface="Times New Roman" pitchFamily="18" charset="0"/>
              </a:rPr>
              <a:t>Cl</a:t>
            </a:r>
            <a:r>
              <a:rPr lang="en-US" sz="2400" baseline="30000" dirty="0" smtClean="0">
                <a:solidFill>
                  <a:srgbClr val="C00000"/>
                </a:solidFill>
                <a:latin typeface="Times New Roman" pitchFamily="18" charset="0"/>
                <a:cs typeface="Times New Roman" pitchFamily="18" charset="0"/>
              </a:rPr>
              <a:t>+</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or </a:t>
            </a:r>
            <a:r>
              <a:rPr lang="en-US" sz="2400" dirty="0" err="1" smtClean="0">
                <a:latin typeface="Times New Roman" pitchFamily="18" charset="0"/>
                <a:cs typeface="Times New Roman" pitchFamily="18" charset="0"/>
              </a:rPr>
              <a:t>bromonium</a:t>
            </a:r>
            <a:r>
              <a:rPr lang="en-US" sz="2400" dirty="0" smtClean="0">
                <a:latin typeface="Times New Roman" pitchFamily="18" charset="0"/>
                <a:cs typeface="Times New Roman" pitchFamily="18" charset="0"/>
              </a:rPr>
              <a:t> ion, </a:t>
            </a:r>
            <a:r>
              <a:rPr lang="en-US" sz="2400" dirty="0" smtClean="0">
                <a:solidFill>
                  <a:srgbClr val="C00000"/>
                </a:solidFill>
                <a:latin typeface="Times New Roman" pitchFamily="18" charset="0"/>
                <a:cs typeface="Times New Roman" pitchFamily="18" charset="0"/>
              </a:rPr>
              <a:t>Br</a:t>
            </a:r>
            <a:r>
              <a:rPr lang="en-US" sz="2400" baseline="30000" dirty="0" smtClean="0">
                <a:solidFill>
                  <a:srgbClr val="C00000"/>
                </a:solidFill>
                <a:latin typeface="Times New Roman" pitchFamily="18" charset="0"/>
                <a:cs typeface="Times New Roman" pitchFamily="18" charset="0"/>
              </a:rPr>
              <a:t>+</a:t>
            </a:r>
            <a:r>
              <a:rPr lang="en-US" sz="2400" dirty="0" smtClean="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and </a:t>
            </a:r>
          </a:p>
          <a:p>
            <a:pPr algn="l"/>
            <a:r>
              <a:rPr lang="en-US" sz="2400" dirty="0" smtClean="0">
                <a:latin typeface="Times New Roman" pitchFamily="18" charset="0"/>
                <a:cs typeface="Times New Roman" pitchFamily="18" charset="0"/>
              </a:rPr>
              <a:t>the hydroxide ion, </a:t>
            </a:r>
            <a:r>
              <a:rPr lang="en-US" sz="2400" dirty="0" smtClean="0">
                <a:solidFill>
                  <a:srgbClr val="C00000"/>
                </a:solidFill>
                <a:latin typeface="Times New Roman" pitchFamily="18" charset="0"/>
                <a:cs typeface="Times New Roman" pitchFamily="18" charset="0"/>
              </a:rPr>
              <a:t>OH</a:t>
            </a:r>
            <a:r>
              <a:rPr lang="en-US" sz="2800" baseline="30000" dirty="0" smtClean="0">
                <a:solidFill>
                  <a:srgbClr val="C0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follows the </a:t>
            </a:r>
            <a:r>
              <a:rPr lang="en-US" sz="2400" dirty="0" err="1">
                <a:solidFill>
                  <a:srgbClr val="C00000"/>
                </a:solidFill>
                <a:latin typeface="Times New Roman" pitchFamily="18" charset="0"/>
                <a:cs typeface="Times New Roman" pitchFamily="18" charset="0"/>
              </a:rPr>
              <a:t>Markovnikov’s</a:t>
            </a:r>
            <a:r>
              <a:rPr lang="en-US" sz="2400" dirty="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rule, as the example</a:t>
            </a:r>
            <a:r>
              <a:rPr lang="en-US" dirty="0" smtClean="0"/>
              <a:t>.</a:t>
            </a:r>
            <a:endParaRPr lang="ar-SA" dirty="0"/>
          </a:p>
        </p:txBody>
      </p:sp>
      <p:pic>
        <p:nvPicPr>
          <p:cNvPr id="3175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92483" y="4293096"/>
            <a:ext cx="5314950"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1115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8520" y="-13253"/>
            <a:ext cx="9433048" cy="523220"/>
          </a:xfrm>
          <a:prstGeom prst="rect">
            <a:avLst/>
          </a:prstGeom>
        </p:spPr>
        <p:txBody>
          <a:bodyPr wrap="square">
            <a:spAutoFit/>
          </a:bodyPr>
          <a:lstStyle/>
          <a:p>
            <a:pPr lvl="0" algn="ctr"/>
            <a:r>
              <a:rPr lang="en-US" sz="2800" dirty="0" smtClean="0">
                <a:solidFill>
                  <a:srgbClr val="C00000"/>
                </a:solidFill>
                <a:latin typeface="Times New Roman" pitchFamily="18" charset="0"/>
                <a:cs typeface="Times New Roman" pitchFamily="18" charset="0"/>
              </a:rPr>
              <a:t>7- Oxidation of alkenes</a:t>
            </a:r>
            <a:endParaRPr lang="ar-SA" dirty="0">
              <a:solidFill>
                <a:prstClr val="black"/>
              </a:solidFill>
            </a:endParaRPr>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623" t="22658"/>
          <a:stretch/>
        </p:blipFill>
        <p:spPr bwMode="auto">
          <a:xfrm>
            <a:off x="1643042" y="1285860"/>
            <a:ext cx="5966319"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772" name="Picture 4" descr="C:\Users\VIP\Pictures\صورة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8728" y="3000372"/>
            <a:ext cx="6465887" cy="1609725"/>
          </a:xfrm>
          <a:prstGeom prst="rect">
            <a:avLst/>
          </a:prstGeom>
          <a:noFill/>
          <a:extLst>
            <a:ext uri="{909E8E84-426E-40DD-AFC4-6F175D3DCCD1}">
              <a14:hiddenFill xmlns:a14="http://schemas.microsoft.com/office/drawing/2010/main" xmlns="">
                <a:solidFill>
                  <a:srgbClr val="FFFFFF"/>
                </a:solidFill>
              </a14:hiddenFill>
            </a:ext>
          </a:extLst>
        </p:spPr>
      </p:pic>
      <p:pic>
        <p:nvPicPr>
          <p:cNvPr id="32773" name="Picture 5"/>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6587"/>
          <a:stretch/>
        </p:blipFill>
        <p:spPr bwMode="auto">
          <a:xfrm>
            <a:off x="1785918" y="4643446"/>
            <a:ext cx="5824756"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ستطيل 4"/>
          <p:cNvSpPr/>
          <p:nvPr/>
        </p:nvSpPr>
        <p:spPr>
          <a:xfrm>
            <a:off x="214282" y="2571744"/>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
        <p:nvSpPr>
          <p:cNvPr id="8" name="Rectangle 7"/>
          <p:cNvSpPr/>
          <p:nvPr/>
        </p:nvSpPr>
        <p:spPr>
          <a:xfrm>
            <a:off x="214282" y="571480"/>
            <a:ext cx="7176965" cy="461665"/>
          </a:xfrm>
          <a:prstGeom prst="rect">
            <a:avLst/>
          </a:prstGeom>
        </p:spPr>
        <p:txBody>
          <a:bodyPr wrap="none">
            <a:spAutoFit/>
          </a:bodyPr>
          <a:lstStyle/>
          <a:p>
            <a:pPr rtl="0"/>
            <a:r>
              <a:rPr lang="en-US" sz="2400" dirty="0" smtClean="0">
                <a:solidFill>
                  <a:srgbClr val="00B050"/>
                </a:solidFill>
                <a:latin typeface="Times New Roman" pitchFamily="18" charset="0"/>
                <a:cs typeface="Times New Roman" pitchFamily="18" charset="0"/>
              </a:rPr>
              <a:t>1) Oxidation of alkenes with Permanganate (Baeyer test)</a:t>
            </a:r>
            <a:endParaRPr lang="en-US" sz="2400" dirty="0">
              <a:solidFill>
                <a:srgbClr val="00B050"/>
              </a:solidFill>
            </a:endParaRPr>
          </a:p>
        </p:txBody>
      </p:sp>
      <p:sp>
        <p:nvSpPr>
          <p:cNvPr id="9" name="TextBox 8"/>
          <p:cNvSpPr txBox="1"/>
          <p:nvPr/>
        </p:nvSpPr>
        <p:spPr>
          <a:xfrm>
            <a:off x="6347735" y="2500306"/>
            <a:ext cx="1896673" cy="369332"/>
          </a:xfrm>
          <a:prstGeom prst="rect">
            <a:avLst/>
          </a:prstGeom>
          <a:noFill/>
        </p:spPr>
        <p:txBody>
          <a:bodyPr wrap="none" rtlCol="0">
            <a:spAutoFit/>
          </a:bodyPr>
          <a:lstStyle/>
          <a:p>
            <a:r>
              <a:rPr lang="en-US" dirty="0" err="1" smtClean="0">
                <a:solidFill>
                  <a:srgbClr val="00B050"/>
                </a:solidFill>
                <a:latin typeface="Times New Roman" pitchFamily="18" charset="0"/>
                <a:cs typeface="Times New Roman" pitchFamily="18" charset="0"/>
              </a:rPr>
              <a:t>syn</a:t>
            </a:r>
            <a:r>
              <a:rPr lang="en-US" dirty="0" smtClean="0">
                <a:solidFill>
                  <a:srgbClr val="00B050"/>
                </a:solidFill>
                <a:latin typeface="Times New Roman" pitchFamily="18" charset="0"/>
                <a:cs typeface="Times New Roman" pitchFamily="18" charset="0"/>
              </a:rPr>
              <a:t> hydroxylation</a:t>
            </a:r>
            <a:endParaRPr lang="en-US"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66007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6143668" cy="461665"/>
          </a:xfrm>
          <a:prstGeom prst="rect">
            <a:avLst/>
          </a:prstGeom>
        </p:spPr>
        <p:txBody>
          <a:bodyPr wrap="square">
            <a:spAutoFit/>
          </a:bodyPr>
          <a:lstStyle/>
          <a:p>
            <a:pPr lvl="0" algn="l" rtl="0"/>
            <a:r>
              <a:rPr lang="en-US" sz="2400" dirty="0" smtClean="0">
                <a:solidFill>
                  <a:srgbClr val="00B050"/>
                </a:solidFill>
                <a:latin typeface="Times New Roman" pitchFamily="18" charset="0"/>
                <a:cs typeface="Times New Roman" pitchFamily="18" charset="0"/>
              </a:rPr>
              <a:t>2) Oxidation of alkenes with </a:t>
            </a:r>
            <a:r>
              <a:rPr lang="en-US" sz="2400" dirty="0" err="1" smtClean="0">
                <a:solidFill>
                  <a:srgbClr val="00B050"/>
                </a:solidFill>
                <a:latin typeface="Times New Roman" pitchFamily="18" charset="0"/>
                <a:cs typeface="Times New Roman" pitchFamily="18" charset="0"/>
              </a:rPr>
              <a:t>peroxy</a:t>
            </a:r>
            <a:r>
              <a:rPr lang="en-US" sz="2400" dirty="0" smtClean="0">
                <a:solidFill>
                  <a:srgbClr val="00B050"/>
                </a:solidFill>
                <a:latin typeface="Times New Roman" pitchFamily="18" charset="0"/>
                <a:cs typeface="Times New Roman" pitchFamily="18" charset="0"/>
              </a:rPr>
              <a:t> acid</a:t>
            </a:r>
            <a:endParaRPr lang="en-US" sz="2400" dirty="0">
              <a:solidFill>
                <a:srgbClr val="00B050"/>
              </a:solidFill>
            </a:endParaRPr>
          </a:p>
        </p:txBody>
      </p:sp>
      <p:pic>
        <p:nvPicPr>
          <p:cNvPr id="48131" name="Picture 3"/>
          <p:cNvPicPr>
            <a:picLocks noChangeAspect="1" noChangeArrowheads="1"/>
          </p:cNvPicPr>
          <p:nvPr/>
        </p:nvPicPr>
        <p:blipFill>
          <a:blip r:embed="rId2"/>
          <a:srcRect/>
          <a:stretch>
            <a:fillRect/>
          </a:stretch>
        </p:blipFill>
        <p:spPr bwMode="auto">
          <a:xfrm>
            <a:off x="1428728" y="928670"/>
            <a:ext cx="5695974" cy="756000"/>
          </a:xfrm>
          <a:prstGeom prst="rect">
            <a:avLst/>
          </a:prstGeom>
          <a:noFill/>
          <a:ln w="9525">
            <a:noFill/>
            <a:miter lim="800000"/>
            <a:headEnd/>
            <a:tailEnd/>
          </a:ln>
          <a:effectLst/>
        </p:spPr>
      </p:pic>
      <p:sp>
        <p:nvSpPr>
          <p:cNvPr id="5" name="TextBox 4"/>
          <p:cNvSpPr txBox="1"/>
          <p:nvPr/>
        </p:nvSpPr>
        <p:spPr>
          <a:xfrm>
            <a:off x="6164684" y="1857364"/>
            <a:ext cx="1947969" cy="369332"/>
          </a:xfrm>
          <a:prstGeom prst="rect">
            <a:avLst/>
          </a:prstGeom>
          <a:noFill/>
        </p:spPr>
        <p:txBody>
          <a:bodyPr wrap="none" rtlCol="0">
            <a:spAutoFit/>
          </a:bodyPr>
          <a:lstStyle/>
          <a:p>
            <a:r>
              <a:rPr lang="en-US" dirty="0" smtClean="0">
                <a:solidFill>
                  <a:srgbClr val="00B050"/>
                </a:solidFill>
                <a:latin typeface="Times New Roman" pitchFamily="18" charset="0"/>
                <a:cs typeface="Times New Roman" pitchFamily="18" charset="0"/>
              </a:rPr>
              <a:t>anti hydroxylation</a:t>
            </a:r>
            <a:endParaRPr lang="en-US" dirty="0">
              <a:solidFill>
                <a:srgbClr val="00B050"/>
              </a:solidFill>
              <a:latin typeface="Times New Roman" pitchFamily="18" charset="0"/>
              <a:cs typeface="Times New Roman" pitchFamily="18" charset="0"/>
            </a:endParaRPr>
          </a:p>
        </p:txBody>
      </p:sp>
      <p:sp>
        <p:nvSpPr>
          <p:cNvPr id="6" name="مستطيل 4"/>
          <p:cNvSpPr/>
          <p:nvPr/>
        </p:nvSpPr>
        <p:spPr>
          <a:xfrm>
            <a:off x="214282" y="2500306"/>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pSp>
        <p:nvGrpSpPr>
          <p:cNvPr id="14" name="Group 13"/>
          <p:cNvGrpSpPr/>
          <p:nvPr/>
        </p:nvGrpSpPr>
        <p:grpSpPr>
          <a:xfrm>
            <a:off x="1285852" y="3143248"/>
            <a:ext cx="6777005" cy="1155150"/>
            <a:chOff x="1285852" y="3143248"/>
            <a:chExt cx="6777005" cy="1155150"/>
          </a:xfrm>
        </p:grpSpPr>
        <p:pic>
          <p:nvPicPr>
            <p:cNvPr id="48133" name="Picture 5"/>
            <p:cNvPicPr>
              <a:picLocks noChangeAspect="1" noChangeArrowheads="1"/>
            </p:cNvPicPr>
            <p:nvPr/>
          </p:nvPicPr>
          <p:blipFill>
            <a:blip r:embed="rId3"/>
            <a:srcRect/>
            <a:stretch>
              <a:fillRect/>
            </a:stretch>
          </p:blipFill>
          <p:spPr bwMode="auto">
            <a:xfrm>
              <a:off x="1285852" y="3143248"/>
              <a:ext cx="6652220" cy="720000"/>
            </a:xfrm>
            <a:prstGeom prst="rect">
              <a:avLst/>
            </a:prstGeom>
            <a:noFill/>
            <a:ln w="9525">
              <a:noFill/>
              <a:miter lim="800000"/>
              <a:headEnd/>
              <a:tailEnd/>
            </a:ln>
            <a:effectLst/>
          </p:spPr>
        </p:pic>
        <p:sp>
          <p:nvSpPr>
            <p:cNvPr id="12" name="TextBox 11"/>
            <p:cNvSpPr txBox="1"/>
            <p:nvPr/>
          </p:nvSpPr>
          <p:spPr>
            <a:xfrm>
              <a:off x="6500826" y="3929066"/>
              <a:ext cx="1562031" cy="369332"/>
            </a:xfrm>
            <a:prstGeom prst="rect">
              <a:avLst/>
            </a:prstGeom>
            <a:noFill/>
          </p:spPr>
          <p:txBody>
            <a:bodyPr wrap="none" rtlCol="0">
              <a:spAutoFit/>
            </a:bodyPr>
            <a:lstStyle/>
            <a:p>
              <a:r>
                <a:rPr lang="en-US" dirty="0" smtClean="0">
                  <a:solidFill>
                    <a:srgbClr val="C00000"/>
                  </a:solidFill>
                  <a:latin typeface="Times New Roman" pitchFamily="18" charset="0"/>
                  <a:cs typeface="Times New Roman" pitchFamily="18" charset="0"/>
                </a:rPr>
                <a:t>2,3-butanediol</a:t>
              </a:r>
              <a:endParaRPr lang="en-US" dirty="0">
                <a:solidFill>
                  <a:srgbClr val="C00000"/>
                </a:solidFill>
                <a:latin typeface="Times New Roman" pitchFamily="18" charset="0"/>
                <a:cs typeface="Times New Roman" pitchFamily="18" charset="0"/>
              </a:endParaRPr>
            </a:p>
          </p:txBody>
        </p:sp>
      </p:grpSp>
      <p:grpSp>
        <p:nvGrpSpPr>
          <p:cNvPr id="15" name="Group 14"/>
          <p:cNvGrpSpPr/>
          <p:nvPr/>
        </p:nvGrpSpPr>
        <p:grpSpPr>
          <a:xfrm>
            <a:off x="1500166" y="4714884"/>
            <a:ext cx="6301310" cy="1226588"/>
            <a:chOff x="1500166" y="4714884"/>
            <a:chExt cx="6301310" cy="1226588"/>
          </a:xfrm>
        </p:grpSpPr>
        <p:pic>
          <p:nvPicPr>
            <p:cNvPr id="48136" name="Picture 8"/>
            <p:cNvPicPr>
              <a:picLocks noChangeAspect="1" noChangeArrowheads="1"/>
            </p:cNvPicPr>
            <p:nvPr/>
          </p:nvPicPr>
          <p:blipFill>
            <a:blip r:embed="rId4"/>
            <a:srcRect/>
            <a:stretch>
              <a:fillRect/>
            </a:stretch>
          </p:blipFill>
          <p:spPr bwMode="auto">
            <a:xfrm>
              <a:off x="1500166" y="4714884"/>
              <a:ext cx="5368950" cy="756000"/>
            </a:xfrm>
            <a:prstGeom prst="rect">
              <a:avLst/>
            </a:prstGeom>
            <a:noFill/>
            <a:ln w="9525">
              <a:noFill/>
              <a:miter lim="800000"/>
              <a:headEnd/>
              <a:tailEnd/>
            </a:ln>
            <a:effectLst/>
          </p:spPr>
        </p:pic>
        <p:sp>
          <p:nvSpPr>
            <p:cNvPr id="13" name="TextBox 12"/>
            <p:cNvSpPr txBox="1"/>
            <p:nvPr/>
          </p:nvSpPr>
          <p:spPr>
            <a:xfrm>
              <a:off x="5143504" y="5572140"/>
              <a:ext cx="2657972" cy="369332"/>
            </a:xfrm>
            <a:prstGeom prst="rect">
              <a:avLst/>
            </a:prstGeom>
            <a:noFill/>
          </p:spPr>
          <p:txBody>
            <a:bodyPr wrap="none" rtlCol="0">
              <a:spAutoFit/>
            </a:bodyPr>
            <a:lstStyle/>
            <a:p>
              <a:pPr algn="r" rtl="0"/>
              <a:r>
                <a:rPr lang="en-US" i="1" dirty="0" smtClean="0">
                  <a:solidFill>
                    <a:srgbClr val="C00000"/>
                  </a:solidFill>
                  <a:latin typeface="Times New Roman" pitchFamily="18" charset="0"/>
                  <a:cs typeface="Times New Roman" pitchFamily="18" charset="0"/>
                </a:rPr>
                <a:t>trans</a:t>
              </a:r>
              <a:r>
                <a:rPr lang="en-US" dirty="0" smtClean="0">
                  <a:solidFill>
                    <a:srgbClr val="C00000"/>
                  </a:solidFill>
                  <a:latin typeface="Times New Roman" pitchFamily="18" charset="0"/>
                  <a:cs typeface="Times New Roman" pitchFamily="18" charset="0"/>
                </a:rPr>
                <a:t>-1,2-cyclohexanediol</a:t>
              </a:r>
              <a:endParaRPr lang="en-US" dirty="0">
                <a:solidFill>
                  <a:srgbClr val="C0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854" y="30805"/>
            <a:ext cx="8968342" cy="1938992"/>
          </a:xfrm>
          <a:prstGeom prst="rect">
            <a:avLst/>
          </a:prstGeom>
          <a:noFill/>
        </p:spPr>
        <p:txBody>
          <a:bodyPr wrap="square" rtlCol="1">
            <a:spAutoFit/>
          </a:bodyPr>
          <a:lstStyle/>
          <a:p>
            <a:pPr marL="285750" indent="-285750" algn="l" rtl="0">
              <a:buFont typeface="Arial" pitchFamily="34" charset="0"/>
              <a:buChar char="•"/>
            </a:pPr>
            <a:r>
              <a:rPr lang="en-US" sz="2400" dirty="0" smtClean="0">
                <a:latin typeface="Times New Roman" pitchFamily="18" charset="0"/>
                <a:cs typeface="Times New Roman" pitchFamily="18" charset="0"/>
              </a:rPr>
              <a:t>In </a:t>
            </a:r>
            <a:r>
              <a:rPr lang="en-US" sz="2400" dirty="0" err="1" smtClean="0">
                <a:latin typeface="Times New Roman" pitchFamily="18" charset="0"/>
                <a:cs typeface="Times New Roman" pitchFamily="18" charset="0"/>
              </a:rPr>
              <a:t>cycloalkenes</a:t>
            </a:r>
            <a:r>
              <a:rPr lang="en-US" sz="2400" dirty="0" smtClean="0">
                <a:latin typeface="Times New Roman" pitchFamily="18" charset="0"/>
                <a:cs typeface="Times New Roman" pitchFamily="18" charset="0"/>
              </a:rPr>
              <a:t>, the double is always found between carbon 1 and carbon 2. It is therefore not necessary to specify the position of the double bond with a number. If substituents are present, the ring must numbered, starting from the double bond, in the direction that gives the substituents the lowest number(s).      </a:t>
            </a:r>
            <a:endParaRPr lang="ar-SA" sz="2400" dirty="0">
              <a:latin typeface="Times New Roman" pitchFamily="18" charset="0"/>
              <a:cs typeface="Times New Roman"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39" t="15077" r="2950" b="49930"/>
          <a:stretch/>
        </p:blipFill>
        <p:spPr bwMode="auto">
          <a:xfrm>
            <a:off x="1293676" y="5059280"/>
            <a:ext cx="6408712" cy="1799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3" name="مجموعة 12"/>
          <p:cNvGrpSpPr/>
          <p:nvPr/>
        </p:nvGrpSpPr>
        <p:grpSpPr>
          <a:xfrm>
            <a:off x="2267744" y="2339434"/>
            <a:ext cx="4392488" cy="864000"/>
            <a:chOff x="1691680" y="2470854"/>
            <a:chExt cx="4392488" cy="785800"/>
          </a:xfrm>
        </p:grpSpPr>
        <p:pic>
          <p:nvPicPr>
            <p:cNvPr id="20" name="صورة 19"/>
            <p:cNvPicPr/>
            <p:nvPr/>
          </p:nvPicPr>
          <p:blipFill rotWithShape="1">
            <a:blip r:embed="rId3" cstate="print">
              <a:extLst>
                <a:ext uri="{28A0092B-C50C-407E-A947-70E740481C1C}">
                  <a14:useLocalDpi xmlns:a14="http://schemas.microsoft.com/office/drawing/2010/main" xmlns="" val="0"/>
                </a:ext>
              </a:extLst>
            </a:blip>
            <a:srcRect l="15705" t="37505" r="38267" b="33028"/>
            <a:stretch/>
          </p:blipFill>
          <p:spPr bwMode="auto">
            <a:xfrm>
              <a:off x="1691680" y="2470854"/>
              <a:ext cx="2114030" cy="785800"/>
            </a:xfrm>
            <a:prstGeom prst="rect">
              <a:avLst/>
            </a:prstGeom>
            <a:ln>
              <a:noFill/>
            </a:ln>
            <a:extLst>
              <a:ext uri="{53640926-AAD7-44D8-BBD7-CCE9431645EC}">
                <a14:shadowObscured xmlns:a14="http://schemas.microsoft.com/office/drawing/2010/main" xmlns=""/>
              </a:ext>
            </a:extLst>
          </p:spPr>
        </p:pic>
        <p:pic>
          <p:nvPicPr>
            <p:cNvPr id="21" name="صورة 20"/>
            <p:cNvPicPr/>
            <p:nvPr/>
          </p:nvPicPr>
          <p:blipFill rotWithShape="1">
            <a:blip r:embed="rId4" cstate="print">
              <a:extLst>
                <a:ext uri="{28A0092B-C50C-407E-A947-70E740481C1C}">
                  <a14:useLocalDpi xmlns:a14="http://schemas.microsoft.com/office/drawing/2010/main" xmlns="" val="0"/>
                </a:ext>
              </a:extLst>
            </a:blip>
            <a:srcRect l="29242" t="36910" r="41336" b="33920"/>
            <a:stretch/>
          </p:blipFill>
          <p:spPr bwMode="auto">
            <a:xfrm>
              <a:off x="4531593" y="2470854"/>
              <a:ext cx="1552575" cy="785800"/>
            </a:xfrm>
            <a:prstGeom prst="rect">
              <a:avLst/>
            </a:prstGeom>
            <a:ln>
              <a:noFill/>
            </a:ln>
            <a:extLst>
              <a:ext uri="{53640926-AAD7-44D8-BBD7-CCE9431645EC}">
                <a14:shadowObscured xmlns:a14="http://schemas.microsoft.com/office/drawing/2010/main" xmlns=""/>
              </a:ext>
            </a:extLst>
          </p:spPr>
        </p:pic>
      </p:grpSp>
      <p:sp>
        <p:nvSpPr>
          <p:cNvPr id="14" name="مربع نص 13"/>
          <p:cNvSpPr txBox="1"/>
          <p:nvPr/>
        </p:nvSpPr>
        <p:spPr>
          <a:xfrm>
            <a:off x="881908" y="2011444"/>
            <a:ext cx="1396536" cy="461665"/>
          </a:xfrm>
          <a:prstGeom prst="rect">
            <a:avLst/>
          </a:prstGeom>
          <a:noFill/>
        </p:spPr>
        <p:txBody>
          <a:bodyPr wrap="none" rtlCol="1">
            <a:spAutoFit/>
          </a:bodyPr>
          <a:lstStyle/>
          <a:p>
            <a:r>
              <a:rPr lang="en-US" sz="2400" dirty="0" smtClean="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pic>
        <p:nvPicPr>
          <p:cNvPr id="24" name="Picture 2"/>
          <p:cNvPicPr>
            <a:picLocks noChangeAspect="1" noChangeArrowheads="1"/>
          </p:cNvPicPr>
          <p:nvPr/>
        </p:nvPicPr>
        <p:blipFill rotWithShape="1">
          <a:blip r:embed="rId5"/>
          <a:srcRect t="30612"/>
          <a:stretch/>
        </p:blipFill>
        <p:spPr bwMode="auto">
          <a:xfrm>
            <a:off x="1835696" y="3212976"/>
            <a:ext cx="5590708" cy="1872050"/>
          </a:xfrm>
          <a:prstGeom prst="rect">
            <a:avLst/>
          </a:prstGeom>
          <a:noFill/>
          <a:ln w="9525">
            <a:noFill/>
            <a:miter lim="800000"/>
            <a:headEnd/>
            <a:tailEnd/>
          </a:ln>
          <a:effectLst/>
        </p:spPr>
      </p:pic>
    </p:spTree>
    <p:extLst>
      <p:ext uri="{BB962C8B-B14F-4D97-AF65-F5344CB8AC3E}">
        <p14:creationId xmlns:p14="http://schemas.microsoft.com/office/powerpoint/2010/main" xmlns="" val="2539017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06782" y="29614"/>
            <a:ext cx="4572000" cy="523220"/>
          </a:xfrm>
          <a:prstGeom prst="rect">
            <a:avLst/>
          </a:prstGeom>
        </p:spPr>
        <p:txBody>
          <a:bodyPr>
            <a:spAutoFit/>
          </a:bodyPr>
          <a:lstStyle/>
          <a:p>
            <a:pPr lvl="0" algn="ctr"/>
            <a:r>
              <a:rPr lang="en-US" sz="2800" dirty="0" smtClean="0">
                <a:solidFill>
                  <a:srgbClr val="C00000"/>
                </a:solidFill>
                <a:latin typeface="Times New Roman" pitchFamily="18" charset="0"/>
                <a:cs typeface="Times New Roman" pitchFamily="18" charset="0"/>
              </a:rPr>
              <a:t>8- </a:t>
            </a:r>
            <a:r>
              <a:rPr lang="en-US" sz="2800" dirty="0" err="1" smtClean="0">
                <a:solidFill>
                  <a:srgbClr val="C00000"/>
                </a:solidFill>
                <a:latin typeface="Times New Roman" pitchFamily="18" charset="0"/>
                <a:cs typeface="Times New Roman" pitchFamily="18" charset="0"/>
              </a:rPr>
              <a:t>Ozonolysis</a:t>
            </a:r>
            <a:endParaRPr lang="ar-SA" dirty="0">
              <a:solidFill>
                <a:prstClr val="black"/>
              </a:solidFill>
            </a:endParaRPr>
          </a:p>
        </p:txBody>
      </p:sp>
      <p:sp>
        <p:nvSpPr>
          <p:cNvPr id="4" name="مربع نص 3"/>
          <p:cNvSpPr txBox="1"/>
          <p:nvPr/>
        </p:nvSpPr>
        <p:spPr>
          <a:xfrm>
            <a:off x="4211960" y="331496"/>
            <a:ext cx="4395755" cy="461665"/>
          </a:xfrm>
          <a:prstGeom prst="rect">
            <a:avLst/>
          </a:prstGeom>
          <a:noFill/>
        </p:spPr>
        <p:txBody>
          <a:bodyPr wrap="none" rtlCol="1">
            <a:spAutoFit/>
          </a:bodyPr>
          <a:lstStyle/>
          <a:p>
            <a:r>
              <a:rPr lang="en-US" sz="2400" dirty="0" smtClean="0">
                <a:latin typeface="Times New Roman" pitchFamily="18" charset="0"/>
                <a:cs typeface="Times New Roman" pitchFamily="18" charset="0"/>
              </a:rPr>
              <a:t>Oxidation of alkenes by ozone </a:t>
            </a:r>
            <a:r>
              <a:rPr lang="en-US" sz="2400" dirty="0" smtClean="0">
                <a:solidFill>
                  <a:srgbClr val="C00000"/>
                </a:solidFill>
                <a:latin typeface="Times New Roman" pitchFamily="18" charset="0"/>
                <a:cs typeface="Times New Roman" pitchFamily="18" charset="0"/>
              </a:rPr>
              <a:t>O</a:t>
            </a:r>
            <a:r>
              <a:rPr lang="en-US" sz="2400" baseline="-25000" dirty="0" smtClean="0">
                <a:solidFill>
                  <a:srgbClr val="C00000"/>
                </a:solidFill>
                <a:latin typeface="Times New Roman" pitchFamily="18" charset="0"/>
                <a:cs typeface="Times New Roman" pitchFamily="18" charset="0"/>
              </a:rPr>
              <a:t>3</a:t>
            </a:r>
            <a:endParaRPr lang="ar-SA" sz="2400" baseline="-25000" dirty="0">
              <a:solidFill>
                <a:srgbClr val="C00000"/>
              </a:solidFill>
              <a:latin typeface="Times New Roman" pitchFamily="18" charset="0"/>
              <a:cs typeface="Times New Roman" pitchFamily="18" charset="0"/>
            </a:endParaRPr>
          </a:p>
        </p:txBody>
      </p:sp>
      <p:pic>
        <p:nvPicPr>
          <p:cNvPr id="33796"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2858" b="5865"/>
          <a:stretch/>
        </p:blipFill>
        <p:spPr bwMode="auto">
          <a:xfrm>
            <a:off x="1488460" y="1052736"/>
            <a:ext cx="6486525" cy="1799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8639" b="1"/>
          <a:stretch/>
        </p:blipFill>
        <p:spPr bwMode="auto">
          <a:xfrm>
            <a:off x="1456902" y="2996952"/>
            <a:ext cx="6492999" cy="1220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798"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07705" y="5373216"/>
            <a:ext cx="5832648" cy="118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مربع نص 5"/>
          <p:cNvSpPr txBox="1"/>
          <p:nvPr/>
        </p:nvSpPr>
        <p:spPr>
          <a:xfrm>
            <a:off x="295784" y="4476181"/>
            <a:ext cx="8815234" cy="461665"/>
          </a:xfrm>
          <a:prstGeom prst="rect">
            <a:avLst/>
          </a:prstGeom>
          <a:noFill/>
        </p:spPr>
        <p:txBody>
          <a:bodyPr wrap="none" rtlCol="1">
            <a:spAutoFit/>
          </a:bodyPr>
          <a:lstStyle/>
          <a:p>
            <a:pPr lvl="0"/>
            <a:r>
              <a:rPr lang="en-US" sz="2400" dirty="0" smtClean="0">
                <a:solidFill>
                  <a:prstClr val="black"/>
                </a:solidFill>
                <a:latin typeface="Times New Roman" pitchFamily="18" charset="0"/>
                <a:cs typeface="Times New Roman" pitchFamily="18" charset="0"/>
              </a:rPr>
              <a:t>The </a:t>
            </a:r>
            <a:r>
              <a:rPr lang="en-US" sz="2400" dirty="0" err="1" smtClean="0">
                <a:solidFill>
                  <a:prstClr val="black"/>
                </a:solidFill>
                <a:latin typeface="Times New Roman" pitchFamily="18" charset="0"/>
                <a:cs typeface="Times New Roman" pitchFamily="18" charset="0"/>
              </a:rPr>
              <a:t>ozonolysis</a:t>
            </a:r>
            <a:r>
              <a:rPr lang="en-US" sz="2400" dirty="0" smtClean="0">
                <a:solidFill>
                  <a:prstClr val="black"/>
                </a:solidFill>
                <a:latin typeface="Times New Roman" pitchFamily="18" charset="0"/>
                <a:cs typeface="Times New Roman" pitchFamily="18" charset="0"/>
              </a:rPr>
              <a:t> reaction can be summarized by the following equation:</a:t>
            </a:r>
            <a:endParaRPr lang="ar-SA" dirty="0"/>
          </a:p>
        </p:txBody>
      </p:sp>
    </p:spTree>
    <p:extLst>
      <p:ext uri="{BB962C8B-B14F-4D97-AF65-F5344CB8AC3E}">
        <p14:creationId xmlns:p14="http://schemas.microsoft.com/office/powerpoint/2010/main" xmlns="" val="3683955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C:\Users\VIP\Pictures\صورة3.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90440" y="494318"/>
            <a:ext cx="5803907"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34821" name="Picture 5" descr="C:\Users\VIP\Pictures\صورة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4884" y="2060848"/>
            <a:ext cx="5760639" cy="1488595"/>
          </a:xfrm>
          <a:prstGeom prst="rect">
            <a:avLst/>
          </a:prstGeom>
          <a:noFill/>
          <a:extLst>
            <a:ext uri="{909E8E84-426E-40DD-AFC4-6F175D3DCCD1}">
              <a14:hiddenFill xmlns:a14="http://schemas.microsoft.com/office/drawing/2010/main" xmlns="">
                <a:solidFill>
                  <a:srgbClr val="FFFFFF"/>
                </a:solidFill>
              </a14:hiddenFill>
            </a:ext>
          </a:extLst>
        </p:spPr>
      </p:pic>
      <p:pic>
        <p:nvPicPr>
          <p:cNvPr id="34823" name="Picture 7" descr="C:\Users\VIP\Pictures\صورة5.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16906" y="3789040"/>
            <a:ext cx="5969463"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251520" y="32653"/>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30324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987824" y="0"/>
            <a:ext cx="2765501" cy="523220"/>
          </a:xfrm>
          <a:prstGeom prst="rect">
            <a:avLst/>
          </a:prstGeom>
        </p:spPr>
        <p:txBody>
          <a:bodyPr wrap="none">
            <a:spAutoFit/>
          </a:bodyPr>
          <a:lstStyle/>
          <a:p>
            <a:pPr lvl="0" algn="ctr"/>
            <a:r>
              <a:rPr lang="en-US" sz="2800" dirty="0" smtClean="0">
                <a:solidFill>
                  <a:srgbClr val="C00000"/>
                </a:solidFill>
                <a:latin typeface="Times New Roman" pitchFamily="18" charset="0"/>
                <a:cs typeface="Times New Roman" pitchFamily="18" charset="0"/>
              </a:rPr>
              <a:t>9- Polymerization</a:t>
            </a:r>
            <a:endParaRPr lang="ar-SA" dirty="0">
              <a:solidFill>
                <a:prstClr val="black"/>
              </a:solidFill>
            </a:endParaRPr>
          </a:p>
        </p:txBody>
      </p:sp>
      <p:pic>
        <p:nvPicPr>
          <p:cNvPr id="35843" name="Picture 3" descr="C:\Users\VIP\Pictures\صورة6.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75053" y="1496229"/>
            <a:ext cx="6228933" cy="118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9713" y="741707"/>
            <a:ext cx="4192390" cy="527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847" name="Picture 7" descr="C:\Users\VIP\Pictures\صورة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87993" y="3284984"/>
            <a:ext cx="3765161" cy="122522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مجموعة 4"/>
          <p:cNvGrpSpPr/>
          <p:nvPr/>
        </p:nvGrpSpPr>
        <p:grpSpPr>
          <a:xfrm>
            <a:off x="1158690" y="4797152"/>
            <a:ext cx="6423765" cy="1799110"/>
            <a:chOff x="1331640" y="4654226"/>
            <a:chExt cx="6423765" cy="1799110"/>
          </a:xfrm>
        </p:grpSpPr>
        <p:pic>
          <p:nvPicPr>
            <p:cNvPr id="35848" name="Picture 8" descr="C:\Users\VIP\Pictures\صورة8.pn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r="54046" b="30105"/>
            <a:stretch/>
          </p:blipFill>
          <p:spPr bwMode="auto">
            <a:xfrm>
              <a:off x="1475656" y="4797152"/>
              <a:ext cx="3030083" cy="123258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C:\Users\VIP\Pictures\صورة8.pn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51976" t="19404"/>
            <a:stretch/>
          </p:blipFill>
          <p:spPr bwMode="auto">
            <a:xfrm>
              <a:off x="4588798" y="4654226"/>
              <a:ext cx="3166607" cy="179911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C:\Users\VIP\Pictures\صورة8.pn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75799" r="74244" b="7668"/>
            <a:stretch/>
          </p:blipFill>
          <p:spPr bwMode="auto">
            <a:xfrm>
              <a:off x="1331640" y="5981054"/>
              <a:ext cx="1887265" cy="32400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مربع نص 5"/>
          <p:cNvSpPr txBox="1"/>
          <p:nvPr/>
        </p:nvSpPr>
        <p:spPr>
          <a:xfrm>
            <a:off x="775245" y="807332"/>
            <a:ext cx="799616" cy="461665"/>
          </a:xfrm>
          <a:prstGeom prst="rect">
            <a:avLst/>
          </a:prstGeom>
          <a:noFill/>
        </p:spPr>
        <p:txBody>
          <a:bodyPr wrap="square" rtlCol="1">
            <a:spAutoFit/>
          </a:bodyPr>
          <a:lstStyle/>
          <a:p>
            <a:r>
              <a:rPr lang="en-US" sz="2400" dirty="0">
                <a:solidFill>
                  <a:srgbClr val="C00000"/>
                </a:solidFill>
                <a:latin typeface="Times New Roman" pitchFamily="18" charset="0"/>
                <a:cs typeface="Times New Roman" pitchFamily="18" charset="0"/>
              </a:rPr>
              <a:t>A)</a:t>
            </a:r>
            <a:endParaRPr lang="ar-SA" sz="2400" dirty="0">
              <a:solidFill>
                <a:srgbClr val="C00000"/>
              </a:solidFill>
              <a:latin typeface="Times New Roman" pitchFamily="18" charset="0"/>
              <a:cs typeface="Times New Roman" pitchFamily="18" charset="0"/>
            </a:endParaRPr>
          </a:p>
        </p:txBody>
      </p:sp>
      <p:sp>
        <p:nvSpPr>
          <p:cNvPr id="7" name="مربع نص 6"/>
          <p:cNvSpPr txBox="1"/>
          <p:nvPr/>
        </p:nvSpPr>
        <p:spPr>
          <a:xfrm>
            <a:off x="1064721" y="3645024"/>
            <a:ext cx="510140" cy="738664"/>
          </a:xfrm>
          <a:prstGeom prst="rect">
            <a:avLst/>
          </a:prstGeom>
          <a:noFill/>
        </p:spPr>
        <p:txBody>
          <a:bodyPr wrap="none" rtlCol="1">
            <a:spAutoFit/>
          </a:bodyPr>
          <a:lstStyle/>
          <a:p>
            <a:pPr lvl="0"/>
            <a:r>
              <a:rPr lang="en-US" sz="2400" dirty="0" smtClean="0">
                <a:solidFill>
                  <a:srgbClr val="C00000"/>
                </a:solidFill>
                <a:latin typeface="Times New Roman" pitchFamily="18" charset="0"/>
                <a:cs typeface="Times New Roman" pitchFamily="18" charset="0"/>
              </a:rPr>
              <a:t>B)</a:t>
            </a:r>
            <a:endParaRPr lang="ar-SA" sz="2400" dirty="0">
              <a:solidFill>
                <a:srgbClr val="C00000"/>
              </a:solidFill>
              <a:latin typeface="Times New Roman" pitchFamily="18" charset="0"/>
              <a:cs typeface="Times New Roman" pitchFamily="18" charset="0"/>
            </a:endParaRPr>
          </a:p>
          <a:p>
            <a:endParaRPr lang="ar-SA" dirty="0"/>
          </a:p>
        </p:txBody>
      </p:sp>
    </p:spTree>
    <p:extLst>
      <p:ext uri="{BB962C8B-B14F-4D97-AF65-F5344CB8AC3E}">
        <p14:creationId xmlns:p14="http://schemas.microsoft.com/office/powerpoint/2010/main" xmlns="" val="786542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868" y="142852"/>
            <a:ext cx="2185214" cy="584775"/>
          </a:xfrm>
          <a:prstGeom prst="rect">
            <a:avLst/>
          </a:prstGeom>
          <a:noFill/>
        </p:spPr>
        <p:txBody>
          <a:bodyPr wrap="none" rtlCol="0">
            <a:spAutoFit/>
          </a:bodyPr>
          <a:lstStyle/>
          <a:p>
            <a:r>
              <a:rPr lang="en-US" sz="3200" b="1" dirty="0" smtClean="0">
                <a:solidFill>
                  <a:srgbClr val="00B050"/>
                </a:solidFill>
                <a:latin typeface="Viner Hand ITC" pitchFamily="66" charset="0"/>
                <a:cs typeface="EucrosiaUPC" pitchFamily="18" charset="-34"/>
              </a:rPr>
              <a:t>Homework</a:t>
            </a:r>
            <a:endParaRPr lang="en-US" sz="3200" b="1" dirty="0">
              <a:solidFill>
                <a:srgbClr val="00B050"/>
              </a:solidFill>
              <a:latin typeface="Viner Hand ITC" pitchFamily="66" charset="0"/>
              <a:cs typeface="EucrosiaUPC" pitchFamily="18" charset="-34"/>
            </a:endParaRPr>
          </a:p>
        </p:txBody>
      </p:sp>
      <p:sp>
        <p:nvSpPr>
          <p:cNvPr id="3" name="TextBox 2"/>
          <p:cNvSpPr txBox="1"/>
          <p:nvPr/>
        </p:nvSpPr>
        <p:spPr>
          <a:xfrm>
            <a:off x="285720" y="880102"/>
            <a:ext cx="6669454" cy="1200329"/>
          </a:xfrm>
          <a:prstGeom prst="rect">
            <a:avLst/>
          </a:prstGeom>
          <a:noFill/>
        </p:spPr>
        <p:txBody>
          <a:bodyPr wrap="none" rtlCol="0">
            <a:spAutoFit/>
          </a:bodyPr>
          <a:lstStyle/>
          <a:p>
            <a:pPr algn="l" rtl="0"/>
            <a:r>
              <a:rPr lang="en-US" dirty="0" smtClean="0">
                <a:solidFill>
                  <a:srgbClr val="00B050"/>
                </a:solidFill>
                <a:latin typeface="Times New Roman" pitchFamily="18" charset="0"/>
                <a:cs typeface="Times New Roman" pitchFamily="18" charset="0"/>
              </a:rPr>
              <a:t>1-</a:t>
            </a:r>
            <a:r>
              <a:rPr lang="en-US" dirty="0" smtClean="0">
                <a:latin typeface="Times New Roman" pitchFamily="18" charset="0"/>
                <a:cs typeface="Times New Roman" pitchFamily="18" charset="0"/>
              </a:rPr>
              <a:t>  Which of the following compounds can exist  as </a:t>
            </a:r>
            <a:r>
              <a:rPr lang="en-US" i="1" dirty="0" err="1" smtClean="0">
                <a:latin typeface="Times New Roman" pitchFamily="18" charset="0"/>
                <a:cs typeface="Times New Roman" pitchFamily="18" charset="0"/>
              </a:rPr>
              <a:t>cis</a:t>
            </a:r>
            <a:r>
              <a:rPr lang="en-US" i="1" dirty="0" smtClean="0">
                <a:latin typeface="Times New Roman" pitchFamily="18" charset="0"/>
                <a:cs typeface="Times New Roman" pitchFamily="18" charset="0"/>
              </a:rPr>
              <a:t>-trans</a:t>
            </a:r>
            <a:r>
              <a:rPr lang="en-US" dirty="0" smtClean="0">
                <a:latin typeface="Times New Roman" pitchFamily="18" charset="0"/>
                <a:cs typeface="Times New Roman" pitchFamily="18" charset="0"/>
              </a:rPr>
              <a:t> isomers?</a:t>
            </a:r>
          </a:p>
          <a:p>
            <a:pPr algn="l" rtl="0"/>
            <a:r>
              <a:rPr lang="en-US" dirty="0" smtClean="0">
                <a:latin typeface="Times New Roman" pitchFamily="18" charset="0"/>
                <a:cs typeface="Times New Roman" pitchFamily="18" charset="0"/>
              </a:rPr>
              <a:t>Draw the structures of the geometric isomers.</a:t>
            </a:r>
          </a:p>
          <a:p>
            <a:pPr marL="342900" indent="-342900" algn="l" rtl="0">
              <a:buFont typeface="+mj-lt"/>
              <a:buAutoNum type="alphaLcParenR"/>
            </a:pPr>
            <a:r>
              <a:rPr lang="en-US" dirty="0" smtClean="0">
                <a:latin typeface="Times New Roman" pitchFamily="18" charset="0"/>
                <a:cs typeface="Times New Roman" pitchFamily="18" charset="0"/>
              </a:rPr>
              <a:t>CH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=CHCH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CH</a:t>
            </a:r>
            <a:r>
              <a:rPr lang="en-US" baseline="-25000" dirty="0" smtClean="0">
                <a:latin typeface="Times New Roman" pitchFamily="18" charset="0"/>
                <a:cs typeface="Times New Roman" pitchFamily="18" charset="0"/>
              </a:rPr>
              <a:t>3</a:t>
            </a:r>
          </a:p>
          <a:p>
            <a:pPr marL="342900" indent="-342900" algn="l" rtl="0">
              <a:buFont typeface="+mj-lt"/>
              <a:buAutoNum type="alphaLcParenR"/>
            </a:pPr>
            <a:r>
              <a:rPr lang="en-US" dirty="0" smtClean="0">
                <a:latin typeface="Times New Roman" pitchFamily="18" charset="0"/>
                <a:cs typeface="Times New Roman" pitchFamily="18" charset="0"/>
              </a:rPr>
              <a:t>CH</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CH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CH=CHCH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CH</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TextBox 3"/>
          <p:cNvSpPr txBox="1"/>
          <p:nvPr/>
        </p:nvSpPr>
        <p:spPr>
          <a:xfrm>
            <a:off x="285720" y="2094548"/>
            <a:ext cx="5025735" cy="1200329"/>
          </a:xfrm>
          <a:prstGeom prst="rect">
            <a:avLst/>
          </a:prstGeom>
          <a:noFill/>
        </p:spPr>
        <p:txBody>
          <a:bodyPr wrap="none" rtlCol="0">
            <a:spAutoFit/>
          </a:bodyPr>
          <a:lstStyle/>
          <a:p>
            <a:pPr algn="l" rtl="0"/>
            <a:r>
              <a:rPr lang="en-US" dirty="0" smtClean="0">
                <a:solidFill>
                  <a:srgbClr val="00B050"/>
                </a:solidFill>
                <a:latin typeface="Times New Roman" pitchFamily="18" charset="0"/>
                <a:cs typeface="Times New Roman" pitchFamily="18" charset="0"/>
              </a:rPr>
              <a:t>2-  </a:t>
            </a:r>
            <a:r>
              <a:rPr lang="en-US" dirty="0" smtClean="0">
                <a:latin typeface="Times New Roman" pitchFamily="18" charset="0"/>
                <a:cs typeface="Times New Roman" pitchFamily="18" charset="0"/>
              </a:rPr>
              <a:t>Draw the structures of the following compounds.</a:t>
            </a:r>
          </a:p>
          <a:p>
            <a:pPr marL="342900" indent="-342900" algn="l" rtl="0">
              <a:buClr>
                <a:schemeClr val="tx1"/>
              </a:buClr>
            </a:pPr>
            <a:r>
              <a:rPr lang="en-US" dirty="0" smtClean="0">
                <a:latin typeface="Times New Roman" pitchFamily="18" charset="0"/>
                <a:cs typeface="Times New Roman" pitchFamily="18" charset="0"/>
              </a:rPr>
              <a:t>a)</a:t>
            </a:r>
            <a:r>
              <a:rPr lang="en-US" i="1" dirty="0" smtClean="0">
                <a:latin typeface="Times New Roman" pitchFamily="18" charset="0"/>
                <a:cs typeface="Times New Roman" pitchFamily="18" charset="0"/>
              </a:rPr>
              <a:t>   trans</a:t>
            </a:r>
            <a:r>
              <a:rPr lang="en-US" dirty="0" smtClean="0">
                <a:latin typeface="Times New Roman" pitchFamily="18" charset="0"/>
                <a:cs typeface="Times New Roman" pitchFamily="18" charset="0"/>
              </a:rPr>
              <a:t>-4-Octene</a:t>
            </a:r>
          </a:p>
          <a:p>
            <a:pPr marL="342900" indent="-342900" algn="l" rtl="0">
              <a:buClr>
                <a:schemeClr val="tx1"/>
              </a:buClr>
            </a:pPr>
            <a:r>
              <a:rPr lang="en-US" dirty="0" smtClean="0">
                <a:latin typeface="Times New Roman" pitchFamily="18" charset="0"/>
                <a:cs typeface="Times New Roman" pitchFamily="18" charset="0"/>
              </a:rPr>
              <a:t>b)   </a:t>
            </a:r>
            <a:r>
              <a:rPr lang="en-US" i="1" dirty="0" smtClean="0">
                <a:latin typeface="Times New Roman" pitchFamily="18" charset="0"/>
                <a:cs typeface="Times New Roman" pitchFamily="18" charset="0"/>
              </a:rPr>
              <a:t>cis</a:t>
            </a:r>
            <a:r>
              <a:rPr lang="en-US" dirty="0" smtClean="0">
                <a:latin typeface="Times New Roman" pitchFamily="18" charset="0"/>
                <a:cs typeface="Times New Roman" pitchFamily="18" charset="0"/>
              </a:rPr>
              <a:t>-1,2-Dichloropropene</a:t>
            </a:r>
          </a:p>
          <a:p>
            <a:pPr marL="342900" indent="-342900" algn="l" rtl="0"/>
            <a:endParaRPr lang="en-US" dirty="0"/>
          </a:p>
        </p:txBody>
      </p:sp>
      <p:sp>
        <p:nvSpPr>
          <p:cNvPr id="5" name="TextBox 4"/>
          <p:cNvSpPr txBox="1"/>
          <p:nvPr/>
        </p:nvSpPr>
        <p:spPr>
          <a:xfrm>
            <a:off x="227106" y="3166118"/>
            <a:ext cx="4859087" cy="923330"/>
          </a:xfrm>
          <a:prstGeom prst="rect">
            <a:avLst/>
          </a:prstGeom>
          <a:noFill/>
        </p:spPr>
        <p:txBody>
          <a:bodyPr wrap="none" rtlCol="0">
            <a:spAutoFit/>
          </a:bodyPr>
          <a:lstStyle/>
          <a:p>
            <a:r>
              <a:rPr lang="en-US" dirty="0" smtClean="0">
                <a:solidFill>
                  <a:srgbClr val="00B050"/>
                </a:solidFill>
                <a:latin typeface="Times New Roman" pitchFamily="18" charset="0"/>
                <a:cs typeface="Times New Roman" pitchFamily="18" charset="0"/>
              </a:rPr>
              <a:t>3-  </a:t>
            </a:r>
            <a:r>
              <a:rPr lang="en-US" dirty="0" smtClean="0">
                <a:latin typeface="Times New Roman" pitchFamily="18" charset="0"/>
                <a:cs typeface="Times New Roman" pitchFamily="18" charset="0"/>
              </a:rPr>
              <a:t>Name the following compounds using the </a:t>
            </a:r>
            <a:r>
              <a:rPr lang="en-US" i="1" dirty="0" smtClean="0">
                <a:latin typeface="Times New Roman" pitchFamily="18" charset="0"/>
                <a:cs typeface="Times New Roman" pitchFamily="18" charset="0"/>
              </a:rPr>
              <a:t>E,Z</a:t>
            </a:r>
            <a:r>
              <a:rPr lang="en-US"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a:p>
            <a:endParaRPr lang="en-US" dirty="0"/>
          </a:p>
        </p:txBody>
      </p:sp>
      <p:graphicFrame>
        <p:nvGraphicFramePr>
          <p:cNvPr id="6" name="Object 2"/>
          <p:cNvGraphicFramePr>
            <a:graphicFrameLocks noChangeAspect="1"/>
          </p:cNvGraphicFramePr>
          <p:nvPr/>
        </p:nvGraphicFramePr>
        <p:xfrm>
          <a:off x="1428728" y="3643314"/>
          <a:ext cx="3008313" cy="866775"/>
        </p:xfrm>
        <a:graphic>
          <a:graphicData uri="http://schemas.openxmlformats.org/presentationml/2006/ole">
            <p:oleObj spid="_x0000_s3080" name="CS ChemDraw Drawing" r:id="rId3" imgW="3008376" imgH="867156" progId="ChemDraw.Document.6.0">
              <p:embed/>
            </p:oleObj>
          </a:graphicData>
        </a:graphic>
      </p:graphicFrame>
      <p:sp>
        <p:nvSpPr>
          <p:cNvPr id="7" name="TextBox 6"/>
          <p:cNvSpPr txBox="1"/>
          <p:nvPr/>
        </p:nvSpPr>
        <p:spPr>
          <a:xfrm>
            <a:off x="571472" y="5094944"/>
            <a:ext cx="45719" cy="369332"/>
          </a:xfrm>
          <a:prstGeom prst="rect">
            <a:avLst/>
          </a:prstGeom>
          <a:noFill/>
        </p:spPr>
        <p:txBody>
          <a:bodyPr wrap="square" rtlCol="0">
            <a:spAutoFit/>
          </a:bodyPr>
          <a:lstStyle/>
          <a:p>
            <a:endParaRPr lang="en-US" dirty="0"/>
          </a:p>
        </p:txBody>
      </p:sp>
      <p:sp>
        <p:nvSpPr>
          <p:cNvPr id="8" name="TextBox 7"/>
          <p:cNvSpPr txBox="1"/>
          <p:nvPr/>
        </p:nvSpPr>
        <p:spPr>
          <a:xfrm>
            <a:off x="0" y="4666316"/>
            <a:ext cx="6627327" cy="1477328"/>
          </a:xfrm>
          <a:prstGeom prst="rect">
            <a:avLst/>
          </a:prstGeom>
          <a:noFill/>
        </p:spPr>
        <p:txBody>
          <a:bodyPr wrap="none" rtlCol="0">
            <a:spAutoFit/>
          </a:bodyPr>
          <a:lstStyle/>
          <a:p>
            <a:r>
              <a:rPr lang="en-US" dirty="0" smtClean="0">
                <a:solidFill>
                  <a:srgbClr val="00B050"/>
                </a:solidFill>
                <a:latin typeface="Times New Roman" pitchFamily="18" charset="0"/>
                <a:cs typeface="Times New Roman" pitchFamily="18" charset="0"/>
              </a:rPr>
              <a:t>4-  </a:t>
            </a:r>
            <a:r>
              <a:rPr lang="en-US" dirty="0" smtClean="0">
                <a:latin typeface="Times New Roman" pitchFamily="18" charset="0"/>
                <a:cs typeface="Times New Roman" pitchFamily="18" charset="0"/>
              </a:rPr>
              <a:t>Write the structure of the major product expected on reaction of</a:t>
            </a:r>
          </a:p>
          <a:p>
            <a:pPr marL="800100" lvl="1" indent="-342900" algn="l" rtl="0">
              <a:buFont typeface="+mj-lt"/>
              <a:buAutoNum type="alphaLcParenR"/>
            </a:pPr>
            <a:r>
              <a:rPr lang="en-US" dirty="0" smtClean="0">
                <a:latin typeface="Times New Roman" pitchFamily="18" charset="0"/>
                <a:cs typeface="Times New Roman" pitchFamily="18" charset="0"/>
              </a:rPr>
              <a:t>1-butene with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SO</a:t>
            </a:r>
            <a:r>
              <a:rPr lang="en-US" baseline="-25000" dirty="0" smtClean="0">
                <a:latin typeface="Times New Roman" pitchFamily="18" charset="0"/>
                <a:cs typeface="Times New Roman" pitchFamily="18" charset="0"/>
              </a:rPr>
              <a:t>4</a:t>
            </a:r>
          </a:p>
          <a:p>
            <a:pPr marL="800100" lvl="1" indent="-342900" algn="l" rtl="0">
              <a:buFont typeface="+mj-lt"/>
              <a:buAutoNum type="alphaLcParenR"/>
            </a:pPr>
            <a:r>
              <a:rPr lang="en-US" dirty="0" smtClean="0">
                <a:latin typeface="Times New Roman" pitchFamily="18" charset="0"/>
                <a:cs typeface="Times New Roman" pitchFamily="18" charset="0"/>
              </a:rPr>
              <a:t>2-methylpropene with aqueous bromine </a:t>
            </a:r>
          </a:p>
          <a:p>
            <a:pPr marL="800100" lvl="1" indent="-342900" algn="l" rtl="0">
              <a:buFont typeface="+mj-lt"/>
              <a:buAutoNum type="alphaLcParenR"/>
            </a:pPr>
            <a:r>
              <a:rPr lang="en-US" dirty="0" smtClean="0">
                <a:latin typeface="Times New Roman" pitchFamily="18" charset="0"/>
                <a:cs typeface="Times New Roman" pitchFamily="18" charset="0"/>
              </a:rPr>
              <a:t>1-methylcyclopentene with water</a:t>
            </a:r>
          </a:p>
          <a:p>
            <a:pPr marL="800100" lvl="1" indent="-342900" algn="l" rtl="0">
              <a:buFont typeface="+mj-lt"/>
              <a:buAutoNum type="alphaLcParenR"/>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ozonolysis</a:t>
            </a:r>
            <a:r>
              <a:rPr lang="en-US" dirty="0" smtClean="0">
                <a:latin typeface="Times New Roman" pitchFamily="18" charset="0"/>
                <a:cs typeface="Times New Roman" pitchFamily="18" charset="0"/>
              </a:rPr>
              <a:t> of 2-methyl-2-pentene</a:t>
            </a:r>
            <a:endParaRPr lang="en-US" dirty="0"/>
          </a:p>
        </p:txBody>
      </p:sp>
    </p:spTree>
    <p:extLst>
      <p:ext uri="{BB962C8B-B14F-4D97-AF65-F5344CB8AC3E}">
        <p14:creationId xmlns:p14="http://schemas.microsoft.com/office/powerpoint/2010/main" xmlns="" val="1326758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srcRect l="9515" t="18324" r="9757"/>
          <a:stretch/>
        </p:blipFill>
        <p:spPr bwMode="auto">
          <a:xfrm>
            <a:off x="1833498" y="73967"/>
            <a:ext cx="5544616" cy="3517642"/>
          </a:xfrm>
          <a:prstGeom prst="rect">
            <a:avLst/>
          </a:prstGeom>
          <a:noFill/>
          <a:ln w="9525">
            <a:noFill/>
            <a:miter lim="800000"/>
            <a:headEnd/>
            <a:tailEnd/>
          </a:ln>
          <a:effec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739" t="53709" r="2950"/>
          <a:stretch/>
        </p:blipFill>
        <p:spPr bwMode="auto">
          <a:xfrm>
            <a:off x="1582788" y="3933056"/>
            <a:ext cx="6046035" cy="2191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8091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371" t="16068"/>
          <a:stretch/>
        </p:blipFill>
        <p:spPr bwMode="auto">
          <a:xfrm>
            <a:off x="1115616" y="1556792"/>
            <a:ext cx="6773311" cy="3597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ستطيل 4"/>
          <p:cNvSpPr/>
          <p:nvPr/>
        </p:nvSpPr>
        <p:spPr>
          <a:xfrm>
            <a:off x="323528" y="345396"/>
            <a:ext cx="4426019" cy="584775"/>
          </a:xfrm>
          <a:prstGeom prst="rect">
            <a:avLst/>
          </a:prstGeom>
        </p:spPr>
        <p:txBody>
          <a:bodyPr wrap="none">
            <a:spAutoFit/>
          </a:bodyPr>
          <a:lstStyle/>
          <a:p>
            <a:pPr lvl="0"/>
            <a:r>
              <a:rPr lang="en-US" sz="3200" dirty="0">
                <a:solidFill>
                  <a:srgbClr val="00B050"/>
                </a:solidFill>
                <a:latin typeface="Times New Roman" pitchFamily="18" charset="0"/>
                <a:cs typeface="Times New Roman" pitchFamily="18" charset="0"/>
              </a:rPr>
              <a:t>Hybridization in </a:t>
            </a:r>
            <a:r>
              <a:rPr lang="en-US" sz="3200" dirty="0" smtClean="0">
                <a:solidFill>
                  <a:srgbClr val="00B050"/>
                </a:solidFill>
                <a:latin typeface="Times New Roman" pitchFamily="18" charset="0"/>
                <a:cs typeface="Times New Roman" pitchFamily="18" charset="0"/>
              </a:rPr>
              <a:t>Alkanes</a:t>
            </a:r>
            <a:r>
              <a:rPr lang="en-US" sz="3200" dirty="0">
                <a:solidFill>
                  <a:srgbClr val="00B050"/>
                </a:solidFill>
                <a:latin typeface="Times New Roman" pitchFamily="18" charset="0"/>
                <a:cs typeface="Times New Roman" pitchFamily="18" charset="0"/>
              </a:rPr>
              <a:t>:</a:t>
            </a:r>
            <a:endParaRPr lang="ar-SA" sz="32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88443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378" t="42203" r="2156"/>
          <a:stretch/>
        </p:blipFill>
        <p:spPr bwMode="auto">
          <a:xfrm>
            <a:off x="715708" y="643598"/>
            <a:ext cx="7407784"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مربع نص 1"/>
          <p:cNvSpPr txBox="1"/>
          <p:nvPr/>
        </p:nvSpPr>
        <p:spPr>
          <a:xfrm>
            <a:off x="392608" y="58823"/>
            <a:ext cx="4426020" cy="584775"/>
          </a:xfrm>
          <a:prstGeom prst="rect">
            <a:avLst/>
          </a:prstGeom>
          <a:noFill/>
        </p:spPr>
        <p:txBody>
          <a:bodyPr wrap="none" rtlCol="1">
            <a:spAutoFit/>
          </a:bodyPr>
          <a:lstStyle/>
          <a:p>
            <a:r>
              <a:rPr lang="en-US" sz="3200" dirty="0" smtClean="0">
                <a:solidFill>
                  <a:srgbClr val="00B050"/>
                </a:solidFill>
                <a:latin typeface="Times New Roman" pitchFamily="18" charset="0"/>
                <a:cs typeface="Times New Roman" pitchFamily="18" charset="0"/>
              </a:rPr>
              <a:t>Hybridization in Alkenes:</a:t>
            </a:r>
            <a:endParaRPr lang="ar-SA" sz="3200" dirty="0">
              <a:solidFill>
                <a:srgbClr val="00B050"/>
              </a:solidFill>
              <a:latin typeface="Times New Roman" pitchFamily="18" charset="0"/>
              <a:cs typeface="Times New Roman" pitchFamily="18" charset="0"/>
            </a:endParaRPr>
          </a:p>
        </p:txBody>
      </p:sp>
      <p:pic>
        <p:nvPicPr>
          <p:cNvPr id="5" name="Picture 6" descr="0001b"/>
          <p:cNvPicPr>
            <a:picLocks noChangeAspect="1" noChangeArrowheads="1"/>
          </p:cNvPicPr>
          <p:nvPr/>
        </p:nvPicPr>
        <p:blipFill>
          <a:blip r:embed="rId3"/>
          <a:srcRect/>
          <a:stretch>
            <a:fillRect/>
          </a:stretch>
        </p:blipFill>
        <p:spPr bwMode="auto">
          <a:xfrm>
            <a:off x="1600200" y="3573016"/>
            <a:ext cx="5638800" cy="2025650"/>
          </a:xfrm>
          <a:prstGeom prst="rect">
            <a:avLst/>
          </a:prstGeom>
          <a:noFill/>
        </p:spPr>
      </p:pic>
      <p:sp>
        <p:nvSpPr>
          <p:cNvPr id="6" name="TextBox 5"/>
          <p:cNvSpPr txBox="1"/>
          <p:nvPr/>
        </p:nvSpPr>
        <p:spPr>
          <a:xfrm>
            <a:off x="3214678" y="4071942"/>
            <a:ext cx="668773"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1.34A</a:t>
            </a:r>
            <a:r>
              <a:rPr lang="en-US" sz="1400" baseline="30000" dirty="0" smtClean="0"/>
              <a:t>°</a:t>
            </a:r>
            <a:endParaRPr lang="en-US" sz="1400" baseline="30000" dirty="0"/>
          </a:p>
        </p:txBody>
      </p:sp>
      <p:cxnSp>
        <p:nvCxnSpPr>
          <p:cNvPr id="10" name="Straight Arrow Connector 9"/>
          <p:cNvCxnSpPr/>
          <p:nvPr/>
        </p:nvCxnSpPr>
        <p:spPr>
          <a:xfrm rot="16200000" flipH="1">
            <a:off x="3379968" y="4500180"/>
            <a:ext cx="263727" cy="228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6461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835696" y="1417"/>
            <a:ext cx="6427981" cy="584775"/>
          </a:xfrm>
          <a:prstGeom prst="rect">
            <a:avLst/>
          </a:prstGeom>
        </p:spPr>
        <p:txBody>
          <a:bodyPr wrap="square">
            <a:spAutoFit/>
          </a:bodyPr>
          <a:lstStyle/>
          <a:p>
            <a:pPr lvl="0" algn="l"/>
            <a:r>
              <a:rPr lang="en-US" sz="3200" dirty="0">
                <a:solidFill>
                  <a:srgbClr val="00B050"/>
                </a:solidFill>
                <a:latin typeface="Times New Roman" pitchFamily="18" charset="0"/>
                <a:cs typeface="Times New Roman" pitchFamily="18" charset="0"/>
              </a:rPr>
              <a:t>Geometric Isomerism in </a:t>
            </a:r>
            <a:r>
              <a:rPr lang="en-US" sz="3200" dirty="0" smtClean="0">
                <a:solidFill>
                  <a:srgbClr val="00B050"/>
                </a:solidFill>
                <a:latin typeface="Times New Roman" pitchFamily="18" charset="0"/>
                <a:cs typeface="Times New Roman" pitchFamily="18" charset="0"/>
              </a:rPr>
              <a:t>Alkene</a:t>
            </a:r>
            <a:endParaRPr lang="ar-SA" dirty="0">
              <a:solidFill>
                <a:srgbClr val="00B050"/>
              </a:solidFill>
            </a:endParaRPr>
          </a:p>
        </p:txBody>
      </p:sp>
      <p:sp>
        <p:nvSpPr>
          <p:cNvPr id="5" name="مستطيل 4"/>
          <p:cNvSpPr/>
          <p:nvPr/>
        </p:nvSpPr>
        <p:spPr>
          <a:xfrm>
            <a:off x="3453640" y="692696"/>
            <a:ext cx="3192091" cy="523220"/>
          </a:xfrm>
          <a:prstGeom prst="rect">
            <a:avLst/>
          </a:prstGeom>
        </p:spPr>
        <p:txBody>
          <a:bodyPr wrap="none">
            <a:spAutoFit/>
          </a:bodyPr>
          <a:lstStyle/>
          <a:p>
            <a:pPr lvl="0"/>
            <a:r>
              <a:rPr lang="en-US" sz="2800" i="1" dirty="0" err="1">
                <a:solidFill>
                  <a:srgbClr val="C00000"/>
                </a:solidFill>
                <a:latin typeface="Times New Roman" pitchFamily="18" charset="0"/>
                <a:cs typeface="Times New Roman" pitchFamily="18" charset="0"/>
              </a:rPr>
              <a:t>Cis</a:t>
            </a:r>
            <a:r>
              <a:rPr lang="en-US" sz="2800" dirty="0">
                <a:solidFill>
                  <a:srgbClr val="C00000"/>
                </a:solidFill>
                <a:latin typeface="Times New Roman" pitchFamily="18" charset="0"/>
                <a:cs typeface="Times New Roman" pitchFamily="18" charset="0"/>
              </a:rPr>
              <a:t>-</a:t>
            </a:r>
            <a:r>
              <a:rPr lang="en-US" sz="2800" i="1" dirty="0">
                <a:solidFill>
                  <a:srgbClr val="C00000"/>
                </a:solidFill>
                <a:latin typeface="Times New Roman" pitchFamily="18" charset="0"/>
                <a:cs typeface="Times New Roman" pitchFamily="18" charset="0"/>
              </a:rPr>
              <a:t>Trans </a:t>
            </a:r>
            <a:r>
              <a:rPr lang="en-US" sz="2800" dirty="0">
                <a:solidFill>
                  <a:srgbClr val="C00000"/>
                </a:solidFill>
                <a:latin typeface="Times New Roman" pitchFamily="18" charset="0"/>
                <a:cs typeface="Times New Roman" pitchFamily="18" charset="0"/>
              </a:rPr>
              <a:t>Isomerism</a:t>
            </a:r>
            <a:endParaRPr lang="ar-SA" sz="2800" dirty="0">
              <a:solidFill>
                <a:srgbClr val="C00000"/>
              </a:solidFill>
              <a:latin typeface="Times New Roman" pitchFamily="18" charset="0"/>
              <a:cs typeface="Times New Roman" pitchFamily="18" charset="0"/>
            </a:endParaRPr>
          </a:p>
        </p:txBody>
      </p:sp>
      <p:grpSp>
        <p:nvGrpSpPr>
          <p:cNvPr id="6" name="Group 8"/>
          <p:cNvGrpSpPr>
            <a:grpSpLocks/>
          </p:cNvGrpSpPr>
          <p:nvPr/>
        </p:nvGrpSpPr>
        <p:grpSpPr bwMode="auto">
          <a:xfrm>
            <a:off x="1690925" y="2129657"/>
            <a:ext cx="1800000" cy="1800000"/>
            <a:chOff x="547" y="911"/>
            <a:chExt cx="1800" cy="1828"/>
          </a:xfrm>
        </p:grpSpPr>
        <p:pic>
          <p:nvPicPr>
            <p:cNvPr id="7" name="Picture 3"/>
            <p:cNvPicPr>
              <a:picLocks noChangeArrowheads="1"/>
            </p:cNvPicPr>
            <p:nvPr/>
          </p:nvPicPr>
          <p:blipFill>
            <a:blip r:embed="rId2">
              <a:duotone>
                <a:prstClr val="black"/>
                <a:srgbClr val="FFC000">
                  <a:tint val="45000"/>
                  <a:satMod val="400000"/>
                </a:srgbClr>
              </a:duotone>
              <a:extLst>
                <a:ext uri="{28A0092B-C50C-407E-A947-70E740481C1C}">
                  <a14:useLocalDpi xmlns:a14="http://schemas.microsoft.com/office/drawing/2010/main" xmlns="" val="0"/>
                </a:ext>
              </a:extLst>
            </a:blip>
            <a:srcRect/>
            <a:stretch>
              <a:fillRect/>
            </a:stretch>
          </p:blipFill>
          <p:spPr bwMode="auto">
            <a:xfrm>
              <a:off x="922" y="1325"/>
              <a:ext cx="1040" cy="1009"/>
            </a:xfrm>
            <a:prstGeom prst="rect">
              <a:avLst/>
            </a:prstGeom>
            <a:noFill/>
            <a:ln>
              <a:solidFill>
                <a:schemeClr val="bg1"/>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4"/>
            <p:cNvSpPr>
              <a:spLocks noChangeArrowheads="1"/>
            </p:cNvSpPr>
            <p:nvPr/>
          </p:nvSpPr>
          <p:spPr bwMode="auto">
            <a:xfrm>
              <a:off x="1899" y="1391"/>
              <a:ext cx="448" cy="448"/>
            </a:xfrm>
            <a:prstGeom prst="ellipse">
              <a:avLst/>
            </a:prstGeom>
            <a:solidFill>
              <a:srgbClr val="FF0000"/>
            </a:solidFill>
            <a:ln>
              <a:noFill/>
            </a:ln>
            <a:effectLst/>
            <a:extLst>
              <a:ext uri="{91240B29-F687-4F45-9708-019B960494DF}">
                <a14:hiddenLine xmlns:a14="http://schemas.microsoft.com/office/drawing/2010/main" xmlns="" w="25400">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p>
          </p:txBody>
        </p:sp>
        <p:sp>
          <p:nvSpPr>
            <p:cNvPr id="9" name="Oval 5"/>
            <p:cNvSpPr>
              <a:spLocks noChangeArrowheads="1"/>
            </p:cNvSpPr>
            <p:nvPr/>
          </p:nvSpPr>
          <p:spPr bwMode="auto">
            <a:xfrm>
              <a:off x="1046" y="911"/>
              <a:ext cx="448" cy="448"/>
            </a:xfrm>
            <a:prstGeom prst="ellipse">
              <a:avLst/>
            </a:prstGeom>
            <a:solidFill>
              <a:srgbClr val="FF0000"/>
            </a:solidFill>
            <a:ln>
              <a:noFill/>
            </a:ln>
            <a:effectLst/>
            <a:extLst>
              <a:ext uri="{91240B29-F687-4F45-9708-019B960494DF}">
                <a14:hiddenLine xmlns:a14="http://schemas.microsoft.com/office/drawing/2010/main" xmlns="" w="25400">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p>
          </p:txBody>
        </p:sp>
        <p:sp>
          <p:nvSpPr>
            <p:cNvPr id="10" name="Oval 6"/>
            <p:cNvSpPr>
              <a:spLocks noChangeArrowheads="1"/>
            </p:cNvSpPr>
            <p:nvPr/>
          </p:nvSpPr>
          <p:spPr bwMode="auto">
            <a:xfrm>
              <a:off x="547" y="1795"/>
              <a:ext cx="448" cy="448"/>
            </a:xfrm>
            <a:prstGeom prst="ellipse">
              <a:avLst/>
            </a:prstGeom>
            <a:solidFill>
              <a:srgbClr val="00EE6C"/>
            </a:solidFill>
            <a:ln>
              <a:noFill/>
            </a:ln>
            <a:effectLst/>
            <a:extLst>
              <a:ext uri="{91240B29-F687-4F45-9708-019B960494DF}">
                <a14:hiddenLine xmlns:a14="http://schemas.microsoft.com/office/drawing/2010/main" xmlns="" w="25400">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p>
          </p:txBody>
        </p:sp>
        <p:sp>
          <p:nvSpPr>
            <p:cNvPr id="11" name="Oval 7"/>
            <p:cNvSpPr>
              <a:spLocks noChangeArrowheads="1"/>
            </p:cNvSpPr>
            <p:nvPr/>
          </p:nvSpPr>
          <p:spPr bwMode="auto">
            <a:xfrm>
              <a:off x="1389" y="2291"/>
              <a:ext cx="448" cy="448"/>
            </a:xfrm>
            <a:prstGeom prst="ellipse">
              <a:avLst/>
            </a:prstGeom>
            <a:solidFill>
              <a:srgbClr val="00EE6C"/>
            </a:solidFill>
            <a:ln>
              <a:noFill/>
            </a:ln>
            <a:effectLst/>
            <a:extLst>
              <a:ext uri="{91240B29-F687-4F45-9708-019B960494DF}">
                <a14:hiddenLine xmlns:a14="http://schemas.microsoft.com/office/drawing/2010/main" xmlns="" w="25400">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p>
          </p:txBody>
        </p:sp>
      </p:grpSp>
      <p:grpSp>
        <p:nvGrpSpPr>
          <p:cNvPr id="12" name="Group 14"/>
          <p:cNvGrpSpPr>
            <a:grpSpLocks/>
          </p:cNvGrpSpPr>
          <p:nvPr/>
        </p:nvGrpSpPr>
        <p:grpSpPr bwMode="auto">
          <a:xfrm>
            <a:off x="6018085" y="2134088"/>
            <a:ext cx="1800000" cy="1800000"/>
            <a:chOff x="3372" y="948"/>
            <a:chExt cx="1716" cy="1791"/>
          </a:xfrm>
        </p:grpSpPr>
        <p:pic>
          <p:nvPicPr>
            <p:cNvPr id="13" name="Picture 9"/>
            <p:cNvPicPr>
              <a:picLocks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xmlns="" val="0"/>
                </a:ext>
              </a:extLst>
            </a:blip>
            <a:srcRect/>
            <a:stretch>
              <a:fillRect/>
            </a:stretch>
          </p:blipFill>
          <p:spPr bwMode="auto">
            <a:xfrm>
              <a:off x="3697" y="1310"/>
              <a:ext cx="1040" cy="1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Oval 10"/>
            <p:cNvSpPr>
              <a:spLocks noChangeArrowheads="1"/>
            </p:cNvSpPr>
            <p:nvPr/>
          </p:nvSpPr>
          <p:spPr bwMode="auto">
            <a:xfrm>
              <a:off x="3830" y="948"/>
              <a:ext cx="448" cy="448"/>
            </a:xfrm>
            <a:prstGeom prst="ellipse">
              <a:avLst/>
            </a:prstGeom>
            <a:solidFill>
              <a:srgbClr val="FF0000"/>
            </a:solidFill>
            <a:ln>
              <a:noFill/>
            </a:ln>
            <a:effectLst/>
            <a:extLst>
              <a:ext uri="{91240B29-F687-4F45-9708-019B960494DF}">
                <a14:hiddenLine xmlns:a14="http://schemas.microsoft.com/office/drawing/2010/main" xmlns="" w="25400">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p>
          </p:txBody>
        </p:sp>
        <p:sp>
          <p:nvSpPr>
            <p:cNvPr id="15" name="Oval 11"/>
            <p:cNvSpPr>
              <a:spLocks noChangeArrowheads="1"/>
            </p:cNvSpPr>
            <p:nvPr/>
          </p:nvSpPr>
          <p:spPr bwMode="auto">
            <a:xfrm>
              <a:off x="4159" y="2291"/>
              <a:ext cx="448" cy="448"/>
            </a:xfrm>
            <a:prstGeom prst="ellipse">
              <a:avLst/>
            </a:prstGeom>
            <a:solidFill>
              <a:srgbClr val="FF0000"/>
            </a:solidFill>
            <a:ln>
              <a:noFill/>
            </a:ln>
            <a:effectLst/>
            <a:extLst>
              <a:ext uri="{91240B29-F687-4F45-9708-019B960494DF}">
                <a14:hiddenLine xmlns:a14="http://schemas.microsoft.com/office/drawing/2010/main" xmlns="" w="25400">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p>
          </p:txBody>
        </p:sp>
        <p:sp>
          <p:nvSpPr>
            <p:cNvPr id="16" name="Oval 12"/>
            <p:cNvSpPr>
              <a:spLocks noChangeArrowheads="1"/>
            </p:cNvSpPr>
            <p:nvPr/>
          </p:nvSpPr>
          <p:spPr bwMode="auto">
            <a:xfrm>
              <a:off x="3372" y="1800"/>
              <a:ext cx="448" cy="448"/>
            </a:xfrm>
            <a:prstGeom prst="ellipse">
              <a:avLst/>
            </a:prstGeom>
            <a:solidFill>
              <a:srgbClr val="00EE6C"/>
            </a:solidFill>
            <a:ln>
              <a:noFill/>
            </a:ln>
            <a:effectLst/>
            <a:extLst>
              <a:ext uri="{91240B29-F687-4F45-9708-019B960494DF}">
                <a14:hiddenLine xmlns:a14="http://schemas.microsoft.com/office/drawing/2010/main" xmlns="" w="25400">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p>
          </p:txBody>
        </p:sp>
        <p:sp>
          <p:nvSpPr>
            <p:cNvPr id="17" name="Oval 13"/>
            <p:cNvSpPr>
              <a:spLocks noChangeArrowheads="1"/>
            </p:cNvSpPr>
            <p:nvPr/>
          </p:nvSpPr>
          <p:spPr bwMode="auto">
            <a:xfrm>
              <a:off x="4640" y="1403"/>
              <a:ext cx="448" cy="448"/>
            </a:xfrm>
            <a:prstGeom prst="ellipse">
              <a:avLst/>
            </a:prstGeom>
            <a:solidFill>
              <a:srgbClr val="00EE6C"/>
            </a:solidFill>
            <a:ln>
              <a:noFill/>
            </a:ln>
            <a:effectLst/>
            <a:extLst>
              <a:ext uri="{91240B29-F687-4F45-9708-019B960494DF}">
                <a14:hiddenLine xmlns:a14="http://schemas.microsoft.com/office/drawing/2010/main" xmlns="" w="25400">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p>
          </p:txBody>
        </p:sp>
      </p:grpSp>
      <p:sp>
        <p:nvSpPr>
          <p:cNvPr id="19" name="مستطيل 18"/>
          <p:cNvSpPr/>
          <p:nvPr/>
        </p:nvSpPr>
        <p:spPr>
          <a:xfrm>
            <a:off x="786203" y="4213804"/>
            <a:ext cx="3480719" cy="972382"/>
          </a:xfrm>
          <a:prstGeom prst="rect">
            <a:avLst/>
          </a:prstGeom>
        </p:spPr>
        <p:txBody>
          <a:bodyPr wrap="square">
            <a:spAutoFit/>
          </a:bodyPr>
          <a:lstStyle/>
          <a:p>
            <a:pPr lvl="0" algn="l" rtl="0" eaLnBrk="0" fontAlgn="base" hangingPunct="0">
              <a:lnSpc>
                <a:spcPts val="3600"/>
              </a:lnSpc>
              <a:spcBef>
                <a:spcPts val="1000"/>
              </a:spcBef>
              <a:spcAft>
                <a:spcPts val="1000"/>
              </a:spcAft>
              <a:tabLst>
                <a:tab pos="914400" algn="l"/>
                <a:tab pos="1828800" algn="l"/>
                <a:tab pos="2743200" algn="l"/>
                <a:tab pos="3657600" algn="l"/>
                <a:tab pos="4572000" algn="l"/>
                <a:tab pos="5486400" algn="l"/>
                <a:tab pos="6400800" algn="l"/>
              </a:tabLst>
              <a:defRPr/>
            </a:pPr>
            <a:r>
              <a:rPr lang="en-US" sz="2400" i="1" dirty="0" err="1">
                <a:latin typeface="Times New Roman" pitchFamily="18" charset="0"/>
                <a:cs typeface="Times New Roman" pitchFamily="18" charset="0"/>
              </a:rPr>
              <a:t>cis</a:t>
            </a:r>
            <a:r>
              <a:rPr lang="en-US" sz="2400" dirty="0">
                <a:latin typeface="Times New Roman" pitchFamily="18" charset="0"/>
                <a:cs typeface="Times New Roman" pitchFamily="18" charset="0"/>
              </a:rPr>
              <a:t> (identical or </a:t>
            </a:r>
            <a:r>
              <a:rPr lang="en-US" sz="2400" dirty="0" smtClean="0">
                <a:latin typeface="Times New Roman" pitchFamily="18" charset="0"/>
                <a:cs typeface="Times New Roman" pitchFamily="18" charset="0"/>
              </a:rPr>
              <a:t>analogous substituents on </a:t>
            </a:r>
            <a:r>
              <a:rPr lang="en-US" sz="2400" dirty="0">
                <a:latin typeface="Times New Roman" pitchFamily="18" charset="0"/>
                <a:cs typeface="Times New Roman" pitchFamily="18" charset="0"/>
              </a:rPr>
              <a:t>same side)</a:t>
            </a:r>
          </a:p>
        </p:txBody>
      </p:sp>
      <p:sp>
        <p:nvSpPr>
          <p:cNvPr id="21" name="مستطيل 20"/>
          <p:cNvSpPr/>
          <p:nvPr/>
        </p:nvSpPr>
        <p:spPr>
          <a:xfrm>
            <a:off x="4949663" y="4213805"/>
            <a:ext cx="3909569" cy="972382"/>
          </a:xfrm>
          <a:prstGeom prst="rect">
            <a:avLst/>
          </a:prstGeom>
        </p:spPr>
        <p:txBody>
          <a:bodyPr wrap="square">
            <a:spAutoFit/>
          </a:bodyPr>
          <a:lstStyle/>
          <a:p>
            <a:pPr lvl="0" algn="l" rtl="0" eaLnBrk="0" fontAlgn="base" hangingPunct="0">
              <a:lnSpc>
                <a:spcPts val="3600"/>
              </a:lnSpc>
              <a:spcBef>
                <a:spcPts val="1000"/>
              </a:spcBef>
              <a:spcAft>
                <a:spcPts val="1000"/>
              </a:spcAft>
              <a:tabLst>
                <a:tab pos="457200" algn="l"/>
                <a:tab pos="3657600" algn="l"/>
                <a:tab pos="5486400" algn="l"/>
              </a:tabLst>
              <a:defRPr/>
            </a:pPr>
            <a:r>
              <a:rPr lang="en-US" sz="2400" i="1" kern="0" dirty="0">
                <a:latin typeface="Times New Roman" pitchFamily="18" charset="0"/>
                <a:cs typeface="Times New Roman" pitchFamily="18" charset="0"/>
              </a:rPr>
              <a:t>trans</a:t>
            </a:r>
            <a:r>
              <a:rPr lang="en-US" sz="2400" kern="0" dirty="0">
                <a:latin typeface="Times New Roman" pitchFamily="18" charset="0"/>
                <a:cs typeface="Times New Roman" pitchFamily="18" charset="0"/>
              </a:rPr>
              <a:t> (identical or </a:t>
            </a:r>
            <a:r>
              <a:rPr lang="en-US" sz="2400" kern="0" dirty="0" smtClean="0">
                <a:latin typeface="Times New Roman" pitchFamily="18" charset="0"/>
                <a:cs typeface="Times New Roman" pitchFamily="18" charset="0"/>
              </a:rPr>
              <a:t>analogous </a:t>
            </a:r>
            <a:r>
              <a:rPr lang="en-US" sz="2400" kern="0" dirty="0">
                <a:latin typeface="Times New Roman" pitchFamily="18" charset="0"/>
                <a:cs typeface="Times New Roman" pitchFamily="18" charset="0"/>
              </a:rPr>
              <a:t>substituents </a:t>
            </a:r>
            <a:r>
              <a:rPr lang="en-US" sz="2400" kern="0" dirty="0" smtClean="0">
                <a:latin typeface="Times New Roman" pitchFamily="18" charset="0"/>
                <a:cs typeface="Times New Roman" pitchFamily="18" charset="0"/>
              </a:rPr>
              <a:t>on </a:t>
            </a:r>
            <a:r>
              <a:rPr lang="en-US" sz="2400" kern="0" dirty="0">
                <a:latin typeface="Times New Roman" pitchFamily="18" charset="0"/>
                <a:cs typeface="Times New Roman" pitchFamily="18" charset="0"/>
              </a:rPr>
              <a:t>opposite sides)</a:t>
            </a:r>
          </a:p>
        </p:txBody>
      </p:sp>
    </p:spTree>
    <p:extLst>
      <p:ext uri="{BB962C8B-B14F-4D97-AF65-F5344CB8AC3E}">
        <p14:creationId xmlns:p14="http://schemas.microsoft.com/office/powerpoint/2010/main" xmlns="" val="3948059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87624" y="760782"/>
            <a:ext cx="7038528" cy="4154984"/>
          </a:xfrm>
          <a:prstGeom prst="rect">
            <a:avLst/>
          </a:prstGeom>
        </p:spPr>
        <p:txBody>
          <a:bodyPr wrap="square">
            <a:spAutoFit/>
          </a:bodyPr>
          <a:lstStyle/>
          <a:p>
            <a:pPr lvl="0" algn="l" rtl="0" fontAlgn="base">
              <a:spcBef>
                <a:spcPct val="50000"/>
              </a:spcBef>
              <a:spcAft>
                <a:spcPct val="0"/>
              </a:spcAft>
            </a:pPr>
            <a:r>
              <a:rPr lang="en-US" sz="2400" dirty="0">
                <a:solidFill>
                  <a:srgbClr val="000000"/>
                </a:solidFill>
                <a:latin typeface="Times New Roman" pitchFamily="18" charset="0"/>
              </a:rPr>
              <a:t>If </a:t>
            </a:r>
            <a:r>
              <a:rPr lang="en-US" sz="2400" u="sng" dirty="0">
                <a:solidFill>
                  <a:srgbClr val="000000"/>
                </a:solidFill>
                <a:latin typeface="Times New Roman" pitchFamily="18" charset="0"/>
              </a:rPr>
              <a:t>either</a:t>
            </a:r>
            <a:r>
              <a:rPr lang="en-US" sz="2400" dirty="0">
                <a:solidFill>
                  <a:srgbClr val="000000"/>
                </a:solidFill>
                <a:latin typeface="Times New Roman" pitchFamily="18" charset="0"/>
              </a:rPr>
              <a:t> </a:t>
            </a:r>
            <a:r>
              <a:rPr lang="en-US" sz="2400" i="1" dirty="0">
                <a:solidFill>
                  <a:srgbClr val="000000"/>
                </a:solidFill>
                <a:latin typeface="Times New Roman" pitchFamily="18" charset="0"/>
              </a:rPr>
              <a:t>vinyl</a:t>
            </a:r>
            <a:r>
              <a:rPr lang="en-US" sz="2400" dirty="0">
                <a:solidFill>
                  <a:srgbClr val="000000"/>
                </a:solidFill>
                <a:latin typeface="Times New Roman" pitchFamily="18" charset="0"/>
              </a:rPr>
              <a:t> carbon is bonded to two equivalent groups, then </a:t>
            </a:r>
            <a:r>
              <a:rPr lang="en-US" sz="2400" u="sng" dirty="0">
                <a:solidFill>
                  <a:srgbClr val="000000"/>
                </a:solidFill>
                <a:latin typeface="Times New Roman" pitchFamily="18" charset="0"/>
              </a:rPr>
              <a:t>no</a:t>
            </a:r>
            <a:r>
              <a:rPr lang="en-US" sz="2400" dirty="0">
                <a:solidFill>
                  <a:srgbClr val="000000"/>
                </a:solidFill>
                <a:latin typeface="Times New Roman" pitchFamily="18" charset="0"/>
              </a:rPr>
              <a:t> geometric isomerism exists.</a:t>
            </a:r>
          </a:p>
          <a:p>
            <a:pPr lvl="0" algn="l" rtl="0" fontAlgn="base">
              <a:spcBef>
                <a:spcPct val="50000"/>
              </a:spcBef>
              <a:spcAft>
                <a:spcPct val="0"/>
              </a:spcAft>
            </a:pPr>
            <a:endParaRPr lang="en-US" sz="2400" dirty="0">
              <a:solidFill>
                <a:srgbClr val="000000"/>
              </a:solidFill>
              <a:latin typeface="Times New Roman" pitchFamily="18" charset="0"/>
            </a:endParaRPr>
          </a:p>
          <a:p>
            <a:pPr lvl="0" algn="l" rtl="0" fontAlgn="base">
              <a:spcBef>
                <a:spcPct val="50000"/>
              </a:spcBef>
              <a:spcAft>
                <a:spcPct val="0"/>
              </a:spcAft>
            </a:pPr>
            <a:r>
              <a:rPr lang="en-US" sz="2400" dirty="0">
                <a:solidFill>
                  <a:srgbClr val="000000"/>
                </a:solidFill>
                <a:latin typeface="Times New Roman" pitchFamily="18" charset="0"/>
              </a:rPr>
              <a:t>CH</a:t>
            </a:r>
            <a:r>
              <a:rPr lang="en-US" sz="2400" baseline="-25000" dirty="0">
                <a:solidFill>
                  <a:srgbClr val="000000"/>
                </a:solidFill>
                <a:latin typeface="Times New Roman" pitchFamily="18" charset="0"/>
              </a:rPr>
              <a:t>3</a:t>
            </a:r>
            <a:r>
              <a:rPr lang="en-US" sz="2400" dirty="0">
                <a:solidFill>
                  <a:srgbClr val="000000"/>
                </a:solidFill>
                <a:latin typeface="Times New Roman" pitchFamily="18" charset="0"/>
              </a:rPr>
              <a:t>CH=CHCH</a:t>
            </a:r>
            <a:r>
              <a:rPr lang="en-US" sz="2400" baseline="-25000" dirty="0">
                <a:solidFill>
                  <a:srgbClr val="000000"/>
                </a:solidFill>
                <a:latin typeface="Times New Roman" pitchFamily="18" charset="0"/>
              </a:rPr>
              <a:t>3</a:t>
            </a:r>
            <a:r>
              <a:rPr lang="en-US" sz="2400" dirty="0">
                <a:solidFill>
                  <a:srgbClr val="000000"/>
                </a:solidFill>
                <a:latin typeface="Times New Roman" pitchFamily="18" charset="0"/>
              </a:rPr>
              <a:t>          	  CH</a:t>
            </a:r>
            <a:r>
              <a:rPr lang="en-US" sz="2400" baseline="-25000" dirty="0">
                <a:solidFill>
                  <a:srgbClr val="000000"/>
                </a:solidFill>
                <a:latin typeface="Times New Roman" pitchFamily="18" charset="0"/>
              </a:rPr>
              <a:t>3</a:t>
            </a:r>
            <a:r>
              <a:rPr lang="en-US" sz="2400" dirty="0">
                <a:solidFill>
                  <a:srgbClr val="000000"/>
                </a:solidFill>
                <a:latin typeface="Times New Roman" pitchFamily="18" charset="0"/>
              </a:rPr>
              <a:t>CH</a:t>
            </a:r>
            <a:r>
              <a:rPr lang="en-US" sz="2400" baseline="-25000" dirty="0">
                <a:solidFill>
                  <a:srgbClr val="000000"/>
                </a:solidFill>
                <a:latin typeface="Times New Roman" pitchFamily="18" charset="0"/>
              </a:rPr>
              <a:t>2</a:t>
            </a:r>
            <a:r>
              <a:rPr lang="en-US" sz="2400" dirty="0">
                <a:solidFill>
                  <a:srgbClr val="000000"/>
                </a:solidFill>
                <a:latin typeface="Times New Roman" pitchFamily="18" charset="0"/>
              </a:rPr>
              <a:t>CH=C</a:t>
            </a:r>
            <a:r>
              <a:rPr lang="en-US" sz="2400" dirty="0">
                <a:solidFill>
                  <a:srgbClr val="3333CC"/>
                </a:solidFill>
                <a:latin typeface="Times New Roman" pitchFamily="18" charset="0"/>
              </a:rPr>
              <a:t>H</a:t>
            </a:r>
            <a:r>
              <a:rPr lang="en-US" sz="2400" baseline="-25000" dirty="0">
                <a:solidFill>
                  <a:srgbClr val="3333CC"/>
                </a:solidFill>
                <a:latin typeface="Times New Roman" pitchFamily="18" charset="0"/>
              </a:rPr>
              <a:t>2</a:t>
            </a:r>
            <a:endParaRPr lang="en-US" sz="2400" dirty="0">
              <a:solidFill>
                <a:srgbClr val="3333CC"/>
              </a:solidFill>
              <a:latin typeface="Times New Roman" pitchFamily="18" charset="0"/>
            </a:endParaRPr>
          </a:p>
          <a:p>
            <a:pPr lvl="0" algn="l" rtl="0" fontAlgn="base">
              <a:spcBef>
                <a:spcPct val="50000"/>
              </a:spcBef>
              <a:spcAft>
                <a:spcPct val="0"/>
              </a:spcAft>
            </a:pPr>
            <a:r>
              <a:rPr lang="en-US" sz="2400" dirty="0">
                <a:solidFill>
                  <a:srgbClr val="000000"/>
                </a:solidFill>
                <a:latin typeface="Times New Roman" pitchFamily="18" charset="0"/>
              </a:rPr>
              <a:t>         yes				</a:t>
            </a:r>
            <a:r>
              <a:rPr lang="en-US" sz="2400" dirty="0">
                <a:solidFill>
                  <a:srgbClr val="3333CC"/>
                </a:solidFill>
                <a:latin typeface="Times New Roman" pitchFamily="18" charset="0"/>
              </a:rPr>
              <a:t>no</a:t>
            </a:r>
          </a:p>
          <a:p>
            <a:pPr lvl="0" algn="l" rtl="0" fontAlgn="base">
              <a:spcBef>
                <a:spcPct val="50000"/>
              </a:spcBef>
              <a:spcAft>
                <a:spcPct val="0"/>
              </a:spcAft>
            </a:pPr>
            <a:endParaRPr lang="en-US" sz="2400" dirty="0">
              <a:solidFill>
                <a:srgbClr val="3333CC"/>
              </a:solidFill>
              <a:latin typeface="Times New Roman" pitchFamily="18" charset="0"/>
            </a:endParaRPr>
          </a:p>
          <a:p>
            <a:pPr lvl="0" algn="l" rtl="0" fontAlgn="base">
              <a:lnSpc>
                <a:spcPct val="50000"/>
              </a:lnSpc>
              <a:spcBef>
                <a:spcPct val="50000"/>
              </a:spcBef>
              <a:spcAft>
                <a:spcPct val="0"/>
              </a:spcAft>
            </a:pPr>
            <a:r>
              <a:rPr lang="en-US" sz="2400" dirty="0">
                <a:solidFill>
                  <a:srgbClr val="000000"/>
                </a:solidFill>
                <a:latin typeface="Times New Roman" pitchFamily="18" charset="0"/>
              </a:rPr>
              <a:t>                                                               CH</a:t>
            </a:r>
            <a:r>
              <a:rPr lang="en-US" sz="2400" baseline="-25000" dirty="0">
                <a:solidFill>
                  <a:srgbClr val="000000"/>
                </a:solidFill>
                <a:latin typeface="Times New Roman" pitchFamily="18" charset="0"/>
              </a:rPr>
              <a:t>3</a:t>
            </a:r>
            <a:endParaRPr lang="en-US" sz="2400" dirty="0">
              <a:solidFill>
                <a:srgbClr val="000000"/>
              </a:solidFill>
              <a:latin typeface="Times New Roman" pitchFamily="18" charset="0"/>
            </a:endParaRPr>
          </a:p>
          <a:p>
            <a:pPr lvl="0" algn="l" rtl="0" fontAlgn="base">
              <a:lnSpc>
                <a:spcPct val="50000"/>
              </a:lnSpc>
              <a:spcBef>
                <a:spcPct val="50000"/>
              </a:spcBef>
              <a:spcAft>
                <a:spcPct val="0"/>
              </a:spcAft>
            </a:pPr>
            <a:r>
              <a:rPr lang="en-US" sz="2400" dirty="0">
                <a:solidFill>
                  <a:srgbClr val="3333CC"/>
                </a:solidFill>
                <a:latin typeface="Times New Roman" pitchFamily="18" charset="0"/>
              </a:rPr>
              <a:t>(CH</a:t>
            </a:r>
            <a:r>
              <a:rPr lang="en-US" sz="2400" baseline="-25000" dirty="0">
                <a:solidFill>
                  <a:srgbClr val="3333CC"/>
                </a:solidFill>
                <a:latin typeface="Times New Roman" pitchFamily="18" charset="0"/>
              </a:rPr>
              <a:t>3</a:t>
            </a:r>
            <a:r>
              <a:rPr lang="en-US" sz="2400" dirty="0">
                <a:solidFill>
                  <a:srgbClr val="3333CC"/>
                </a:solidFill>
                <a:latin typeface="Times New Roman" pitchFamily="18" charset="0"/>
              </a:rPr>
              <a:t>)</a:t>
            </a:r>
            <a:r>
              <a:rPr lang="en-US" sz="2400" baseline="-25000" dirty="0">
                <a:solidFill>
                  <a:srgbClr val="3333CC"/>
                </a:solidFill>
                <a:latin typeface="Times New Roman" pitchFamily="18" charset="0"/>
              </a:rPr>
              <a:t>2</a:t>
            </a:r>
            <a:r>
              <a:rPr lang="en-US" sz="2400" dirty="0">
                <a:solidFill>
                  <a:srgbClr val="000000"/>
                </a:solidFill>
                <a:latin typeface="Times New Roman" pitchFamily="18" charset="0"/>
              </a:rPr>
              <a:t>C=CHCH</a:t>
            </a:r>
            <a:r>
              <a:rPr lang="en-US" sz="2400" baseline="-25000" dirty="0">
                <a:solidFill>
                  <a:srgbClr val="000000"/>
                </a:solidFill>
                <a:latin typeface="Times New Roman" pitchFamily="18" charset="0"/>
              </a:rPr>
              <a:t>3</a:t>
            </a:r>
            <a:r>
              <a:rPr lang="en-US" sz="2400" dirty="0">
                <a:solidFill>
                  <a:srgbClr val="000000"/>
                </a:solidFill>
                <a:latin typeface="Times New Roman" pitchFamily="18" charset="0"/>
              </a:rPr>
              <a:t>		CH</a:t>
            </a:r>
            <a:r>
              <a:rPr lang="en-US" sz="2400" baseline="-25000" dirty="0">
                <a:solidFill>
                  <a:srgbClr val="000000"/>
                </a:solidFill>
                <a:latin typeface="Times New Roman" pitchFamily="18" charset="0"/>
              </a:rPr>
              <a:t>3</a:t>
            </a:r>
            <a:r>
              <a:rPr lang="en-US" sz="2400" dirty="0">
                <a:solidFill>
                  <a:srgbClr val="000000"/>
                </a:solidFill>
                <a:latin typeface="Times New Roman" pitchFamily="18" charset="0"/>
              </a:rPr>
              <a:t>CH=CCH</a:t>
            </a:r>
            <a:r>
              <a:rPr lang="en-US" sz="2400" baseline="-25000" dirty="0">
                <a:solidFill>
                  <a:srgbClr val="000000"/>
                </a:solidFill>
                <a:latin typeface="Times New Roman" pitchFamily="18" charset="0"/>
              </a:rPr>
              <a:t>2</a:t>
            </a:r>
            <a:r>
              <a:rPr lang="en-US" sz="2400" dirty="0">
                <a:solidFill>
                  <a:srgbClr val="000000"/>
                </a:solidFill>
                <a:latin typeface="Times New Roman" pitchFamily="18" charset="0"/>
              </a:rPr>
              <a:t>CH</a:t>
            </a:r>
            <a:r>
              <a:rPr lang="en-US" sz="2400" baseline="-25000" dirty="0">
                <a:solidFill>
                  <a:srgbClr val="000000"/>
                </a:solidFill>
                <a:latin typeface="Times New Roman" pitchFamily="18" charset="0"/>
              </a:rPr>
              <a:t>3</a:t>
            </a:r>
            <a:endParaRPr lang="en-US" sz="2400" dirty="0">
              <a:solidFill>
                <a:srgbClr val="000000"/>
              </a:solidFill>
              <a:latin typeface="Times New Roman" pitchFamily="18" charset="0"/>
            </a:endParaRPr>
          </a:p>
          <a:p>
            <a:pPr lvl="0" algn="l" rtl="0" fontAlgn="base">
              <a:lnSpc>
                <a:spcPct val="50000"/>
              </a:lnSpc>
              <a:spcBef>
                <a:spcPct val="50000"/>
              </a:spcBef>
              <a:spcAft>
                <a:spcPct val="0"/>
              </a:spcAft>
            </a:pPr>
            <a:r>
              <a:rPr lang="en-US" sz="2400" dirty="0">
                <a:solidFill>
                  <a:srgbClr val="000000"/>
                </a:solidFill>
                <a:latin typeface="Times New Roman" pitchFamily="18" charset="0"/>
              </a:rPr>
              <a:t>         </a:t>
            </a:r>
            <a:r>
              <a:rPr lang="en-US" sz="2400" dirty="0">
                <a:solidFill>
                  <a:srgbClr val="3333CC"/>
                </a:solidFill>
                <a:latin typeface="Times New Roman" pitchFamily="18" charset="0"/>
              </a:rPr>
              <a:t> no </a:t>
            </a:r>
            <a:r>
              <a:rPr lang="en-US" sz="2400" dirty="0">
                <a:solidFill>
                  <a:srgbClr val="000000"/>
                </a:solidFill>
                <a:latin typeface="Times New Roman" pitchFamily="18" charset="0"/>
              </a:rPr>
              <a:t>                                               yes</a:t>
            </a:r>
          </a:p>
        </p:txBody>
      </p:sp>
    </p:spTree>
    <p:extLst>
      <p:ext uri="{BB962C8B-B14F-4D97-AF65-F5344CB8AC3E}">
        <p14:creationId xmlns:p14="http://schemas.microsoft.com/office/powerpoint/2010/main" xmlns="" val="2653703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0827" y="357166"/>
            <a:ext cx="1481496" cy="461665"/>
          </a:xfrm>
          <a:prstGeom prst="rect">
            <a:avLst/>
          </a:prstGeom>
        </p:spPr>
        <p:txBody>
          <a:bodyPr wrap="none">
            <a:spAutoFit/>
          </a:bodyPr>
          <a:lstStyle/>
          <a:p>
            <a:pPr lvl="0"/>
            <a:r>
              <a:rPr lang="en-US" sz="2400" dirty="0" smtClean="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pSp>
        <p:nvGrpSpPr>
          <p:cNvPr id="37" name="Group 36"/>
          <p:cNvGrpSpPr/>
          <p:nvPr/>
        </p:nvGrpSpPr>
        <p:grpSpPr>
          <a:xfrm>
            <a:off x="3929058" y="785794"/>
            <a:ext cx="3548892" cy="2050058"/>
            <a:chOff x="3428992" y="3314113"/>
            <a:chExt cx="3548892" cy="2050058"/>
          </a:xfrm>
        </p:grpSpPr>
        <p:sp>
          <p:nvSpPr>
            <p:cNvPr id="5" name="Rectangle 3"/>
            <p:cNvSpPr>
              <a:spLocks noChangeArrowheads="1"/>
            </p:cNvSpPr>
            <p:nvPr/>
          </p:nvSpPr>
          <p:spPr bwMode="auto">
            <a:xfrm>
              <a:off x="3428992" y="4714884"/>
              <a:ext cx="3408362" cy="649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smtClean="0">
                  <a:latin typeface="Times New Roman" pitchFamily="18" charset="0"/>
                  <a:cs typeface="Times New Roman" pitchFamily="18" charset="0"/>
                </a:rPr>
                <a:t>trans-</a:t>
              </a:r>
              <a:r>
                <a:rPr lang="en-US" sz="2000" dirty="0" smtClean="0">
                  <a:latin typeface="Times New Roman" pitchFamily="18" charset="0"/>
                  <a:cs typeface="Times New Roman" pitchFamily="18" charset="0"/>
                </a:rPr>
                <a:t>2-Butene</a:t>
              </a:r>
              <a:endParaRPr lang="en-US" sz="2000" dirty="0">
                <a:latin typeface="Times New Roman" pitchFamily="18" charset="0"/>
                <a:cs typeface="Times New Roman" pitchFamily="18" charset="0"/>
              </a:endParaRPr>
            </a:p>
          </p:txBody>
        </p:sp>
        <p:grpSp>
          <p:nvGrpSpPr>
            <p:cNvPr id="6" name="Group 18"/>
            <p:cNvGrpSpPr>
              <a:grpSpLocks/>
            </p:cNvGrpSpPr>
            <p:nvPr/>
          </p:nvGrpSpPr>
          <p:grpSpPr bwMode="auto">
            <a:xfrm>
              <a:off x="5214998" y="3314113"/>
              <a:ext cx="1762886" cy="1303449"/>
              <a:chOff x="3296" y="2391"/>
              <a:chExt cx="1583" cy="1170"/>
            </a:xfrm>
          </p:grpSpPr>
          <p:sp>
            <p:nvSpPr>
              <p:cNvPr id="7" name="Rectangle 4"/>
              <p:cNvSpPr>
                <a:spLocks noChangeArrowheads="1"/>
              </p:cNvSpPr>
              <p:nvPr/>
            </p:nvSpPr>
            <p:spPr bwMode="auto">
              <a:xfrm>
                <a:off x="3296" y="2391"/>
                <a:ext cx="379"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r>
                  <a:rPr lang="en-US" baseline="-25000" dirty="0">
                    <a:latin typeface="Arial" pitchFamily="34" charset="0"/>
                  </a:rPr>
                  <a:t>3</a:t>
                </a:r>
                <a:r>
                  <a:rPr lang="en-US" dirty="0">
                    <a:latin typeface="Arial" pitchFamily="34" charset="0"/>
                  </a:rPr>
                  <a:t>C</a:t>
                </a:r>
              </a:p>
            </p:txBody>
          </p:sp>
          <p:grpSp>
            <p:nvGrpSpPr>
              <p:cNvPr id="8" name="Group 14"/>
              <p:cNvGrpSpPr>
                <a:grpSpLocks/>
              </p:cNvGrpSpPr>
              <p:nvPr/>
            </p:nvGrpSpPr>
            <p:grpSpPr bwMode="auto">
              <a:xfrm>
                <a:off x="3564" y="2654"/>
                <a:ext cx="934" cy="744"/>
                <a:chOff x="3564" y="2654"/>
                <a:chExt cx="934" cy="744"/>
              </a:xfrm>
            </p:grpSpPr>
            <p:sp>
              <p:nvSpPr>
                <p:cNvPr id="12" name="Rectangle 5"/>
                <p:cNvSpPr>
                  <a:spLocks noChangeArrowheads="1"/>
                </p:cNvSpPr>
                <p:nvPr/>
              </p:nvSpPr>
              <p:spPr bwMode="auto">
                <a:xfrm>
                  <a:off x="3656" y="2869"/>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sp>
              <p:nvSpPr>
                <p:cNvPr id="13" name="Rectangle 6"/>
                <p:cNvSpPr>
                  <a:spLocks noChangeArrowheads="1"/>
                </p:cNvSpPr>
                <p:nvPr/>
              </p:nvSpPr>
              <p:spPr bwMode="auto">
                <a:xfrm>
                  <a:off x="4137" y="2877"/>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a:latin typeface="Arial" pitchFamily="34" charset="0"/>
                    </a:rPr>
                    <a:t>C</a:t>
                  </a:r>
                </a:p>
              </p:txBody>
            </p:sp>
            <p:grpSp>
              <p:nvGrpSpPr>
                <p:cNvPr id="14" name="Group 9"/>
                <p:cNvGrpSpPr>
                  <a:grpSpLocks/>
                </p:cNvGrpSpPr>
                <p:nvPr/>
              </p:nvGrpSpPr>
              <p:grpSpPr bwMode="auto">
                <a:xfrm>
                  <a:off x="3910" y="2998"/>
                  <a:ext cx="241" cy="63"/>
                  <a:chOff x="3910" y="2998"/>
                  <a:chExt cx="241" cy="63"/>
                </a:xfrm>
              </p:grpSpPr>
              <p:sp>
                <p:nvSpPr>
                  <p:cNvPr id="19" name="Line 7"/>
                  <p:cNvSpPr>
                    <a:spLocks noChangeShapeType="1"/>
                  </p:cNvSpPr>
                  <p:nvPr/>
                </p:nvSpPr>
                <p:spPr bwMode="auto">
                  <a:xfrm>
                    <a:off x="3913" y="2998"/>
                    <a:ext cx="238" cy="0"/>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20" name="Line 8"/>
                  <p:cNvSpPr>
                    <a:spLocks noChangeShapeType="1"/>
                  </p:cNvSpPr>
                  <p:nvPr/>
                </p:nvSpPr>
                <p:spPr bwMode="auto">
                  <a:xfrm>
                    <a:off x="3910" y="3061"/>
                    <a:ext cx="238" cy="0"/>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15" name="Line 10"/>
                <p:cNvSpPr>
                  <a:spLocks noChangeShapeType="1"/>
                </p:cNvSpPr>
                <p:nvPr/>
              </p:nvSpPr>
              <p:spPr bwMode="auto">
                <a:xfrm flipH="1">
                  <a:off x="4328" y="2656"/>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16" name="Line 11"/>
                <p:cNvSpPr>
                  <a:spLocks noChangeShapeType="1"/>
                </p:cNvSpPr>
                <p:nvPr/>
              </p:nvSpPr>
              <p:spPr bwMode="auto">
                <a:xfrm flipH="1" flipV="1">
                  <a:off x="4327" y="3146"/>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17" name="Line 12"/>
                <p:cNvSpPr>
                  <a:spLocks noChangeShapeType="1"/>
                </p:cNvSpPr>
                <p:nvPr/>
              </p:nvSpPr>
              <p:spPr bwMode="auto">
                <a:xfrm>
                  <a:off x="3564" y="2654"/>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18" name="Line 13"/>
                <p:cNvSpPr>
                  <a:spLocks noChangeShapeType="1"/>
                </p:cNvSpPr>
                <p:nvPr/>
              </p:nvSpPr>
              <p:spPr bwMode="auto">
                <a:xfrm flipV="1">
                  <a:off x="3565" y="3144"/>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9" name="Rectangle 15"/>
              <p:cNvSpPr>
                <a:spLocks noChangeArrowheads="1"/>
              </p:cNvSpPr>
              <p:nvPr/>
            </p:nvSpPr>
            <p:spPr bwMode="auto">
              <a:xfrm>
                <a:off x="4500" y="3330"/>
                <a:ext cx="379"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CH</a:t>
                </a:r>
                <a:r>
                  <a:rPr lang="en-US" baseline="-25000" dirty="0">
                    <a:latin typeface="Arial" pitchFamily="34" charset="0"/>
                  </a:rPr>
                  <a:t>3</a:t>
                </a:r>
              </a:p>
            </p:txBody>
          </p:sp>
          <p:sp>
            <p:nvSpPr>
              <p:cNvPr id="10" name="Rectangle 16"/>
              <p:cNvSpPr>
                <a:spLocks noChangeArrowheads="1"/>
              </p:cNvSpPr>
              <p:nvPr/>
            </p:nvSpPr>
            <p:spPr bwMode="auto">
              <a:xfrm>
                <a:off x="4451" y="2391"/>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11" name="Rectangle 17"/>
              <p:cNvSpPr>
                <a:spLocks noChangeArrowheads="1"/>
              </p:cNvSpPr>
              <p:nvPr/>
            </p:nvSpPr>
            <p:spPr bwMode="auto">
              <a:xfrm>
                <a:off x="3422" y="3329"/>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grpSp>
        <p:nvGrpSpPr>
          <p:cNvPr id="36" name="Group 35"/>
          <p:cNvGrpSpPr/>
          <p:nvPr/>
        </p:nvGrpSpPr>
        <p:grpSpPr>
          <a:xfrm>
            <a:off x="2357422" y="3071810"/>
            <a:ext cx="2182812" cy="2006610"/>
            <a:chOff x="1928794" y="3429223"/>
            <a:chExt cx="2182812" cy="2006610"/>
          </a:xfrm>
        </p:grpSpPr>
        <p:sp>
          <p:nvSpPr>
            <p:cNvPr id="4" name="Rectangle 2"/>
            <p:cNvSpPr>
              <a:spLocks noChangeArrowheads="1"/>
            </p:cNvSpPr>
            <p:nvPr/>
          </p:nvSpPr>
          <p:spPr bwMode="auto">
            <a:xfrm>
              <a:off x="1928794" y="4786545"/>
              <a:ext cx="2182812" cy="649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smtClean="0">
                  <a:latin typeface="Times New Roman" pitchFamily="18" charset="0"/>
                  <a:cs typeface="Times New Roman" pitchFamily="18" charset="0"/>
                </a:rPr>
                <a:t>cis-</a:t>
              </a:r>
              <a:r>
                <a:rPr lang="en-US" sz="2000" dirty="0" smtClean="0">
                  <a:latin typeface="Times New Roman" pitchFamily="18" charset="0"/>
                  <a:cs typeface="Times New Roman" pitchFamily="18" charset="0"/>
                </a:rPr>
                <a:t>1,2-dichloroethene</a:t>
              </a:r>
              <a:endParaRPr lang="en-US" sz="2000" dirty="0">
                <a:latin typeface="Times New Roman" pitchFamily="18" charset="0"/>
                <a:cs typeface="Times New Roman" pitchFamily="18" charset="0"/>
              </a:endParaRPr>
            </a:p>
          </p:txBody>
        </p:sp>
        <p:grpSp>
          <p:nvGrpSpPr>
            <p:cNvPr id="21" name="Group 33"/>
            <p:cNvGrpSpPr>
              <a:grpSpLocks/>
            </p:cNvGrpSpPr>
            <p:nvPr/>
          </p:nvGrpSpPr>
          <p:grpSpPr bwMode="auto">
            <a:xfrm>
              <a:off x="2120504" y="3429223"/>
              <a:ext cx="1497905" cy="1250411"/>
              <a:chOff x="485" y="2408"/>
              <a:chExt cx="1503" cy="1152"/>
            </a:xfrm>
          </p:grpSpPr>
          <p:sp>
            <p:nvSpPr>
              <p:cNvPr id="22" name="Rectangle 19"/>
              <p:cNvSpPr>
                <a:spLocks noChangeArrowheads="1"/>
              </p:cNvSpPr>
              <p:nvPr/>
            </p:nvSpPr>
            <p:spPr bwMode="auto">
              <a:xfrm>
                <a:off x="651" y="3329"/>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23" name="Rectangle 20"/>
              <p:cNvSpPr>
                <a:spLocks noChangeArrowheads="1"/>
              </p:cNvSpPr>
              <p:nvPr/>
            </p:nvSpPr>
            <p:spPr bwMode="auto">
              <a:xfrm>
                <a:off x="1583" y="2408"/>
                <a:ext cx="402" cy="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smtClean="0">
                    <a:latin typeface="Arial" pitchFamily="34" charset="0"/>
                  </a:rPr>
                  <a:t>Cl</a:t>
                </a:r>
                <a:endParaRPr lang="en-US" baseline="-25000" dirty="0">
                  <a:latin typeface="Arial" pitchFamily="34" charset="0"/>
                </a:endParaRPr>
              </a:p>
            </p:txBody>
          </p:sp>
          <p:grpSp>
            <p:nvGrpSpPr>
              <p:cNvPr id="24" name="Group 30"/>
              <p:cNvGrpSpPr>
                <a:grpSpLocks/>
              </p:cNvGrpSpPr>
              <p:nvPr/>
            </p:nvGrpSpPr>
            <p:grpSpPr bwMode="auto">
              <a:xfrm>
                <a:off x="781" y="2657"/>
                <a:ext cx="934" cy="744"/>
                <a:chOff x="781" y="2657"/>
                <a:chExt cx="934" cy="744"/>
              </a:xfrm>
            </p:grpSpPr>
            <p:sp>
              <p:nvSpPr>
                <p:cNvPr id="27" name="Rectangle 21"/>
                <p:cNvSpPr>
                  <a:spLocks noChangeArrowheads="1"/>
                </p:cNvSpPr>
                <p:nvPr/>
              </p:nvSpPr>
              <p:spPr bwMode="auto">
                <a:xfrm>
                  <a:off x="873" y="2872"/>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a:latin typeface="Arial" pitchFamily="34" charset="0"/>
                    </a:rPr>
                    <a:t>C</a:t>
                  </a:r>
                </a:p>
              </p:txBody>
            </p:sp>
            <p:sp>
              <p:nvSpPr>
                <p:cNvPr id="28" name="Rectangle 22"/>
                <p:cNvSpPr>
                  <a:spLocks noChangeArrowheads="1"/>
                </p:cNvSpPr>
                <p:nvPr/>
              </p:nvSpPr>
              <p:spPr bwMode="auto">
                <a:xfrm>
                  <a:off x="1354" y="2880"/>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grpSp>
              <p:nvGrpSpPr>
                <p:cNvPr id="29" name="Group 25"/>
                <p:cNvGrpSpPr>
                  <a:grpSpLocks/>
                </p:cNvGrpSpPr>
                <p:nvPr/>
              </p:nvGrpSpPr>
              <p:grpSpPr bwMode="auto">
                <a:xfrm>
                  <a:off x="1127" y="3001"/>
                  <a:ext cx="241" cy="63"/>
                  <a:chOff x="1127" y="3001"/>
                  <a:chExt cx="241" cy="63"/>
                </a:xfrm>
              </p:grpSpPr>
              <p:sp>
                <p:nvSpPr>
                  <p:cNvPr id="34" name="Line 23"/>
                  <p:cNvSpPr>
                    <a:spLocks noChangeShapeType="1"/>
                  </p:cNvSpPr>
                  <p:nvPr/>
                </p:nvSpPr>
                <p:spPr bwMode="auto">
                  <a:xfrm>
                    <a:off x="1130" y="3001"/>
                    <a:ext cx="238" cy="0"/>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5" name="Line 24"/>
                  <p:cNvSpPr>
                    <a:spLocks noChangeShapeType="1"/>
                  </p:cNvSpPr>
                  <p:nvPr/>
                </p:nvSpPr>
                <p:spPr bwMode="auto">
                  <a:xfrm>
                    <a:off x="1127" y="3064"/>
                    <a:ext cx="238" cy="0"/>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30" name="Line 26"/>
                <p:cNvSpPr>
                  <a:spLocks noChangeShapeType="1"/>
                </p:cNvSpPr>
                <p:nvPr/>
              </p:nvSpPr>
              <p:spPr bwMode="auto">
                <a:xfrm flipH="1">
                  <a:off x="1545" y="2659"/>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1" name="Line 27"/>
                <p:cNvSpPr>
                  <a:spLocks noChangeShapeType="1"/>
                </p:cNvSpPr>
                <p:nvPr/>
              </p:nvSpPr>
              <p:spPr bwMode="auto">
                <a:xfrm flipH="1" flipV="1">
                  <a:off x="1544" y="3149"/>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2" name="Line 28"/>
                <p:cNvSpPr>
                  <a:spLocks noChangeShapeType="1"/>
                </p:cNvSpPr>
                <p:nvPr/>
              </p:nvSpPr>
              <p:spPr bwMode="auto">
                <a:xfrm>
                  <a:off x="781" y="2657"/>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3" name="Line 29"/>
                <p:cNvSpPr>
                  <a:spLocks noChangeShapeType="1"/>
                </p:cNvSpPr>
                <p:nvPr/>
              </p:nvSpPr>
              <p:spPr bwMode="auto">
                <a:xfrm flipV="1">
                  <a:off x="782" y="3147"/>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25" name="Rectangle 31"/>
              <p:cNvSpPr>
                <a:spLocks noChangeArrowheads="1"/>
              </p:cNvSpPr>
              <p:nvPr/>
            </p:nvSpPr>
            <p:spPr bwMode="auto">
              <a:xfrm>
                <a:off x="485" y="2408"/>
                <a:ext cx="402" cy="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smtClean="0">
                    <a:latin typeface="Arial" pitchFamily="34" charset="0"/>
                  </a:rPr>
                  <a:t>Cl</a:t>
                </a:r>
                <a:endParaRPr lang="en-US" dirty="0">
                  <a:latin typeface="Arial" pitchFamily="34" charset="0"/>
                </a:endParaRPr>
              </a:p>
            </p:txBody>
          </p:sp>
          <p:sp>
            <p:nvSpPr>
              <p:cNvPr id="26" name="Rectangle 32"/>
              <p:cNvSpPr>
                <a:spLocks noChangeArrowheads="1"/>
              </p:cNvSpPr>
              <p:nvPr/>
            </p:nvSpPr>
            <p:spPr bwMode="auto">
              <a:xfrm>
                <a:off x="1768" y="3305"/>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grpSp>
        <p:nvGrpSpPr>
          <p:cNvPr id="38" name="Group 37"/>
          <p:cNvGrpSpPr/>
          <p:nvPr/>
        </p:nvGrpSpPr>
        <p:grpSpPr>
          <a:xfrm>
            <a:off x="4714876" y="3071810"/>
            <a:ext cx="3408362" cy="2006609"/>
            <a:chOff x="4071934" y="3314117"/>
            <a:chExt cx="3408362" cy="2006609"/>
          </a:xfrm>
        </p:grpSpPr>
        <p:sp>
          <p:nvSpPr>
            <p:cNvPr id="39" name="Rectangle 3"/>
            <p:cNvSpPr>
              <a:spLocks noChangeArrowheads="1"/>
            </p:cNvSpPr>
            <p:nvPr/>
          </p:nvSpPr>
          <p:spPr bwMode="auto">
            <a:xfrm>
              <a:off x="4071934" y="4671439"/>
              <a:ext cx="3408362" cy="649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smtClean="0">
                  <a:latin typeface="Times New Roman" pitchFamily="18" charset="0"/>
                  <a:cs typeface="Times New Roman" pitchFamily="18" charset="0"/>
                </a:rPr>
                <a:t>trans-</a:t>
              </a:r>
              <a:r>
                <a:rPr lang="en-US" sz="2000" dirty="0" smtClean="0">
                  <a:latin typeface="Times New Roman" pitchFamily="18" charset="0"/>
                  <a:cs typeface="Times New Roman" pitchFamily="18" charset="0"/>
                </a:rPr>
                <a:t>1,2-dichloroethene</a:t>
              </a:r>
              <a:endParaRPr lang="en-US" sz="2000" dirty="0">
                <a:latin typeface="Times New Roman" pitchFamily="18" charset="0"/>
                <a:cs typeface="Times New Roman" pitchFamily="18" charset="0"/>
              </a:endParaRPr>
            </a:p>
          </p:txBody>
        </p:sp>
        <p:grpSp>
          <p:nvGrpSpPr>
            <p:cNvPr id="40" name="Group 18"/>
            <p:cNvGrpSpPr>
              <a:grpSpLocks/>
            </p:cNvGrpSpPr>
            <p:nvPr/>
          </p:nvGrpSpPr>
          <p:grpSpPr bwMode="auto">
            <a:xfrm>
              <a:off x="5236155" y="3314117"/>
              <a:ext cx="1741726" cy="1412629"/>
              <a:chOff x="3315" y="2391"/>
              <a:chExt cx="1564" cy="1268"/>
            </a:xfrm>
          </p:grpSpPr>
          <p:sp>
            <p:nvSpPr>
              <p:cNvPr id="41" name="Rectangle 4"/>
              <p:cNvSpPr>
                <a:spLocks noChangeArrowheads="1"/>
              </p:cNvSpPr>
              <p:nvPr/>
            </p:nvSpPr>
            <p:spPr bwMode="auto">
              <a:xfrm>
                <a:off x="3315" y="2391"/>
                <a:ext cx="360" cy="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smtClean="0">
                    <a:latin typeface="Arial" pitchFamily="34" charset="0"/>
                  </a:rPr>
                  <a:t>Cl</a:t>
                </a:r>
                <a:endParaRPr lang="en-US" dirty="0">
                  <a:latin typeface="Arial" pitchFamily="34" charset="0"/>
                </a:endParaRPr>
              </a:p>
            </p:txBody>
          </p:sp>
          <p:grpSp>
            <p:nvGrpSpPr>
              <p:cNvPr id="42" name="Group 14"/>
              <p:cNvGrpSpPr>
                <a:grpSpLocks/>
              </p:cNvGrpSpPr>
              <p:nvPr/>
            </p:nvGrpSpPr>
            <p:grpSpPr bwMode="auto">
              <a:xfrm>
                <a:off x="3564" y="2654"/>
                <a:ext cx="934" cy="744"/>
                <a:chOff x="3564" y="2654"/>
                <a:chExt cx="934" cy="744"/>
              </a:xfrm>
            </p:grpSpPr>
            <p:sp>
              <p:nvSpPr>
                <p:cNvPr id="46" name="Rectangle 5"/>
                <p:cNvSpPr>
                  <a:spLocks noChangeArrowheads="1"/>
                </p:cNvSpPr>
                <p:nvPr/>
              </p:nvSpPr>
              <p:spPr bwMode="auto">
                <a:xfrm>
                  <a:off x="3656" y="2869"/>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sp>
              <p:nvSpPr>
                <p:cNvPr id="47" name="Rectangle 6"/>
                <p:cNvSpPr>
                  <a:spLocks noChangeArrowheads="1"/>
                </p:cNvSpPr>
                <p:nvPr/>
              </p:nvSpPr>
              <p:spPr bwMode="auto">
                <a:xfrm>
                  <a:off x="4137" y="2877"/>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grpSp>
              <p:nvGrpSpPr>
                <p:cNvPr id="48" name="Group 9"/>
                <p:cNvGrpSpPr>
                  <a:grpSpLocks/>
                </p:cNvGrpSpPr>
                <p:nvPr/>
              </p:nvGrpSpPr>
              <p:grpSpPr bwMode="auto">
                <a:xfrm>
                  <a:off x="3910" y="2998"/>
                  <a:ext cx="241" cy="63"/>
                  <a:chOff x="3910" y="2998"/>
                  <a:chExt cx="241" cy="63"/>
                </a:xfrm>
              </p:grpSpPr>
              <p:sp>
                <p:nvSpPr>
                  <p:cNvPr id="53" name="Line 7"/>
                  <p:cNvSpPr>
                    <a:spLocks noChangeShapeType="1"/>
                  </p:cNvSpPr>
                  <p:nvPr/>
                </p:nvSpPr>
                <p:spPr bwMode="auto">
                  <a:xfrm>
                    <a:off x="3913" y="2998"/>
                    <a:ext cx="238" cy="0"/>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4" name="Line 8"/>
                  <p:cNvSpPr>
                    <a:spLocks noChangeShapeType="1"/>
                  </p:cNvSpPr>
                  <p:nvPr/>
                </p:nvSpPr>
                <p:spPr bwMode="auto">
                  <a:xfrm>
                    <a:off x="3910" y="3061"/>
                    <a:ext cx="238" cy="0"/>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49" name="Line 10"/>
                <p:cNvSpPr>
                  <a:spLocks noChangeShapeType="1"/>
                </p:cNvSpPr>
                <p:nvPr/>
              </p:nvSpPr>
              <p:spPr bwMode="auto">
                <a:xfrm flipH="1">
                  <a:off x="4328" y="2656"/>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0" name="Line 11"/>
                <p:cNvSpPr>
                  <a:spLocks noChangeShapeType="1"/>
                </p:cNvSpPr>
                <p:nvPr/>
              </p:nvSpPr>
              <p:spPr bwMode="auto">
                <a:xfrm flipH="1" flipV="1">
                  <a:off x="4327" y="3146"/>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1" name="Line 12"/>
                <p:cNvSpPr>
                  <a:spLocks noChangeShapeType="1"/>
                </p:cNvSpPr>
                <p:nvPr/>
              </p:nvSpPr>
              <p:spPr bwMode="auto">
                <a:xfrm>
                  <a:off x="3564" y="2654"/>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2" name="Line 13"/>
                <p:cNvSpPr>
                  <a:spLocks noChangeShapeType="1"/>
                </p:cNvSpPr>
                <p:nvPr/>
              </p:nvSpPr>
              <p:spPr bwMode="auto">
                <a:xfrm flipV="1">
                  <a:off x="3565" y="3144"/>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43" name="Rectangle 15"/>
              <p:cNvSpPr>
                <a:spLocks noChangeArrowheads="1"/>
              </p:cNvSpPr>
              <p:nvPr/>
            </p:nvSpPr>
            <p:spPr bwMode="auto">
              <a:xfrm>
                <a:off x="4519" y="3330"/>
                <a:ext cx="360" cy="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smtClean="0">
                    <a:latin typeface="Arial" pitchFamily="34" charset="0"/>
                  </a:rPr>
                  <a:t>Cl</a:t>
                </a:r>
                <a:endParaRPr lang="en-US" baseline="-25000" dirty="0">
                  <a:latin typeface="Arial" pitchFamily="34" charset="0"/>
                </a:endParaRPr>
              </a:p>
            </p:txBody>
          </p:sp>
          <p:sp>
            <p:nvSpPr>
              <p:cNvPr id="44" name="Rectangle 16"/>
              <p:cNvSpPr>
                <a:spLocks noChangeArrowheads="1"/>
              </p:cNvSpPr>
              <p:nvPr/>
            </p:nvSpPr>
            <p:spPr bwMode="auto">
              <a:xfrm>
                <a:off x="4451" y="2391"/>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45" name="Rectangle 17"/>
              <p:cNvSpPr>
                <a:spLocks noChangeArrowheads="1"/>
              </p:cNvSpPr>
              <p:nvPr/>
            </p:nvSpPr>
            <p:spPr bwMode="auto">
              <a:xfrm>
                <a:off x="3422" y="3329"/>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grpSp>
        <p:nvGrpSpPr>
          <p:cNvPr id="55" name="Group 54"/>
          <p:cNvGrpSpPr/>
          <p:nvPr/>
        </p:nvGrpSpPr>
        <p:grpSpPr>
          <a:xfrm>
            <a:off x="1928794" y="785794"/>
            <a:ext cx="2428549" cy="1934949"/>
            <a:chOff x="1357290" y="3429223"/>
            <a:chExt cx="2428549" cy="1934949"/>
          </a:xfrm>
        </p:grpSpPr>
        <p:sp>
          <p:nvSpPr>
            <p:cNvPr id="56" name="Rectangle 2"/>
            <p:cNvSpPr>
              <a:spLocks noChangeArrowheads="1"/>
            </p:cNvSpPr>
            <p:nvPr/>
          </p:nvSpPr>
          <p:spPr bwMode="auto">
            <a:xfrm>
              <a:off x="1357290" y="4714884"/>
              <a:ext cx="2182812" cy="649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smtClean="0">
                  <a:latin typeface="Times New Roman" pitchFamily="18" charset="0"/>
                  <a:cs typeface="Times New Roman" pitchFamily="18" charset="0"/>
                </a:rPr>
                <a:t>cis-</a:t>
              </a:r>
              <a:r>
                <a:rPr lang="en-US" sz="2000" dirty="0" smtClean="0">
                  <a:latin typeface="Times New Roman" pitchFamily="18" charset="0"/>
                  <a:cs typeface="Times New Roman" pitchFamily="18" charset="0"/>
                </a:rPr>
                <a:t>2-Butene</a:t>
              </a:r>
              <a:endParaRPr lang="en-US" sz="2000" dirty="0">
                <a:latin typeface="Times New Roman" pitchFamily="18" charset="0"/>
                <a:cs typeface="Times New Roman" pitchFamily="18" charset="0"/>
              </a:endParaRPr>
            </a:p>
          </p:txBody>
        </p:sp>
        <p:grpSp>
          <p:nvGrpSpPr>
            <p:cNvPr id="57" name="Group 33"/>
            <p:cNvGrpSpPr>
              <a:grpSpLocks/>
            </p:cNvGrpSpPr>
            <p:nvPr/>
          </p:nvGrpSpPr>
          <p:grpSpPr bwMode="auto">
            <a:xfrm>
              <a:off x="2143426" y="3429219"/>
              <a:ext cx="1642412" cy="1250409"/>
              <a:chOff x="508" y="2408"/>
              <a:chExt cx="1648" cy="1152"/>
            </a:xfrm>
          </p:grpSpPr>
          <p:sp>
            <p:nvSpPr>
              <p:cNvPr id="58" name="Rectangle 19"/>
              <p:cNvSpPr>
                <a:spLocks noChangeArrowheads="1"/>
              </p:cNvSpPr>
              <p:nvPr/>
            </p:nvSpPr>
            <p:spPr bwMode="auto">
              <a:xfrm>
                <a:off x="651" y="3329"/>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59" name="Rectangle 20"/>
              <p:cNvSpPr>
                <a:spLocks noChangeArrowheads="1"/>
              </p:cNvSpPr>
              <p:nvPr/>
            </p:nvSpPr>
            <p:spPr bwMode="auto">
              <a:xfrm>
                <a:off x="1777" y="2408"/>
                <a:ext cx="379"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CH</a:t>
                </a:r>
                <a:r>
                  <a:rPr lang="en-US" baseline="-25000" dirty="0">
                    <a:latin typeface="Arial" pitchFamily="34" charset="0"/>
                  </a:rPr>
                  <a:t>3</a:t>
                </a:r>
              </a:p>
            </p:txBody>
          </p:sp>
          <p:grpSp>
            <p:nvGrpSpPr>
              <p:cNvPr id="60" name="Group 30"/>
              <p:cNvGrpSpPr>
                <a:grpSpLocks/>
              </p:cNvGrpSpPr>
              <p:nvPr/>
            </p:nvGrpSpPr>
            <p:grpSpPr bwMode="auto">
              <a:xfrm>
                <a:off x="781" y="2657"/>
                <a:ext cx="934" cy="744"/>
                <a:chOff x="781" y="2657"/>
                <a:chExt cx="934" cy="744"/>
              </a:xfrm>
            </p:grpSpPr>
            <p:sp>
              <p:nvSpPr>
                <p:cNvPr id="63" name="Rectangle 21"/>
                <p:cNvSpPr>
                  <a:spLocks noChangeArrowheads="1"/>
                </p:cNvSpPr>
                <p:nvPr/>
              </p:nvSpPr>
              <p:spPr bwMode="auto">
                <a:xfrm>
                  <a:off x="873" y="2872"/>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a:latin typeface="Arial" pitchFamily="34" charset="0"/>
                    </a:rPr>
                    <a:t>C</a:t>
                  </a:r>
                </a:p>
              </p:txBody>
            </p:sp>
            <p:sp>
              <p:nvSpPr>
                <p:cNvPr id="64" name="Rectangle 22"/>
                <p:cNvSpPr>
                  <a:spLocks noChangeArrowheads="1"/>
                </p:cNvSpPr>
                <p:nvPr/>
              </p:nvSpPr>
              <p:spPr bwMode="auto">
                <a:xfrm>
                  <a:off x="1354" y="2880"/>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grpSp>
              <p:nvGrpSpPr>
                <p:cNvPr id="65" name="Group 25"/>
                <p:cNvGrpSpPr>
                  <a:grpSpLocks/>
                </p:cNvGrpSpPr>
                <p:nvPr/>
              </p:nvGrpSpPr>
              <p:grpSpPr bwMode="auto">
                <a:xfrm>
                  <a:off x="1127" y="3001"/>
                  <a:ext cx="241" cy="63"/>
                  <a:chOff x="1127" y="3001"/>
                  <a:chExt cx="241" cy="63"/>
                </a:xfrm>
              </p:grpSpPr>
              <p:sp>
                <p:nvSpPr>
                  <p:cNvPr id="70" name="Line 23"/>
                  <p:cNvSpPr>
                    <a:spLocks noChangeShapeType="1"/>
                  </p:cNvSpPr>
                  <p:nvPr/>
                </p:nvSpPr>
                <p:spPr bwMode="auto">
                  <a:xfrm>
                    <a:off x="1130" y="3001"/>
                    <a:ext cx="238" cy="0"/>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71" name="Line 24"/>
                  <p:cNvSpPr>
                    <a:spLocks noChangeShapeType="1"/>
                  </p:cNvSpPr>
                  <p:nvPr/>
                </p:nvSpPr>
                <p:spPr bwMode="auto">
                  <a:xfrm>
                    <a:off x="1127" y="3064"/>
                    <a:ext cx="238" cy="0"/>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66" name="Line 26"/>
                <p:cNvSpPr>
                  <a:spLocks noChangeShapeType="1"/>
                </p:cNvSpPr>
                <p:nvPr/>
              </p:nvSpPr>
              <p:spPr bwMode="auto">
                <a:xfrm flipH="1">
                  <a:off x="1545" y="2659"/>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67" name="Line 27"/>
                <p:cNvSpPr>
                  <a:spLocks noChangeShapeType="1"/>
                </p:cNvSpPr>
                <p:nvPr/>
              </p:nvSpPr>
              <p:spPr bwMode="auto">
                <a:xfrm flipH="1" flipV="1">
                  <a:off x="1544" y="3149"/>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68" name="Line 28"/>
                <p:cNvSpPr>
                  <a:spLocks noChangeShapeType="1"/>
                </p:cNvSpPr>
                <p:nvPr/>
              </p:nvSpPr>
              <p:spPr bwMode="auto">
                <a:xfrm>
                  <a:off x="781" y="2657"/>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69" name="Line 29"/>
                <p:cNvSpPr>
                  <a:spLocks noChangeShapeType="1"/>
                </p:cNvSpPr>
                <p:nvPr/>
              </p:nvSpPr>
              <p:spPr bwMode="auto">
                <a:xfrm flipV="1">
                  <a:off x="782" y="3147"/>
                  <a:ext cx="170" cy="252"/>
                </a:xfrm>
                <a:prstGeom prst="line">
                  <a:avLst/>
                </a:prstGeom>
                <a:noFill/>
                <a:ln w="254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61" name="Rectangle 31"/>
              <p:cNvSpPr>
                <a:spLocks noChangeArrowheads="1"/>
              </p:cNvSpPr>
              <p:nvPr/>
            </p:nvSpPr>
            <p:spPr bwMode="auto">
              <a:xfrm>
                <a:off x="508" y="2408"/>
                <a:ext cx="379"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r>
                  <a:rPr lang="en-US" baseline="-25000" dirty="0">
                    <a:latin typeface="Arial" pitchFamily="34" charset="0"/>
                  </a:rPr>
                  <a:t>3</a:t>
                </a:r>
                <a:r>
                  <a:rPr lang="en-US" dirty="0">
                    <a:latin typeface="Arial" pitchFamily="34" charset="0"/>
                  </a:rPr>
                  <a:t>C</a:t>
                </a:r>
              </a:p>
            </p:txBody>
          </p:sp>
          <p:sp>
            <p:nvSpPr>
              <p:cNvPr id="62" name="Rectangle 32"/>
              <p:cNvSpPr>
                <a:spLocks noChangeArrowheads="1"/>
              </p:cNvSpPr>
              <p:nvPr/>
            </p:nvSpPr>
            <p:spPr bwMode="auto">
              <a:xfrm>
                <a:off x="1768" y="3305"/>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spTree>
    <p:extLst>
      <p:ext uri="{BB962C8B-B14F-4D97-AF65-F5344CB8AC3E}">
        <p14:creationId xmlns:p14="http://schemas.microsoft.com/office/powerpoint/2010/main" xmlns="" val="177447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1964</TotalTime>
  <Words>816</Words>
  <Application>Microsoft Office PowerPoint</Application>
  <PresentationFormat>On-screen Show (4:3)</PresentationFormat>
  <Paragraphs>184</Paragraphs>
  <Slides>33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نسق Office</vt:lpstr>
      <vt:lpstr>CS ChemDraw 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VIP</dc:creator>
  <cp:lastModifiedBy>haltalassi</cp:lastModifiedBy>
  <cp:revision>108</cp:revision>
  <dcterms:created xsi:type="dcterms:W3CDTF">2012-02-17T07:25:31Z</dcterms:created>
  <dcterms:modified xsi:type="dcterms:W3CDTF">2013-02-25T09:08:52Z</dcterms:modified>
</cp:coreProperties>
</file>