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3399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330499-7AD7-47E8-9C73-D3506CA42821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5A92D4-196B-46C9-936D-FEF535C825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690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92D4-196B-46C9-936D-FEF535C82513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7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50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6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263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9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182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0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8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01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7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26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596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D2A1-9B52-44A2-9FAD-03B4C72A8A82}" type="datetimeFigureOut">
              <a:rPr lang="ar-SA" smtClean="0"/>
              <a:pPr/>
              <a:t>18/06/34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23AF-EEC8-44E9-A7DD-97E0FDBC15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6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71273" y="2708920"/>
            <a:ext cx="39228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Amines</a:t>
            </a:r>
            <a:endParaRPr lang="ar-SA" sz="96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7845" y="1340768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20386" y="5373216"/>
            <a:ext cx="25667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Chapter 10</a:t>
            </a:r>
            <a:endParaRPr lang="ar-SA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8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944" y="30487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Boiling point 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7642" y="51906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1° and 2° amines can hydrogen bond to each other: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17910" y="2492896"/>
            <a:ext cx="6466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3° amines cannot hydrogen bond to each other: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24847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21" y="3140968"/>
            <a:ext cx="24780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16" y="5009986"/>
            <a:ext cx="232258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4" y="5229200"/>
            <a:ext cx="6381194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02992" y="3593"/>
            <a:ext cx="343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Basicity of  Amines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592117"/>
            <a:ext cx="936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Amines are basic because they possess a pair of unshared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electrons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they can share with other atoms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Groups that donate or supply electrons will increase the basicity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 groups that decrease the electron density around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nitrogen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basicity of the molecule.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61" y="3789040"/>
            <a:ext cx="558782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9512" y="4797152"/>
            <a:ext cx="8362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Aromatic amines are less basic strength than aliphatic amines.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7" y="5229200"/>
            <a:ext cx="4877753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0016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0" b="58517"/>
          <a:stretch/>
        </p:blipFill>
        <p:spPr bwMode="auto">
          <a:xfrm>
            <a:off x="1881076" y="1556792"/>
            <a:ext cx="489087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1800" y="30487"/>
            <a:ext cx="3969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 Amines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286" y="615262"/>
            <a:ext cx="8069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Reduction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N-containing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nitro compounds, nitriles, amides, and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oximes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2232199" y="1987115"/>
            <a:ext cx="3996911" cy="1735743"/>
            <a:chOff x="2191858" y="2457762"/>
            <a:chExt cx="3996911" cy="1735743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01" t="30215" r="52597" b="57930"/>
            <a:stretch/>
          </p:blipFill>
          <p:spPr bwMode="auto">
            <a:xfrm>
              <a:off x="2191858" y="2549236"/>
              <a:ext cx="1237142" cy="65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33" t="29752" r="35606" b="55366"/>
            <a:stretch/>
          </p:blipFill>
          <p:spPr bwMode="auto">
            <a:xfrm>
              <a:off x="4644008" y="2466109"/>
              <a:ext cx="1039092" cy="81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مجموعة 11"/>
            <p:cNvGrpSpPr/>
            <p:nvPr/>
          </p:nvGrpSpPr>
          <p:grpSpPr>
            <a:xfrm>
              <a:off x="3275856" y="2457762"/>
              <a:ext cx="2912913" cy="1735743"/>
              <a:chOff x="6228184" y="2780928"/>
              <a:chExt cx="2912913" cy="1735743"/>
            </a:xfrm>
          </p:grpSpPr>
          <p:cxnSp>
            <p:nvCxnSpPr>
              <p:cNvPr id="8" name="رابط كسهم مستقيم 7"/>
              <p:cNvCxnSpPr/>
              <p:nvPr/>
            </p:nvCxnSpPr>
            <p:spPr>
              <a:xfrm>
                <a:off x="6444208" y="3200400"/>
                <a:ext cx="100811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مربع نص 8"/>
              <p:cNvSpPr txBox="1"/>
              <p:nvPr/>
            </p:nvSpPr>
            <p:spPr>
              <a:xfrm>
                <a:off x="6440886" y="2780928"/>
                <a:ext cx="86741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 / </a:t>
                </a:r>
                <a:r>
                  <a:rPr lang="en-US" sz="2000" dirty="0" err="1" smtClean="0"/>
                  <a:t>Pt</a:t>
                </a:r>
                <a:endParaRPr lang="ar-SA" sz="2000" dirty="0"/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6228184" y="3501008"/>
                <a:ext cx="2912913" cy="10156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 smtClean="0"/>
                  <a:t>  </a:t>
                </a:r>
                <a:r>
                  <a:rPr lang="en-US" sz="2000" dirty="0" smtClean="0"/>
                  <a:t>1) </a:t>
                </a:r>
                <a:r>
                  <a:rPr lang="en-US" sz="2000" dirty="0" err="1" smtClean="0"/>
                  <a:t>Sn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/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HCl</a:t>
                </a:r>
                <a:r>
                  <a:rPr lang="en-US" sz="2000" dirty="0" smtClean="0"/>
                  <a:t> / 2) </a:t>
                </a:r>
                <a:r>
                  <a:rPr lang="en-US" sz="2000" dirty="0" err="1" smtClean="0"/>
                  <a:t>NaOH</a:t>
                </a:r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      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or</a:t>
                </a:r>
              </a:p>
              <a:p>
                <a:pPr algn="l" rtl="0"/>
                <a:r>
                  <a:rPr lang="en-US" sz="2000" dirty="0" smtClean="0"/>
                  <a:t>LiALH</a:t>
                </a:r>
                <a:r>
                  <a:rPr lang="en-US" sz="2000" baseline="-25000" dirty="0" smtClean="0"/>
                  <a:t>4 </a:t>
                </a:r>
                <a:r>
                  <a:rPr lang="en-US" sz="2000" dirty="0" smtClean="0"/>
                  <a:t>/ dry </a:t>
                </a:r>
                <a:r>
                  <a:rPr lang="en-US" sz="2000" dirty="0" smtClean="0"/>
                  <a:t>ether / 2) H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O</a:t>
                </a:r>
                <a:endParaRPr lang="en-US" sz="2000" baseline="-25000" dirty="0" smtClean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6675875" y="321914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or</a:t>
                </a:r>
                <a:endParaRPr lang="ar-SA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6" name="مربع نص 25"/>
          <p:cNvSpPr txBox="1"/>
          <p:nvPr/>
        </p:nvSpPr>
        <p:spPr>
          <a:xfrm>
            <a:off x="6948264" y="350100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28" name="مستطيل 27"/>
          <p:cNvSpPr/>
          <p:nvPr/>
        </p:nvSpPr>
        <p:spPr>
          <a:xfrm>
            <a:off x="261254" y="2187170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ar-SA" sz="1600" dirty="0"/>
          </a:p>
        </p:txBody>
      </p:sp>
      <p:sp>
        <p:nvSpPr>
          <p:cNvPr id="29" name="مستطيل 28"/>
          <p:cNvSpPr/>
          <p:nvPr/>
        </p:nvSpPr>
        <p:spPr>
          <a:xfrm>
            <a:off x="571472" y="5643578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Nitrile</a:t>
            </a:r>
            <a:endParaRPr lang="ar-S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71868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14480" y="4071942"/>
            <a:ext cx="4813656" cy="1010248"/>
            <a:chOff x="1714480" y="3643314"/>
            <a:chExt cx="4813656" cy="1010248"/>
          </a:xfrm>
        </p:grpSpPr>
        <p:pic>
          <p:nvPicPr>
            <p:cNvPr id="27" name="Picture 8" descr="0026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5" t="22049" r="35046"/>
            <a:stretch/>
          </p:blipFill>
          <p:spPr bwMode="auto">
            <a:xfrm>
              <a:off x="1714480" y="3643314"/>
              <a:ext cx="1513317" cy="101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0026c"/>
            <p:cNvPicPr>
              <a:picLocks noChangeAspect="1" noChangeArrowheads="1"/>
            </p:cNvPicPr>
            <p:nvPr/>
          </p:nvPicPr>
          <p:blipFill>
            <a:blip r:embed="rId4"/>
            <a:srcRect b="50501"/>
            <a:stretch>
              <a:fillRect/>
            </a:stretch>
          </p:blipFill>
          <p:spPr bwMode="auto">
            <a:xfrm>
              <a:off x="4643438" y="3643314"/>
              <a:ext cx="1884698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3500430" y="4143380"/>
              <a:ext cx="1143008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66475" y="3786190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Sn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HCl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76093" y="414338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NaOH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14480" y="5500702"/>
            <a:ext cx="4894130" cy="1044000"/>
            <a:chOff x="1714480" y="5500702"/>
            <a:chExt cx="4894130" cy="1044000"/>
          </a:xfrm>
        </p:grpSpPr>
        <p:pic>
          <p:nvPicPr>
            <p:cNvPr id="1026" name="Picture 2" descr="C:\Users\haltalassi\Pictures\Picture2.png"/>
            <p:cNvPicPr>
              <a:picLocks noChangeAspect="1" noChangeArrowheads="1"/>
            </p:cNvPicPr>
            <p:nvPr/>
          </p:nvPicPr>
          <p:blipFill>
            <a:blip r:embed="rId5"/>
            <a:srcRect r="70647"/>
            <a:stretch>
              <a:fillRect/>
            </a:stretch>
          </p:blipFill>
          <p:spPr bwMode="auto">
            <a:xfrm>
              <a:off x="1714480" y="5500702"/>
              <a:ext cx="1143008" cy="1044000"/>
            </a:xfrm>
            <a:prstGeom prst="rect">
              <a:avLst/>
            </a:prstGeom>
            <a:noFill/>
          </p:spPr>
        </p:pic>
        <p:pic>
          <p:nvPicPr>
            <p:cNvPr id="41" name="Picture 2" descr="C:\Users\haltalassi\Pictures\Picture2.png"/>
            <p:cNvPicPr>
              <a:picLocks noChangeAspect="1" noChangeArrowheads="1"/>
            </p:cNvPicPr>
            <p:nvPr/>
          </p:nvPicPr>
          <p:blipFill>
            <a:blip r:embed="rId5"/>
            <a:srcRect l="62375"/>
            <a:stretch>
              <a:fillRect/>
            </a:stretch>
          </p:blipFill>
          <p:spPr bwMode="auto">
            <a:xfrm>
              <a:off x="5143504" y="5500702"/>
              <a:ext cx="1465106" cy="1044000"/>
            </a:xfrm>
            <a:prstGeom prst="rect">
              <a:avLst/>
            </a:prstGeom>
            <a:noFill/>
          </p:spPr>
        </p:pic>
      </p:grpSp>
      <p:pic>
        <p:nvPicPr>
          <p:cNvPr id="3" name="Picture 2" descr="C:\Users\hp\Pictures\صورة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32937"/>
          <a:stretch/>
        </p:blipFill>
        <p:spPr bwMode="auto">
          <a:xfrm>
            <a:off x="3015487" y="5554702"/>
            <a:ext cx="188344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271462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Amides</a:t>
            </a:r>
            <a:endParaRPr lang="ar-SA" dirty="0"/>
          </a:p>
        </p:txBody>
      </p:sp>
      <p:sp>
        <p:nvSpPr>
          <p:cNvPr id="13" name="مستطيل 29"/>
          <p:cNvSpPr/>
          <p:nvPr/>
        </p:nvSpPr>
        <p:spPr>
          <a:xfrm>
            <a:off x="714348" y="500042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Oxime</a:t>
            </a:r>
            <a:endParaRPr lang="ar-SA" sz="2000" dirty="0"/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t="27929" r="53271"/>
          <a:stretch/>
        </p:blipFill>
        <p:spPr bwMode="auto">
          <a:xfrm>
            <a:off x="1571604" y="2857496"/>
            <a:ext cx="1562112" cy="27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7" t="27929" r="28414"/>
          <a:stretch/>
        </p:blipFill>
        <p:spPr bwMode="auto">
          <a:xfrm>
            <a:off x="5572132" y="2844534"/>
            <a:ext cx="1512926" cy="27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643042" y="2844534"/>
            <a:ext cx="5513454" cy="2740568"/>
            <a:chOff x="1643042" y="2844534"/>
            <a:chExt cx="5513454" cy="2740568"/>
          </a:xfrm>
        </p:grpSpPr>
        <p:grpSp>
          <p:nvGrpSpPr>
            <p:cNvPr id="42" name="Group 41"/>
            <p:cNvGrpSpPr/>
            <p:nvPr/>
          </p:nvGrpSpPr>
          <p:grpSpPr>
            <a:xfrm>
              <a:off x="1643042" y="2844534"/>
              <a:ext cx="5513454" cy="2740568"/>
              <a:chOff x="1643042" y="2844534"/>
              <a:chExt cx="5513454" cy="2740568"/>
            </a:xfrm>
          </p:grpSpPr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45" t="27929" r="53271"/>
              <a:stretch/>
            </p:blipFill>
            <p:spPr bwMode="auto">
              <a:xfrm>
                <a:off x="1643042" y="2857496"/>
                <a:ext cx="1562112" cy="2727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9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27" t="27929" r="28414"/>
              <a:stretch/>
            </p:blipFill>
            <p:spPr bwMode="auto">
              <a:xfrm>
                <a:off x="5643570" y="2844534"/>
                <a:ext cx="1512926" cy="2727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 descr="C:\Users\hp\Pictures\صورة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3" r="32937"/>
            <a:stretch/>
          </p:blipFill>
          <p:spPr bwMode="auto">
            <a:xfrm>
              <a:off x="3223128" y="3861048"/>
              <a:ext cx="195588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مجموعة 1"/>
          <p:cNvGrpSpPr/>
          <p:nvPr/>
        </p:nvGrpSpPr>
        <p:grpSpPr>
          <a:xfrm>
            <a:off x="1714480" y="857232"/>
            <a:ext cx="5357850" cy="1044000"/>
            <a:chOff x="1714480" y="857232"/>
            <a:chExt cx="5357850" cy="1044000"/>
          </a:xfrm>
        </p:grpSpPr>
        <p:grpSp>
          <p:nvGrpSpPr>
            <p:cNvPr id="20" name="مجموعة 24"/>
            <p:cNvGrpSpPr/>
            <p:nvPr/>
          </p:nvGrpSpPr>
          <p:grpSpPr>
            <a:xfrm>
              <a:off x="1714480" y="857232"/>
              <a:ext cx="5357850" cy="1044000"/>
              <a:chOff x="3009053" y="4791618"/>
              <a:chExt cx="5357850" cy="1044000"/>
            </a:xfrm>
          </p:grpSpPr>
          <p:pic>
            <p:nvPicPr>
              <p:cNvPr id="21" name="Picture 3" descr="C20-P0959-1.jpg                                                000056DEMacintosh HD                   BAC395CB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56" r="76213" b="54706"/>
              <a:stretch/>
            </p:blipFill>
            <p:spPr bwMode="auto">
              <a:xfrm>
                <a:off x="3009053" y="4934494"/>
                <a:ext cx="1702633" cy="492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00" t="79136" r="31466"/>
              <a:stretch/>
            </p:blipFill>
            <p:spPr bwMode="auto">
              <a:xfrm>
                <a:off x="6747514" y="4791618"/>
                <a:ext cx="1619389" cy="10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2" descr="C:\Users\hp\Pictures\صورة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3" r="32937"/>
            <a:stretch/>
          </p:blipFill>
          <p:spPr bwMode="auto">
            <a:xfrm>
              <a:off x="3460914" y="939811"/>
              <a:ext cx="1912346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16632"/>
            <a:ext cx="3507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Alkylation Of Ammonia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69"/>
          <a:stretch/>
        </p:blipFill>
        <p:spPr bwMode="auto">
          <a:xfrm>
            <a:off x="611560" y="771776"/>
            <a:ext cx="7724181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974822" y="1199110"/>
            <a:ext cx="21403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Alkylammonium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salt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357737" y="1988841"/>
            <a:ext cx="6238599" cy="4248471"/>
            <a:chOff x="1357737" y="1988841"/>
            <a:chExt cx="6238599" cy="42484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7737" y="1988841"/>
              <a:ext cx="6238599" cy="397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4734207" y="5898758"/>
              <a:ext cx="2862129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err="1" smtClean="0">
                  <a:solidFill>
                    <a:srgbClr val="00B050"/>
                  </a:solidFill>
                </a:rPr>
                <a:t>Tetramethylammonium</a:t>
              </a:r>
              <a:r>
                <a:rPr lang="en-US" sz="1600" dirty="0" smtClean="0">
                  <a:solidFill>
                    <a:srgbClr val="00B050"/>
                  </a:solidFill>
                </a:rPr>
                <a:t> chloride</a:t>
              </a:r>
              <a:endParaRPr lang="ar-SA" sz="1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4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864" y="0"/>
            <a:ext cx="4639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Hoffman Degradation Of Amides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9" y="2291592"/>
            <a:ext cx="4990069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52532" y="1107100"/>
            <a:ext cx="5561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It will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 1 carbon atom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in this reaction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53759" y="578295"/>
            <a:ext cx="58817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the action of Sodium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hypobromite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NaOBr</a:t>
            </a:r>
            <a:endParaRPr lang="ar-S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0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Amines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002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5"/>
          <a:stretch/>
        </p:blipFill>
        <p:spPr bwMode="auto">
          <a:xfrm>
            <a:off x="2201427" y="3429000"/>
            <a:ext cx="4392736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002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5" r="55370"/>
          <a:stretch/>
        </p:blipFill>
        <p:spPr bwMode="auto">
          <a:xfrm>
            <a:off x="2561426" y="2775461"/>
            <a:ext cx="377956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21422" y="575501"/>
            <a:ext cx="4908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 of Amines with Nitrous Acid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1422" y="1684258"/>
            <a:ext cx="841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Nitrous acid reacts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alkylamines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arylamines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form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diazonium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salts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This reaction is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diazotization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486901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Alkylamines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aryl amines react with nitrous acid to form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-nitrosamines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0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77" y="5700016"/>
            <a:ext cx="3403636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002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9"/>
          <a:stretch/>
        </p:blipFill>
        <p:spPr bwMode="auto">
          <a:xfrm>
            <a:off x="5719705" y="587296"/>
            <a:ext cx="17878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18401"/>
            <a:ext cx="864096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Alkylamines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react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nitrous acid to form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soluuble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ammoium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salts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59" y="1464701"/>
            <a:ext cx="2940169" cy="5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2539222"/>
            <a:ext cx="68762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3°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aryl amines react with nitrous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acid to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nitroso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81" y="3859780"/>
            <a:ext cx="59733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7" y="5373216"/>
            <a:ext cx="862012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089996" y="3789040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Fluoroboric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ar-SA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0" y="117192"/>
            <a:ext cx="6444813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03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95" y="3789040"/>
            <a:ext cx="6400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123728" y="908720"/>
            <a:ext cx="3884198" cy="1785893"/>
            <a:chOff x="3275856" y="2611765"/>
            <a:chExt cx="3884198" cy="178589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r="32320" b="64915"/>
            <a:stretch/>
          </p:blipFill>
          <p:spPr bwMode="auto">
            <a:xfrm>
              <a:off x="4171193" y="2777380"/>
              <a:ext cx="2988861" cy="16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17" r="88422" b="38367"/>
            <a:stretch/>
          </p:blipFill>
          <p:spPr bwMode="auto">
            <a:xfrm>
              <a:off x="3275856" y="2611765"/>
              <a:ext cx="800334" cy="1423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 4"/>
          <p:cNvSpPr/>
          <p:nvPr/>
        </p:nvSpPr>
        <p:spPr>
          <a:xfrm>
            <a:off x="461111" y="260648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7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26233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organic nitrogen compounds, formed by replacing one or more hydrogen atoms of ammonia (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with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aryl groups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7504" y="240587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classified as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1°, 2°, or 3°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the number of alkyl groups bonded to the nitrogen atom.</a:t>
            </a:r>
          </a:p>
        </p:txBody>
      </p:sp>
      <p:pic>
        <p:nvPicPr>
          <p:cNvPr id="5" name="Picture 4" descr="354230_la_1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6" y="3501008"/>
            <a:ext cx="6705600" cy="314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2933"/>
            <a:ext cx="136421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2" descr="叔胺"/>
          <p:cNvPicPr>
            <a:picLocks noChangeAspect="1" noChangeArrowheads="1"/>
          </p:cNvPicPr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9792" r="25099" b="14083"/>
          <a:stretch/>
        </p:blipFill>
        <p:spPr bwMode="auto">
          <a:xfrm>
            <a:off x="5076056" y="160933"/>
            <a:ext cx="111326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595" y="376518"/>
            <a:ext cx="8892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 fourth group bonds to the nitrogen through this lone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product is 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quaternary ammonium 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has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charge and forms ionic compounds with anions.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354230_la_17_0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3953"/>
            <a:ext cx="3733800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7504" y="4221088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stronger bases and better nucleophiles than other neutral organic compounds.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2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-27384"/>
            <a:ext cx="4414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Amines 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051" y="386734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Name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828927"/>
            <a:ext cx="820891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group bonded to the nitrogen atom and add the word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forming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400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alkylamine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Secondary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amines having identical alkyl groups are named using the prefix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the name of the primary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amine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Dialkylamine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Trialkyamine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9" y="3307671"/>
            <a:ext cx="1358558" cy="6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06" y="3105569"/>
            <a:ext cx="1589834" cy="1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6336609" y="3220444"/>
            <a:ext cx="2466975" cy="856628"/>
            <a:chOff x="4331127" y="2906649"/>
            <a:chExt cx="2466975" cy="85662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68"/>
            <a:stretch/>
          </p:blipFill>
          <p:spPr bwMode="auto">
            <a:xfrm>
              <a:off x="4331127" y="2906649"/>
              <a:ext cx="2466975" cy="53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84" r="12621"/>
            <a:stretch/>
          </p:blipFill>
          <p:spPr bwMode="auto">
            <a:xfrm>
              <a:off x="4486801" y="3403277"/>
              <a:ext cx="2011663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مجموعة 8"/>
          <p:cNvGrpSpPr/>
          <p:nvPr/>
        </p:nvGrpSpPr>
        <p:grpSpPr>
          <a:xfrm>
            <a:off x="6849988" y="4448924"/>
            <a:ext cx="1770895" cy="1986538"/>
            <a:chOff x="5432048" y="4241423"/>
            <a:chExt cx="1770895" cy="19865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41"/>
            <a:stretch/>
          </p:blipFill>
          <p:spPr bwMode="auto">
            <a:xfrm>
              <a:off x="5432048" y="4241423"/>
              <a:ext cx="1770895" cy="17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47"/>
            <a:stretch/>
          </p:blipFill>
          <p:spPr bwMode="auto">
            <a:xfrm>
              <a:off x="5618080" y="5867961"/>
              <a:ext cx="149077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مجموعة 6"/>
          <p:cNvGrpSpPr/>
          <p:nvPr/>
        </p:nvGrpSpPr>
        <p:grpSpPr>
          <a:xfrm>
            <a:off x="4139952" y="3113095"/>
            <a:ext cx="1901936" cy="1180001"/>
            <a:chOff x="3870209" y="2841249"/>
            <a:chExt cx="1901936" cy="118000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41"/>
            <a:stretch/>
          </p:blipFill>
          <p:spPr bwMode="auto">
            <a:xfrm>
              <a:off x="3923383" y="2841249"/>
              <a:ext cx="1848762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1" t="69512"/>
            <a:stretch/>
          </p:blipFill>
          <p:spPr bwMode="auto">
            <a:xfrm>
              <a:off x="3870209" y="3637107"/>
              <a:ext cx="1637895" cy="384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10880" y="5149325"/>
            <a:ext cx="2523349" cy="1131894"/>
            <a:chOff x="10880" y="5149325"/>
            <a:chExt cx="2523349" cy="113189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7" t="67880" r="28102"/>
            <a:stretch/>
          </p:blipFill>
          <p:spPr bwMode="auto">
            <a:xfrm>
              <a:off x="395536" y="5877272"/>
              <a:ext cx="1668736" cy="403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05"/>
            <a:stretch/>
          </p:blipFill>
          <p:spPr bwMode="auto">
            <a:xfrm>
              <a:off x="10880" y="5149325"/>
              <a:ext cx="2523349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523939" y="4940726"/>
            <a:ext cx="2305050" cy="1357936"/>
            <a:chOff x="3523939" y="4940726"/>
            <a:chExt cx="2305050" cy="135793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37"/>
            <a:stretch/>
          </p:blipFill>
          <p:spPr bwMode="auto">
            <a:xfrm>
              <a:off x="3523939" y="4940726"/>
              <a:ext cx="2305050" cy="1072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571868" y="5929330"/>
              <a:ext cx="2055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Ethyl</a:t>
              </a:r>
              <a:r>
                <a:rPr lang="en-US" dirty="0" err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dimethyl</a:t>
              </a:r>
              <a:r>
                <a:rPr lang="en-US" dirty="0" err="1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amine</a:t>
              </a:r>
              <a:endParaRPr lang="en-US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8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3528" y="9056"/>
            <a:ext cx="206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IUPAC System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70721"/>
            <a:ext cx="84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If  the  compound  does not  contain a  functional group  except  amino group,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system find the longest chain and give it a suitable name and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group is considered as substituent, and its position on the chain is indicated by the lowest possible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number.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323528" y="3566636"/>
            <a:ext cx="1763624" cy="870476"/>
            <a:chOff x="549128" y="3786725"/>
            <a:chExt cx="1763624" cy="870476"/>
          </a:xfrm>
        </p:grpSpPr>
        <p:sp>
          <p:nvSpPr>
            <p:cNvPr id="8" name="مربع نص 7"/>
            <p:cNvSpPr txBox="1"/>
            <p:nvPr/>
          </p:nvSpPr>
          <p:spPr>
            <a:xfrm>
              <a:off x="549128" y="4257091"/>
              <a:ext cx="1763624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Amino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methane</a:t>
              </a:r>
              <a:endParaRPr lang="ar-SA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16"/>
            <a:stretch/>
          </p:blipFill>
          <p:spPr bwMode="auto">
            <a:xfrm>
              <a:off x="942628" y="3786725"/>
              <a:ext cx="1181100" cy="470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مجموعة 11"/>
          <p:cNvGrpSpPr/>
          <p:nvPr/>
        </p:nvGrpSpPr>
        <p:grpSpPr>
          <a:xfrm>
            <a:off x="3184862" y="3552828"/>
            <a:ext cx="2035210" cy="884284"/>
            <a:chOff x="2876317" y="3854272"/>
            <a:chExt cx="2035210" cy="884284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60"/>
            <a:stretch/>
          </p:blipFill>
          <p:spPr bwMode="auto">
            <a:xfrm>
              <a:off x="2949377" y="3854272"/>
              <a:ext cx="1962150" cy="402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2876317" y="4338446"/>
              <a:ext cx="193514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1-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Amino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propane</a:t>
              </a:r>
              <a:endParaRPr lang="ar-SA" sz="2000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6181602" y="3356992"/>
            <a:ext cx="2190750" cy="1246965"/>
            <a:chOff x="5523007" y="2726161"/>
            <a:chExt cx="2190750" cy="124696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96"/>
            <a:stretch/>
          </p:blipFill>
          <p:spPr bwMode="auto">
            <a:xfrm>
              <a:off x="5523007" y="2726161"/>
              <a:ext cx="2190750" cy="93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5690045" y="3573016"/>
              <a:ext cx="1906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2-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Amino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pentane</a:t>
              </a:r>
              <a:endParaRPr lang="ar-SA" sz="2000" dirty="0"/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2391090"/>
            <a:ext cx="8474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attached to the nitrogen are indicated by using “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as the location number.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75956" y="5301176"/>
            <a:ext cx="2740900" cy="1008144"/>
            <a:chOff x="444692" y="188640"/>
            <a:chExt cx="2740900" cy="1008144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68"/>
            <a:stretch/>
          </p:blipFill>
          <p:spPr bwMode="auto">
            <a:xfrm>
              <a:off x="551411" y="188640"/>
              <a:ext cx="2634181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مستطيل 28"/>
            <p:cNvSpPr/>
            <p:nvPr/>
          </p:nvSpPr>
          <p:spPr>
            <a:xfrm>
              <a:off x="444692" y="827452"/>
              <a:ext cx="2582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N-Ethyl-1-</a:t>
              </a:r>
              <a:r>
                <a: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amino</a:t>
              </a:r>
              <a:r>
                <a:rPr lang="en-US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propane</a:t>
              </a:r>
              <a:endParaRPr lang="ar-SA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4932040" y="5206188"/>
            <a:ext cx="3114955" cy="1319156"/>
            <a:chOff x="323528" y="346830"/>
            <a:chExt cx="3114955" cy="131915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18"/>
            <a:stretch/>
          </p:blipFill>
          <p:spPr bwMode="auto">
            <a:xfrm>
              <a:off x="638457" y="346830"/>
              <a:ext cx="2565391" cy="823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مستطيل 31"/>
            <p:cNvSpPr/>
            <p:nvPr/>
          </p:nvSpPr>
          <p:spPr>
            <a:xfrm>
              <a:off x="323528" y="1296654"/>
              <a:ext cx="3114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N,N-Dimethyl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1-aminopropane</a:t>
              </a:r>
              <a:endParaRPr lang="ar-SA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5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7" y="3210669"/>
            <a:ext cx="23622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78485"/>
            <a:ext cx="1866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6893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4961111" y="4965368"/>
            <a:ext cx="2848595" cy="1776000"/>
            <a:chOff x="5204012" y="3669224"/>
            <a:chExt cx="2848595" cy="177600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69008" b="15496"/>
            <a:stretch/>
          </p:blipFill>
          <p:spPr bwMode="auto">
            <a:xfrm>
              <a:off x="5204012" y="5088037"/>
              <a:ext cx="2848595" cy="35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2" r="7864" b="33666"/>
            <a:stretch/>
          </p:blipFill>
          <p:spPr bwMode="auto">
            <a:xfrm>
              <a:off x="5852870" y="3669224"/>
              <a:ext cx="1813832" cy="1529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مجموعة 8"/>
          <p:cNvGrpSpPr/>
          <p:nvPr/>
        </p:nvGrpSpPr>
        <p:grpSpPr>
          <a:xfrm>
            <a:off x="3275856" y="3172569"/>
            <a:ext cx="2802061" cy="1624583"/>
            <a:chOff x="2987824" y="2924944"/>
            <a:chExt cx="2802061" cy="16245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03"/>
            <a:stretch/>
          </p:blipFill>
          <p:spPr bwMode="auto">
            <a:xfrm>
              <a:off x="3203848" y="4034118"/>
              <a:ext cx="2400300" cy="51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39"/>
            <a:stretch/>
          </p:blipFill>
          <p:spPr bwMode="auto">
            <a:xfrm>
              <a:off x="2987824" y="2924944"/>
              <a:ext cx="2802061" cy="11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مستطيل 21"/>
          <p:cNvSpPr/>
          <p:nvPr/>
        </p:nvSpPr>
        <p:spPr>
          <a:xfrm>
            <a:off x="1619672" y="2132856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multifunctional compounds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2531720" y="116632"/>
            <a:ext cx="3480440" cy="1364688"/>
            <a:chOff x="4188723" y="116632"/>
            <a:chExt cx="3480440" cy="1364688"/>
          </a:xfrm>
        </p:grpSpPr>
        <p:pic>
          <p:nvPicPr>
            <p:cNvPr id="30" name="Picture 5" descr="C20-P0942-1.jpg                                                000056DEMacintosh HD                   BAC395CB: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38" r="9309" b="36988"/>
            <a:stretch/>
          </p:blipFill>
          <p:spPr bwMode="auto">
            <a:xfrm>
              <a:off x="4783288" y="116632"/>
              <a:ext cx="229131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مستطيل 30"/>
            <p:cNvSpPr/>
            <p:nvPr/>
          </p:nvSpPr>
          <p:spPr>
            <a:xfrm>
              <a:off x="4188723" y="1111988"/>
              <a:ext cx="3480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N-Ethyl,N-methyl-</a:t>
              </a:r>
              <a:r>
                <a:rPr lang="en-US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1-aminopropane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2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957"/>
            <a:ext cx="8971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Aromatic amines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named as derivatives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Substituents attached to the nitrogen are indicated by using “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as the location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537981" y="1556792"/>
            <a:ext cx="1754099" cy="1610195"/>
            <a:chOff x="3393965" y="639068"/>
            <a:chExt cx="1754099" cy="16101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964" y="639068"/>
              <a:ext cx="1562100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ستطيل 4"/>
            <p:cNvSpPr/>
            <p:nvPr/>
          </p:nvSpPr>
          <p:spPr>
            <a:xfrm>
              <a:off x="3393965" y="1879931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r>
                <a:rPr lang="en-US" dirty="0" smtClean="0">
                  <a:solidFill>
                    <a:srgbClr val="CC3200"/>
                  </a:solidFill>
                  <a:latin typeface="Times New Roman" pitchFamily="18" charset="0"/>
                  <a:cs typeface="Times New Roman" pitchFamily="18" charset="0"/>
                </a:rPr>
                <a:t>Methyl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aniline</a:t>
              </a:r>
              <a:r>
                <a:rPr lang="en-US" sz="16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664759" y="1700808"/>
            <a:ext cx="1507641" cy="1426602"/>
            <a:chOff x="5671572" y="708125"/>
            <a:chExt cx="1507641" cy="142660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708125"/>
              <a:ext cx="1383077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5671572" y="1765395"/>
              <a:ext cx="1492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Nitro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aniline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52545" y="4005064"/>
            <a:ext cx="1855862" cy="1152128"/>
            <a:chOff x="853052" y="2348880"/>
            <a:chExt cx="1855862" cy="115212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52" y="2348880"/>
              <a:ext cx="1855862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35" y="3205733"/>
              <a:ext cx="14573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مجموعة 12"/>
          <p:cNvGrpSpPr/>
          <p:nvPr/>
        </p:nvGrpSpPr>
        <p:grpSpPr>
          <a:xfrm>
            <a:off x="2948079" y="3356992"/>
            <a:ext cx="2313454" cy="2975816"/>
            <a:chOff x="3482685" y="2143125"/>
            <a:chExt cx="2313454" cy="297581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2143125"/>
              <a:ext cx="1343025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ستطيل 11"/>
            <p:cNvSpPr/>
            <p:nvPr/>
          </p:nvSpPr>
          <p:spPr>
            <a:xfrm>
              <a:off x="3482685" y="4749609"/>
              <a:ext cx="2313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N-Ethyl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-4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nitro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aniline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5424999" y="3645024"/>
            <a:ext cx="3391643" cy="1992787"/>
            <a:chOff x="5752357" y="3070476"/>
            <a:chExt cx="3391643" cy="1992787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389" y="3070476"/>
              <a:ext cx="2585545" cy="14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5752357" y="4693931"/>
              <a:ext cx="3391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,"/>
                </a:rPr>
                <a:t>4-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Chloro-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-ethyl,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-methyl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aniline</a:t>
              </a:r>
              <a:endParaRPr lang="ar-S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742508" y="1940028"/>
            <a:ext cx="1261062" cy="1210232"/>
            <a:chOff x="742508" y="1940028"/>
            <a:chExt cx="1261062" cy="1210232"/>
          </a:xfrm>
        </p:grpSpPr>
        <p:pic>
          <p:nvPicPr>
            <p:cNvPr id="3" name="Picture 8" descr="0004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92" b="23518"/>
            <a:stretch/>
          </p:blipFill>
          <p:spPr bwMode="auto">
            <a:xfrm>
              <a:off x="786260" y="1940028"/>
              <a:ext cx="121731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مربع نص 3"/>
            <p:cNvSpPr txBox="1"/>
            <p:nvPr/>
          </p:nvSpPr>
          <p:spPr>
            <a:xfrm>
              <a:off x="742508" y="2780928"/>
              <a:ext cx="8771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Aniline</a:t>
              </a:r>
              <a:endParaRPr lang="ar-SA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4" y="930706"/>
            <a:ext cx="9067800" cy="504522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30759" y="116632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Precedence Order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Functional  Groups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0"/>
            <a:ext cx="5196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Amines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20" y="933473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Solubility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85609" y="1731458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1°, 2°,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amines with small alkyl groups are very soluble in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water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hydrogen bonding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the solvent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Solubility decreases as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molecules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heavier.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amines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insoluble in water.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4807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577</Words>
  <Application>Microsoft Office PowerPoint</Application>
  <PresentationFormat>عرض على الشاشة (3:4)‏</PresentationFormat>
  <Paragraphs>77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hessa</cp:lastModifiedBy>
  <cp:revision>62</cp:revision>
  <dcterms:created xsi:type="dcterms:W3CDTF">2012-05-04T07:11:00Z</dcterms:created>
  <dcterms:modified xsi:type="dcterms:W3CDTF">2013-04-28T18:52:13Z</dcterms:modified>
</cp:coreProperties>
</file>