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2" r:id="rId1"/>
  </p:sldMasterIdLst>
  <p:notesMasterIdLst>
    <p:notesMasterId r:id="rId9"/>
  </p:notesMasterIdLst>
  <p:sldIdLst>
    <p:sldId id="256" r:id="rId2"/>
    <p:sldId id="263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نمط فاتح 1 - تميي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4" d="100"/>
          <a:sy n="94" d="100"/>
        </p:scale>
        <p:origin x="-1284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51AFDB4-D623-41A9-A79E-3F816EE673DF}" type="datetimeFigureOut">
              <a:rPr lang="ar-SA" smtClean="0"/>
              <a:t>11/05/40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6E33A21-A66D-4FA7-976C-8D09DE31FEF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8795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535B-A155-454E-9045-62BA17AEA008}" type="datetime1">
              <a:rPr lang="ar-SA" smtClean="0"/>
              <a:t>11/05/40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أ.سميرة المالكي</a:t>
            </a:r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C0F9-DB7A-4C6E-A180-FF0AEBE6E6C4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A5CD-0BD9-4368-9E49-64F9F1DE9430}" type="datetime1">
              <a:rPr lang="ar-SA" smtClean="0"/>
              <a:t>11/05/40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أ.سميرة المالكي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C0F9-DB7A-4C6E-A180-FF0AEBE6E6C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EACD-48F4-4C51-8249-7D828FDE1A98}" type="datetime1">
              <a:rPr lang="ar-SA" smtClean="0"/>
              <a:t>11/05/40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أ.سميرة المالكي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C0F9-DB7A-4C6E-A180-FF0AEBE6E6C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C197-D470-445D-9DA7-8318EDF7EC91}" type="datetime1">
              <a:rPr lang="ar-SA" smtClean="0"/>
              <a:t>11/05/40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أ.سميرة المالكي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C0F9-DB7A-4C6E-A180-FF0AEBE6E6C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561A-C4DF-46B7-843B-B4C9E717C2F9}" type="datetime1">
              <a:rPr lang="ar-SA" smtClean="0"/>
              <a:t>11/05/40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أ.سميرة المالكي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C0F9-DB7A-4C6E-A180-FF0AEBE6E6C4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886D-7C38-4D91-AED8-DB8AE1BE2031}" type="datetime1">
              <a:rPr lang="ar-SA" smtClean="0"/>
              <a:t>11/05/40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أ.سميرة المالكي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C0F9-DB7A-4C6E-A180-FF0AEBE6E6C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7B259-C851-40A4-8F8A-99935D302978}" type="datetime1">
              <a:rPr lang="ar-SA" smtClean="0"/>
              <a:t>11/05/40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أ.سميرة المالكي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C0F9-DB7A-4C6E-A180-FF0AEBE6E6C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15E5-7A20-46A0-8D5D-C93A3B9AEB1C}" type="datetime1">
              <a:rPr lang="ar-SA" smtClean="0"/>
              <a:t>11/05/40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أ.سميرة المالكي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C0F9-DB7A-4C6E-A180-FF0AEBE6E6C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D47-7B36-4F87-856E-09BC31B189AF}" type="datetime1">
              <a:rPr lang="ar-SA" smtClean="0"/>
              <a:t>11/05/40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أ.سميرة المالكي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C0F9-DB7A-4C6E-A180-FF0AEBE6E6C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7988C-85DA-4609-AA7B-D696919C0EDC}" type="datetime1">
              <a:rPr lang="ar-SA" smtClean="0"/>
              <a:t>11/05/40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أ.سميرة المالكي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C0F9-DB7A-4C6E-A180-FF0AEBE6E6C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E5EF8-1100-4D5F-BA57-BA0FF8AB9A93}" type="datetime1">
              <a:rPr lang="ar-SA" smtClean="0"/>
              <a:t>11/05/40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أ.سميرة المالكي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4DBC0F9-DB7A-4C6E-A180-FF0AEBE6E6C4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F38652-04BE-47BF-BAFA-D2D1AD2A290B}" type="datetime1">
              <a:rPr lang="ar-SA" smtClean="0"/>
              <a:t>11/05/40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ar-SA" smtClean="0"/>
              <a:t>أ.سميرة المالكي</a:t>
            </a:r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DBC0F9-DB7A-4C6E-A180-FF0AEBE6E6C4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/>
              <a:t/>
            </a:r>
            <a:br>
              <a:rPr lang="ar-SA" dirty="0"/>
            </a:br>
            <a:endParaRPr lang="ar-SA" dirty="0"/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1115616" y="1844824"/>
            <a:ext cx="6461760" cy="3073896"/>
          </a:xfrm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مبادئ الاقتصاد الجزئي </a:t>
            </a:r>
          </a:p>
          <a:p>
            <a:pPr algn="ctr"/>
            <a:r>
              <a:rPr lang="en-US" sz="2800" dirty="0" smtClean="0"/>
              <a:t>101</a:t>
            </a:r>
            <a:r>
              <a:rPr lang="ar-SA" sz="2800" dirty="0" smtClean="0"/>
              <a:t> قصد </a:t>
            </a:r>
          </a:p>
          <a:p>
            <a:pPr algn="ctr"/>
            <a:r>
              <a:rPr lang="ar-SA" sz="2800" dirty="0" smtClean="0"/>
              <a:t>الفصل الأول</a:t>
            </a:r>
          </a:p>
          <a:p>
            <a:pPr algn="ctr"/>
            <a:endParaRPr lang="ar-SA" sz="2800" dirty="0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أ.سميرة المالكي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C0F9-DB7A-4C6E-A180-FF0AEBE6E6C4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438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3200" dirty="0"/>
              <a:t>الفصل الأول: منهجية الاقتصاد وأهمية دراسته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ar-SA" sz="2800" b="1" dirty="0" smtClean="0"/>
              <a:t>الأهداف </a:t>
            </a:r>
            <a:endParaRPr lang="ar-SA" sz="2800" dirty="0" smtClean="0"/>
          </a:p>
          <a:p>
            <a:r>
              <a:rPr lang="ar-SA" sz="2800" dirty="0" smtClean="0"/>
              <a:t>أهمية علم الاقتصاد في حياة الفرد والمجتمع</a:t>
            </a:r>
          </a:p>
          <a:p>
            <a:r>
              <a:rPr lang="ar-SA" sz="2800" dirty="0" smtClean="0"/>
              <a:t>القرارات الاقتصادية</a:t>
            </a:r>
          </a:p>
          <a:p>
            <a:r>
              <a:rPr lang="ar-SA" sz="2800" dirty="0" smtClean="0"/>
              <a:t>تعريف علم الاقتصاد </a:t>
            </a:r>
          </a:p>
          <a:p>
            <a:r>
              <a:rPr lang="ar-SA" sz="2800" dirty="0" smtClean="0"/>
              <a:t>النظرية الاقتصادية </a:t>
            </a:r>
          </a:p>
          <a:p>
            <a:r>
              <a:rPr lang="ar-SA" sz="2800" dirty="0" smtClean="0"/>
              <a:t>تحديد فروع علم الاقتصاد</a:t>
            </a:r>
          </a:p>
          <a:p>
            <a:r>
              <a:rPr lang="ar-SA" sz="2800" dirty="0" smtClean="0"/>
              <a:t>علاقة علم الاقتصاد بالعلوم الأخرى</a:t>
            </a:r>
          </a:p>
          <a:p>
            <a:endParaRPr lang="ar-SA" sz="2800" dirty="0" smtClean="0"/>
          </a:p>
          <a:p>
            <a:endParaRPr lang="ar-SA" sz="2800" dirty="0" smtClean="0"/>
          </a:p>
          <a:p>
            <a:endParaRPr lang="ar-SA" sz="2800" dirty="0" smtClean="0"/>
          </a:p>
          <a:p>
            <a:endParaRPr lang="ar-SA" sz="280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err="1" smtClean="0"/>
              <a:t>أ.سميرة</a:t>
            </a:r>
            <a:r>
              <a:rPr lang="ar-SA" dirty="0" smtClean="0"/>
              <a:t> المالكي</a:t>
            </a:r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C0F9-DB7A-4C6E-A180-FF0AEBE6E6C4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52111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ar-SA" sz="3200" b="1" dirty="0" smtClean="0">
                <a:solidFill>
                  <a:srgbClr val="002060"/>
                </a:solidFill>
              </a:rPr>
              <a:t>أهمية دراسة علم الاقتصاد؟ </a:t>
            </a:r>
            <a:endParaRPr lang="ar-SA" sz="32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ar-SA" sz="2800" dirty="0" smtClean="0"/>
              <a:t>تشغل قضايا الاقتصاد حيزاً كبيراً من الحياة اليومية للفرد كما تؤثر بشكل مباشر أو غير مباشر على قرارات الفرد والمنشأة والدولة. 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800" dirty="0" smtClean="0"/>
              <a:t>اهتمت الدولة بالاقتصاد وأوجدت وزارة الاقتصاد وبالتالي كانت السياسات الحكومية مثل (الضرائب والإعانات ومكافحة ارتفاع الأسعار وعملية اصدار النقود).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800" dirty="0" smtClean="0"/>
              <a:t>تشابك مصالح الدول أوجدت مؤسسات وهيئات ومؤتمرات عالمية أو إقليمية تعمل على تنسيق المصالح الاقتصادية للدول المختلفة. </a:t>
            </a:r>
          </a:p>
          <a:p>
            <a:pPr marL="114300" indent="0">
              <a:buNone/>
            </a:pPr>
            <a:r>
              <a:rPr lang="ar-SA" sz="3200" b="1" dirty="0" smtClean="0">
                <a:solidFill>
                  <a:srgbClr val="002060"/>
                </a:solidFill>
              </a:rPr>
              <a:t>ماذا نقصد بـ قرارات اقتصادية؟ </a:t>
            </a:r>
          </a:p>
          <a:p>
            <a:pPr marL="0" indent="0">
              <a:buNone/>
            </a:pPr>
            <a:r>
              <a:rPr lang="ar-SA" sz="2800" dirty="0" smtClean="0"/>
              <a:t>عندما يقرر الفرد شراء سيارة جديدة أو تأثيث بيته فقد اتخذ قرار اقتصادي. وعندما تقرر منشأة ما زيادة أعداد العمال أو تخفيض انتاجها فهي تتخذ قرارات اقتصادية.</a:t>
            </a:r>
            <a:endParaRPr lang="ar-SA" sz="2800" dirty="0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err="1" smtClean="0"/>
              <a:t>أ.سميرة</a:t>
            </a:r>
            <a:r>
              <a:rPr lang="ar-SA" dirty="0" smtClean="0"/>
              <a:t> المالكي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C0F9-DB7A-4C6E-A180-FF0AEBE6E6C4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1294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ar-SA" b="1" dirty="0" smtClean="0">
                <a:solidFill>
                  <a:srgbClr val="002060"/>
                </a:solidFill>
              </a:rPr>
              <a:t>ماذا نقصد بعلم الاقتصاد؟ (له عدة تعريفات)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هو العلم الذي يهتم بدراسة الثروة.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هو العلم الذي يهتم بكيفية تحسين الحياة المادية للإنسان والمجتمع.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هو العلم الذي يهتم بكيفية إشباع حاجات الإنسان اللامحدودة باستخدام موارده المحدودة. (وهو أدق بحيث تناول جانبي المشكلة الاقتصادية)</a:t>
            </a:r>
          </a:p>
          <a:p>
            <a:pPr marL="0" indent="0">
              <a:buNone/>
            </a:pPr>
            <a:r>
              <a:rPr lang="ar-SA" b="1" u="sng" dirty="0">
                <a:solidFill>
                  <a:srgbClr val="002060"/>
                </a:solidFill>
              </a:rPr>
              <a:t>الهدف من دراسة مبادئ الاقتصاد </a:t>
            </a:r>
            <a:r>
              <a:rPr lang="ar-SA" dirty="0"/>
              <a:t>هو إبراز أدوات التحليل الأساسية التي تساعد على تفسير نشاط الإنسان الإنتاجي والاستهلاكي بصورة منطقية.</a:t>
            </a:r>
          </a:p>
          <a:p>
            <a:pPr marL="0" indent="0">
              <a:buNone/>
            </a:pPr>
            <a:endParaRPr lang="ar-SA" dirty="0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أ.سميرة المالكي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C0F9-DB7A-4C6E-A180-FF0AEBE6E6C4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18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ar-SA" b="1" dirty="0" smtClean="0">
                <a:solidFill>
                  <a:srgbClr val="002060"/>
                </a:solidFill>
              </a:rPr>
              <a:t>بناء النظريات الاقتصادية وأهميتها: </a:t>
            </a:r>
          </a:p>
          <a:p>
            <a:pPr marL="114300" indent="0">
              <a:buNone/>
            </a:pPr>
            <a:r>
              <a:rPr lang="ar-SA" u="sng" dirty="0" smtClean="0">
                <a:solidFill>
                  <a:srgbClr val="002060"/>
                </a:solidFill>
              </a:rPr>
              <a:t>تعريف النظرية: </a:t>
            </a:r>
            <a:r>
              <a:rPr lang="ar-SA" dirty="0" smtClean="0"/>
              <a:t>هي تيسير (تجريد) لعلاقات قائمة كمحاولة لإيجاد تفسيرات للأسباب والنتائج المتصلة بظاهرة معينة.</a:t>
            </a:r>
          </a:p>
          <a:p>
            <a:pPr marL="114300" indent="0">
              <a:buNone/>
            </a:pPr>
            <a:r>
              <a:rPr lang="ar-SA" u="sng" dirty="0" smtClean="0">
                <a:solidFill>
                  <a:srgbClr val="002060"/>
                </a:solidFill>
              </a:rPr>
              <a:t>النظرية الاقتصادية </a:t>
            </a:r>
            <a:r>
              <a:rPr lang="ar-SA" dirty="0" smtClean="0"/>
              <a:t>تشمل مجموعة من التعميمات المتعلقة بنشاط الإنسان الانتاجي والاستهلاكي.</a:t>
            </a:r>
          </a:p>
          <a:p>
            <a:pPr marL="114300" indent="0">
              <a:buNone/>
            </a:pPr>
            <a:r>
              <a:rPr lang="ar-SA" u="sng" dirty="0" smtClean="0">
                <a:solidFill>
                  <a:srgbClr val="002060"/>
                </a:solidFill>
              </a:rPr>
              <a:t>تهدف النظرية </a:t>
            </a:r>
            <a:r>
              <a:rPr lang="ar-SA" dirty="0" smtClean="0"/>
              <a:t>إلى تفسير ما يحدث أو محاولة توقعه.</a:t>
            </a:r>
          </a:p>
          <a:p>
            <a:pPr marL="114300" indent="0">
              <a:buNone/>
            </a:pPr>
            <a:r>
              <a:rPr lang="ar-SA" b="1" dirty="0" smtClean="0">
                <a:solidFill>
                  <a:srgbClr val="002060"/>
                </a:solidFill>
              </a:rPr>
              <a:t>الشروط الأساسية لبناء النظرية:</a:t>
            </a:r>
          </a:p>
          <a:p>
            <a:pPr marL="0" indent="0">
              <a:buNone/>
            </a:pPr>
            <a:r>
              <a:rPr lang="ar-SA" dirty="0" smtClean="0"/>
              <a:t>  وجود فرضية أو أكثر يمكن اختبار صحتها.</a:t>
            </a:r>
          </a:p>
          <a:p>
            <a:pPr marL="0" indent="0">
              <a:buNone/>
            </a:pPr>
            <a:r>
              <a:rPr lang="ar-SA" dirty="0" smtClean="0"/>
              <a:t>  وجود استنتاج يتبع الفرضية.</a:t>
            </a:r>
          </a:p>
          <a:p>
            <a:pPr marL="0" indent="0">
              <a:buNone/>
            </a:pPr>
            <a:r>
              <a:rPr lang="ar-SA" dirty="0" smtClean="0"/>
              <a:t>  وجود علاقة منطقية تربط بين الفرضية والاستنتاج.</a:t>
            </a:r>
            <a:endParaRPr lang="ar-SA" dirty="0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أ.سميرة المالكي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C0F9-DB7A-4C6E-A180-FF0AEBE6E6C4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408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ar-SA" b="1" dirty="0" smtClean="0">
                <a:solidFill>
                  <a:srgbClr val="002060"/>
                </a:solidFill>
              </a:rPr>
              <a:t>فروع علم الاقتصاد:</a:t>
            </a:r>
          </a:p>
          <a:p>
            <a:pPr marL="114300" indent="0">
              <a:buNone/>
            </a:pPr>
            <a:endParaRPr lang="ar-SA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ar-SA" b="1" dirty="0" smtClean="0">
                <a:solidFill>
                  <a:srgbClr val="002060"/>
                </a:solidFill>
              </a:rPr>
              <a:t>ينقسم </a:t>
            </a:r>
            <a:r>
              <a:rPr lang="ar-SA" b="1" dirty="0" smtClean="0">
                <a:solidFill>
                  <a:srgbClr val="002060"/>
                </a:solidFill>
              </a:rPr>
              <a:t>التحليل الاقتصادي إلى قسمين أساسين: </a:t>
            </a:r>
            <a:r>
              <a:rPr lang="ar-SA" dirty="0" smtClean="0"/>
              <a:t>التحليل الاقتصادي الجزئي والتحليل الاقتصادي الكلي. </a:t>
            </a:r>
          </a:p>
          <a:p>
            <a:pPr marL="114300" indent="0">
              <a:buNone/>
            </a:pPr>
            <a:r>
              <a:rPr lang="ar-SA" u="sng" dirty="0" smtClean="0">
                <a:solidFill>
                  <a:srgbClr val="002060"/>
                </a:solidFill>
              </a:rPr>
              <a:t>يركز التحليل الاقتصادي الجزئي </a:t>
            </a:r>
            <a:r>
              <a:rPr lang="ar-SA" dirty="0" smtClean="0"/>
              <a:t>على وحدات القرار الاقتصادي كالمنتج والمستهلك. (يهتم بكيفية ونتائج القرارات الاقتصادية التي يتخذها الفرد مستهلكاً أو منتجاً). </a:t>
            </a:r>
          </a:p>
          <a:p>
            <a:pPr marL="114300" indent="0">
              <a:buNone/>
            </a:pPr>
            <a:r>
              <a:rPr lang="ar-SA" u="sng" dirty="0" smtClean="0">
                <a:solidFill>
                  <a:srgbClr val="002060"/>
                </a:solidFill>
              </a:rPr>
              <a:t>يركز التحليل الاقتصادي الكلي </a:t>
            </a:r>
            <a:r>
              <a:rPr lang="ar-SA" dirty="0" smtClean="0"/>
              <a:t>على الكيفية التي يعمل بها الاقتصاد الوطني بمجموعة. (يهتم بدراسة مستوى الانتاج والدخل على مستوى الدولة، ويبحث في أسباب التقلبات الاقتصادية).</a:t>
            </a:r>
            <a:endParaRPr lang="ar-SA" dirty="0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أ.سميرة المالكي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C0F9-DB7A-4C6E-A180-FF0AEBE6E6C4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245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124744"/>
            <a:ext cx="7992888" cy="554461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ar-SA" sz="2400" b="1" dirty="0" smtClean="0">
                <a:solidFill>
                  <a:srgbClr val="002060"/>
                </a:solidFill>
              </a:rPr>
              <a:t>علاقة علم الاقتصاد بالعلوم الأخرى:</a:t>
            </a:r>
          </a:p>
          <a:p>
            <a:pPr marL="0" indent="0">
              <a:buNone/>
            </a:pPr>
            <a:r>
              <a:rPr lang="ar-SA" sz="2000" dirty="0" smtClean="0"/>
              <a:t>أدى التطور الذي حدث في مجالات العلوم المختلفة خلال القرن الماضي إلى توثيق صلة علم الاقتصاد بالعلوم الاجتماعية والعلوم الأخرى. </a:t>
            </a:r>
          </a:p>
          <a:p>
            <a:pPr marL="0" indent="0">
              <a:buNone/>
            </a:pPr>
            <a:endParaRPr lang="ar-SA" dirty="0" smtClean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err="1" smtClean="0"/>
              <a:t>أ.سميرة</a:t>
            </a:r>
            <a:r>
              <a:rPr lang="ar-SA" dirty="0" smtClean="0"/>
              <a:t> المالكي</a:t>
            </a:r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C0F9-DB7A-4C6E-A180-FF0AEBE6E6C4}" type="slidenum">
              <a:rPr lang="ar-SA" smtClean="0"/>
              <a:t>7</a:t>
            </a:fld>
            <a:endParaRPr lang="ar-SA"/>
          </a:p>
        </p:txBody>
      </p:sp>
      <p:cxnSp>
        <p:nvCxnSpPr>
          <p:cNvPr id="16" name="رابط كسهم مستقيم 15"/>
          <p:cNvCxnSpPr/>
          <p:nvPr/>
        </p:nvCxnSpPr>
        <p:spPr>
          <a:xfrm>
            <a:off x="7884368" y="414908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478031"/>
              </p:ext>
            </p:extLst>
          </p:nvPr>
        </p:nvGraphicFramePr>
        <p:xfrm>
          <a:off x="107504" y="2492896"/>
          <a:ext cx="8208912" cy="3754346"/>
        </p:xfrm>
        <a:graphic>
          <a:graphicData uri="http://schemas.openxmlformats.org/drawingml/2006/table">
            <a:tbl>
              <a:tblPr rtl="1" firstRow="1" bandRow="1">
                <a:tableStyleId>{68D230F3-CF80-4859-8CE7-A43EE81993B5}</a:tableStyleId>
              </a:tblPr>
              <a:tblGrid>
                <a:gridCol w="3046844"/>
                <a:gridCol w="5162068"/>
              </a:tblGrid>
              <a:tr h="29473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علم النفس</a:t>
                      </a:r>
                      <a:endParaRPr lang="ar-SA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في مجال أبحاث سلوك المستهلك في الاقتصاد</a:t>
                      </a:r>
                      <a:endParaRPr lang="ar-SA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473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علم الاجتماع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في مجالات علاقات العمل وتوزيع الدخل.</a:t>
                      </a:r>
                      <a:endParaRPr lang="ar-SA" b="1" dirty="0"/>
                    </a:p>
                  </a:txBody>
                  <a:tcPr/>
                </a:tc>
              </a:tr>
              <a:tr h="29473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التاريخ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في مجال دراسات التطور والتنمية الاقتصادية.</a:t>
                      </a:r>
                      <a:endParaRPr lang="ar-SA" b="1" dirty="0"/>
                    </a:p>
                  </a:txBody>
                  <a:tcPr/>
                </a:tc>
              </a:tr>
              <a:tr h="515778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الجغرافيا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في مجال دراسة الموارد الاقتصادية وتوزيعها حسب الأقاليم والمناطق.</a:t>
                      </a:r>
                      <a:endParaRPr lang="ar-SA" b="1" dirty="0"/>
                    </a:p>
                  </a:txBody>
                  <a:tcPr/>
                </a:tc>
              </a:tr>
              <a:tr h="515778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السياسة 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في مجال دراسة السياسة الاقتصادية. (الاقتصاد يؤثر على الظروف السياسية).</a:t>
                      </a:r>
                      <a:endParaRPr lang="ar-SA" b="1" dirty="0"/>
                    </a:p>
                  </a:txBody>
                  <a:tcPr/>
                </a:tc>
              </a:tr>
              <a:tr h="736826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الرياضيات والإحصاء والحاسب الآلي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لا يخلو بحث اقتصادي من بعض الاستخدام للنماذج الرياضية والاحصائية أو استخدام الحاسب الآلي لاستخلاص النتائج. </a:t>
                      </a:r>
                      <a:endParaRPr lang="ar-SA" b="1" dirty="0"/>
                    </a:p>
                  </a:txBody>
                  <a:tcPr/>
                </a:tc>
              </a:tr>
              <a:tr h="515778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علم تطور الإنسان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في مجال الدراسات الاقتصادية حول أنماط الانتاج المختلفة وحول النمو الاقتصادي.</a:t>
                      </a:r>
                      <a:endParaRPr lang="ar-SA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7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287</TotalTime>
  <Words>491</Words>
  <Application>Microsoft Office PowerPoint</Application>
  <PresentationFormat>عرض على الشاشة (3:4)‏</PresentationFormat>
  <Paragraphs>68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تدفق</vt:lpstr>
      <vt:lpstr> </vt:lpstr>
      <vt:lpstr>الفصل الأول: منهجية الاقتصاد وأهمية دراسته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الأول: حول منهجية الاقتصاد وأهمية دراسته</dc:title>
  <dc:creator>sakh</dc:creator>
  <cp:lastModifiedBy>samalmalki</cp:lastModifiedBy>
  <cp:revision>37</cp:revision>
  <dcterms:created xsi:type="dcterms:W3CDTF">2014-08-31T18:24:01Z</dcterms:created>
  <dcterms:modified xsi:type="dcterms:W3CDTF">2019-01-17T05:31:19Z</dcterms:modified>
</cp:coreProperties>
</file>