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96" r:id="rId1"/>
  </p:sldMasterIdLst>
  <p:notesMasterIdLst>
    <p:notesMasterId r:id="rId27"/>
  </p:notesMasterIdLst>
  <p:sldIdLst>
    <p:sldId id="256" r:id="rId2"/>
    <p:sldId id="289" r:id="rId3"/>
    <p:sldId id="290" r:id="rId4"/>
    <p:sldId id="291" r:id="rId5"/>
    <p:sldId id="257" r:id="rId6"/>
    <p:sldId id="258" r:id="rId7"/>
    <p:sldId id="292" r:id="rId8"/>
    <p:sldId id="262" r:id="rId9"/>
    <p:sldId id="263" r:id="rId10"/>
    <p:sldId id="264" r:id="rId11"/>
    <p:sldId id="265" r:id="rId12"/>
    <p:sldId id="266" r:id="rId13"/>
    <p:sldId id="267" r:id="rId14"/>
    <p:sldId id="268" r:id="rId15"/>
    <p:sldId id="270" r:id="rId16"/>
    <p:sldId id="295" r:id="rId17"/>
    <p:sldId id="276" r:id="rId18"/>
    <p:sldId id="278" r:id="rId19"/>
    <p:sldId id="280" r:id="rId20"/>
    <p:sldId id="282" r:id="rId21"/>
    <p:sldId id="284" r:id="rId22"/>
    <p:sldId id="286" r:id="rId23"/>
    <p:sldId id="288" r:id="rId24"/>
    <p:sldId id="296" r:id="rId25"/>
    <p:sldId id="297"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6CEDC-30D2-4059-9474-DD610C7C5BFF}" type="doc">
      <dgm:prSet loTypeId="urn:microsoft.com/office/officeart/2005/8/layout/radial5" loCatId="cycle" qsTypeId="urn:microsoft.com/office/officeart/2005/8/quickstyle/3d2" qsCatId="3D" csTypeId="urn:microsoft.com/office/officeart/2005/8/colors/accent4_5" csCatId="accent4" phldr="1"/>
      <dgm:spPr/>
      <dgm:t>
        <a:bodyPr/>
        <a:lstStyle/>
        <a:p>
          <a:pPr rtl="1"/>
          <a:endParaRPr lang="ar-SA"/>
        </a:p>
      </dgm:t>
    </dgm:pt>
    <dgm:pt modelId="{983837BA-6FDD-4CAE-805C-3EFD83E0AD3E}">
      <dgm:prSet phldrT="[نص]" custT="1"/>
      <dgm:spPr/>
      <dgm:t>
        <a:bodyPr/>
        <a:lstStyle/>
        <a:p>
          <a:pPr rtl="1"/>
          <a:r>
            <a:rPr lang="ar-SA" sz="1100" b="1" dirty="0" smtClean="0"/>
            <a:t>مشكلة الاختيار </a:t>
          </a:r>
        </a:p>
        <a:p>
          <a:pPr rtl="1"/>
          <a:r>
            <a:rPr lang="ar-SA" sz="1100" b="1" dirty="0" smtClean="0"/>
            <a:t>(ماذا اختار؟)</a:t>
          </a:r>
          <a:endParaRPr lang="ar-SA" sz="1100" b="1" dirty="0"/>
        </a:p>
      </dgm:t>
    </dgm:pt>
    <dgm:pt modelId="{3D08522C-1C32-4909-9703-1A59F92FACF0}" type="parTrans" cxnId="{AD7D39C1-D4FA-4192-A324-F6CDB12ED310}">
      <dgm:prSet/>
      <dgm:spPr/>
      <dgm:t>
        <a:bodyPr/>
        <a:lstStyle/>
        <a:p>
          <a:pPr rtl="1"/>
          <a:endParaRPr lang="ar-SA"/>
        </a:p>
      </dgm:t>
    </dgm:pt>
    <dgm:pt modelId="{6F52CA0E-5544-4A28-98DF-2F57B21FF7C9}" type="sibTrans" cxnId="{AD7D39C1-D4FA-4192-A324-F6CDB12ED310}">
      <dgm:prSet/>
      <dgm:spPr/>
      <dgm:t>
        <a:bodyPr/>
        <a:lstStyle/>
        <a:p>
          <a:pPr rtl="1"/>
          <a:endParaRPr lang="ar-SA"/>
        </a:p>
      </dgm:t>
    </dgm:pt>
    <dgm:pt modelId="{C17E8005-6363-42B9-A1FF-5DEA921A2534}">
      <dgm:prSet phldrT="[نص]"/>
      <dgm:spPr/>
      <dgm:t>
        <a:bodyPr/>
        <a:lstStyle/>
        <a:p>
          <a:pPr rtl="1"/>
          <a:r>
            <a:rPr lang="ar-SA" dirty="0" smtClean="0"/>
            <a:t>تعليم</a:t>
          </a:r>
          <a:endParaRPr lang="ar-SA" dirty="0"/>
        </a:p>
      </dgm:t>
    </dgm:pt>
    <dgm:pt modelId="{F1CF49E3-9942-452B-9F81-77595DF7195D}" type="parTrans" cxnId="{1C851CF4-E0F6-434E-BD4D-8DEC19C050DF}">
      <dgm:prSet/>
      <dgm:spPr/>
      <dgm:t>
        <a:bodyPr/>
        <a:lstStyle/>
        <a:p>
          <a:pPr rtl="1"/>
          <a:endParaRPr lang="ar-SA"/>
        </a:p>
      </dgm:t>
    </dgm:pt>
    <dgm:pt modelId="{23224749-5E44-4C8F-AB2C-B06500225D17}" type="sibTrans" cxnId="{1C851CF4-E0F6-434E-BD4D-8DEC19C050DF}">
      <dgm:prSet/>
      <dgm:spPr/>
      <dgm:t>
        <a:bodyPr/>
        <a:lstStyle/>
        <a:p>
          <a:pPr rtl="1"/>
          <a:endParaRPr lang="ar-SA"/>
        </a:p>
      </dgm:t>
    </dgm:pt>
    <dgm:pt modelId="{29C85F52-D17E-412A-9E4B-789D27172C32}">
      <dgm:prSet phldrT="[نص]"/>
      <dgm:spPr/>
      <dgm:t>
        <a:bodyPr/>
        <a:lstStyle/>
        <a:p>
          <a:pPr rtl="1"/>
          <a:r>
            <a:rPr lang="ar-SA" dirty="0" smtClean="0"/>
            <a:t>علاج</a:t>
          </a:r>
          <a:endParaRPr lang="ar-SA" dirty="0"/>
        </a:p>
      </dgm:t>
    </dgm:pt>
    <dgm:pt modelId="{9AD5FBBA-7F72-46FD-A28D-A2D7D00C3D4E}" type="parTrans" cxnId="{142229A3-9B27-4F25-BE32-44D4FD1602A2}">
      <dgm:prSet/>
      <dgm:spPr/>
      <dgm:t>
        <a:bodyPr/>
        <a:lstStyle/>
        <a:p>
          <a:pPr rtl="1"/>
          <a:endParaRPr lang="ar-SA"/>
        </a:p>
      </dgm:t>
    </dgm:pt>
    <dgm:pt modelId="{7322E43B-BAFA-46F8-9F1D-13BC3948DD1A}" type="sibTrans" cxnId="{142229A3-9B27-4F25-BE32-44D4FD1602A2}">
      <dgm:prSet/>
      <dgm:spPr/>
      <dgm:t>
        <a:bodyPr/>
        <a:lstStyle/>
        <a:p>
          <a:pPr rtl="1"/>
          <a:endParaRPr lang="ar-SA"/>
        </a:p>
      </dgm:t>
    </dgm:pt>
    <dgm:pt modelId="{54447A6E-F45D-4CB5-9A15-BED614F2F06D}">
      <dgm:prSet phldrT="[نص]"/>
      <dgm:spPr/>
      <dgm:t>
        <a:bodyPr/>
        <a:lstStyle/>
        <a:p>
          <a:pPr rtl="1"/>
          <a:r>
            <a:rPr lang="ar-SA" dirty="0" smtClean="0"/>
            <a:t>سكن</a:t>
          </a:r>
          <a:endParaRPr lang="ar-SA" dirty="0"/>
        </a:p>
      </dgm:t>
    </dgm:pt>
    <dgm:pt modelId="{516D1D40-2070-4584-988B-938AEC887251}" type="parTrans" cxnId="{CFF90C8F-C98D-49DD-BC34-EC099687DB84}">
      <dgm:prSet/>
      <dgm:spPr/>
      <dgm:t>
        <a:bodyPr/>
        <a:lstStyle/>
        <a:p>
          <a:pPr rtl="1"/>
          <a:endParaRPr lang="ar-SA"/>
        </a:p>
      </dgm:t>
    </dgm:pt>
    <dgm:pt modelId="{06297496-8093-4167-A36D-122433AE7460}" type="sibTrans" cxnId="{CFF90C8F-C98D-49DD-BC34-EC099687DB84}">
      <dgm:prSet/>
      <dgm:spPr/>
      <dgm:t>
        <a:bodyPr/>
        <a:lstStyle/>
        <a:p>
          <a:pPr rtl="1"/>
          <a:endParaRPr lang="ar-SA"/>
        </a:p>
      </dgm:t>
    </dgm:pt>
    <dgm:pt modelId="{A955D303-19A5-45FA-A7C5-12504E836D0B}">
      <dgm:prSet phldrT="[نص]"/>
      <dgm:spPr/>
      <dgm:t>
        <a:bodyPr/>
        <a:lstStyle/>
        <a:p>
          <a:pPr rtl="1"/>
          <a:r>
            <a:rPr lang="ar-SA" dirty="0" smtClean="0"/>
            <a:t>سيارة</a:t>
          </a:r>
          <a:endParaRPr lang="ar-SA" dirty="0"/>
        </a:p>
      </dgm:t>
    </dgm:pt>
    <dgm:pt modelId="{89161F61-4B05-4039-9724-F179945ED12D}" type="parTrans" cxnId="{41352AA2-1CE1-4EFB-87A0-5FF8847C6587}">
      <dgm:prSet/>
      <dgm:spPr/>
      <dgm:t>
        <a:bodyPr/>
        <a:lstStyle/>
        <a:p>
          <a:pPr rtl="1"/>
          <a:endParaRPr lang="ar-SA"/>
        </a:p>
      </dgm:t>
    </dgm:pt>
    <dgm:pt modelId="{CABDE8E0-9402-4E30-AEF5-55AA2279A457}" type="sibTrans" cxnId="{41352AA2-1CE1-4EFB-87A0-5FF8847C6587}">
      <dgm:prSet/>
      <dgm:spPr/>
      <dgm:t>
        <a:bodyPr/>
        <a:lstStyle/>
        <a:p>
          <a:pPr rtl="1"/>
          <a:endParaRPr lang="ar-SA"/>
        </a:p>
      </dgm:t>
    </dgm:pt>
    <dgm:pt modelId="{160CECA9-4D79-416E-8827-B8152726D538}" type="pres">
      <dgm:prSet presAssocID="{81E6CEDC-30D2-4059-9474-DD610C7C5BFF}" presName="Name0" presStyleCnt="0">
        <dgm:presLayoutVars>
          <dgm:chMax val="1"/>
          <dgm:dir/>
          <dgm:animLvl val="ctr"/>
          <dgm:resizeHandles val="exact"/>
        </dgm:presLayoutVars>
      </dgm:prSet>
      <dgm:spPr/>
      <dgm:t>
        <a:bodyPr/>
        <a:lstStyle/>
        <a:p>
          <a:pPr rtl="1"/>
          <a:endParaRPr lang="ar-SA"/>
        </a:p>
      </dgm:t>
    </dgm:pt>
    <dgm:pt modelId="{C9A54543-F5CA-4A3E-BF43-0EC62B92A08E}" type="pres">
      <dgm:prSet presAssocID="{983837BA-6FDD-4CAE-805C-3EFD83E0AD3E}" presName="centerShape" presStyleLbl="node0" presStyleIdx="0" presStyleCnt="1" custScaleX="140219" custScaleY="140220"/>
      <dgm:spPr/>
      <dgm:t>
        <a:bodyPr/>
        <a:lstStyle/>
        <a:p>
          <a:pPr rtl="1"/>
          <a:endParaRPr lang="ar-SA"/>
        </a:p>
      </dgm:t>
    </dgm:pt>
    <dgm:pt modelId="{143228EC-07A3-47B7-8F8E-8FB8144A0B44}" type="pres">
      <dgm:prSet presAssocID="{F1CF49E3-9942-452B-9F81-77595DF7195D}" presName="parTrans" presStyleLbl="sibTrans2D1" presStyleIdx="0" presStyleCnt="4"/>
      <dgm:spPr/>
      <dgm:t>
        <a:bodyPr/>
        <a:lstStyle/>
        <a:p>
          <a:pPr rtl="1"/>
          <a:endParaRPr lang="ar-SA"/>
        </a:p>
      </dgm:t>
    </dgm:pt>
    <dgm:pt modelId="{A5AB529C-BF97-4A6F-B109-2EC650156C74}" type="pres">
      <dgm:prSet presAssocID="{F1CF49E3-9942-452B-9F81-77595DF7195D}" presName="connectorText" presStyleLbl="sibTrans2D1" presStyleIdx="0" presStyleCnt="4"/>
      <dgm:spPr/>
      <dgm:t>
        <a:bodyPr/>
        <a:lstStyle/>
        <a:p>
          <a:pPr rtl="1"/>
          <a:endParaRPr lang="ar-SA"/>
        </a:p>
      </dgm:t>
    </dgm:pt>
    <dgm:pt modelId="{AAE257F8-F7C7-4AC5-9FC1-684C2D8C8560}" type="pres">
      <dgm:prSet presAssocID="{C17E8005-6363-42B9-A1FF-5DEA921A2534}" presName="node" presStyleLbl="node1" presStyleIdx="0" presStyleCnt="4" custRadScaleRad="113724" custRadScaleInc="1945">
        <dgm:presLayoutVars>
          <dgm:bulletEnabled val="1"/>
        </dgm:presLayoutVars>
      </dgm:prSet>
      <dgm:spPr/>
      <dgm:t>
        <a:bodyPr/>
        <a:lstStyle/>
        <a:p>
          <a:pPr rtl="1"/>
          <a:endParaRPr lang="ar-SA"/>
        </a:p>
      </dgm:t>
    </dgm:pt>
    <dgm:pt modelId="{904B8EA3-B43D-46DB-BFDF-F9C5B82BE1C8}" type="pres">
      <dgm:prSet presAssocID="{9AD5FBBA-7F72-46FD-A28D-A2D7D00C3D4E}" presName="parTrans" presStyleLbl="sibTrans2D1" presStyleIdx="1" presStyleCnt="4"/>
      <dgm:spPr/>
      <dgm:t>
        <a:bodyPr/>
        <a:lstStyle/>
        <a:p>
          <a:pPr rtl="1"/>
          <a:endParaRPr lang="ar-SA"/>
        </a:p>
      </dgm:t>
    </dgm:pt>
    <dgm:pt modelId="{FFC88307-B2F3-4BC1-95A0-2591CF969495}" type="pres">
      <dgm:prSet presAssocID="{9AD5FBBA-7F72-46FD-A28D-A2D7D00C3D4E}" presName="connectorText" presStyleLbl="sibTrans2D1" presStyleIdx="1" presStyleCnt="4"/>
      <dgm:spPr/>
      <dgm:t>
        <a:bodyPr/>
        <a:lstStyle/>
        <a:p>
          <a:pPr rtl="1"/>
          <a:endParaRPr lang="ar-SA"/>
        </a:p>
      </dgm:t>
    </dgm:pt>
    <dgm:pt modelId="{FA3D9B90-8760-4570-8EDE-B34416F037B3}" type="pres">
      <dgm:prSet presAssocID="{29C85F52-D17E-412A-9E4B-789D27172C32}" presName="node" presStyleLbl="node1" presStyleIdx="1" presStyleCnt="4" custRadScaleRad="113358" custRadScaleInc="3775">
        <dgm:presLayoutVars>
          <dgm:bulletEnabled val="1"/>
        </dgm:presLayoutVars>
      </dgm:prSet>
      <dgm:spPr/>
      <dgm:t>
        <a:bodyPr/>
        <a:lstStyle/>
        <a:p>
          <a:pPr rtl="1"/>
          <a:endParaRPr lang="ar-SA"/>
        </a:p>
      </dgm:t>
    </dgm:pt>
    <dgm:pt modelId="{05C138DB-7AB3-4960-99AD-AB0D513286E3}" type="pres">
      <dgm:prSet presAssocID="{516D1D40-2070-4584-988B-938AEC887251}" presName="parTrans" presStyleLbl="sibTrans2D1" presStyleIdx="2" presStyleCnt="4"/>
      <dgm:spPr/>
      <dgm:t>
        <a:bodyPr/>
        <a:lstStyle/>
        <a:p>
          <a:pPr rtl="1"/>
          <a:endParaRPr lang="ar-SA"/>
        </a:p>
      </dgm:t>
    </dgm:pt>
    <dgm:pt modelId="{26AA3930-D535-45D9-84E4-EFAD92FCA6F2}" type="pres">
      <dgm:prSet presAssocID="{516D1D40-2070-4584-988B-938AEC887251}" presName="connectorText" presStyleLbl="sibTrans2D1" presStyleIdx="2" presStyleCnt="4"/>
      <dgm:spPr/>
      <dgm:t>
        <a:bodyPr/>
        <a:lstStyle/>
        <a:p>
          <a:pPr rtl="1"/>
          <a:endParaRPr lang="ar-SA"/>
        </a:p>
      </dgm:t>
    </dgm:pt>
    <dgm:pt modelId="{D25CDF7A-27C5-4A0B-A407-9F24C943BB75}" type="pres">
      <dgm:prSet presAssocID="{54447A6E-F45D-4CB5-9A15-BED614F2F06D}" presName="node" presStyleLbl="node1" presStyleIdx="2" presStyleCnt="4" custRadScaleRad="117412" custRadScaleInc="-1884">
        <dgm:presLayoutVars>
          <dgm:bulletEnabled val="1"/>
        </dgm:presLayoutVars>
      </dgm:prSet>
      <dgm:spPr/>
      <dgm:t>
        <a:bodyPr/>
        <a:lstStyle/>
        <a:p>
          <a:pPr rtl="1"/>
          <a:endParaRPr lang="ar-SA"/>
        </a:p>
      </dgm:t>
    </dgm:pt>
    <dgm:pt modelId="{D0A678BA-A372-4DB0-B659-453C2BC01814}" type="pres">
      <dgm:prSet presAssocID="{89161F61-4B05-4039-9724-F179945ED12D}" presName="parTrans" presStyleLbl="sibTrans2D1" presStyleIdx="3" presStyleCnt="4"/>
      <dgm:spPr/>
      <dgm:t>
        <a:bodyPr/>
        <a:lstStyle/>
        <a:p>
          <a:pPr rtl="1"/>
          <a:endParaRPr lang="ar-SA"/>
        </a:p>
      </dgm:t>
    </dgm:pt>
    <dgm:pt modelId="{3C172E65-F502-41FB-BE9B-BBEE8C2663AB}" type="pres">
      <dgm:prSet presAssocID="{89161F61-4B05-4039-9724-F179945ED12D}" presName="connectorText" presStyleLbl="sibTrans2D1" presStyleIdx="3" presStyleCnt="4"/>
      <dgm:spPr/>
      <dgm:t>
        <a:bodyPr/>
        <a:lstStyle/>
        <a:p>
          <a:pPr rtl="1"/>
          <a:endParaRPr lang="ar-SA"/>
        </a:p>
      </dgm:t>
    </dgm:pt>
    <dgm:pt modelId="{D22B81F0-4A30-4BEC-B46E-7DC70ED4FDBE}" type="pres">
      <dgm:prSet presAssocID="{A955D303-19A5-45FA-A7C5-12504E836D0B}" presName="node" presStyleLbl="node1" presStyleIdx="3" presStyleCnt="4" custRadScaleRad="113105" custRadScaleInc="-3783">
        <dgm:presLayoutVars>
          <dgm:bulletEnabled val="1"/>
        </dgm:presLayoutVars>
      </dgm:prSet>
      <dgm:spPr/>
      <dgm:t>
        <a:bodyPr/>
        <a:lstStyle/>
        <a:p>
          <a:pPr rtl="1"/>
          <a:endParaRPr lang="ar-SA"/>
        </a:p>
      </dgm:t>
    </dgm:pt>
  </dgm:ptLst>
  <dgm:cxnLst>
    <dgm:cxn modelId="{B482D6BB-A65B-4C9E-9A2A-8EF585FE41E0}" type="presOf" srcId="{516D1D40-2070-4584-988B-938AEC887251}" destId="{05C138DB-7AB3-4960-99AD-AB0D513286E3}" srcOrd="0" destOrd="0" presId="urn:microsoft.com/office/officeart/2005/8/layout/radial5"/>
    <dgm:cxn modelId="{8A331B62-9D8D-481F-BA0A-1D8A77D286E6}" type="presOf" srcId="{A955D303-19A5-45FA-A7C5-12504E836D0B}" destId="{D22B81F0-4A30-4BEC-B46E-7DC70ED4FDBE}" srcOrd="0" destOrd="0" presId="urn:microsoft.com/office/officeart/2005/8/layout/radial5"/>
    <dgm:cxn modelId="{6356C421-3839-4EEF-9682-750B0B72BD68}" type="presOf" srcId="{54447A6E-F45D-4CB5-9A15-BED614F2F06D}" destId="{D25CDF7A-27C5-4A0B-A407-9F24C943BB75}" srcOrd="0" destOrd="0" presId="urn:microsoft.com/office/officeart/2005/8/layout/radial5"/>
    <dgm:cxn modelId="{53A50CA8-1CDE-45D0-8060-CCFABEBB1395}" type="presOf" srcId="{29C85F52-D17E-412A-9E4B-789D27172C32}" destId="{FA3D9B90-8760-4570-8EDE-B34416F037B3}" srcOrd="0" destOrd="0" presId="urn:microsoft.com/office/officeart/2005/8/layout/radial5"/>
    <dgm:cxn modelId="{AD7D39C1-D4FA-4192-A324-F6CDB12ED310}" srcId="{81E6CEDC-30D2-4059-9474-DD610C7C5BFF}" destId="{983837BA-6FDD-4CAE-805C-3EFD83E0AD3E}" srcOrd="0" destOrd="0" parTransId="{3D08522C-1C32-4909-9703-1A59F92FACF0}" sibTransId="{6F52CA0E-5544-4A28-98DF-2F57B21FF7C9}"/>
    <dgm:cxn modelId="{142229A3-9B27-4F25-BE32-44D4FD1602A2}" srcId="{983837BA-6FDD-4CAE-805C-3EFD83E0AD3E}" destId="{29C85F52-D17E-412A-9E4B-789D27172C32}" srcOrd="1" destOrd="0" parTransId="{9AD5FBBA-7F72-46FD-A28D-A2D7D00C3D4E}" sibTransId="{7322E43B-BAFA-46F8-9F1D-13BC3948DD1A}"/>
    <dgm:cxn modelId="{CFF90C8F-C98D-49DD-BC34-EC099687DB84}" srcId="{983837BA-6FDD-4CAE-805C-3EFD83E0AD3E}" destId="{54447A6E-F45D-4CB5-9A15-BED614F2F06D}" srcOrd="2" destOrd="0" parTransId="{516D1D40-2070-4584-988B-938AEC887251}" sibTransId="{06297496-8093-4167-A36D-122433AE7460}"/>
    <dgm:cxn modelId="{2875A4C9-9ABA-46EB-B70E-C1BCC14B6617}" type="presOf" srcId="{983837BA-6FDD-4CAE-805C-3EFD83E0AD3E}" destId="{C9A54543-F5CA-4A3E-BF43-0EC62B92A08E}" srcOrd="0" destOrd="0" presId="urn:microsoft.com/office/officeart/2005/8/layout/radial5"/>
    <dgm:cxn modelId="{D97E692C-1495-4DE9-A5B8-4E65EAA1A183}" type="presOf" srcId="{C17E8005-6363-42B9-A1FF-5DEA921A2534}" destId="{AAE257F8-F7C7-4AC5-9FC1-684C2D8C8560}" srcOrd="0" destOrd="0" presId="urn:microsoft.com/office/officeart/2005/8/layout/radial5"/>
    <dgm:cxn modelId="{1C851CF4-E0F6-434E-BD4D-8DEC19C050DF}" srcId="{983837BA-6FDD-4CAE-805C-3EFD83E0AD3E}" destId="{C17E8005-6363-42B9-A1FF-5DEA921A2534}" srcOrd="0" destOrd="0" parTransId="{F1CF49E3-9942-452B-9F81-77595DF7195D}" sibTransId="{23224749-5E44-4C8F-AB2C-B06500225D17}"/>
    <dgm:cxn modelId="{41352AA2-1CE1-4EFB-87A0-5FF8847C6587}" srcId="{983837BA-6FDD-4CAE-805C-3EFD83E0AD3E}" destId="{A955D303-19A5-45FA-A7C5-12504E836D0B}" srcOrd="3" destOrd="0" parTransId="{89161F61-4B05-4039-9724-F179945ED12D}" sibTransId="{CABDE8E0-9402-4E30-AEF5-55AA2279A457}"/>
    <dgm:cxn modelId="{CA56183D-77E0-4CA2-A04C-BE103E105E30}" type="presOf" srcId="{89161F61-4B05-4039-9724-F179945ED12D}" destId="{D0A678BA-A372-4DB0-B659-453C2BC01814}" srcOrd="0" destOrd="0" presId="urn:microsoft.com/office/officeart/2005/8/layout/radial5"/>
    <dgm:cxn modelId="{88DEC920-CEFA-4FAA-A1B2-CC567880D774}" type="presOf" srcId="{9AD5FBBA-7F72-46FD-A28D-A2D7D00C3D4E}" destId="{FFC88307-B2F3-4BC1-95A0-2591CF969495}" srcOrd="1" destOrd="0" presId="urn:microsoft.com/office/officeart/2005/8/layout/radial5"/>
    <dgm:cxn modelId="{05B782CF-4BEC-4C78-9934-F126D2A30DE5}" type="presOf" srcId="{81E6CEDC-30D2-4059-9474-DD610C7C5BFF}" destId="{160CECA9-4D79-416E-8827-B8152726D538}" srcOrd="0" destOrd="0" presId="urn:microsoft.com/office/officeart/2005/8/layout/radial5"/>
    <dgm:cxn modelId="{24978C83-75C3-4933-BF27-254FADE6FD06}" type="presOf" srcId="{9AD5FBBA-7F72-46FD-A28D-A2D7D00C3D4E}" destId="{904B8EA3-B43D-46DB-BFDF-F9C5B82BE1C8}" srcOrd="0" destOrd="0" presId="urn:microsoft.com/office/officeart/2005/8/layout/radial5"/>
    <dgm:cxn modelId="{9E07A4E3-462B-4C00-85DC-7A76902CC1A0}" type="presOf" srcId="{F1CF49E3-9942-452B-9F81-77595DF7195D}" destId="{A5AB529C-BF97-4A6F-B109-2EC650156C74}" srcOrd="1" destOrd="0" presId="urn:microsoft.com/office/officeart/2005/8/layout/radial5"/>
    <dgm:cxn modelId="{011159F4-99C0-4B83-BA98-34FAFCF2D59A}" type="presOf" srcId="{F1CF49E3-9942-452B-9F81-77595DF7195D}" destId="{143228EC-07A3-47B7-8F8E-8FB8144A0B44}" srcOrd="0" destOrd="0" presId="urn:microsoft.com/office/officeart/2005/8/layout/radial5"/>
    <dgm:cxn modelId="{FD66C777-054B-4E16-922C-104B2FB55090}" type="presOf" srcId="{89161F61-4B05-4039-9724-F179945ED12D}" destId="{3C172E65-F502-41FB-BE9B-BBEE8C2663AB}" srcOrd="1" destOrd="0" presId="urn:microsoft.com/office/officeart/2005/8/layout/radial5"/>
    <dgm:cxn modelId="{C01FD2EF-60A4-4028-AE97-54F9944AA2D1}" type="presOf" srcId="{516D1D40-2070-4584-988B-938AEC887251}" destId="{26AA3930-D535-45D9-84E4-EFAD92FCA6F2}" srcOrd="1" destOrd="0" presId="urn:microsoft.com/office/officeart/2005/8/layout/radial5"/>
    <dgm:cxn modelId="{4A80D0C9-3650-44C5-A0C7-678CE8DB9EFC}" type="presParOf" srcId="{160CECA9-4D79-416E-8827-B8152726D538}" destId="{C9A54543-F5CA-4A3E-BF43-0EC62B92A08E}" srcOrd="0" destOrd="0" presId="urn:microsoft.com/office/officeart/2005/8/layout/radial5"/>
    <dgm:cxn modelId="{4A9A5EE3-8E2C-417F-B625-0BADE6B9AF74}" type="presParOf" srcId="{160CECA9-4D79-416E-8827-B8152726D538}" destId="{143228EC-07A3-47B7-8F8E-8FB8144A0B44}" srcOrd="1" destOrd="0" presId="urn:microsoft.com/office/officeart/2005/8/layout/radial5"/>
    <dgm:cxn modelId="{E58018DE-85AD-48F0-8F72-D69E5E7A9215}" type="presParOf" srcId="{143228EC-07A3-47B7-8F8E-8FB8144A0B44}" destId="{A5AB529C-BF97-4A6F-B109-2EC650156C74}" srcOrd="0" destOrd="0" presId="urn:microsoft.com/office/officeart/2005/8/layout/radial5"/>
    <dgm:cxn modelId="{E7F4B09D-CAD3-49FE-96E3-9905320789AB}" type="presParOf" srcId="{160CECA9-4D79-416E-8827-B8152726D538}" destId="{AAE257F8-F7C7-4AC5-9FC1-684C2D8C8560}" srcOrd="2" destOrd="0" presId="urn:microsoft.com/office/officeart/2005/8/layout/radial5"/>
    <dgm:cxn modelId="{C41F82AA-19EE-4CE0-B5D7-1F318AB5229F}" type="presParOf" srcId="{160CECA9-4D79-416E-8827-B8152726D538}" destId="{904B8EA3-B43D-46DB-BFDF-F9C5B82BE1C8}" srcOrd="3" destOrd="0" presId="urn:microsoft.com/office/officeart/2005/8/layout/radial5"/>
    <dgm:cxn modelId="{1E9291C4-99DC-4BA0-977E-2464152E77CD}" type="presParOf" srcId="{904B8EA3-B43D-46DB-BFDF-F9C5B82BE1C8}" destId="{FFC88307-B2F3-4BC1-95A0-2591CF969495}" srcOrd="0" destOrd="0" presId="urn:microsoft.com/office/officeart/2005/8/layout/radial5"/>
    <dgm:cxn modelId="{C6F4EACE-562B-49DE-A823-8F2C345A9A1A}" type="presParOf" srcId="{160CECA9-4D79-416E-8827-B8152726D538}" destId="{FA3D9B90-8760-4570-8EDE-B34416F037B3}" srcOrd="4" destOrd="0" presId="urn:microsoft.com/office/officeart/2005/8/layout/radial5"/>
    <dgm:cxn modelId="{E4876188-4A4D-4181-AFC4-7DC3F2168EE3}" type="presParOf" srcId="{160CECA9-4D79-416E-8827-B8152726D538}" destId="{05C138DB-7AB3-4960-99AD-AB0D513286E3}" srcOrd="5" destOrd="0" presId="urn:microsoft.com/office/officeart/2005/8/layout/radial5"/>
    <dgm:cxn modelId="{03FA94E0-EED4-418B-BDE6-E4C2050CBA4E}" type="presParOf" srcId="{05C138DB-7AB3-4960-99AD-AB0D513286E3}" destId="{26AA3930-D535-45D9-84E4-EFAD92FCA6F2}" srcOrd="0" destOrd="0" presId="urn:microsoft.com/office/officeart/2005/8/layout/radial5"/>
    <dgm:cxn modelId="{52F6605F-F1A2-4E9E-9303-DBF3B9CBBCE6}" type="presParOf" srcId="{160CECA9-4D79-416E-8827-B8152726D538}" destId="{D25CDF7A-27C5-4A0B-A407-9F24C943BB75}" srcOrd="6" destOrd="0" presId="urn:microsoft.com/office/officeart/2005/8/layout/radial5"/>
    <dgm:cxn modelId="{EEDB643A-BFD0-423D-8C37-182A41C0DBEE}" type="presParOf" srcId="{160CECA9-4D79-416E-8827-B8152726D538}" destId="{D0A678BA-A372-4DB0-B659-453C2BC01814}" srcOrd="7" destOrd="0" presId="urn:microsoft.com/office/officeart/2005/8/layout/radial5"/>
    <dgm:cxn modelId="{EB189059-4965-4AAB-8BE9-FD7AE94F9470}" type="presParOf" srcId="{D0A678BA-A372-4DB0-B659-453C2BC01814}" destId="{3C172E65-F502-41FB-BE9B-BBEE8C2663AB}" srcOrd="0" destOrd="0" presId="urn:microsoft.com/office/officeart/2005/8/layout/radial5"/>
    <dgm:cxn modelId="{2F455B0F-4DF8-484D-BA8A-00A0CC28810F}" type="presParOf" srcId="{160CECA9-4D79-416E-8827-B8152726D538}" destId="{D22B81F0-4A30-4BEC-B46E-7DC70ED4FDB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54543-F5CA-4A3E-BF43-0EC62B92A08E}">
      <dsp:nvSpPr>
        <dsp:cNvPr id="0" name=""/>
        <dsp:cNvSpPr/>
      </dsp:nvSpPr>
      <dsp:spPr>
        <a:xfrm>
          <a:off x="2034987" y="954863"/>
          <a:ext cx="1114601" cy="1114609"/>
        </a:xfrm>
        <a:prstGeom prst="ellipse">
          <a:avLst/>
        </a:prstGeom>
        <a:solidFill>
          <a:schemeClr val="accent4">
            <a:alpha val="8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smtClean="0"/>
            <a:t>مشكلة الاختيار </a:t>
          </a:r>
        </a:p>
        <a:p>
          <a:pPr lvl="0" algn="ctr" defTabSz="488950" rtl="1">
            <a:lnSpc>
              <a:spcPct val="90000"/>
            </a:lnSpc>
            <a:spcBef>
              <a:spcPct val="0"/>
            </a:spcBef>
            <a:spcAft>
              <a:spcPct val="35000"/>
            </a:spcAft>
          </a:pPr>
          <a:r>
            <a:rPr lang="ar-SA" sz="1100" b="1" kern="1200" dirty="0" smtClean="0"/>
            <a:t>(ماذا اختار؟)</a:t>
          </a:r>
          <a:endParaRPr lang="ar-SA" sz="1100" b="1" kern="1200" dirty="0"/>
        </a:p>
      </dsp:txBody>
      <dsp:txXfrm>
        <a:off x="2198217" y="1118094"/>
        <a:ext cx="788141" cy="788147"/>
      </dsp:txXfrm>
    </dsp:sp>
    <dsp:sp modelId="{143228EC-07A3-47B7-8F8E-8FB8144A0B44}">
      <dsp:nvSpPr>
        <dsp:cNvPr id="0" name=""/>
        <dsp:cNvSpPr/>
      </dsp:nvSpPr>
      <dsp:spPr>
        <a:xfrm rot="16259642">
          <a:off x="2560869" y="742162"/>
          <a:ext cx="84868" cy="270266"/>
        </a:xfrm>
        <a:prstGeom prst="rightArrow">
          <a:avLst>
            <a:gd name="adj1" fmla="val 60000"/>
            <a:gd name="adj2" fmla="val 50000"/>
          </a:avLst>
        </a:prstGeom>
        <a:solidFill>
          <a:schemeClr val="accent4">
            <a:shade val="9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a:p>
      </dsp:txBody>
      <dsp:txXfrm>
        <a:off x="2573378" y="808943"/>
        <a:ext cx="59408" cy="162160"/>
      </dsp:txXfrm>
    </dsp:sp>
    <dsp:sp modelId="{AAE257F8-F7C7-4AC5-9FC1-684C2D8C8560}">
      <dsp:nvSpPr>
        <dsp:cNvPr id="0" name=""/>
        <dsp:cNvSpPr/>
      </dsp:nvSpPr>
      <dsp:spPr>
        <a:xfrm>
          <a:off x="2214178" y="0"/>
          <a:ext cx="794900" cy="794900"/>
        </a:xfrm>
        <a:prstGeom prst="ellipse">
          <a:avLst/>
        </a:prstGeom>
        <a:solidFill>
          <a:schemeClr val="accent4">
            <a:alpha val="9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SA" sz="2200" kern="1200" dirty="0" smtClean="0"/>
            <a:t>تعليم</a:t>
          </a:r>
          <a:endParaRPr lang="ar-SA" sz="2200" kern="1200" dirty="0"/>
        </a:p>
      </dsp:txBody>
      <dsp:txXfrm>
        <a:off x="2330588" y="116410"/>
        <a:ext cx="562080" cy="562080"/>
      </dsp:txXfrm>
    </dsp:sp>
    <dsp:sp modelId="{904B8EA3-B43D-46DB-BFDF-F9C5B82BE1C8}">
      <dsp:nvSpPr>
        <dsp:cNvPr id="0" name=""/>
        <dsp:cNvSpPr/>
      </dsp:nvSpPr>
      <dsp:spPr>
        <a:xfrm rot="101925">
          <a:off x="3216896" y="1397974"/>
          <a:ext cx="162897" cy="270266"/>
        </a:xfrm>
        <a:prstGeom prst="rightArrow">
          <a:avLst>
            <a:gd name="adj1" fmla="val 60000"/>
            <a:gd name="adj2" fmla="val 50000"/>
          </a:avLst>
        </a:prstGeom>
        <a:solidFill>
          <a:schemeClr val="accent4">
            <a:shade val="90000"/>
            <a:hueOff val="-12630"/>
            <a:satOff val="-241"/>
            <a:lumOff val="8428"/>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a:p>
      </dsp:txBody>
      <dsp:txXfrm>
        <a:off x="3216907" y="1451303"/>
        <a:ext cx="114028" cy="162160"/>
      </dsp:txXfrm>
    </dsp:sp>
    <dsp:sp modelId="{FA3D9B90-8760-4570-8EDE-B34416F037B3}">
      <dsp:nvSpPr>
        <dsp:cNvPr id="0" name=""/>
        <dsp:cNvSpPr/>
      </dsp:nvSpPr>
      <dsp:spPr>
        <a:xfrm>
          <a:off x="3456387" y="1152131"/>
          <a:ext cx="794900" cy="794900"/>
        </a:xfrm>
        <a:prstGeom prst="ellipse">
          <a:avLst/>
        </a:prstGeom>
        <a:solidFill>
          <a:schemeClr val="accent4">
            <a:alpha val="90000"/>
            <a:hueOff val="0"/>
            <a:satOff val="0"/>
            <a:lumOff val="0"/>
            <a:alphaOff val="-13333"/>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SA" sz="2200" kern="1200" dirty="0" smtClean="0"/>
            <a:t>علاج</a:t>
          </a:r>
          <a:endParaRPr lang="ar-SA" sz="2200" kern="1200" dirty="0"/>
        </a:p>
      </dsp:txBody>
      <dsp:txXfrm>
        <a:off x="3572797" y="1268541"/>
        <a:ext cx="562080" cy="562080"/>
      </dsp:txXfrm>
    </dsp:sp>
    <dsp:sp modelId="{05C138DB-7AB3-4960-99AD-AB0D513286E3}">
      <dsp:nvSpPr>
        <dsp:cNvPr id="0" name=""/>
        <dsp:cNvSpPr/>
      </dsp:nvSpPr>
      <dsp:spPr>
        <a:xfrm rot="5340355">
          <a:off x="2560869" y="2011907"/>
          <a:ext cx="84868" cy="270266"/>
        </a:xfrm>
        <a:prstGeom prst="rightArrow">
          <a:avLst>
            <a:gd name="adj1" fmla="val 60000"/>
            <a:gd name="adj2" fmla="val 50000"/>
          </a:avLst>
        </a:prstGeom>
        <a:solidFill>
          <a:schemeClr val="accent4">
            <a:shade val="90000"/>
            <a:hueOff val="-25261"/>
            <a:satOff val="-483"/>
            <a:lumOff val="16855"/>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a:p>
      </dsp:txBody>
      <dsp:txXfrm>
        <a:off x="2573378" y="2053232"/>
        <a:ext cx="59408" cy="162160"/>
      </dsp:txXfrm>
    </dsp:sp>
    <dsp:sp modelId="{D25CDF7A-27C5-4A0B-A407-9F24C943BB75}">
      <dsp:nvSpPr>
        <dsp:cNvPr id="0" name=""/>
        <dsp:cNvSpPr/>
      </dsp:nvSpPr>
      <dsp:spPr>
        <a:xfrm>
          <a:off x="2214180" y="2229435"/>
          <a:ext cx="794900" cy="794900"/>
        </a:xfrm>
        <a:prstGeom prst="ellipse">
          <a:avLst/>
        </a:prstGeom>
        <a:solidFill>
          <a:schemeClr val="accent4">
            <a:alpha val="90000"/>
            <a:hueOff val="0"/>
            <a:satOff val="0"/>
            <a:lumOff val="0"/>
            <a:alphaOff val="-26667"/>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SA" sz="2200" kern="1200" dirty="0" smtClean="0"/>
            <a:t>سكن</a:t>
          </a:r>
          <a:endParaRPr lang="ar-SA" sz="2200" kern="1200" dirty="0"/>
        </a:p>
      </dsp:txBody>
      <dsp:txXfrm>
        <a:off x="2330590" y="2345845"/>
        <a:ext cx="562080" cy="562080"/>
      </dsp:txXfrm>
    </dsp:sp>
    <dsp:sp modelId="{D0A678BA-A372-4DB0-B659-453C2BC01814}">
      <dsp:nvSpPr>
        <dsp:cNvPr id="0" name=""/>
        <dsp:cNvSpPr/>
      </dsp:nvSpPr>
      <dsp:spPr>
        <a:xfrm rot="10697859">
          <a:off x="1806895" y="1397978"/>
          <a:ext cx="161404" cy="270266"/>
        </a:xfrm>
        <a:prstGeom prst="rightArrow">
          <a:avLst>
            <a:gd name="adj1" fmla="val 60000"/>
            <a:gd name="adj2" fmla="val 50000"/>
          </a:avLst>
        </a:prstGeom>
        <a:solidFill>
          <a:schemeClr val="accent4">
            <a:shade val="90000"/>
            <a:hueOff val="-37891"/>
            <a:satOff val="-724"/>
            <a:lumOff val="25283"/>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a:p>
      </dsp:txBody>
      <dsp:txXfrm rot="10800000">
        <a:off x="1855305" y="1451312"/>
        <a:ext cx="112983" cy="162160"/>
      </dsp:txXfrm>
    </dsp:sp>
    <dsp:sp modelId="{D22B81F0-4A30-4BEC-B46E-7DC70ED4FDBE}">
      <dsp:nvSpPr>
        <dsp:cNvPr id="0" name=""/>
        <dsp:cNvSpPr/>
      </dsp:nvSpPr>
      <dsp:spPr>
        <a:xfrm>
          <a:off x="936105" y="1152127"/>
          <a:ext cx="794900" cy="794900"/>
        </a:xfrm>
        <a:prstGeom prst="ellipse">
          <a:avLst/>
        </a:prstGeom>
        <a:solidFill>
          <a:schemeClr val="accent4">
            <a:alpha val="90000"/>
            <a:hueOff val="0"/>
            <a:satOff val="0"/>
            <a:lumOff val="0"/>
            <a:alphaOff val="-4000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SA" sz="2200" kern="1200" dirty="0" smtClean="0"/>
            <a:t>سيارة</a:t>
          </a:r>
          <a:endParaRPr lang="ar-SA" sz="2200" kern="1200" dirty="0"/>
        </a:p>
      </dsp:txBody>
      <dsp:txXfrm>
        <a:off x="1052515" y="1268537"/>
        <a:ext cx="562080" cy="56208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3DD5B35-13B5-439F-9CE9-EF39079C4C33}" type="datetimeFigureOut">
              <a:rPr lang="ar-SA" smtClean="0"/>
              <a:t>11/05/40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CA35E03-08E9-40C3-B094-5FF5C29C01B0}" type="slidenum">
              <a:rPr lang="ar-SA" smtClean="0"/>
              <a:t>‹#›</a:t>
            </a:fld>
            <a:endParaRPr lang="ar-SA"/>
          </a:p>
        </p:txBody>
      </p:sp>
    </p:spTree>
    <p:extLst>
      <p:ext uri="{BB962C8B-B14F-4D97-AF65-F5344CB8AC3E}">
        <p14:creationId xmlns:p14="http://schemas.microsoft.com/office/powerpoint/2010/main" val="2571516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2DA00EE-CDF3-425B-9C29-8D60396C1704}"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CA3BA2F-5F2C-4D26-BABB-B615D570E524}"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8AE099B-23ED-4732-AD21-D1442A665FEF}"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792C8CE-6932-4638-B0AD-DFE3FF31084A}"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97F3609-8131-4B20-B9CB-7E304F724060}" type="datetime1">
              <a:rPr lang="ar-SA" smtClean="0"/>
              <a:t>11/05/40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B74B3A8-F921-43F6-8402-CA9742B16ABB}" type="datetime1">
              <a:rPr lang="ar-SA" smtClean="0"/>
              <a:t>11/05/40</a:t>
            </a:fld>
            <a:endParaRPr lang="ar-SA"/>
          </a:p>
        </p:txBody>
      </p:sp>
      <p:sp>
        <p:nvSpPr>
          <p:cNvPr id="6" name="Footer Placeholder 5"/>
          <p:cNvSpPr>
            <a:spLocks noGrp="1"/>
          </p:cNvSpPr>
          <p:nvPr>
            <p:ph type="ftr" sz="quarter" idx="11"/>
          </p:nvPr>
        </p:nvSpPr>
        <p:spPr/>
        <p:txBody>
          <a:bodyPr/>
          <a:lstStyle/>
          <a:p>
            <a:r>
              <a:rPr lang="ar-SA" smtClean="0"/>
              <a:t>أ.سميرة المالكي</a:t>
            </a:r>
            <a:endParaRPr lang="ar-SA"/>
          </a:p>
        </p:txBody>
      </p:sp>
      <p:sp>
        <p:nvSpPr>
          <p:cNvPr id="7" name="Slide Number Placeholder 6"/>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98244618-C983-4791-B31A-02C87F53F3BA}" type="datetime1">
              <a:rPr lang="ar-SA" smtClean="0"/>
              <a:t>11/05/40</a:t>
            </a:fld>
            <a:endParaRPr lang="ar-SA"/>
          </a:p>
        </p:txBody>
      </p:sp>
      <p:sp>
        <p:nvSpPr>
          <p:cNvPr id="8" name="Footer Placeholder 7"/>
          <p:cNvSpPr>
            <a:spLocks noGrp="1"/>
          </p:cNvSpPr>
          <p:nvPr>
            <p:ph type="ftr" sz="quarter" idx="11"/>
          </p:nvPr>
        </p:nvSpPr>
        <p:spPr/>
        <p:txBody>
          <a:bodyPr/>
          <a:lstStyle/>
          <a:p>
            <a:r>
              <a:rPr lang="ar-SA" smtClean="0"/>
              <a:t>أ.سميرة المالكي</a:t>
            </a:r>
            <a:endParaRPr lang="ar-SA"/>
          </a:p>
        </p:txBody>
      </p:sp>
      <p:sp>
        <p:nvSpPr>
          <p:cNvPr id="9" name="Slide Number Placeholder 8"/>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5474AA7-67EC-4A97-BC04-9BE99ED549C5}" type="datetime1">
              <a:rPr lang="ar-SA" smtClean="0"/>
              <a:t>11/05/40</a:t>
            </a:fld>
            <a:endParaRPr lang="ar-SA"/>
          </a:p>
        </p:txBody>
      </p:sp>
      <p:sp>
        <p:nvSpPr>
          <p:cNvPr id="4" name="Footer Placeholder 3"/>
          <p:cNvSpPr>
            <a:spLocks noGrp="1"/>
          </p:cNvSpPr>
          <p:nvPr>
            <p:ph type="ftr" sz="quarter" idx="11"/>
          </p:nvPr>
        </p:nvSpPr>
        <p:spPr/>
        <p:txBody>
          <a:bodyPr/>
          <a:lstStyle/>
          <a:p>
            <a:r>
              <a:rPr lang="ar-SA" smtClean="0"/>
              <a:t>أ.سميرة المالكي</a:t>
            </a:r>
            <a:endParaRPr lang="ar-SA"/>
          </a:p>
        </p:txBody>
      </p:sp>
      <p:sp>
        <p:nvSpPr>
          <p:cNvPr id="5" name="Slide Number Placeholder 4"/>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A717E-6F7A-4898-9A9C-F8D610F27286}" type="datetime1">
              <a:rPr lang="ar-SA" smtClean="0"/>
              <a:t>11/05/40</a:t>
            </a:fld>
            <a:endParaRPr lang="ar-SA"/>
          </a:p>
        </p:txBody>
      </p:sp>
      <p:sp>
        <p:nvSpPr>
          <p:cNvPr id="3" name="Footer Placeholder 2"/>
          <p:cNvSpPr>
            <a:spLocks noGrp="1"/>
          </p:cNvSpPr>
          <p:nvPr>
            <p:ph type="ftr" sz="quarter" idx="11"/>
          </p:nvPr>
        </p:nvSpPr>
        <p:spPr/>
        <p:txBody>
          <a:bodyPr/>
          <a:lstStyle/>
          <a:p>
            <a:r>
              <a:rPr lang="ar-SA" smtClean="0"/>
              <a:t>أ.سميرة المالكي</a:t>
            </a:r>
            <a:endParaRPr lang="ar-SA"/>
          </a:p>
        </p:txBody>
      </p:sp>
      <p:sp>
        <p:nvSpPr>
          <p:cNvPr id="4" name="Slide Number Placeholder 3"/>
          <p:cNvSpPr>
            <a:spLocks noGrp="1"/>
          </p:cNvSpPr>
          <p:nvPr>
            <p:ph type="sldNum" sz="quarter" idx="12"/>
          </p:nvPr>
        </p:nvSpPr>
        <p:spPr/>
        <p:txBody>
          <a:bodyPr/>
          <a:lstStyle/>
          <a:p>
            <a:fld id="{90B71739-8D67-4FD5-8116-11206AF8E58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ED4012B-2804-47B0-87E1-060698A6BD77}" type="datetime1">
              <a:rPr lang="ar-SA" smtClean="0"/>
              <a:t>11/05/40</a:t>
            </a:fld>
            <a:endParaRPr lang="ar-SA"/>
          </a:p>
        </p:txBody>
      </p:sp>
      <p:sp>
        <p:nvSpPr>
          <p:cNvPr id="6" name="Footer Placeholder 5"/>
          <p:cNvSpPr>
            <a:spLocks noGrp="1"/>
          </p:cNvSpPr>
          <p:nvPr>
            <p:ph type="ftr" sz="quarter" idx="11"/>
          </p:nvPr>
        </p:nvSpPr>
        <p:spPr/>
        <p:txBody>
          <a:bodyPr/>
          <a:lstStyle/>
          <a:p>
            <a:r>
              <a:rPr lang="ar-SA" smtClean="0"/>
              <a:t>أ.سميرة المالكي</a:t>
            </a:r>
            <a:endParaRPr lang="ar-SA"/>
          </a:p>
        </p:txBody>
      </p:sp>
      <p:sp>
        <p:nvSpPr>
          <p:cNvPr id="7" name="Slide Number Placeholder 6"/>
          <p:cNvSpPr>
            <a:spLocks noGrp="1"/>
          </p:cNvSpPr>
          <p:nvPr>
            <p:ph type="sldNum" sz="quarter" idx="12"/>
          </p:nvPr>
        </p:nvSpPr>
        <p:spPr/>
        <p:txBody>
          <a:bodyPr/>
          <a:lstStyle/>
          <a:p>
            <a:fld id="{90B71739-8D67-4FD5-8116-11206AF8E58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7D0325EC-9065-4A0B-A73A-7395E9B07137}" type="datetime1">
              <a:rPr lang="ar-SA" smtClean="0"/>
              <a:t>11/05/40</a:t>
            </a:fld>
            <a:endParaRPr lang="ar-SA"/>
          </a:p>
        </p:txBody>
      </p:sp>
      <p:sp>
        <p:nvSpPr>
          <p:cNvPr id="9" name="Slide Number Placeholder 8"/>
          <p:cNvSpPr>
            <a:spLocks noGrp="1"/>
          </p:cNvSpPr>
          <p:nvPr>
            <p:ph type="sldNum" sz="quarter" idx="11"/>
          </p:nvPr>
        </p:nvSpPr>
        <p:spPr/>
        <p:txBody>
          <a:bodyPr/>
          <a:lstStyle/>
          <a:p>
            <a:fld id="{90B71739-8D67-4FD5-8116-11206AF8E58B}" type="slidenum">
              <a:rPr lang="ar-SA" smtClean="0"/>
              <a:t>‹#›</a:t>
            </a:fld>
            <a:endParaRPr lang="ar-SA"/>
          </a:p>
        </p:txBody>
      </p:sp>
      <p:sp>
        <p:nvSpPr>
          <p:cNvPr id="10" name="Footer Placeholder 9"/>
          <p:cNvSpPr>
            <a:spLocks noGrp="1"/>
          </p:cNvSpPr>
          <p:nvPr>
            <p:ph type="ftr" sz="quarter" idx="12"/>
          </p:nvPr>
        </p:nvSpPr>
        <p:spPr/>
        <p:txBody>
          <a:bodyPr/>
          <a:lstStyle/>
          <a:p>
            <a:r>
              <a:rPr lang="ar-SA" smtClean="0"/>
              <a:t>أ.سميرة المالكي</a:t>
            </a:r>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0B71739-8D67-4FD5-8116-11206AF8E58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ar-SA" smtClean="0"/>
              <a:t>أ.سميرة المالكي</a:t>
            </a:r>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7D33785-F179-4C13-A26B-F431EEB42357}" type="datetime1">
              <a:rPr lang="ar-SA" smtClean="0"/>
              <a:t>11/05/40</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p:txBody>
          <a:bodyPr>
            <a:normAutofit/>
          </a:bodyPr>
          <a:lstStyle/>
          <a:p>
            <a:pPr algn="ctr"/>
            <a:r>
              <a:rPr lang="ar-SA" sz="4400" dirty="0" smtClean="0"/>
              <a:t>مبادئ الاقتصاد الجزئي </a:t>
            </a:r>
            <a:br>
              <a:rPr lang="ar-SA" sz="4400" dirty="0" smtClean="0"/>
            </a:br>
            <a:r>
              <a:rPr lang="en-US" sz="4400" dirty="0" smtClean="0"/>
              <a:t>101</a:t>
            </a:r>
            <a:r>
              <a:rPr lang="ar-SA" sz="4400" dirty="0" smtClean="0"/>
              <a:t> قصد </a:t>
            </a:r>
            <a:r>
              <a:rPr lang="ar-SA" sz="2400" dirty="0" smtClean="0"/>
              <a:t/>
            </a:r>
            <a:br>
              <a:rPr lang="ar-SA" sz="2400" dirty="0" smtClean="0"/>
            </a:br>
            <a:r>
              <a:rPr lang="ar-SA" sz="2400" dirty="0" smtClean="0"/>
              <a:t>قسم الاقتصاد – إدارة الأعمال</a:t>
            </a:r>
            <a:endParaRPr lang="ar-SA" sz="2400" dirty="0"/>
          </a:p>
        </p:txBody>
      </p:sp>
    </p:spTree>
    <p:extLst>
      <p:ext uri="{BB962C8B-B14F-4D97-AF65-F5344CB8AC3E}">
        <p14:creationId xmlns:p14="http://schemas.microsoft.com/office/powerpoint/2010/main" val="1168728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7620000" cy="5204048"/>
          </a:xfrm>
        </p:spPr>
        <p:txBody>
          <a:bodyPr>
            <a:normAutofit/>
          </a:bodyPr>
          <a:lstStyle/>
          <a:p>
            <a:pPr marL="0" indent="0">
              <a:buNone/>
            </a:pPr>
            <a:r>
              <a:rPr lang="ar-SA" dirty="0" smtClean="0"/>
              <a:t>3- </a:t>
            </a:r>
            <a:r>
              <a:rPr lang="ar-SA" u="sng" dirty="0" smtClean="0">
                <a:solidFill>
                  <a:srgbClr val="002060"/>
                </a:solidFill>
              </a:rPr>
              <a:t>من حيث أصل المورد</a:t>
            </a:r>
            <a:r>
              <a:rPr lang="ar-SA" dirty="0" smtClean="0"/>
              <a:t>. وهو التقسيم الأكثر شمولية ويكثر استخدامه في التحليل الاقتصادي. </a:t>
            </a:r>
          </a:p>
          <a:p>
            <a:pPr>
              <a:buFont typeface="Arial" panose="020B0604020202020204" pitchFamily="34" charset="0"/>
              <a:buChar char="•"/>
            </a:pPr>
            <a:r>
              <a:rPr lang="ar-SA" b="1" u="sng" dirty="0" smtClean="0"/>
              <a:t>العمل</a:t>
            </a:r>
            <a:r>
              <a:rPr lang="ar-SA" b="1" dirty="0" smtClean="0"/>
              <a:t>: </a:t>
            </a:r>
            <a:r>
              <a:rPr lang="ar-SA" dirty="0" smtClean="0"/>
              <a:t>ويعني المجهود البدني والذهني الذي يقوم به الإنسان لغرض إنتاج السلع والخدمات. ويستخدم تعبير الموارد البشرية للدلالة على شمولية هذا المورد.</a:t>
            </a:r>
          </a:p>
          <a:p>
            <a:pPr marL="114300" indent="0">
              <a:buNone/>
            </a:pPr>
            <a:endParaRPr lang="ar-SA" dirty="0" smtClean="0"/>
          </a:p>
          <a:p>
            <a:r>
              <a:rPr lang="ar-SA" b="1" u="sng" dirty="0" smtClean="0"/>
              <a:t>الأرض</a:t>
            </a:r>
            <a:r>
              <a:rPr lang="ar-SA" b="1" dirty="0" smtClean="0"/>
              <a:t>: </a:t>
            </a:r>
            <a:r>
              <a:rPr lang="ar-SA" dirty="0" smtClean="0"/>
              <a:t>وهو تعبير مختصر للموارد الطبيعية ويعني كل ما على سطح الأرض أو فوقها أو في باطنها مما يمكن استخدامه في الإنتاج. (</a:t>
            </a:r>
            <a:r>
              <a:rPr lang="ar-SA" sz="2400" dirty="0" smtClean="0"/>
              <a:t> </a:t>
            </a:r>
            <a:r>
              <a:rPr lang="ar-SA" sz="2400" dirty="0"/>
              <a:t>الموارد الزراعية والحيوانية والأمطار والثروة </a:t>
            </a:r>
            <a:r>
              <a:rPr lang="ar-SA" sz="2400" dirty="0" smtClean="0"/>
              <a:t>السمكية).</a:t>
            </a:r>
          </a:p>
          <a:p>
            <a:pPr marL="114300" indent="0">
              <a:buNone/>
            </a:pPr>
            <a:endParaRPr lang="ar-SA" dirty="0" smtClean="0"/>
          </a:p>
          <a:p>
            <a:pPr>
              <a:buFont typeface="Arial" panose="020B0604020202020204" pitchFamily="34" charset="0"/>
              <a:buChar char="•"/>
            </a:pPr>
            <a:r>
              <a:rPr lang="ar-SA" b="1" u="sng" dirty="0" smtClean="0"/>
              <a:t>رأس المال</a:t>
            </a:r>
            <a:r>
              <a:rPr lang="ar-SA" b="1" dirty="0" smtClean="0"/>
              <a:t>: </a:t>
            </a:r>
            <a:r>
              <a:rPr lang="ar-SA" dirty="0" smtClean="0"/>
              <a:t>وتعني الموارد التي أنتجها الإنسان لغرض مساعدته في الإنتاج. مثل الآلات- المعدات- المباني- الطرق- المعاهد- المستشفيات- محطات توليد الكهرباء.</a:t>
            </a: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10</a:t>
            </a:fld>
            <a:endParaRPr lang="ar-SA"/>
          </a:p>
        </p:txBody>
      </p:sp>
    </p:spTree>
    <p:extLst>
      <p:ext uri="{BB962C8B-B14F-4D97-AF65-F5344CB8AC3E}">
        <p14:creationId xmlns:p14="http://schemas.microsoft.com/office/powerpoint/2010/main" val="1869282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772816"/>
            <a:ext cx="7992888" cy="4853136"/>
          </a:xfrm>
        </p:spPr>
        <p:txBody>
          <a:bodyPr/>
          <a:lstStyle/>
          <a:p>
            <a:r>
              <a:rPr lang="ar-SA" dirty="0" smtClean="0"/>
              <a:t>يجب معرفة ماذا نعني من السلع الرأسمالية والسلع الاستهلاكية.</a:t>
            </a:r>
          </a:p>
          <a:p>
            <a:r>
              <a:rPr lang="ar-SA" dirty="0" smtClean="0"/>
              <a:t>كما يجب التفرقة بين المصطلحات الآتية (النقود، رأس المال، والثروة):</a:t>
            </a:r>
          </a:p>
          <a:p>
            <a:pPr>
              <a:buFont typeface="Arial" panose="020B0604020202020204" pitchFamily="34" charset="0"/>
              <a:buChar char="•"/>
            </a:pPr>
            <a:r>
              <a:rPr lang="ar-SA" b="1" dirty="0" smtClean="0">
                <a:solidFill>
                  <a:srgbClr val="002060"/>
                </a:solidFill>
              </a:rPr>
              <a:t>النقود</a:t>
            </a:r>
            <a:r>
              <a:rPr lang="ar-SA" dirty="0" smtClean="0"/>
              <a:t> وهي وسيلة لتبادل الموارد ولا تنتج شيئاً بحد ذاتها. وهي تسهل الحصول على رأس المال.</a:t>
            </a:r>
          </a:p>
          <a:p>
            <a:pPr>
              <a:buFont typeface="Arial" panose="020B0604020202020204" pitchFamily="34" charset="0"/>
              <a:buChar char="•"/>
            </a:pPr>
            <a:r>
              <a:rPr lang="ar-SA" b="1" dirty="0" smtClean="0">
                <a:solidFill>
                  <a:srgbClr val="002060"/>
                </a:solidFill>
              </a:rPr>
              <a:t>رأس المال </a:t>
            </a:r>
            <a:r>
              <a:rPr lang="ar-SA" dirty="0" smtClean="0"/>
              <a:t>هو الموارد التي ينتجها الإنسان لغرض مساعدته في الإنتاج.</a:t>
            </a:r>
          </a:p>
          <a:p>
            <a:pPr>
              <a:buFont typeface="Arial" panose="020B0604020202020204" pitchFamily="34" charset="0"/>
              <a:buChar char="•"/>
            </a:pPr>
            <a:r>
              <a:rPr lang="ar-SA" b="1" dirty="0" smtClean="0">
                <a:solidFill>
                  <a:srgbClr val="002060"/>
                </a:solidFill>
              </a:rPr>
              <a:t>الثروة</a:t>
            </a:r>
            <a:r>
              <a:rPr lang="ar-SA" dirty="0" smtClean="0">
                <a:solidFill>
                  <a:srgbClr val="002060"/>
                </a:solidFill>
              </a:rPr>
              <a:t> </a:t>
            </a:r>
            <a:r>
              <a:rPr lang="ar-SA" dirty="0" smtClean="0"/>
              <a:t>أكثر شمولية وهي تشمل الموارد الطبيعية ومجمل الناتج المتراكم لعدة سنوات وتشمل أيضاً رأس المال والنقود.</a:t>
            </a: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11</a:t>
            </a:fld>
            <a:endParaRPr lang="ar-SA"/>
          </a:p>
        </p:txBody>
      </p:sp>
    </p:spTree>
    <p:extLst>
      <p:ext uri="{BB962C8B-B14F-4D97-AF65-F5344CB8AC3E}">
        <p14:creationId xmlns:p14="http://schemas.microsoft.com/office/powerpoint/2010/main" val="6307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064896" cy="5257800"/>
          </a:xfrm>
        </p:spPr>
        <p:txBody>
          <a:bodyPr>
            <a:normAutofit/>
          </a:bodyPr>
          <a:lstStyle/>
          <a:p>
            <a:r>
              <a:rPr lang="ar-SA" b="1" dirty="0" smtClean="0">
                <a:solidFill>
                  <a:srgbClr val="002060"/>
                </a:solidFill>
              </a:rPr>
              <a:t>ثالثاً: التساؤلات الاقتصادية التي يواجهها المجتمع</a:t>
            </a:r>
            <a:r>
              <a:rPr lang="ar-SA" dirty="0" smtClean="0"/>
              <a:t>. </a:t>
            </a:r>
          </a:p>
          <a:p>
            <a:pPr>
              <a:buFont typeface="Arial" panose="020B0604020202020204" pitchFamily="34" charset="0"/>
              <a:buChar char="•"/>
            </a:pPr>
            <a:r>
              <a:rPr lang="ar-SA" dirty="0" smtClean="0"/>
              <a:t>من الأهداف المهمة لأي مجتمع أن يحقق الرفاهية لأفراده. تعريف المجتمع لمعنى الرفاهية يعتمد على الفكر الاقتصادي والسياسي السائد في المجتمع والعلاقات الاجتماعية. </a:t>
            </a:r>
          </a:p>
          <a:p>
            <a:pPr>
              <a:buFont typeface="Arial" panose="020B0604020202020204" pitchFamily="34" charset="0"/>
              <a:buChar char="•"/>
            </a:pPr>
            <a:r>
              <a:rPr lang="ar-SA" dirty="0" smtClean="0"/>
              <a:t>أياً كان الاقتصاد السائد في المجتمع رأسمالي أو اشتراكي فإنه سيواجه ثلاث تساؤلات أساسية متصلة بالخيارات الاقتصادية المتوافرة لديه. وهذه التساؤلات هي: </a:t>
            </a:r>
          </a:p>
          <a:p>
            <a:pPr marL="514350" indent="-514350">
              <a:buFont typeface="+mj-lt"/>
              <a:buAutoNum type="arabicPeriod"/>
            </a:pPr>
            <a:r>
              <a:rPr lang="ar-SA" b="1" dirty="0" smtClean="0">
                <a:solidFill>
                  <a:srgbClr val="0070C0"/>
                </a:solidFill>
              </a:rPr>
              <a:t>ماذا يجب أن ينتج المجتمع؟</a:t>
            </a:r>
          </a:p>
          <a:p>
            <a:pPr marL="514350" indent="-514350">
              <a:buFont typeface="+mj-lt"/>
              <a:buAutoNum type="arabicPeriod"/>
            </a:pPr>
            <a:r>
              <a:rPr lang="ar-SA" b="1" dirty="0" smtClean="0">
                <a:solidFill>
                  <a:srgbClr val="0070C0"/>
                </a:solidFill>
              </a:rPr>
              <a:t>وكيف يقوم بالإنتاج؟</a:t>
            </a:r>
          </a:p>
          <a:p>
            <a:pPr marL="514350" indent="-514350">
              <a:buFont typeface="+mj-lt"/>
              <a:buAutoNum type="arabicPeriod"/>
            </a:pPr>
            <a:r>
              <a:rPr lang="ar-SA" b="1" dirty="0" smtClean="0">
                <a:solidFill>
                  <a:srgbClr val="0070C0"/>
                </a:solidFill>
              </a:rPr>
              <a:t>ولمن يذهب ذلك الإنتاج؟ أي من يستفيد منه؟</a:t>
            </a:r>
          </a:p>
          <a:p>
            <a:pPr marL="0" indent="0">
              <a:buNone/>
            </a:pPr>
            <a:r>
              <a:rPr lang="ar-SA" u="sng" dirty="0" smtClean="0"/>
              <a:t>ندرة الموارد </a:t>
            </a:r>
            <a:r>
              <a:rPr lang="ar-SA" dirty="0" smtClean="0"/>
              <a:t>التي تواجهها جميع المجتمعات تحتم تلك التساؤلات.</a:t>
            </a: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12</a:t>
            </a:fld>
            <a:endParaRPr lang="ar-SA"/>
          </a:p>
        </p:txBody>
      </p:sp>
    </p:spTree>
    <p:extLst>
      <p:ext uri="{BB962C8B-B14F-4D97-AF65-F5344CB8AC3E}">
        <p14:creationId xmlns:p14="http://schemas.microsoft.com/office/powerpoint/2010/main" val="3542253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600200"/>
            <a:ext cx="8064896" cy="5257800"/>
          </a:xfrm>
        </p:spPr>
        <p:txBody>
          <a:bodyPr>
            <a:normAutofit/>
          </a:bodyPr>
          <a:lstStyle/>
          <a:p>
            <a:r>
              <a:rPr lang="ar-SA" u="sng" dirty="0" smtClean="0">
                <a:solidFill>
                  <a:srgbClr val="002060"/>
                </a:solidFill>
              </a:rPr>
              <a:t>إذن الإجابة على التساؤل الأول (ماذا ينتج؟) تعتمد على: </a:t>
            </a:r>
          </a:p>
          <a:p>
            <a:pPr marL="514350" indent="-514350">
              <a:buFont typeface="+mj-lt"/>
              <a:buAutoNum type="arabicPeriod"/>
            </a:pPr>
            <a:r>
              <a:rPr lang="ar-SA" dirty="0" smtClean="0"/>
              <a:t>تحديد ما هو الأفضل أو الأمثل بالنسبة للمجتمع. وهذا التحديد يختلف من نظام اقتصادي لآخر.</a:t>
            </a:r>
          </a:p>
          <a:p>
            <a:pPr marL="514350" indent="-514350">
              <a:buFont typeface="+mj-lt"/>
              <a:buAutoNum type="arabicPeriod"/>
            </a:pPr>
            <a:r>
              <a:rPr lang="ar-SA" dirty="0" smtClean="0"/>
              <a:t>تحديد نوعية وكميات السلع التي يمكن أن ينتجها المجتمع.</a:t>
            </a:r>
          </a:p>
          <a:p>
            <a:r>
              <a:rPr lang="ar-SA" u="sng" dirty="0" smtClean="0">
                <a:solidFill>
                  <a:srgbClr val="002060"/>
                </a:solidFill>
              </a:rPr>
              <a:t>أما الإجابة على التساؤل الثاني الذي يواجه المجتمع (كيف ننتج؟) تعتمد على: </a:t>
            </a:r>
          </a:p>
          <a:p>
            <a:pPr marL="0" indent="0">
              <a:buNone/>
            </a:pPr>
            <a:r>
              <a:rPr lang="ar-SA" dirty="0" smtClean="0"/>
              <a:t>من يقوم بالإنتاج؟ وبأي الموارد؟ وبأي الطرق الإنتاجية؟</a:t>
            </a:r>
          </a:p>
          <a:p>
            <a:r>
              <a:rPr lang="ar-SA" u="sng" dirty="0" smtClean="0">
                <a:solidFill>
                  <a:srgbClr val="002060"/>
                </a:solidFill>
              </a:rPr>
              <a:t>والإجابة على التساؤل الأخير (لمن ينتج؟)</a:t>
            </a:r>
            <a:r>
              <a:rPr lang="ar-SA" dirty="0" smtClean="0"/>
              <a:t> يتعلق بتوزيع الناتج بين أفراد المجتمع. هل يتم توزيع الناتج بالتساوي، أم على أساس إسهام كل فرد في ذلك الإنتاج. هل يتم التوزيع على أساس ملكية الموارد، أم على أساس الإنتاجية.</a:t>
            </a:r>
          </a:p>
          <a:p>
            <a:pPr marL="514350" indent="-514350">
              <a:buFont typeface="+mj-lt"/>
              <a:buAutoNum type="arabicPeriod"/>
            </a:pP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13</a:t>
            </a:fld>
            <a:endParaRPr lang="ar-SA"/>
          </a:p>
        </p:txBody>
      </p:sp>
    </p:spTree>
    <p:extLst>
      <p:ext uri="{BB962C8B-B14F-4D97-AF65-F5344CB8AC3E}">
        <p14:creationId xmlns:p14="http://schemas.microsoft.com/office/powerpoint/2010/main" val="2917439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04664"/>
            <a:ext cx="7920880" cy="6264696"/>
          </a:xfrm>
        </p:spPr>
        <p:txBody>
          <a:bodyPr>
            <a:normAutofit/>
          </a:bodyPr>
          <a:lstStyle/>
          <a:p>
            <a:pPr marL="114300" indent="0">
              <a:buNone/>
            </a:pPr>
            <a:r>
              <a:rPr lang="ar-SA" sz="2400" b="1" dirty="0" smtClean="0">
                <a:solidFill>
                  <a:srgbClr val="002060"/>
                </a:solidFill>
              </a:rPr>
              <a:t>رابعاً: الكفاية والتوظف الكامل للموارد.</a:t>
            </a:r>
          </a:p>
          <a:p>
            <a:pPr marL="114300" indent="0">
              <a:buNone/>
            </a:pPr>
            <a:r>
              <a:rPr lang="ar-SA" sz="2400" dirty="0" smtClean="0">
                <a:solidFill>
                  <a:srgbClr val="002060"/>
                </a:solidFill>
              </a:rPr>
              <a:t>الكفاية (الكفاءة): </a:t>
            </a:r>
            <a:r>
              <a:rPr lang="ar-SA" sz="2400" dirty="0" smtClean="0"/>
              <a:t>هي يسعى كل مجتمع </a:t>
            </a:r>
            <a:r>
              <a:rPr lang="ar-SA" sz="2400" u="sng" dirty="0" smtClean="0"/>
              <a:t>لإنتاج أقصى كمية من السلع والخدمات</a:t>
            </a:r>
            <a:r>
              <a:rPr lang="ar-SA" sz="2400" dirty="0" smtClean="0"/>
              <a:t> باستخدام </a:t>
            </a:r>
            <a:r>
              <a:rPr lang="ar-SA" sz="2400" u="sng" dirty="0" smtClean="0"/>
              <a:t>كمية محددة من الموارد </a:t>
            </a:r>
            <a:r>
              <a:rPr lang="ar-SA" sz="2400" dirty="0" smtClean="0"/>
              <a:t>المتوفرة لديه.</a:t>
            </a:r>
          </a:p>
          <a:p>
            <a:pPr marL="0" indent="0">
              <a:buNone/>
            </a:pPr>
            <a:r>
              <a:rPr lang="ar-SA" sz="2400" dirty="0" smtClean="0"/>
              <a:t>أو إنتاج </a:t>
            </a:r>
            <a:r>
              <a:rPr lang="ar-SA" sz="2400" u="sng" dirty="0" smtClean="0"/>
              <a:t>كمية معينة </a:t>
            </a:r>
            <a:r>
              <a:rPr lang="ar-SA" sz="2400" dirty="0" smtClean="0"/>
              <a:t>من السلع والخدمات </a:t>
            </a:r>
            <a:r>
              <a:rPr lang="ar-SA" sz="2400" u="sng" dirty="0" smtClean="0"/>
              <a:t>بأقل كمية </a:t>
            </a:r>
            <a:r>
              <a:rPr lang="ar-SA" sz="2400" dirty="0" smtClean="0"/>
              <a:t>من الموارد المتوافرة. </a:t>
            </a:r>
          </a:p>
          <a:p>
            <a:pPr marL="114300" indent="0">
              <a:buNone/>
            </a:pPr>
            <a:r>
              <a:rPr lang="ar-SA" sz="2400" dirty="0">
                <a:solidFill>
                  <a:srgbClr val="002060"/>
                </a:solidFill>
              </a:rPr>
              <a:t>وهذا هو المقصود بالكفاية اي العلاقة بين كميات الموارد النادرة المستخدمة </a:t>
            </a:r>
            <a:r>
              <a:rPr lang="ar-SA" sz="2400" dirty="0" smtClean="0">
                <a:solidFill>
                  <a:srgbClr val="002060"/>
                </a:solidFill>
              </a:rPr>
              <a:t>لإنتاج </a:t>
            </a:r>
            <a:r>
              <a:rPr lang="ar-SA" sz="2400" dirty="0">
                <a:solidFill>
                  <a:srgbClr val="002060"/>
                </a:solidFill>
              </a:rPr>
              <a:t>الحاجات المختلفة. </a:t>
            </a:r>
            <a:endParaRPr lang="ar-SA" sz="2400" dirty="0" smtClean="0">
              <a:solidFill>
                <a:srgbClr val="002060"/>
              </a:solidFill>
            </a:endParaRPr>
          </a:p>
          <a:p>
            <a:pPr marL="114300" indent="0">
              <a:buNone/>
            </a:pPr>
            <a:endParaRPr lang="ar-SA" sz="2400" dirty="0">
              <a:solidFill>
                <a:srgbClr val="002060"/>
              </a:solidFill>
            </a:endParaRPr>
          </a:p>
          <a:p>
            <a:pPr marL="114300" indent="0">
              <a:buNone/>
            </a:pPr>
            <a:r>
              <a:rPr lang="ar-SA" sz="2400" dirty="0" smtClean="0">
                <a:solidFill>
                  <a:srgbClr val="002060"/>
                </a:solidFill>
              </a:rPr>
              <a:t>التوظف أو الاستخدام الكامل للموارد</a:t>
            </a:r>
            <a:r>
              <a:rPr lang="ar-SA" sz="2400" dirty="0"/>
              <a:t>:</a:t>
            </a:r>
            <a:endParaRPr lang="ar-SA" sz="2400" dirty="0" smtClean="0"/>
          </a:p>
          <a:p>
            <a:pPr marL="0" indent="0">
              <a:buNone/>
            </a:pPr>
            <a:r>
              <a:rPr lang="ar-SA" sz="2400" dirty="0" smtClean="0"/>
              <a:t>يقصد به الحالة التي تكون فيها جميع الموارد المتاحة مستخدمة وموظفة بالكامل دون وجود أي موارد عاطلة أو غير مستغلة. </a:t>
            </a:r>
          </a:p>
          <a:p>
            <a:pPr marL="0" indent="0">
              <a:buNone/>
            </a:pPr>
            <a:r>
              <a:rPr lang="ar-SA" sz="2400" dirty="0">
                <a:solidFill>
                  <a:srgbClr val="FF0000"/>
                </a:solidFill>
              </a:rPr>
              <a:t>فمثلا</a:t>
            </a:r>
            <a:r>
              <a:rPr lang="ar-SA" sz="2400" dirty="0"/>
              <a:t> يتم توظيف كل العمال الذين يبحثون عن عمل، والآلات المتوافرة يتم تشغيلها كلها.  </a:t>
            </a:r>
          </a:p>
          <a:p>
            <a:pPr marL="0" indent="0">
              <a:buNone/>
            </a:pPr>
            <a:r>
              <a:rPr lang="ar-SA" sz="2400" dirty="0"/>
              <a:t>ويتم استخدام هذه الموارد بطريقة نحصل منها على أفضل النتائج.</a:t>
            </a:r>
          </a:p>
          <a:p>
            <a:pPr marL="0" indent="0">
              <a:buNone/>
            </a:pPr>
            <a:endParaRPr lang="ar-SA" sz="2400"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14</a:t>
            </a:fld>
            <a:endParaRPr lang="ar-SA"/>
          </a:p>
        </p:txBody>
      </p:sp>
    </p:spTree>
    <p:extLst>
      <p:ext uri="{BB962C8B-B14F-4D97-AF65-F5344CB8AC3E}">
        <p14:creationId xmlns:p14="http://schemas.microsoft.com/office/powerpoint/2010/main" val="1626199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b="1" dirty="0" smtClean="0">
                <a:solidFill>
                  <a:srgbClr val="002060"/>
                </a:solidFill>
              </a:rPr>
              <a:t>خامساً: الاختيار وتكلفة الفرصة البديلة </a:t>
            </a:r>
          </a:p>
          <a:p>
            <a:r>
              <a:rPr lang="ar-SA" dirty="0" smtClean="0"/>
              <a:t>عملية الاختيار </a:t>
            </a:r>
            <a:r>
              <a:rPr lang="ar-SA" u="sng" dirty="0" smtClean="0"/>
              <a:t>ناتجة عن محدودية الموارد وتزايد الحاجات وتنوعها </a:t>
            </a:r>
            <a:r>
              <a:rPr lang="ar-SA" dirty="0" smtClean="0"/>
              <a:t>(وهي تمثل المشكلة الاقتصادية) التي يواجهها الفرد والمجتمع.</a:t>
            </a:r>
          </a:p>
          <a:p>
            <a:r>
              <a:rPr lang="ar-SA" dirty="0" smtClean="0"/>
              <a:t>تساؤل (ماهي الرغبات والاحتياجات التي يختار اشباعها الفرد من بين جميع احتياجاته؟)</a:t>
            </a: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15</a:t>
            </a:fld>
            <a:endParaRPr lang="ar-SA"/>
          </a:p>
        </p:txBody>
      </p:sp>
      <p:graphicFrame>
        <p:nvGraphicFramePr>
          <p:cNvPr id="5" name="رسم تخطيطي 4"/>
          <p:cNvGraphicFramePr/>
          <p:nvPr>
            <p:extLst>
              <p:ext uri="{D42A27DB-BD31-4B8C-83A1-F6EECF244321}">
                <p14:modId xmlns:p14="http://schemas.microsoft.com/office/powerpoint/2010/main" val="2808809446"/>
              </p:ext>
            </p:extLst>
          </p:nvPr>
        </p:nvGraphicFramePr>
        <p:xfrm>
          <a:off x="683568" y="3645024"/>
          <a:ext cx="5184576"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4305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dirty="0" smtClean="0">
                <a:solidFill>
                  <a:srgbClr val="002060"/>
                </a:solidFill>
              </a:rPr>
              <a:t>حل المشكلة الاقتصادية</a:t>
            </a:r>
            <a:endParaRPr lang="en-GB" sz="3200" dirty="0">
              <a:solidFill>
                <a:srgbClr val="002060"/>
              </a:solidFill>
            </a:endParaRPr>
          </a:p>
        </p:txBody>
      </p:sp>
      <p:sp>
        <p:nvSpPr>
          <p:cNvPr id="3" name="Content Placeholder 2"/>
          <p:cNvSpPr>
            <a:spLocks noGrp="1"/>
          </p:cNvSpPr>
          <p:nvPr>
            <p:ph idx="1"/>
          </p:nvPr>
        </p:nvSpPr>
        <p:spPr/>
        <p:txBody>
          <a:bodyPr>
            <a:noAutofit/>
          </a:bodyPr>
          <a:lstStyle/>
          <a:p>
            <a:pPr algn="r">
              <a:buNone/>
            </a:pPr>
            <a:r>
              <a:rPr lang="ar-SA" sz="2400" dirty="0" smtClean="0"/>
              <a:t>يكون حل المشكلة الاقتصادية بالاختيار من خلال التصرف الرشيد بأن تحقق أقصى إشباع ممكن في ظل ترتيب الإحتياجات الأهم فالأهم.</a:t>
            </a:r>
          </a:p>
          <a:p>
            <a:pPr algn="r">
              <a:buNone/>
            </a:pPr>
            <a:endParaRPr lang="ar-SA" sz="2400" dirty="0" smtClean="0"/>
          </a:p>
          <a:p>
            <a:pPr algn="r">
              <a:buNone/>
            </a:pPr>
            <a:r>
              <a:rPr lang="ar-SA" sz="2400" dirty="0" smtClean="0"/>
              <a:t>لكن هناك </a:t>
            </a:r>
            <a:r>
              <a:rPr lang="ar-SA" sz="2400" u="sng" dirty="0" smtClean="0"/>
              <a:t>تكلفة للإختيار </a:t>
            </a:r>
            <a:r>
              <a:rPr lang="ar-SA" sz="2400" dirty="0" smtClean="0"/>
              <a:t>تتمثل بما تم التضحية به أو عدم اختياره أي التنازل عن حاجات غير ملحة للحصول على حاجات ملحة.</a:t>
            </a:r>
            <a:endParaRPr lang="en-GB" sz="2400" dirty="0" smtClean="0"/>
          </a:p>
          <a:p>
            <a:pPr algn="r">
              <a:buNone/>
            </a:pPr>
            <a:endParaRPr lang="ar-SA" sz="2400" dirty="0" smtClean="0"/>
          </a:p>
          <a:p>
            <a:pPr algn="r">
              <a:buNone/>
            </a:pPr>
            <a:r>
              <a:rPr lang="ar-SA" sz="2400" dirty="0" smtClean="0"/>
              <a:t>تسمى تكلفة الإختيار تلك في الاقتصاد </a:t>
            </a:r>
            <a:r>
              <a:rPr lang="ar-SA" sz="2400" u="sng" dirty="0" smtClean="0"/>
              <a:t>بتكلفة الفرصة البديلة </a:t>
            </a:r>
            <a:r>
              <a:rPr lang="ar-SA" sz="2400" dirty="0" smtClean="0"/>
              <a:t>وهي في غاية الاهمية لدارسي الاقتصاد. إذ بسبب الندرة لابد من إبراز مشكلة الإختيار وبالتالي تكلفة الفرصة المترتبة عن ذلك.</a:t>
            </a:r>
            <a:endParaRPr lang="en-GB" sz="2400" dirty="0" smtClean="0"/>
          </a:p>
        </p:txBody>
      </p:sp>
      <p:sp>
        <p:nvSpPr>
          <p:cNvPr id="4" name="Slide Number Placeholder 3"/>
          <p:cNvSpPr>
            <a:spLocks noGrp="1"/>
          </p:cNvSpPr>
          <p:nvPr>
            <p:ph type="sldNum" sz="quarter" idx="12"/>
          </p:nvPr>
        </p:nvSpPr>
        <p:spPr/>
        <p:txBody>
          <a:bodyPr/>
          <a:lstStyle/>
          <a:p>
            <a:fld id="{044C52D2-2619-4455-AB8B-245A6FA41E1E}" type="slidenum">
              <a:rPr lang="en-US" smtClean="0"/>
              <a:pPr/>
              <a:t>16</a:t>
            </a:fld>
            <a:endParaRPr lang="en-US"/>
          </a:p>
        </p:txBody>
      </p:sp>
      <p:sp>
        <p:nvSpPr>
          <p:cNvPr id="5" name="عنصر نائب للتذييل 4"/>
          <p:cNvSpPr>
            <a:spLocks noGrp="1"/>
          </p:cNvSpPr>
          <p:nvPr>
            <p:ph type="ftr" sz="quarter" idx="11"/>
          </p:nvPr>
        </p:nvSpPr>
        <p:spPr/>
        <p:txBody>
          <a:bodyPr/>
          <a:lstStyle/>
          <a:p>
            <a:r>
              <a:rPr lang="ar-SA" smtClean="0"/>
              <a:t>أ.سميرة المالكي</a:t>
            </a:r>
            <a:endParaRPr lang="ar-SA"/>
          </a:p>
        </p:txBody>
      </p:sp>
    </p:spTree>
    <p:extLst>
      <p:ext uri="{BB962C8B-B14F-4D97-AF65-F5344CB8AC3E}">
        <p14:creationId xmlns:p14="http://schemas.microsoft.com/office/powerpoint/2010/main" val="2132680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7992888" cy="5976664"/>
          </a:xfrm>
        </p:spPr>
        <p:txBody>
          <a:bodyPr>
            <a:normAutofit/>
          </a:bodyPr>
          <a:lstStyle/>
          <a:p>
            <a:r>
              <a:rPr lang="ar-SA" sz="2800" b="1" dirty="0">
                <a:solidFill>
                  <a:srgbClr val="002060"/>
                </a:solidFill>
              </a:rPr>
              <a:t>سادساً: منحنى الإمكانات الإنتاجية المتاحة </a:t>
            </a:r>
            <a:r>
              <a:rPr lang="ar-SA" sz="2800" b="1" dirty="0" smtClean="0">
                <a:solidFill>
                  <a:srgbClr val="002060"/>
                </a:solidFill>
              </a:rPr>
              <a:t>للمجتمع</a:t>
            </a:r>
          </a:p>
          <a:p>
            <a:r>
              <a:rPr lang="ar-SA" sz="2800" dirty="0" smtClean="0"/>
              <a:t>لفهم منحنى الإمكانات الإنتاجية لابد من هذه الافتراضات:</a:t>
            </a:r>
          </a:p>
          <a:p>
            <a:pPr marL="514350" indent="-514350">
              <a:buFont typeface="+mj-lt"/>
              <a:buAutoNum type="arabicPeriod"/>
            </a:pPr>
            <a:r>
              <a:rPr lang="ar-SA" sz="2800" dirty="0" smtClean="0"/>
              <a:t>إن هناك كميات محدودة من الموارد الاقتصادية (العمل، الأرض، رأس المال).</a:t>
            </a:r>
          </a:p>
          <a:p>
            <a:pPr marL="514350" indent="-514350">
              <a:buFont typeface="+mj-lt"/>
              <a:buAutoNum type="arabicPeriod"/>
            </a:pPr>
            <a:r>
              <a:rPr lang="ar-SA" sz="2800" dirty="0" smtClean="0"/>
              <a:t>إن المعرفة الفنية أو التقنية ثابتة في المدى القصير.</a:t>
            </a:r>
          </a:p>
          <a:p>
            <a:pPr marL="514350" indent="-514350">
              <a:buFont typeface="+mj-lt"/>
              <a:buAutoNum type="arabicPeriod"/>
            </a:pPr>
            <a:r>
              <a:rPr lang="ar-SA" sz="2800" dirty="0" smtClean="0"/>
              <a:t>المجتمع ينتج سلعتين.</a:t>
            </a:r>
          </a:p>
          <a:p>
            <a:pPr marL="514350" indent="-514350">
              <a:buFont typeface="+mj-lt"/>
              <a:buAutoNum type="arabicPeriod"/>
            </a:pPr>
            <a:r>
              <a:rPr lang="ar-SA" sz="2800" dirty="0" smtClean="0"/>
              <a:t>إن الاقتصاد يوظف جميع موارده توظيفاً كاملاً. </a:t>
            </a:r>
          </a:p>
          <a:p>
            <a:pPr marL="0" indent="0">
              <a:buNone/>
            </a:pPr>
            <a:r>
              <a:rPr lang="ar-SA" sz="2800" dirty="0" smtClean="0">
                <a:solidFill>
                  <a:srgbClr val="0070C0"/>
                </a:solidFill>
              </a:rPr>
              <a:t>مثال/ يوضح الجدول (1- 2) حالة مجتمع ينتج مجموعتين من السلع وهي انتاج زراعي وانتاج وحدات سكنية، ومستخدم موارده استخداماً كاملاً. والخيارات من </a:t>
            </a:r>
            <a:r>
              <a:rPr lang="en-US" sz="2800" dirty="0" smtClean="0">
                <a:solidFill>
                  <a:srgbClr val="0070C0"/>
                </a:solidFill>
              </a:rPr>
              <a:t>A</a:t>
            </a:r>
            <a:r>
              <a:rPr lang="ar-SA" sz="2800" dirty="0" smtClean="0">
                <a:solidFill>
                  <a:srgbClr val="0070C0"/>
                </a:solidFill>
              </a:rPr>
              <a:t> الى </a:t>
            </a:r>
            <a:r>
              <a:rPr lang="en-US" sz="2800" dirty="0" smtClean="0">
                <a:solidFill>
                  <a:srgbClr val="0070C0"/>
                </a:solidFill>
              </a:rPr>
              <a:t>F</a:t>
            </a:r>
            <a:r>
              <a:rPr lang="ar-SA" sz="2800" dirty="0" smtClean="0">
                <a:solidFill>
                  <a:srgbClr val="0070C0"/>
                </a:solidFill>
              </a:rPr>
              <a:t> تعبر عن الإمكانات الإنتاجية للسلعتين. </a:t>
            </a:r>
            <a:endParaRPr lang="ar-SA" sz="2800" dirty="0">
              <a:solidFill>
                <a:srgbClr val="0070C0"/>
              </a:solidFill>
            </a:endParaRP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17</a:t>
            </a:fld>
            <a:endParaRPr lang="ar-SA"/>
          </a:p>
        </p:txBody>
      </p:sp>
    </p:spTree>
    <p:extLst>
      <p:ext uri="{BB962C8B-B14F-4D97-AF65-F5344CB8AC3E}">
        <p14:creationId xmlns:p14="http://schemas.microsoft.com/office/powerpoint/2010/main" val="1964699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7620000" cy="5348064"/>
          </a:xfrm>
        </p:spPr>
        <p:txBody>
          <a:bodyPr/>
          <a:lstStyle/>
          <a:p>
            <a:pPr marL="0" indent="0" algn="ctr">
              <a:buNone/>
            </a:pPr>
            <a:r>
              <a:rPr lang="ar-SA" dirty="0" smtClean="0"/>
              <a:t>جدول (1- 2) </a:t>
            </a:r>
          </a:p>
          <a:p>
            <a:pPr marL="0" indent="0" algn="ctr">
              <a:buNone/>
            </a:pPr>
            <a:r>
              <a:rPr lang="ar-SA" dirty="0" smtClean="0"/>
              <a:t>الإمكانات المتاحة للمجتمع</a:t>
            </a:r>
          </a:p>
          <a:p>
            <a:pPr marL="0" indent="0" algn="ctr">
              <a:buNone/>
            </a:pP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18</a:t>
            </a:fld>
            <a:endParaRPr lang="ar-SA"/>
          </a:p>
        </p:txBody>
      </p:sp>
      <p:graphicFrame>
        <p:nvGraphicFramePr>
          <p:cNvPr id="4" name="جدول 3"/>
          <p:cNvGraphicFramePr>
            <a:graphicFrameLocks noGrp="1"/>
          </p:cNvGraphicFramePr>
          <p:nvPr>
            <p:extLst>
              <p:ext uri="{D42A27DB-BD31-4B8C-83A1-F6EECF244321}">
                <p14:modId xmlns:p14="http://schemas.microsoft.com/office/powerpoint/2010/main" val="619156907"/>
              </p:ext>
            </p:extLst>
          </p:nvPr>
        </p:nvGraphicFramePr>
        <p:xfrm>
          <a:off x="611560" y="2420888"/>
          <a:ext cx="7344815" cy="3456382"/>
        </p:xfrm>
        <a:graphic>
          <a:graphicData uri="http://schemas.openxmlformats.org/drawingml/2006/table">
            <a:tbl>
              <a:tblPr rtl="1" firstRow="1" bandRow="1">
                <a:tableStyleId>{5C22544A-7EE6-4342-B048-85BDC9FD1C3A}</a:tableStyleId>
              </a:tblPr>
              <a:tblGrid>
                <a:gridCol w="906228"/>
                <a:gridCol w="1308110"/>
                <a:gridCol w="1591194"/>
                <a:gridCol w="3539283"/>
              </a:tblGrid>
              <a:tr h="1006714">
                <a:tc>
                  <a:txBody>
                    <a:bodyPr/>
                    <a:lstStyle/>
                    <a:p>
                      <a:pPr algn="ctr" rtl="1"/>
                      <a:r>
                        <a:rPr lang="ar-SA" dirty="0" smtClean="0"/>
                        <a:t>الخيارات</a:t>
                      </a:r>
                      <a:endParaRPr lang="ar-SA" dirty="0"/>
                    </a:p>
                  </a:txBody>
                  <a:tcPr/>
                </a:tc>
                <a:tc>
                  <a:txBody>
                    <a:bodyPr/>
                    <a:lstStyle/>
                    <a:p>
                      <a:pPr algn="ctr" rtl="1"/>
                      <a:r>
                        <a:rPr lang="ar-SA" dirty="0" smtClean="0"/>
                        <a:t>الإنتاج الزراعي</a:t>
                      </a:r>
                    </a:p>
                    <a:p>
                      <a:pPr algn="ctr" rtl="1"/>
                      <a:r>
                        <a:rPr lang="ar-SA" dirty="0" smtClean="0"/>
                        <a:t>(مليون طن)</a:t>
                      </a:r>
                      <a:endParaRPr lang="ar-SA" dirty="0"/>
                    </a:p>
                  </a:txBody>
                  <a:tcPr/>
                </a:tc>
                <a:tc>
                  <a:txBody>
                    <a:bodyPr/>
                    <a:lstStyle/>
                    <a:p>
                      <a:pPr algn="ctr" rtl="1"/>
                      <a:r>
                        <a:rPr lang="ar-SA" dirty="0" smtClean="0"/>
                        <a:t>إنتاج المساكن</a:t>
                      </a:r>
                    </a:p>
                    <a:p>
                      <a:pPr algn="ctr" rtl="1"/>
                      <a:r>
                        <a:rPr lang="ar-SA" dirty="0" smtClean="0"/>
                        <a:t>(ألف وحدة سكنية)</a:t>
                      </a:r>
                      <a:endParaRPr lang="ar-SA" dirty="0"/>
                    </a:p>
                  </a:txBody>
                  <a:tcPr/>
                </a:tc>
                <a:tc>
                  <a:txBody>
                    <a:bodyPr/>
                    <a:lstStyle/>
                    <a:p>
                      <a:pPr algn="ctr" rtl="1"/>
                      <a:r>
                        <a:rPr lang="ar-SA" dirty="0" smtClean="0"/>
                        <a:t>عدد المساكن التي يتم التخلي عنها مقابل الحصول على مليون طن إنتاج زراعي</a:t>
                      </a:r>
                      <a:r>
                        <a:rPr lang="ar-SA" baseline="0" dirty="0" smtClean="0"/>
                        <a:t> (بالآلاف)</a:t>
                      </a:r>
                      <a:endParaRPr lang="ar-SA" dirty="0"/>
                    </a:p>
                  </a:txBody>
                  <a:tcPr/>
                </a:tc>
              </a:tr>
              <a:tr h="408278">
                <a:tc>
                  <a:txBody>
                    <a:bodyPr/>
                    <a:lstStyle/>
                    <a:p>
                      <a:pPr algn="ctr" rtl="1"/>
                      <a:r>
                        <a:rPr lang="en-US" dirty="0" smtClean="0"/>
                        <a:t>A</a:t>
                      </a:r>
                      <a:endParaRPr lang="ar-SA" dirty="0"/>
                    </a:p>
                  </a:txBody>
                  <a:tcPr/>
                </a:tc>
                <a:tc>
                  <a:txBody>
                    <a:bodyPr/>
                    <a:lstStyle/>
                    <a:p>
                      <a:pPr algn="ctr" rtl="1"/>
                      <a:r>
                        <a:rPr lang="ar-SA" dirty="0" smtClean="0"/>
                        <a:t>0</a:t>
                      </a:r>
                      <a:endParaRPr lang="ar-SA" dirty="0"/>
                    </a:p>
                  </a:txBody>
                  <a:tcPr/>
                </a:tc>
                <a:tc>
                  <a:txBody>
                    <a:bodyPr/>
                    <a:lstStyle/>
                    <a:p>
                      <a:pPr algn="ctr" rtl="1"/>
                      <a:r>
                        <a:rPr lang="ar-SA" dirty="0" smtClean="0"/>
                        <a:t>180</a:t>
                      </a:r>
                      <a:endParaRPr lang="ar-SA" dirty="0"/>
                    </a:p>
                  </a:txBody>
                  <a:tcPr/>
                </a:tc>
                <a:tc>
                  <a:txBody>
                    <a:bodyPr/>
                    <a:lstStyle/>
                    <a:p>
                      <a:pPr algn="ctr" rtl="1"/>
                      <a:r>
                        <a:rPr lang="ar-SA" dirty="0" smtClean="0"/>
                        <a:t>-</a:t>
                      </a:r>
                      <a:endParaRPr lang="ar-SA" dirty="0"/>
                    </a:p>
                  </a:txBody>
                  <a:tcPr/>
                </a:tc>
              </a:tr>
              <a:tr h="408278">
                <a:tc>
                  <a:txBody>
                    <a:bodyPr/>
                    <a:lstStyle/>
                    <a:p>
                      <a:pPr algn="ctr" rtl="1"/>
                      <a:r>
                        <a:rPr lang="en-US" dirty="0" smtClean="0"/>
                        <a:t>B</a:t>
                      </a:r>
                      <a:endParaRPr lang="ar-SA" dirty="0"/>
                    </a:p>
                  </a:txBody>
                  <a:tcPr/>
                </a:tc>
                <a:tc>
                  <a:txBody>
                    <a:bodyPr/>
                    <a:lstStyle/>
                    <a:p>
                      <a:pPr algn="ctr" rtl="1"/>
                      <a:r>
                        <a:rPr lang="ar-SA" dirty="0" smtClean="0"/>
                        <a:t>1</a:t>
                      </a:r>
                      <a:endParaRPr lang="ar-SA" dirty="0"/>
                    </a:p>
                  </a:txBody>
                  <a:tcPr/>
                </a:tc>
                <a:tc>
                  <a:txBody>
                    <a:bodyPr/>
                    <a:lstStyle/>
                    <a:p>
                      <a:pPr algn="ctr" rtl="1"/>
                      <a:r>
                        <a:rPr lang="ar-SA" dirty="0" smtClean="0"/>
                        <a:t>170</a:t>
                      </a:r>
                      <a:endParaRPr lang="ar-SA" dirty="0"/>
                    </a:p>
                  </a:txBody>
                  <a:tcPr/>
                </a:tc>
                <a:tc>
                  <a:txBody>
                    <a:bodyPr/>
                    <a:lstStyle/>
                    <a:p>
                      <a:pPr algn="ctr" rtl="1"/>
                      <a:r>
                        <a:rPr lang="ar-SA" dirty="0" smtClean="0"/>
                        <a:t>10</a:t>
                      </a:r>
                      <a:endParaRPr lang="ar-SA" dirty="0"/>
                    </a:p>
                  </a:txBody>
                  <a:tcPr/>
                </a:tc>
              </a:tr>
              <a:tr h="408278">
                <a:tc>
                  <a:txBody>
                    <a:bodyPr/>
                    <a:lstStyle/>
                    <a:p>
                      <a:pPr algn="ctr" rtl="1"/>
                      <a:r>
                        <a:rPr lang="en-US" dirty="0" smtClean="0"/>
                        <a:t>C</a:t>
                      </a:r>
                      <a:endParaRPr lang="ar-SA" dirty="0"/>
                    </a:p>
                  </a:txBody>
                  <a:tcPr/>
                </a:tc>
                <a:tc>
                  <a:txBody>
                    <a:bodyPr/>
                    <a:lstStyle/>
                    <a:p>
                      <a:pPr algn="ctr" rtl="1"/>
                      <a:r>
                        <a:rPr lang="ar-SA" dirty="0" smtClean="0"/>
                        <a:t>2</a:t>
                      </a:r>
                      <a:endParaRPr lang="ar-SA" dirty="0"/>
                    </a:p>
                  </a:txBody>
                  <a:tcPr/>
                </a:tc>
                <a:tc>
                  <a:txBody>
                    <a:bodyPr/>
                    <a:lstStyle/>
                    <a:p>
                      <a:pPr algn="ctr" rtl="1"/>
                      <a:r>
                        <a:rPr lang="ar-SA" dirty="0" smtClean="0"/>
                        <a:t>150</a:t>
                      </a:r>
                      <a:endParaRPr lang="ar-SA" dirty="0"/>
                    </a:p>
                  </a:txBody>
                  <a:tcPr/>
                </a:tc>
                <a:tc>
                  <a:txBody>
                    <a:bodyPr/>
                    <a:lstStyle/>
                    <a:p>
                      <a:pPr algn="ctr" rtl="1"/>
                      <a:r>
                        <a:rPr lang="ar-SA" dirty="0" smtClean="0"/>
                        <a:t>20</a:t>
                      </a:r>
                      <a:endParaRPr lang="ar-SA" dirty="0"/>
                    </a:p>
                  </a:txBody>
                  <a:tcPr/>
                </a:tc>
              </a:tr>
              <a:tr h="408278">
                <a:tc>
                  <a:txBody>
                    <a:bodyPr/>
                    <a:lstStyle/>
                    <a:p>
                      <a:pPr algn="ctr" rtl="1"/>
                      <a:r>
                        <a:rPr lang="en-US" dirty="0" smtClean="0"/>
                        <a:t>D</a:t>
                      </a:r>
                      <a:endParaRPr lang="ar-SA" dirty="0"/>
                    </a:p>
                  </a:txBody>
                  <a:tcPr/>
                </a:tc>
                <a:tc>
                  <a:txBody>
                    <a:bodyPr/>
                    <a:lstStyle/>
                    <a:p>
                      <a:pPr algn="ctr" rtl="1"/>
                      <a:r>
                        <a:rPr lang="ar-SA" dirty="0" smtClean="0"/>
                        <a:t>3</a:t>
                      </a:r>
                      <a:endParaRPr lang="ar-SA" dirty="0"/>
                    </a:p>
                  </a:txBody>
                  <a:tcPr/>
                </a:tc>
                <a:tc>
                  <a:txBody>
                    <a:bodyPr/>
                    <a:lstStyle/>
                    <a:p>
                      <a:pPr algn="ctr" rtl="1"/>
                      <a:r>
                        <a:rPr lang="ar-SA" dirty="0" smtClean="0"/>
                        <a:t>110</a:t>
                      </a:r>
                      <a:endParaRPr lang="ar-SA" dirty="0"/>
                    </a:p>
                  </a:txBody>
                  <a:tcPr/>
                </a:tc>
                <a:tc>
                  <a:txBody>
                    <a:bodyPr/>
                    <a:lstStyle/>
                    <a:p>
                      <a:pPr algn="ctr" rtl="1"/>
                      <a:r>
                        <a:rPr lang="ar-SA" dirty="0" smtClean="0"/>
                        <a:t>40</a:t>
                      </a:r>
                      <a:endParaRPr lang="ar-SA" dirty="0"/>
                    </a:p>
                  </a:txBody>
                  <a:tcPr/>
                </a:tc>
              </a:tr>
              <a:tr h="408278">
                <a:tc>
                  <a:txBody>
                    <a:bodyPr/>
                    <a:lstStyle/>
                    <a:p>
                      <a:pPr algn="ctr" rtl="1"/>
                      <a:r>
                        <a:rPr lang="en-US" dirty="0" smtClean="0"/>
                        <a:t>E</a:t>
                      </a:r>
                      <a:endParaRPr lang="ar-SA" dirty="0"/>
                    </a:p>
                  </a:txBody>
                  <a:tcPr/>
                </a:tc>
                <a:tc>
                  <a:txBody>
                    <a:bodyPr/>
                    <a:lstStyle/>
                    <a:p>
                      <a:pPr algn="ctr" rtl="1"/>
                      <a:r>
                        <a:rPr lang="ar-SA" dirty="0" smtClean="0"/>
                        <a:t>4</a:t>
                      </a:r>
                      <a:endParaRPr lang="ar-SA" dirty="0"/>
                    </a:p>
                  </a:txBody>
                  <a:tcPr/>
                </a:tc>
                <a:tc>
                  <a:txBody>
                    <a:bodyPr/>
                    <a:lstStyle/>
                    <a:p>
                      <a:pPr algn="ctr" rtl="1"/>
                      <a:r>
                        <a:rPr lang="ar-SA" dirty="0" smtClean="0"/>
                        <a:t>60</a:t>
                      </a:r>
                      <a:endParaRPr lang="ar-SA" dirty="0"/>
                    </a:p>
                  </a:txBody>
                  <a:tcPr/>
                </a:tc>
                <a:tc>
                  <a:txBody>
                    <a:bodyPr/>
                    <a:lstStyle/>
                    <a:p>
                      <a:pPr algn="ctr" rtl="1"/>
                      <a:r>
                        <a:rPr lang="ar-SA" dirty="0" smtClean="0"/>
                        <a:t>50</a:t>
                      </a:r>
                      <a:endParaRPr lang="ar-SA" dirty="0"/>
                    </a:p>
                  </a:txBody>
                  <a:tcPr/>
                </a:tc>
              </a:tr>
              <a:tr h="408278">
                <a:tc>
                  <a:txBody>
                    <a:bodyPr/>
                    <a:lstStyle/>
                    <a:p>
                      <a:pPr algn="ctr" rtl="1"/>
                      <a:r>
                        <a:rPr lang="en-US" dirty="0" smtClean="0"/>
                        <a:t>F</a:t>
                      </a:r>
                      <a:endParaRPr lang="ar-SA" dirty="0"/>
                    </a:p>
                  </a:txBody>
                  <a:tcPr/>
                </a:tc>
                <a:tc>
                  <a:txBody>
                    <a:bodyPr/>
                    <a:lstStyle/>
                    <a:p>
                      <a:pPr algn="ctr" rtl="1"/>
                      <a:r>
                        <a:rPr lang="ar-SA" dirty="0" smtClean="0"/>
                        <a:t>5</a:t>
                      </a:r>
                      <a:endParaRPr lang="ar-SA" dirty="0"/>
                    </a:p>
                  </a:txBody>
                  <a:tcPr/>
                </a:tc>
                <a:tc>
                  <a:txBody>
                    <a:bodyPr/>
                    <a:lstStyle/>
                    <a:p>
                      <a:pPr algn="ctr" rtl="1"/>
                      <a:r>
                        <a:rPr lang="ar-SA" dirty="0" smtClean="0"/>
                        <a:t>0</a:t>
                      </a:r>
                      <a:endParaRPr lang="ar-SA" dirty="0"/>
                    </a:p>
                  </a:txBody>
                  <a:tcPr/>
                </a:tc>
                <a:tc>
                  <a:txBody>
                    <a:bodyPr/>
                    <a:lstStyle/>
                    <a:p>
                      <a:pPr algn="ctr" rtl="1"/>
                      <a:r>
                        <a:rPr lang="ar-SA" dirty="0" smtClean="0"/>
                        <a:t>60</a:t>
                      </a:r>
                      <a:endParaRPr lang="ar-SA" dirty="0"/>
                    </a:p>
                  </a:txBody>
                  <a:tcPr/>
                </a:tc>
              </a:tr>
            </a:tbl>
          </a:graphicData>
        </a:graphic>
      </p:graphicFrame>
    </p:spTree>
    <p:extLst>
      <p:ext uri="{BB962C8B-B14F-4D97-AF65-F5344CB8AC3E}">
        <p14:creationId xmlns:p14="http://schemas.microsoft.com/office/powerpoint/2010/main" val="28434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620000" cy="5708104"/>
          </a:xfrm>
        </p:spPr>
        <p:txBody>
          <a:bodyPr/>
          <a:lstStyle/>
          <a:p>
            <a:pPr marL="114300" indent="0">
              <a:buNone/>
            </a:pPr>
            <a:r>
              <a:rPr lang="ar-SA" b="1" dirty="0" smtClean="0">
                <a:solidFill>
                  <a:srgbClr val="002060"/>
                </a:solidFill>
              </a:rPr>
              <a:t>منحنى إمكانات الإنتاج:</a:t>
            </a:r>
          </a:p>
          <a:p>
            <a:pPr marL="114300" indent="0">
              <a:buNone/>
              <a:defRPr/>
            </a:pPr>
            <a:r>
              <a:rPr lang="ar-SA" sz="2400" dirty="0"/>
              <a:t>سلسلة من النقاط تمثل كل واحدة منها أقصى ما يمكن </a:t>
            </a:r>
            <a:r>
              <a:rPr lang="ar-SA" sz="2400" dirty="0" smtClean="0"/>
              <a:t>إنتاجه </a:t>
            </a:r>
            <a:r>
              <a:rPr lang="ar-SA" sz="2400" dirty="0"/>
              <a:t>من أي توليفة من سلعتين أو مجموعتين من </a:t>
            </a:r>
            <a:r>
              <a:rPr lang="ar-SA" sz="2400" dirty="0" smtClean="0"/>
              <a:t>السلع وذلك</a:t>
            </a:r>
            <a:r>
              <a:rPr lang="ar-SA" sz="2400" dirty="0"/>
              <a:t>  باستخدام الطاقة الإنتاجية القصوى </a:t>
            </a:r>
            <a:r>
              <a:rPr lang="ar-SA" sz="2400" dirty="0" smtClean="0"/>
              <a:t>للاقتصاد أي </a:t>
            </a:r>
            <a:r>
              <a:rPr lang="ar-SA" sz="2400" dirty="0"/>
              <a:t>باستخدام جميع عناصر الإنتاج </a:t>
            </a:r>
            <a:r>
              <a:rPr lang="ar-SA" sz="2400" dirty="0" smtClean="0"/>
              <a:t>المتاحة.</a:t>
            </a:r>
            <a:r>
              <a:rPr lang="ar-SA" sz="2800" dirty="0"/>
              <a:t> </a:t>
            </a:r>
            <a:r>
              <a:rPr lang="ar-SA" dirty="0" smtClean="0"/>
              <a:t>وينحدر من أعلى لأسفل ويتزايد الميل بسبب </a:t>
            </a:r>
            <a:r>
              <a:rPr lang="ar-SA" u="sng" dirty="0" smtClean="0"/>
              <a:t>تزايد</a:t>
            </a:r>
            <a:r>
              <a:rPr lang="ar-SA" dirty="0" smtClean="0"/>
              <a:t> التكاليف. </a:t>
            </a:r>
          </a:p>
          <a:p>
            <a:pPr marL="114300" indent="0">
              <a:buNone/>
            </a:pPr>
            <a:endParaRPr lang="ar-SA" dirty="0" smtClean="0"/>
          </a:p>
          <a:p>
            <a:pPr marL="114300" indent="0">
              <a:buNone/>
            </a:pP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19</a:t>
            </a:fld>
            <a:endParaRPr lang="ar-SA"/>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996952"/>
            <a:ext cx="4752528" cy="3312368"/>
          </a:xfrm>
          <a:prstGeom prst="rect">
            <a:avLst/>
          </a:prstGeom>
        </p:spPr>
      </p:pic>
    </p:spTree>
    <p:extLst>
      <p:ext uri="{BB962C8B-B14F-4D97-AF65-F5344CB8AC3E}">
        <p14:creationId xmlns:p14="http://schemas.microsoft.com/office/powerpoint/2010/main" val="1924539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1"/>
          <p:cNvSpPr>
            <a:spLocks noGrp="1"/>
          </p:cNvSpPr>
          <p:nvPr>
            <p:ph type="ctrTitle"/>
          </p:nvPr>
        </p:nvSpPr>
        <p:spPr/>
        <p:txBody>
          <a:bodyPr>
            <a:normAutofit/>
          </a:bodyPr>
          <a:lstStyle/>
          <a:p>
            <a:pPr algn="r"/>
            <a:r>
              <a:rPr lang="ar-SA" sz="4400" dirty="0" smtClean="0"/>
              <a:t>الفصل الثاني: طبيعة المشكلة الاقتصادية وإمكانات الإنتاج المتاحة</a:t>
            </a:r>
            <a:endParaRPr lang="ar-SA" sz="4400" dirty="0"/>
          </a:p>
        </p:txBody>
      </p:sp>
    </p:spTree>
    <p:extLst>
      <p:ext uri="{BB962C8B-B14F-4D97-AF65-F5344CB8AC3E}">
        <p14:creationId xmlns:p14="http://schemas.microsoft.com/office/powerpoint/2010/main" val="301331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2648" y="1124744"/>
            <a:ext cx="7703768" cy="5256584"/>
          </a:xfrm>
        </p:spPr>
        <p:txBody>
          <a:bodyPr>
            <a:normAutofit/>
          </a:bodyPr>
          <a:lstStyle/>
          <a:p>
            <a:pPr marL="114300" indent="0">
              <a:buNone/>
            </a:pPr>
            <a:r>
              <a:rPr lang="ar-SA" sz="2400" b="1" dirty="0" smtClean="0">
                <a:solidFill>
                  <a:srgbClr val="002060"/>
                </a:solidFill>
              </a:rPr>
              <a:t>مبدأ ثبات التكاليف:</a:t>
            </a:r>
          </a:p>
          <a:p>
            <a:pPr marL="0" indent="0">
              <a:buNone/>
            </a:pPr>
            <a:r>
              <a:rPr lang="ar-SA" sz="2400" dirty="0" smtClean="0"/>
              <a:t>الحصول على وحدة من سلعة ما ينتج عنه التضحية بكميات ثابتة من السلعة الأخرى وبالتالي تكون التكلفة ثابتة ويكون منحنى إمكانات الإنتاج خطاً مستقيماً ينحدر من أعلى إلى أسفل ومن اليسار إلى اليمين.</a:t>
            </a:r>
            <a:endParaRPr lang="ar-SA" sz="2400"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20</a:t>
            </a:fld>
            <a:endParaRPr lang="ar-SA"/>
          </a:p>
        </p:txBody>
      </p:sp>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12049" t="14112" r="49628" b="30229"/>
          <a:stretch/>
        </p:blipFill>
        <p:spPr>
          <a:xfrm>
            <a:off x="1907704" y="3573016"/>
            <a:ext cx="4392488" cy="2902857"/>
          </a:xfrm>
          <a:prstGeom prst="rect">
            <a:avLst/>
          </a:prstGeom>
        </p:spPr>
      </p:pic>
    </p:spTree>
    <p:extLst>
      <p:ext uri="{BB962C8B-B14F-4D97-AF65-F5344CB8AC3E}">
        <p14:creationId xmlns:p14="http://schemas.microsoft.com/office/powerpoint/2010/main" val="63725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7620000" cy="5420072"/>
          </a:xfrm>
        </p:spPr>
        <p:txBody>
          <a:bodyPr>
            <a:normAutofit/>
          </a:bodyPr>
          <a:lstStyle/>
          <a:p>
            <a:pPr marL="114300" indent="0">
              <a:buNone/>
            </a:pPr>
            <a:r>
              <a:rPr lang="ar-SA" sz="2800" b="1" dirty="0" smtClean="0">
                <a:solidFill>
                  <a:srgbClr val="002060"/>
                </a:solidFill>
              </a:rPr>
              <a:t>مبدأ تزايد التكاليف:</a:t>
            </a:r>
          </a:p>
          <a:p>
            <a:pPr marL="0" indent="0">
              <a:buNone/>
            </a:pPr>
            <a:r>
              <a:rPr lang="ar-SA" sz="2800" dirty="0" smtClean="0"/>
              <a:t>زيادة الإنتاج من سلعة ما يعني التضحية بكميات متزايدة من السلعة الأخرى وبالتالي تكون التكلفة متزايدة ويكون منحنى إمكانات الإنتاج محدباً بعيداً عن نقطة الأصل وينحدر من أعلى إلى أسفل. </a:t>
            </a:r>
          </a:p>
          <a:p>
            <a:pPr marL="114300" indent="0">
              <a:buNone/>
            </a:pPr>
            <a:r>
              <a:rPr lang="ar-SA" sz="2800" dirty="0" smtClean="0"/>
              <a:t>اذن منحنى إمكانات الإنتاج </a:t>
            </a:r>
            <a:r>
              <a:rPr lang="ar-SA" sz="2800" u="sng" dirty="0" smtClean="0"/>
              <a:t>محدب</a:t>
            </a:r>
            <a:r>
              <a:rPr lang="ar-SA" sz="2800" dirty="0" smtClean="0"/>
              <a:t> وذلك بسبب </a:t>
            </a:r>
            <a:r>
              <a:rPr lang="ar-SA" sz="2800" u="sng" dirty="0" smtClean="0"/>
              <a:t>مبدأ تزايد التكاليف.</a:t>
            </a:r>
          </a:p>
          <a:p>
            <a:pPr marL="114300" indent="0">
              <a:buNone/>
            </a:pPr>
            <a:r>
              <a:rPr lang="ar-SA" sz="2800" b="1" dirty="0" smtClean="0">
                <a:solidFill>
                  <a:srgbClr val="002060"/>
                </a:solidFill>
              </a:rPr>
              <a:t>استخدامات منحنى إمكانات الإنتاج:</a:t>
            </a:r>
          </a:p>
          <a:p>
            <a:pPr marL="114300" indent="0">
              <a:buNone/>
            </a:pPr>
            <a:r>
              <a:rPr lang="ar-SA" sz="2800" dirty="0" smtClean="0"/>
              <a:t>يظهر منحنى إمكانات الإنتاج أقصى ما يمكن أن ينتجه المجتمع وليس ما يرغبه. فإمكانية الإنتاج محدودة بالموارد. </a:t>
            </a:r>
            <a:endParaRPr lang="ar-SA" sz="2800"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21</a:t>
            </a:fld>
            <a:endParaRPr lang="ar-SA"/>
          </a:p>
        </p:txBody>
      </p:sp>
    </p:spTree>
    <p:extLst>
      <p:ext uri="{BB962C8B-B14F-4D97-AF65-F5344CB8AC3E}">
        <p14:creationId xmlns:p14="http://schemas.microsoft.com/office/powerpoint/2010/main" val="2708128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612648" y="1600200"/>
            <a:ext cx="7703768" cy="5069160"/>
          </a:xfrm>
        </p:spPr>
        <p:txBody>
          <a:bodyPr>
            <a:normAutofit/>
          </a:bodyPr>
          <a:lstStyle/>
          <a:p>
            <a:r>
              <a:rPr lang="ar-SA" dirty="0" smtClean="0"/>
              <a:t>النقاط على منحنى إمكانات الإنتاج (</a:t>
            </a:r>
            <a:r>
              <a:rPr lang="en-US" dirty="0" smtClean="0"/>
              <a:t>A,B</a:t>
            </a:r>
            <a:r>
              <a:rPr lang="ar-SA" dirty="0" smtClean="0"/>
              <a:t>) يوجد عندها توظف كامل.</a:t>
            </a:r>
          </a:p>
          <a:p>
            <a:r>
              <a:rPr lang="ar-SA" dirty="0" smtClean="0"/>
              <a:t>النقاط أسفل المنحنى (</a:t>
            </a:r>
            <a:r>
              <a:rPr lang="en-US" dirty="0" smtClean="0"/>
              <a:t>G,H</a:t>
            </a:r>
            <a:r>
              <a:rPr lang="ar-SA" dirty="0" smtClean="0"/>
              <a:t>) يستطيع المجتمع إنتاجها ولكن لا يوجد توظف كامل.</a:t>
            </a:r>
          </a:p>
          <a:p>
            <a:r>
              <a:rPr lang="ar-SA" dirty="0" smtClean="0"/>
              <a:t>أما النقطة </a:t>
            </a:r>
            <a:r>
              <a:rPr lang="en-US" dirty="0" smtClean="0"/>
              <a:t>N</a:t>
            </a:r>
            <a:r>
              <a:rPr lang="ar-SA" dirty="0" smtClean="0"/>
              <a:t> أعلى المنحنى لا يمكن إنتاجها، وللوصول إليها ولكي يستطيع إنتاجها لابد أن يكون هناك </a:t>
            </a:r>
            <a:r>
              <a:rPr lang="ar-SA" u="sng" dirty="0" smtClean="0">
                <a:solidFill>
                  <a:srgbClr val="0070C0"/>
                </a:solidFill>
              </a:rPr>
              <a:t>تقدم تقني وزيادة الموارد الاقتصادية. </a:t>
            </a: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3" name="عنصر نائب لرقم الشريحة 2"/>
          <p:cNvSpPr>
            <a:spLocks noGrp="1"/>
          </p:cNvSpPr>
          <p:nvPr>
            <p:ph type="sldNum" sz="quarter" idx="12"/>
          </p:nvPr>
        </p:nvSpPr>
        <p:spPr/>
        <p:txBody>
          <a:bodyPr/>
          <a:lstStyle/>
          <a:p>
            <a:fld id="{90B71739-8D67-4FD5-8116-11206AF8E58B}" type="slidenum">
              <a:rPr lang="ar-SA" smtClean="0"/>
              <a:t>22</a:t>
            </a:fld>
            <a:endParaRPr lang="ar-SA"/>
          </a:p>
        </p:txBody>
      </p:sp>
      <p:pic>
        <p:nvPicPr>
          <p:cNvPr id="8" name="صورة 7"/>
          <p:cNvPicPr>
            <a:picLocks noChangeAspect="1"/>
          </p:cNvPicPr>
          <p:nvPr/>
        </p:nvPicPr>
        <p:blipFill rotWithShape="1">
          <a:blip r:embed="rId2">
            <a:extLst>
              <a:ext uri="{28A0092B-C50C-407E-A947-70E740481C1C}">
                <a14:useLocalDpi xmlns:a14="http://schemas.microsoft.com/office/drawing/2010/main" val="0"/>
              </a:ext>
            </a:extLst>
          </a:blip>
          <a:srcRect l="13636" t="11724" r="46806" b="42159"/>
          <a:stretch/>
        </p:blipFill>
        <p:spPr>
          <a:xfrm>
            <a:off x="467544" y="3356992"/>
            <a:ext cx="4304546" cy="3225350"/>
          </a:xfrm>
          <a:prstGeom prst="rect">
            <a:avLst/>
          </a:prstGeom>
        </p:spPr>
      </p:pic>
    </p:spTree>
    <p:extLst>
      <p:ext uri="{BB962C8B-B14F-4D97-AF65-F5344CB8AC3E}">
        <p14:creationId xmlns:p14="http://schemas.microsoft.com/office/powerpoint/2010/main" val="1994201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7620000" cy="5636096"/>
          </a:xfrm>
        </p:spPr>
        <p:txBody>
          <a:bodyPr/>
          <a:lstStyle/>
          <a:p>
            <a:r>
              <a:rPr lang="ar-SA" dirty="0"/>
              <a:t>يمكن أن يحصل انتقال موازي لمنحنى إمكانات الإنتاج إلى اليمين. بسبب حدوث تقدم تقني أو زيادة في الموارد الاقتصادية يؤثر في كلا الإنتاجين</a:t>
            </a:r>
            <a:r>
              <a:rPr lang="ar-SA" dirty="0" smtClean="0"/>
              <a:t>.</a:t>
            </a:r>
          </a:p>
          <a:p>
            <a:endParaRPr lang="ar-SA" dirty="0" smtClean="0"/>
          </a:p>
          <a:p>
            <a:endParaRPr lang="ar-SA" dirty="0"/>
          </a:p>
          <a:p>
            <a:endParaRPr lang="ar-SA" dirty="0" smtClean="0"/>
          </a:p>
          <a:p>
            <a:endParaRPr lang="ar-SA" dirty="0"/>
          </a:p>
          <a:p>
            <a:endParaRPr lang="ar-SA" dirty="0" smtClean="0"/>
          </a:p>
          <a:p>
            <a:r>
              <a:rPr lang="ar-SA" dirty="0" smtClean="0"/>
              <a:t>وقد </a:t>
            </a:r>
            <a:r>
              <a:rPr lang="ar-SA" dirty="0"/>
              <a:t>يحدث انتقال غير موازي في حالة زيادة إنتاج إحدى </a:t>
            </a:r>
            <a:r>
              <a:rPr lang="ar-SA" dirty="0" smtClean="0"/>
              <a:t>السلعتين. بسبب حدوث تقدم تقني أو زيادة في الموارد الاقتصادية يؤثر في أحد الإنتاجين.</a:t>
            </a:r>
            <a:endParaRPr lang="ar-SA" dirty="0"/>
          </a:p>
          <a:p>
            <a:endParaRPr lang="ar-SA" dirty="0"/>
          </a:p>
        </p:txBody>
      </p:sp>
      <p:sp>
        <p:nvSpPr>
          <p:cNvPr id="6" name="عنصر نائب للتذييل 5"/>
          <p:cNvSpPr>
            <a:spLocks noGrp="1"/>
          </p:cNvSpPr>
          <p:nvPr>
            <p:ph type="ftr" sz="quarter" idx="11"/>
          </p:nvPr>
        </p:nvSpPr>
        <p:spPr/>
        <p:txBody>
          <a:bodyPr/>
          <a:lstStyle/>
          <a:p>
            <a:r>
              <a:rPr lang="ar-SA" smtClean="0"/>
              <a:t>أ.سميرة المالكي</a:t>
            </a:r>
            <a:endParaRPr lang="ar-SA"/>
          </a:p>
        </p:txBody>
      </p:sp>
      <p:sp>
        <p:nvSpPr>
          <p:cNvPr id="7" name="عنصر نائب لرقم الشريحة 6"/>
          <p:cNvSpPr>
            <a:spLocks noGrp="1"/>
          </p:cNvSpPr>
          <p:nvPr>
            <p:ph type="sldNum" sz="quarter" idx="12"/>
          </p:nvPr>
        </p:nvSpPr>
        <p:spPr/>
        <p:txBody>
          <a:bodyPr/>
          <a:lstStyle/>
          <a:p>
            <a:fld id="{90B71739-8D67-4FD5-8116-11206AF8E58B}" type="slidenum">
              <a:rPr lang="ar-SA" smtClean="0"/>
              <a:t>23</a:t>
            </a:fld>
            <a:endParaRPr lang="ar-SA"/>
          </a:p>
        </p:txBody>
      </p:sp>
      <p:pic>
        <p:nvPicPr>
          <p:cNvPr id="2" name="صورة 1"/>
          <p:cNvPicPr>
            <a:picLocks noChangeAspect="1"/>
          </p:cNvPicPr>
          <p:nvPr/>
        </p:nvPicPr>
        <p:blipFill rotWithShape="1">
          <a:blip r:embed="rId2">
            <a:extLst>
              <a:ext uri="{28A0092B-C50C-407E-A947-70E740481C1C}">
                <a14:useLocalDpi xmlns:a14="http://schemas.microsoft.com/office/drawing/2010/main" val="0"/>
              </a:ext>
            </a:extLst>
          </a:blip>
          <a:srcRect l="4537" t="9665" r="4866" b="10926"/>
          <a:stretch/>
        </p:blipFill>
        <p:spPr>
          <a:xfrm>
            <a:off x="2915816" y="1556792"/>
            <a:ext cx="3107613" cy="2088232"/>
          </a:xfrm>
          <a:prstGeom prst="rect">
            <a:avLst/>
          </a:prstGeom>
        </p:spPr>
      </p:pic>
      <p:pic>
        <p:nvPicPr>
          <p:cNvPr id="4" name="صورة 3"/>
          <p:cNvPicPr>
            <a:picLocks noChangeAspect="1"/>
          </p:cNvPicPr>
          <p:nvPr/>
        </p:nvPicPr>
        <p:blipFill rotWithShape="1">
          <a:blip r:embed="rId3">
            <a:extLst>
              <a:ext uri="{28A0092B-C50C-407E-A947-70E740481C1C}">
                <a14:useLocalDpi xmlns:a14="http://schemas.microsoft.com/office/drawing/2010/main" val="0"/>
              </a:ext>
            </a:extLst>
          </a:blip>
          <a:srcRect l="5316" t="12704" b="6472"/>
          <a:stretch/>
        </p:blipFill>
        <p:spPr>
          <a:xfrm>
            <a:off x="755576" y="4560303"/>
            <a:ext cx="3168352" cy="1982822"/>
          </a:xfrm>
          <a:prstGeom prst="rect">
            <a:avLst/>
          </a:prstGeom>
        </p:spPr>
      </p:pic>
      <p:pic>
        <p:nvPicPr>
          <p:cNvPr id="5" name="صورة 4"/>
          <p:cNvPicPr>
            <a:picLocks noChangeAspect="1"/>
          </p:cNvPicPr>
          <p:nvPr/>
        </p:nvPicPr>
        <p:blipFill rotWithShape="1">
          <a:blip r:embed="rId4">
            <a:extLst>
              <a:ext uri="{28A0092B-C50C-407E-A947-70E740481C1C}">
                <a14:useLocalDpi xmlns:a14="http://schemas.microsoft.com/office/drawing/2010/main" val="0"/>
              </a:ext>
            </a:extLst>
          </a:blip>
          <a:srcRect l="3514" t="6601" r="6477" b="10728"/>
          <a:stretch/>
        </p:blipFill>
        <p:spPr>
          <a:xfrm>
            <a:off x="4469622" y="4560303"/>
            <a:ext cx="2820303" cy="1982821"/>
          </a:xfrm>
          <a:prstGeom prst="rect">
            <a:avLst/>
          </a:prstGeom>
        </p:spPr>
      </p:pic>
    </p:spTree>
    <p:extLst>
      <p:ext uri="{BB962C8B-B14F-4D97-AF65-F5344CB8AC3E}">
        <p14:creationId xmlns:p14="http://schemas.microsoft.com/office/powerpoint/2010/main" val="1577386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b="1" dirty="0" smtClean="0">
                <a:solidFill>
                  <a:srgbClr val="0070C0"/>
                </a:solidFill>
              </a:rPr>
              <a:t>نشاط </a:t>
            </a:r>
            <a:r>
              <a:rPr lang="ar-SA" b="1" dirty="0" smtClean="0">
                <a:solidFill>
                  <a:srgbClr val="0070C0"/>
                </a:solidFill>
              </a:rPr>
              <a:t>1</a:t>
            </a:r>
            <a:endParaRPr lang="en-GB" b="1" dirty="0">
              <a:solidFill>
                <a:srgbClr val="0070C0"/>
              </a:solidFill>
            </a:endParaRPr>
          </a:p>
        </p:txBody>
      </p:sp>
      <p:sp>
        <p:nvSpPr>
          <p:cNvPr id="3" name="Espace réservé du contenu 2"/>
          <p:cNvSpPr>
            <a:spLocks noGrp="1"/>
          </p:cNvSpPr>
          <p:nvPr>
            <p:ph idx="1"/>
          </p:nvPr>
        </p:nvSpPr>
        <p:spPr/>
        <p:txBody>
          <a:bodyPr>
            <a:normAutofit/>
          </a:bodyPr>
          <a:lstStyle/>
          <a:p>
            <a:pPr algn="r">
              <a:buNone/>
            </a:pPr>
            <a:r>
              <a:rPr lang="ar-SA" sz="2800" dirty="0" smtClean="0"/>
              <a:t>اختاري الإجابة الصحيحة:</a:t>
            </a:r>
          </a:p>
          <a:p>
            <a:pPr marL="514350" indent="-514350" algn="r">
              <a:buNone/>
            </a:pPr>
            <a:r>
              <a:rPr lang="ar-SA" sz="2800" dirty="0" smtClean="0"/>
              <a:t> </a:t>
            </a:r>
          </a:p>
          <a:p>
            <a:pPr marL="514350" indent="-514350" algn="r">
              <a:buNone/>
            </a:pPr>
            <a:r>
              <a:rPr lang="ar-SA" sz="2800" b="1" u="sng" dirty="0" smtClean="0"/>
              <a:t>1- تكون الموارد المتجددة:</a:t>
            </a:r>
          </a:p>
          <a:p>
            <a:pPr marL="514350" indent="-514350" algn="r">
              <a:buNone/>
            </a:pPr>
            <a:r>
              <a:rPr lang="ar-SA" sz="2800" dirty="0" smtClean="0"/>
              <a:t>- موارد نادرة بشكل مطلق ولكنها غير ناضبة</a:t>
            </a:r>
            <a:endParaRPr lang="en-GB" sz="2800" dirty="0" smtClean="0"/>
          </a:p>
          <a:p>
            <a:pPr marL="514350" indent="-514350" algn="r">
              <a:buNone/>
            </a:pPr>
            <a:r>
              <a:rPr lang="ar-SA" sz="2800" dirty="0" smtClean="0"/>
              <a:t>- موارد نادرة نسبيا ولكنها غير ناضبة</a:t>
            </a:r>
          </a:p>
          <a:p>
            <a:pPr marL="514350" indent="-514350" algn="r">
              <a:buNone/>
            </a:pPr>
            <a:r>
              <a:rPr lang="ar-SA" sz="2800" dirty="0" smtClean="0"/>
              <a:t>- موارد نادرة نسبيا ولكنها ناضبة</a:t>
            </a:r>
            <a:endParaRPr lang="en-GB" sz="2800" dirty="0" smtClean="0"/>
          </a:p>
          <a:p>
            <a:pPr marL="514350" indent="-514350">
              <a:buNone/>
            </a:pPr>
            <a:endParaRPr lang="en-GB" sz="2800" dirty="0" smtClean="0"/>
          </a:p>
          <a:p>
            <a:pPr marL="514350" indent="-514350"/>
            <a:endParaRPr lang="en-GB" sz="2800" dirty="0" smtClean="0"/>
          </a:p>
          <a:p>
            <a:endParaRPr lang="en-GB" sz="28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24</a:t>
            </a:fld>
            <a:endParaRPr lang="ar-SA"/>
          </a:p>
        </p:txBody>
      </p:sp>
    </p:spTree>
    <p:custDataLst>
      <p:tags r:id="rId1"/>
    </p:custDataLst>
    <p:extLst>
      <p:ext uri="{BB962C8B-B14F-4D97-AF65-F5344CB8AC3E}">
        <p14:creationId xmlns:p14="http://schemas.microsoft.com/office/powerpoint/2010/main" val="30110010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b="1" dirty="0" smtClean="0">
                <a:solidFill>
                  <a:srgbClr val="0070C0"/>
                </a:solidFill>
              </a:rPr>
              <a:t>نشاط 2</a:t>
            </a:r>
            <a:endParaRPr lang="en-GB" b="1" dirty="0">
              <a:solidFill>
                <a:srgbClr val="0070C0"/>
              </a:solidFill>
            </a:endParaRPr>
          </a:p>
        </p:txBody>
      </p:sp>
      <p:sp>
        <p:nvSpPr>
          <p:cNvPr id="3" name="Espace réservé du contenu 2"/>
          <p:cNvSpPr>
            <a:spLocks noGrp="1"/>
          </p:cNvSpPr>
          <p:nvPr>
            <p:ph idx="1"/>
          </p:nvPr>
        </p:nvSpPr>
        <p:spPr/>
        <p:txBody>
          <a:bodyPr>
            <a:normAutofit/>
          </a:bodyPr>
          <a:lstStyle/>
          <a:p>
            <a:pPr marL="514350" indent="-514350">
              <a:buNone/>
            </a:pPr>
            <a:r>
              <a:rPr lang="ar-SA" sz="2400" dirty="0" smtClean="0"/>
              <a:t> </a:t>
            </a:r>
          </a:p>
          <a:p>
            <a:pPr marL="514350" indent="-514350">
              <a:buNone/>
            </a:pPr>
            <a:r>
              <a:rPr lang="ar-SA" sz="2400" b="1" u="sng" dirty="0" smtClean="0"/>
              <a:t>2- تمثل كل نقطة من منحنى امكانات الانتاج أقصى ما يمكن إنتاجه من أي توليفة من سلعتين أو مجموعتين من السلع وذلك باستخدام :</a:t>
            </a:r>
          </a:p>
          <a:p>
            <a:pPr marL="514350" indent="-514350">
              <a:buNone/>
            </a:pPr>
            <a:r>
              <a:rPr lang="ar-SA" sz="2400" dirty="0" smtClean="0"/>
              <a:t>- بعض عناصر الإنتاج</a:t>
            </a:r>
            <a:endParaRPr lang="en-GB" sz="2800" dirty="0" smtClean="0"/>
          </a:p>
          <a:p>
            <a:pPr marL="514350" indent="-514350">
              <a:buNone/>
            </a:pPr>
            <a:r>
              <a:rPr lang="ar-SA" sz="2400" dirty="0" smtClean="0"/>
              <a:t>- جميع عناصر الإنتاج المتاحة</a:t>
            </a:r>
          </a:p>
          <a:p>
            <a:pPr marL="514350" indent="-514350">
              <a:buNone/>
            </a:pPr>
            <a:r>
              <a:rPr lang="ar-SA" sz="2400" dirty="0" smtClean="0"/>
              <a:t>- لاشيء مما ذكر</a:t>
            </a:r>
            <a:endParaRPr lang="en-GB" sz="2800" dirty="0" smtClean="0"/>
          </a:p>
          <a:p>
            <a:pPr marL="514350" indent="-514350"/>
            <a:endParaRPr lang="en-GB" dirty="0" smtClean="0"/>
          </a:p>
          <a:p>
            <a:endParaRPr lang="en-GB"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25</a:t>
            </a:fld>
            <a:endParaRPr lang="ar-SA"/>
          </a:p>
        </p:txBody>
      </p:sp>
    </p:spTree>
    <p:custDataLst>
      <p:tags r:id="rId1"/>
    </p:custDataLst>
    <p:extLst>
      <p:ext uri="{BB962C8B-B14F-4D97-AF65-F5344CB8AC3E}">
        <p14:creationId xmlns:p14="http://schemas.microsoft.com/office/powerpoint/2010/main" val="2152532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الأهداف</a:t>
            </a:r>
            <a:endParaRPr lang="ar-SA" dirty="0"/>
          </a:p>
        </p:txBody>
      </p:sp>
      <p:sp>
        <p:nvSpPr>
          <p:cNvPr id="3" name="عنصر نائب للمحتوى 2"/>
          <p:cNvSpPr>
            <a:spLocks noGrp="1"/>
          </p:cNvSpPr>
          <p:nvPr>
            <p:ph idx="1"/>
          </p:nvPr>
        </p:nvSpPr>
        <p:spPr/>
        <p:txBody>
          <a:bodyPr/>
          <a:lstStyle/>
          <a:p>
            <a:r>
              <a:rPr lang="ar-SA" dirty="0" smtClean="0"/>
              <a:t>تعريف المشكلة الاقتصادية</a:t>
            </a:r>
          </a:p>
          <a:p>
            <a:r>
              <a:rPr lang="ar-SA" dirty="0" smtClean="0"/>
              <a:t>كيفية حل المشكلة الاقتصادية</a:t>
            </a:r>
          </a:p>
          <a:p>
            <a:r>
              <a:rPr lang="ar-SA" dirty="0" smtClean="0"/>
              <a:t>تعريف المورد الاقتصادي</a:t>
            </a:r>
          </a:p>
          <a:p>
            <a:r>
              <a:rPr lang="ar-SA" dirty="0" smtClean="0"/>
              <a:t>تقسيمات المورد الاقتصادي </a:t>
            </a:r>
          </a:p>
          <a:p>
            <a:endParaRPr lang="ar-SA" dirty="0" smtClean="0"/>
          </a:p>
          <a:p>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dirty="0"/>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3</a:t>
            </a:fld>
            <a:endParaRPr lang="ar-SA"/>
          </a:p>
        </p:txBody>
      </p:sp>
    </p:spTree>
    <p:extLst>
      <p:ext uri="{BB962C8B-B14F-4D97-AF65-F5344CB8AC3E}">
        <p14:creationId xmlns:p14="http://schemas.microsoft.com/office/powerpoint/2010/main" val="266785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المفردات</a:t>
            </a:r>
            <a:endParaRPr lang="ar-SA" dirty="0"/>
          </a:p>
        </p:txBody>
      </p:sp>
      <p:sp>
        <p:nvSpPr>
          <p:cNvPr id="3" name="عنصر نائب للمحتوى 2"/>
          <p:cNvSpPr>
            <a:spLocks noGrp="1"/>
          </p:cNvSpPr>
          <p:nvPr>
            <p:ph idx="1"/>
          </p:nvPr>
        </p:nvSpPr>
        <p:spPr/>
        <p:txBody>
          <a:bodyPr/>
          <a:lstStyle/>
          <a:p>
            <a:r>
              <a:rPr lang="ar-SA" dirty="0" smtClean="0"/>
              <a:t>المشكلة الاقتصادية</a:t>
            </a:r>
          </a:p>
          <a:p>
            <a:r>
              <a:rPr lang="ar-SA" dirty="0" smtClean="0"/>
              <a:t>المورد الاقتصادي</a:t>
            </a:r>
          </a:p>
          <a:p>
            <a:r>
              <a:rPr lang="ar-SA" dirty="0" smtClean="0"/>
              <a:t>الكفاية (الكفاءة) </a:t>
            </a:r>
          </a:p>
          <a:p>
            <a:r>
              <a:rPr lang="ar-SA" dirty="0" smtClean="0"/>
              <a:t>التوظيف الكامل</a:t>
            </a:r>
          </a:p>
          <a:p>
            <a:r>
              <a:rPr lang="ar-SA" dirty="0" smtClean="0"/>
              <a:t>الاختيار</a:t>
            </a:r>
          </a:p>
          <a:p>
            <a:r>
              <a:rPr lang="ar-SA" dirty="0" smtClean="0"/>
              <a:t>تكلفة الفرصة البديلة</a:t>
            </a:r>
          </a:p>
          <a:p>
            <a:r>
              <a:rPr lang="ar-SA" dirty="0" smtClean="0"/>
              <a:t>منحنى امكانات الانتاج</a:t>
            </a:r>
          </a:p>
          <a:p>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4</a:t>
            </a:fld>
            <a:endParaRPr lang="ar-SA"/>
          </a:p>
        </p:txBody>
      </p:sp>
    </p:spTree>
    <p:extLst>
      <p:ext uri="{BB962C8B-B14F-4D97-AF65-F5344CB8AC3E}">
        <p14:creationId xmlns:p14="http://schemas.microsoft.com/office/powerpoint/2010/main" val="218635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114300" indent="0">
              <a:buNone/>
            </a:pPr>
            <a:r>
              <a:rPr lang="ar-SA" b="1" dirty="0" smtClean="0">
                <a:solidFill>
                  <a:srgbClr val="002060"/>
                </a:solidFill>
              </a:rPr>
              <a:t>أولاً: الحاجات وخصائصها: </a:t>
            </a:r>
          </a:p>
          <a:p>
            <a:r>
              <a:rPr lang="ar-SA" dirty="0" smtClean="0"/>
              <a:t>يرتكز علم الاقتصاد على قضية الكيفية التي يتم بها تلبية حاجات الإنسان المتعددة باستخدام الموارد المحدودة. </a:t>
            </a:r>
          </a:p>
          <a:p>
            <a:r>
              <a:rPr lang="ar-SA" u="sng" dirty="0" smtClean="0">
                <a:solidFill>
                  <a:srgbClr val="002060"/>
                </a:solidFill>
              </a:rPr>
              <a:t>الحاجات الإنسانية </a:t>
            </a:r>
            <a:r>
              <a:rPr lang="ar-SA" dirty="0" smtClean="0"/>
              <a:t>متعددة ومتجددة، وهي تبدأ بالحاجات الحيوية (المأكل، الملبس، المأوى) وتمتد لتشمل الحاجات الاجتماعية والثقافية.</a:t>
            </a:r>
          </a:p>
          <a:p>
            <a:r>
              <a:rPr lang="ar-SA" dirty="0" smtClean="0"/>
              <a:t>محاولة إشباع تلك الحاجات يتطلب عدد كبير من السلع والخدمات.</a:t>
            </a:r>
          </a:p>
          <a:p>
            <a:pPr marL="114300" indent="0">
              <a:buNone/>
            </a:pPr>
            <a:endParaRPr lang="ar-SA" dirty="0" smtClean="0"/>
          </a:p>
          <a:p>
            <a:pPr marL="114300" indent="0">
              <a:buNone/>
            </a:pPr>
            <a:r>
              <a:rPr lang="ar-SA" b="1" dirty="0" smtClean="0">
                <a:solidFill>
                  <a:srgbClr val="002060"/>
                </a:solidFill>
              </a:rPr>
              <a:t>المشكلة الاقتصادية: </a:t>
            </a:r>
          </a:p>
          <a:p>
            <a:pPr marL="114300" indent="0">
              <a:buNone/>
            </a:pPr>
            <a:r>
              <a:rPr lang="ar-SA" sz="2400" dirty="0"/>
              <a:t>تتمثل المشكلة الاقتصادية في تعدد الحاجات الانسانية (الحاجات الحيوية والاجتماعية والثقافية) في ظل  ندرة الموارد.</a:t>
            </a:r>
            <a:endParaRPr lang="ar-SA" dirty="0"/>
          </a:p>
          <a:p>
            <a:endParaRPr lang="ar-SA" dirty="0" smtClean="0"/>
          </a:p>
          <a:p>
            <a:endParaRPr lang="ar-SA" dirty="0" smtClean="0"/>
          </a:p>
          <a:p>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dirty="0"/>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5</a:t>
            </a:fld>
            <a:endParaRPr lang="ar-SA"/>
          </a:p>
        </p:txBody>
      </p:sp>
    </p:spTree>
    <p:extLst>
      <p:ext uri="{BB962C8B-B14F-4D97-AF65-F5344CB8AC3E}">
        <p14:creationId xmlns:p14="http://schemas.microsoft.com/office/powerpoint/2010/main" val="201263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2648" y="1268760"/>
            <a:ext cx="7703768" cy="5328592"/>
          </a:xfrm>
        </p:spPr>
        <p:txBody>
          <a:bodyPr>
            <a:normAutofit/>
          </a:bodyPr>
          <a:lstStyle/>
          <a:p>
            <a:r>
              <a:rPr lang="ar-SA" b="1" dirty="0" smtClean="0">
                <a:solidFill>
                  <a:srgbClr val="002060"/>
                </a:solidFill>
              </a:rPr>
              <a:t>أنواع السلع: توجد عدة طرق لتقسيم السلع</a:t>
            </a:r>
          </a:p>
          <a:p>
            <a:r>
              <a:rPr lang="ar-SA" u="sng" dirty="0" smtClean="0">
                <a:solidFill>
                  <a:srgbClr val="002060"/>
                </a:solidFill>
              </a:rPr>
              <a:t>قد تكون السلع: </a:t>
            </a:r>
          </a:p>
          <a:p>
            <a:pPr marL="514350" indent="-514350">
              <a:buFont typeface="+mj-lt"/>
              <a:buAutoNum type="arabicPeriod"/>
            </a:pPr>
            <a:r>
              <a:rPr lang="ar-SA" dirty="0" smtClean="0"/>
              <a:t>السلع الملموسة. مثل الخبز والتفاح والسيارة.</a:t>
            </a:r>
          </a:p>
          <a:p>
            <a:pPr marL="514350" indent="-514350">
              <a:buFont typeface="+mj-lt"/>
              <a:buAutoNum type="arabicPeriod"/>
            </a:pPr>
            <a:r>
              <a:rPr lang="ar-SA" dirty="0" smtClean="0"/>
              <a:t>السلع غير الملموسة أو الخدمات. مثل خدمة الطبيب وخدمة خطوط الطيران.</a:t>
            </a:r>
          </a:p>
          <a:p>
            <a:r>
              <a:rPr lang="ar-SA" u="sng" dirty="0" smtClean="0">
                <a:solidFill>
                  <a:srgbClr val="002060"/>
                </a:solidFill>
              </a:rPr>
              <a:t>وقد تكون السلع: </a:t>
            </a:r>
          </a:p>
          <a:p>
            <a:pPr marL="514350" indent="-514350">
              <a:buFont typeface="+mj-lt"/>
              <a:buAutoNum type="arabicPeriod"/>
            </a:pPr>
            <a:r>
              <a:rPr lang="ar-SA" dirty="0" smtClean="0"/>
              <a:t>ضرورية. مثل المأكل والمشرب والمأوى.</a:t>
            </a:r>
          </a:p>
          <a:p>
            <a:pPr marL="514350" indent="-514350">
              <a:buFont typeface="+mj-lt"/>
              <a:buAutoNum type="arabicPeriod"/>
            </a:pPr>
            <a:r>
              <a:rPr lang="ar-SA" dirty="0" smtClean="0"/>
              <a:t>كمالية. مثل الكاميرا والفيديو. </a:t>
            </a:r>
          </a:p>
          <a:p>
            <a:pPr marL="0" indent="0">
              <a:buNone/>
            </a:pPr>
            <a:r>
              <a:rPr lang="ar-SA" u="sng" dirty="0" smtClean="0"/>
              <a:t>ملاحظة</a:t>
            </a:r>
            <a:r>
              <a:rPr lang="ar-SA" dirty="0" smtClean="0"/>
              <a:t>. يختلف تقويم السلعة كضرورية أو كمالية من شخص لآخر، ومن مكان لآخر، أو زمن لآخر.</a:t>
            </a:r>
          </a:p>
          <a:p>
            <a:pPr marL="0" indent="0">
              <a:buNone/>
            </a:pPr>
            <a:endParaRPr lang="ar-SA"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6</a:t>
            </a:fld>
            <a:endParaRPr lang="ar-SA"/>
          </a:p>
        </p:txBody>
      </p:sp>
    </p:spTree>
    <p:extLst>
      <p:ext uri="{BB962C8B-B14F-4D97-AF65-F5344CB8AC3E}">
        <p14:creationId xmlns:p14="http://schemas.microsoft.com/office/powerpoint/2010/main" val="108325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a:solidFill>
                  <a:srgbClr val="002060"/>
                </a:solidFill>
              </a:rPr>
              <a:t>ثانياً: الموارد الاقتصادية وخصائصها:</a:t>
            </a:r>
            <a:br>
              <a:rPr lang="ar-SA" b="1" dirty="0">
                <a:solidFill>
                  <a:srgbClr val="002060"/>
                </a:solidFill>
              </a:rPr>
            </a:b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u="sng" dirty="0"/>
              <a:t>ماذا نقصد بموارد اقتصادية:</a:t>
            </a:r>
          </a:p>
          <a:p>
            <a:pPr marL="0" indent="0">
              <a:buNone/>
            </a:pPr>
            <a:r>
              <a:rPr lang="ar-SA" dirty="0"/>
              <a:t>هي كل ما يحقق منفعة مباشرة أو غير مباشرة للإنسان، وتكون موجودة في عالمنا بشكل نادر</a:t>
            </a:r>
            <a:r>
              <a:rPr lang="ar-SA" dirty="0" smtClean="0"/>
              <a:t>.</a:t>
            </a:r>
          </a:p>
          <a:p>
            <a:pPr marL="0" indent="0">
              <a:buNone/>
            </a:pPr>
            <a:endParaRPr lang="ar-SA" dirty="0"/>
          </a:p>
          <a:p>
            <a:pPr marL="114300" indent="0">
              <a:buNone/>
            </a:pPr>
            <a:r>
              <a:rPr lang="ar-SA" u="sng" dirty="0"/>
              <a:t>اذاً تتصف الموارد الاقتصادية بالآتي: </a:t>
            </a:r>
          </a:p>
          <a:p>
            <a:pPr marL="514350" indent="-514350">
              <a:buFont typeface="+mj-lt"/>
              <a:buAutoNum type="arabicPeriod"/>
            </a:pPr>
            <a:r>
              <a:rPr lang="ar-SA" dirty="0"/>
              <a:t>الندرة.</a:t>
            </a:r>
          </a:p>
          <a:p>
            <a:pPr marL="514350" indent="-514350">
              <a:buFont typeface="+mj-lt"/>
              <a:buAutoNum type="arabicPeriod"/>
            </a:pPr>
            <a:r>
              <a:rPr lang="ar-SA" dirty="0"/>
              <a:t>وجود سعر لهذا المورد.</a:t>
            </a:r>
          </a:p>
          <a:p>
            <a:pPr marL="514350" indent="-514350">
              <a:buFont typeface="+mj-lt"/>
              <a:buAutoNum type="arabicPeriod"/>
            </a:pPr>
            <a:r>
              <a:rPr lang="ar-SA" dirty="0"/>
              <a:t>ارتباط الحصول على هذا المورد بالوقت والجهد والمال.</a:t>
            </a:r>
          </a:p>
          <a:p>
            <a:pPr marL="114300" indent="0">
              <a:buNone/>
            </a:pP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90B71739-8D67-4FD5-8116-11206AF8E58B}" type="slidenum">
              <a:rPr lang="ar-SA" smtClean="0"/>
              <a:t>7</a:t>
            </a:fld>
            <a:endParaRPr lang="ar-SA"/>
          </a:p>
        </p:txBody>
      </p:sp>
    </p:spTree>
    <p:extLst>
      <p:ext uri="{BB962C8B-B14F-4D97-AF65-F5344CB8AC3E}">
        <p14:creationId xmlns:p14="http://schemas.microsoft.com/office/powerpoint/2010/main" val="21485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836712"/>
            <a:ext cx="7620000" cy="5348064"/>
          </a:xfrm>
        </p:spPr>
        <p:txBody>
          <a:bodyPr>
            <a:normAutofit/>
          </a:bodyPr>
          <a:lstStyle/>
          <a:p>
            <a:pPr marL="0" indent="0">
              <a:buNone/>
            </a:pPr>
            <a:endParaRPr lang="ar-SA" sz="2400" dirty="0" smtClean="0"/>
          </a:p>
          <a:p>
            <a:pPr marL="0" indent="0">
              <a:buNone/>
            </a:pPr>
            <a:r>
              <a:rPr lang="ar-SA" sz="2400" b="1" dirty="0" smtClean="0">
                <a:solidFill>
                  <a:srgbClr val="0070C0"/>
                </a:solidFill>
              </a:rPr>
              <a:t>وبالتالي كما ذكرنا سابقا تكمن المشكلة الاقتصادية في </a:t>
            </a:r>
            <a:r>
              <a:rPr lang="ar-SA" sz="2400" b="1" u="sng" dirty="0" smtClean="0">
                <a:solidFill>
                  <a:srgbClr val="0070C0"/>
                </a:solidFill>
              </a:rPr>
              <a:t>موارد اقتصادية نادرة واحتياجات إنسانية متعددة</a:t>
            </a:r>
            <a:r>
              <a:rPr lang="ar-SA" sz="2400" dirty="0" smtClean="0"/>
              <a:t>. ومما يزيد عمق المشكلة الاقتصادية أن هذه الموارد ذات استعمالات واستخدامات بديلة. (يمكن استخدامها أو جزء منها لإنتاج سلع بدلاً من سلع أخرى. أو زيادة الانتاج من سلع أو خدمات معينة على حساب سلع أخرى).</a:t>
            </a:r>
          </a:p>
          <a:p>
            <a:pPr marL="0" indent="0">
              <a:buNone/>
            </a:pPr>
            <a:endParaRPr lang="ar-SA" sz="2400" dirty="0"/>
          </a:p>
          <a:p>
            <a:pPr>
              <a:lnSpc>
                <a:spcPct val="150000"/>
              </a:lnSpc>
              <a:defRPr/>
            </a:pPr>
            <a:r>
              <a:rPr lang="ar-SA" sz="2400" dirty="0"/>
              <a:t>يعتبر المورد الاقتصادي نادراً إذا توفر بكميات أقل من الكافي لسد الحاجات والرغبات، أي أن الندرة فكرة نسبية مرتبطة بالحاجة</a:t>
            </a:r>
          </a:p>
          <a:p>
            <a:pPr>
              <a:lnSpc>
                <a:spcPct val="150000"/>
              </a:lnSpc>
              <a:defRPr/>
            </a:pPr>
            <a:r>
              <a:rPr lang="ar-SA" sz="2400" dirty="0"/>
              <a:t> تشكل ندرة الموارد احدى حقائق الحياة الاساسية، ونظرة من حولنا توضح لنا ان معظم الموارد نادرة مقارنة بالحاجة لها.   </a:t>
            </a:r>
          </a:p>
          <a:p>
            <a:pPr marL="0" indent="0">
              <a:buNone/>
            </a:pPr>
            <a:endParaRPr lang="ar-SA" sz="2400"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8</a:t>
            </a:fld>
            <a:endParaRPr lang="ar-SA"/>
          </a:p>
        </p:txBody>
      </p:sp>
    </p:spTree>
    <p:extLst>
      <p:ext uri="{BB962C8B-B14F-4D97-AF65-F5344CB8AC3E}">
        <p14:creationId xmlns:p14="http://schemas.microsoft.com/office/powerpoint/2010/main" val="18913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a:bodyPr>
          <a:lstStyle/>
          <a:p>
            <a:r>
              <a:rPr lang="ar-SA" b="1" dirty="0" smtClean="0">
                <a:solidFill>
                  <a:srgbClr val="002060"/>
                </a:solidFill>
              </a:rPr>
              <a:t>تقسيمات الموارد: </a:t>
            </a:r>
          </a:p>
          <a:p>
            <a:pPr marL="0" indent="0">
              <a:buNone/>
            </a:pPr>
            <a:r>
              <a:rPr lang="ar-SA" u="sng" dirty="0" smtClean="0">
                <a:solidFill>
                  <a:srgbClr val="002060"/>
                </a:solidFill>
              </a:rPr>
              <a:t>1- من حيث أماكن وجودها.</a:t>
            </a:r>
          </a:p>
          <a:p>
            <a:pPr>
              <a:buFont typeface="Arial" panose="020B0604020202020204" pitchFamily="34" charset="0"/>
              <a:buChar char="•"/>
            </a:pPr>
            <a:r>
              <a:rPr lang="ar-SA" b="1" dirty="0" smtClean="0"/>
              <a:t>موارد موجودة في أماكن كثيرة</a:t>
            </a:r>
            <a:r>
              <a:rPr lang="ar-SA" dirty="0" smtClean="0"/>
              <a:t>. مثل المياه، الأراضي الصالحة للزراعة، والموارد البشرية.</a:t>
            </a:r>
          </a:p>
          <a:p>
            <a:pPr>
              <a:buFont typeface="Arial" panose="020B0604020202020204" pitchFamily="34" charset="0"/>
              <a:buChar char="•"/>
            </a:pPr>
            <a:r>
              <a:rPr lang="ar-SA" b="1" dirty="0" smtClean="0"/>
              <a:t>موارد موجودة في أماكن قليلة</a:t>
            </a:r>
            <a:r>
              <a:rPr lang="ar-SA" dirty="0" smtClean="0"/>
              <a:t>. مثل النفط والنحاس والمعادن.</a:t>
            </a:r>
          </a:p>
          <a:p>
            <a:pPr marL="0" indent="0">
              <a:buNone/>
            </a:pPr>
            <a:r>
              <a:rPr lang="ar-SA" u="sng" dirty="0" smtClean="0">
                <a:solidFill>
                  <a:srgbClr val="002060"/>
                </a:solidFill>
              </a:rPr>
              <a:t>2- من حيث العمر الزمني.</a:t>
            </a:r>
          </a:p>
          <a:p>
            <a:pPr>
              <a:buFont typeface="Arial" panose="020B0604020202020204" pitchFamily="34" charset="0"/>
              <a:buChar char="•"/>
            </a:pPr>
            <a:r>
              <a:rPr lang="ar-SA" b="1" dirty="0" smtClean="0"/>
              <a:t>موارد ناضبة:</a:t>
            </a:r>
          </a:p>
          <a:p>
            <a:pPr marL="114300" indent="0">
              <a:buNone/>
            </a:pPr>
            <a:r>
              <a:rPr lang="ar-SA" sz="2400" dirty="0"/>
              <a:t>هي موارد نادرة بشكل مطلق وموجودة في الطبيعة بكميات محدودة، مما يعني أن زيادة استخدامها أو استخراجها يؤدي إلى خفض الاحتياطي الموجود منها مثل النفط </a:t>
            </a:r>
            <a:r>
              <a:rPr lang="ar-SA" sz="2400" dirty="0" smtClean="0"/>
              <a:t>والمعادن.</a:t>
            </a:r>
            <a:endParaRPr lang="ar-SA" dirty="0" smtClean="0"/>
          </a:p>
          <a:p>
            <a:pPr>
              <a:buFont typeface="Arial" panose="020B0604020202020204" pitchFamily="34" charset="0"/>
              <a:buChar char="•"/>
            </a:pPr>
            <a:r>
              <a:rPr lang="ar-SA" b="1" dirty="0" smtClean="0"/>
              <a:t>موارد متجددة:</a:t>
            </a:r>
          </a:p>
          <a:p>
            <a:pPr marL="114300" indent="0">
              <a:buNone/>
            </a:pPr>
            <a:r>
              <a:rPr lang="ar-SA" sz="2400" dirty="0"/>
              <a:t>هي موارد نادرة نسبيا ولكنها غير ناضبة لقدرتها على التجدد نظراً لوجودها بشكل مستمر أو بسبب التكاثر بالتوالد أو بسب تفاعل الانسان مع الطبيعة لإنتاج السلع الزراعية والصناعية مثل الثروة السمكية والحيوانية والموارد البشرية والمائية</a:t>
            </a:r>
            <a:endParaRPr lang="ar-SA" dirty="0" smtClean="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90B71739-8D67-4FD5-8116-11206AF8E58B}" type="slidenum">
              <a:rPr lang="ar-SA" smtClean="0"/>
              <a:t>9</a:t>
            </a:fld>
            <a:endParaRPr lang="ar-SA"/>
          </a:p>
        </p:txBody>
      </p:sp>
    </p:spTree>
    <p:extLst>
      <p:ext uri="{BB962C8B-B14F-4D97-AF65-F5344CB8AC3E}">
        <p14:creationId xmlns:p14="http://schemas.microsoft.com/office/powerpoint/2010/main" val="41321441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517</TotalTime>
  <Words>1583</Words>
  <Application>Microsoft Office PowerPoint</Application>
  <PresentationFormat>عرض على الشاشة (3:4)‏</PresentationFormat>
  <Paragraphs>219</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تجاور</vt:lpstr>
      <vt:lpstr>مبادئ الاقتصاد الجزئي  101 قصد  قسم الاقتصاد – إدارة الأعمال</vt:lpstr>
      <vt:lpstr>الفصل الثاني: طبيعة المشكلة الاقتصادية وإمكانات الإنتاج المتاحة</vt:lpstr>
      <vt:lpstr>الأهداف</vt:lpstr>
      <vt:lpstr>المفردات</vt:lpstr>
      <vt:lpstr>عرض تقديمي في PowerPoint</vt:lpstr>
      <vt:lpstr>عرض تقديمي في PowerPoint</vt:lpstr>
      <vt:lpstr>ثانياً: الموارد الاقتصادية وخصائصها: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حل المشكلة الاقتصادية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نشاط 1</vt:lpstr>
      <vt:lpstr>نشاط 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 طبيعة المشكلة الاقتصادية وإمكانات الإنتاج المتاحة</dc:title>
  <dc:creator>sakh</dc:creator>
  <cp:lastModifiedBy>samalmalki</cp:lastModifiedBy>
  <cp:revision>61</cp:revision>
  <dcterms:created xsi:type="dcterms:W3CDTF">2014-09-07T20:30:09Z</dcterms:created>
  <dcterms:modified xsi:type="dcterms:W3CDTF">2019-01-17T05:38:53Z</dcterms:modified>
</cp:coreProperties>
</file>