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96" r:id="rId1"/>
  </p:sldMasterIdLst>
  <p:notesMasterIdLst>
    <p:notesMasterId r:id="rId18"/>
  </p:notesMasterIdLst>
  <p:sldIdLst>
    <p:sldId id="256" r:id="rId2"/>
    <p:sldId id="272" r:id="rId3"/>
    <p:sldId id="257" r:id="rId4"/>
    <p:sldId id="258" r:id="rId5"/>
    <p:sldId id="273" r:id="rId6"/>
    <p:sldId id="268" r:id="rId7"/>
    <p:sldId id="269" r:id="rId8"/>
    <p:sldId id="274" r:id="rId9"/>
    <p:sldId id="270" r:id="rId10"/>
    <p:sldId id="271" r:id="rId11"/>
    <p:sldId id="265" r:id="rId12"/>
    <p:sldId id="275" r:id="rId13"/>
    <p:sldId id="263" r:id="rId14"/>
    <p:sldId id="277" r:id="rId15"/>
    <p:sldId id="278" r:id="rId16"/>
    <p:sldId id="276" r:id="rId17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70" d="100"/>
          <a:sy n="70" d="100"/>
        </p:scale>
        <p:origin x="138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6B2F9AE2-5329-412F-AB10-547DE6F0523B}" type="datetimeFigureOut">
              <a:rPr lang="ar-SA" smtClean="0"/>
              <a:pPr/>
              <a:t>17/07/39</a:t>
            </a:fld>
            <a:endParaRPr lang="ar-S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9756F151-C9D3-489D-953F-E8B50EFF8B72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2844545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Strict</a:t>
            </a:r>
            <a:r>
              <a:rPr lang="en-US" baseline="0" dirty="0" smtClean="0"/>
              <a:t> aerobe ex pseudomonas, strict anaerobe ex </a:t>
            </a:r>
            <a:r>
              <a:rPr lang="en-US" baseline="0" dirty="0" err="1" smtClean="0"/>
              <a:t>bacteroides</a:t>
            </a:r>
            <a:r>
              <a:rPr lang="en-US" baseline="0" dirty="0" smtClean="0"/>
              <a:t>, facultative ex E.coli, microaerophilic ex: campylobacter</a:t>
            </a:r>
            <a:endParaRPr lang="en-US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56F151-C9D3-489D-953F-E8B50EFF8B72}" type="slidenum">
              <a:rPr lang="ar-SA" smtClean="0"/>
              <a:pPr/>
              <a:t>3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5796445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A: strict aerobe,</a:t>
            </a:r>
            <a:r>
              <a:rPr lang="en-US" baseline="0" dirty="0" smtClean="0"/>
              <a:t> B :microaerophilic, C:Facultative anaerobe, D: microaerophilic</a:t>
            </a:r>
            <a:endParaRPr lang="en-US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56F151-C9D3-489D-953F-E8B50EFF8B72}" type="slidenum">
              <a:rPr lang="ar-SA" smtClean="0"/>
              <a:pPr/>
              <a:t>4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282657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Low salt</a:t>
            </a:r>
            <a:r>
              <a:rPr lang="en-US" baseline="0" dirty="0" smtClean="0"/>
              <a:t> tolerant e</a:t>
            </a:r>
            <a:r>
              <a:rPr lang="en-US" dirty="0" smtClean="0"/>
              <a:t>x strep</a:t>
            </a:r>
            <a:r>
              <a:rPr lang="en-US" baseline="0" dirty="0" smtClean="0"/>
              <a:t> B, Moderate salt tolerant ex E.coli, High salt tolerant ex staph</a:t>
            </a:r>
            <a:endParaRPr lang="en-US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56F151-C9D3-489D-953F-E8B50EFF8B72}" type="slidenum">
              <a:rPr lang="ar-SA" smtClean="0"/>
              <a:pPr/>
              <a:t>10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736444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17/07/39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17/07/39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17/07/39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17/07/39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17/07/39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17/07/39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17/07/39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17/07/39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17/07/39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17/07/39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1B8ABB09-4A1D-463E-8065-109CC2B7EFAA}" type="datetimeFigureOut">
              <a:rPr lang="ar-SA" smtClean="0"/>
              <a:pPr/>
              <a:t>17/07/39</a:t>
            </a:fld>
            <a:endParaRPr lang="ar-SA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1B8ABB09-4A1D-463E-8065-109CC2B7EFAA}" type="datetimeFigureOut">
              <a:rPr lang="ar-SA" smtClean="0"/>
              <a:pPr/>
              <a:t>17/07/39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1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r" rtl="1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r" rtl="1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r" rtl="1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r" rtl="1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r" rtl="1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r" rtl="1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r" rtl="1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r" rtl="1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r" rtl="1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3586" y="476672"/>
            <a:ext cx="8077200" cy="1673352"/>
          </a:xfrm>
        </p:spPr>
        <p:txBody>
          <a:bodyPr/>
          <a:lstStyle/>
          <a:p>
            <a:pPr algn="ctr"/>
            <a:r>
              <a:rPr lang="en-US" dirty="0" smtClean="0"/>
              <a:t>Factors affecting bacterial growth</a:t>
            </a:r>
            <a:endParaRPr lang="ar-S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852936"/>
            <a:ext cx="6660232" cy="201622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ar-SA" sz="3200" dirty="0" smtClean="0"/>
              <a:t> </a:t>
            </a:r>
            <a:endParaRPr lang="ar-SA" sz="3200" dirty="0"/>
          </a:p>
        </p:txBody>
      </p:sp>
      <p:pic>
        <p:nvPicPr>
          <p:cNvPr id="2050" name="Picture 2" descr="C:\Users\Najola\Desktop\ksu\212\203511_188340207885236_4383106_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5052" y="2564904"/>
            <a:ext cx="4534269" cy="3355359"/>
          </a:xfrm>
          <a:prstGeom prst="rect">
            <a:avLst/>
          </a:prstGeom>
          <a:effectLst>
            <a:softEdge rad="63500"/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33222" indent="-514350" algn="l" rtl="0">
              <a:lnSpc>
                <a:spcPct val="150000"/>
              </a:lnSpc>
              <a:buFont typeface="+mj-lt"/>
              <a:buAutoNum type="arabicPeriod"/>
            </a:pPr>
            <a:r>
              <a:rPr lang="en-US" sz="2800" b="1" dirty="0" smtClean="0">
                <a:latin typeface="Bell MT" pitchFamily="18" charset="0"/>
                <a:cs typeface="Arial" pitchFamily="34" charset="0"/>
              </a:rPr>
              <a:t>Low salt conc.= </a:t>
            </a:r>
            <a:r>
              <a:rPr lang="en-US" sz="2800" dirty="0" smtClean="0">
                <a:latin typeface="Bell MT" pitchFamily="18" charset="0"/>
                <a:cs typeface="Arial" pitchFamily="34" charset="0"/>
              </a:rPr>
              <a:t>1% </a:t>
            </a:r>
            <a:r>
              <a:rPr lang="en-US" sz="2800" dirty="0" err="1" smtClean="0">
                <a:latin typeface="Bell MT" pitchFamily="18" charset="0"/>
                <a:cs typeface="Arial" pitchFamily="34" charset="0"/>
              </a:rPr>
              <a:t>NaCl</a:t>
            </a:r>
            <a:r>
              <a:rPr lang="en-US" sz="2800" dirty="0" smtClean="0">
                <a:latin typeface="Bell MT" pitchFamily="18" charset="0"/>
                <a:cs typeface="Arial" pitchFamily="34" charset="0"/>
              </a:rPr>
              <a:t> </a:t>
            </a:r>
            <a:r>
              <a:rPr lang="en-US" sz="2000" dirty="0" smtClean="0">
                <a:latin typeface="Bell MT" pitchFamily="18" charset="0"/>
                <a:cs typeface="Arial" pitchFamily="34" charset="0"/>
              </a:rPr>
              <a:t>(1 g of </a:t>
            </a:r>
            <a:r>
              <a:rPr lang="en-US" sz="2000" dirty="0" err="1" smtClean="0">
                <a:latin typeface="Bell MT" pitchFamily="18" charset="0"/>
                <a:cs typeface="Arial" pitchFamily="34" charset="0"/>
              </a:rPr>
              <a:t>NaCl</a:t>
            </a:r>
            <a:r>
              <a:rPr lang="en-US" sz="2000" dirty="0" smtClean="0">
                <a:latin typeface="Bell MT" pitchFamily="18" charset="0"/>
                <a:cs typeface="Arial" pitchFamily="34" charset="0"/>
              </a:rPr>
              <a:t> in 100 g of NA). </a:t>
            </a:r>
          </a:p>
          <a:p>
            <a:pPr marL="633222" indent="-514350" algn="l" rtl="0">
              <a:lnSpc>
                <a:spcPct val="150000"/>
              </a:lnSpc>
              <a:buFont typeface="+mj-lt"/>
              <a:buAutoNum type="arabicPeriod"/>
            </a:pPr>
            <a:r>
              <a:rPr lang="en-US" sz="2800" b="1" dirty="0" smtClean="0">
                <a:latin typeface="Bell MT" pitchFamily="18" charset="0"/>
                <a:cs typeface="Arial" pitchFamily="34" charset="0"/>
              </a:rPr>
              <a:t>Moderate salt conc.= </a:t>
            </a:r>
            <a:r>
              <a:rPr lang="en-US" sz="2800" dirty="0" smtClean="0">
                <a:latin typeface="Bell MT" pitchFamily="18" charset="0"/>
                <a:cs typeface="Arial" pitchFamily="34" charset="0"/>
              </a:rPr>
              <a:t>5% </a:t>
            </a:r>
            <a:r>
              <a:rPr lang="en-US" sz="2800" dirty="0" err="1" smtClean="0">
                <a:latin typeface="Bell MT" pitchFamily="18" charset="0"/>
                <a:cs typeface="Arial" pitchFamily="34" charset="0"/>
              </a:rPr>
              <a:t>NaCl</a:t>
            </a:r>
            <a:r>
              <a:rPr lang="en-US" sz="2800" dirty="0" smtClean="0">
                <a:latin typeface="Bell MT" pitchFamily="18" charset="0"/>
                <a:cs typeface="Arial" pitchFamily="34" charset="0"/>
              </a:rPr>
              <a:t> </a:t>
            </a:r>
            <a:r>
              <a:rPr lang="en-US" sz="2000" dirty="0" smtClean="0">
                <a:latin typeface="Bell MT" pitchFamily="18" charset="0"/>
                <a:cs typeface="Arial" pitchFamily="34" charset="0"/>
              </a:rPr>
              <a:t>(5 g of </a:t>
            </a:r>
            <a:r>
              <a:rPr lang="en-US" sz="2000" dirty="0" err="1" smtClean="0">
                <a:latin typeface="Bell MT" pitchFamily="18" charset="0"/>
                <a:cs typeface="Arial" pitchFamily="34" charset="0"/>
              </a:rPr>
              <a:t>NaCl</a:t>
            </a:r>
            <a:r>
              <a:rPr lang="en-US" sz="2000" dirty="0" smtClean="0">
                <a:latin typeface="Bell MT" pitchFamily="18" charset="0"/>
                <a:cs typeface="Arial" pitchFamily="34" charset="0"/>
              </a:rPr>
              <a:t> in 100 g of NA).</a:t>
            </a:r>
          </a:p>
          <a:p>
            <a:pPr marL="633222" indent="-514350" algn="l" rtl="0">
              <a:lnSpc>
                <a:spcPct val="150000"/>
              </a:lnSpc>
              <a:buFont typeface="+mj-lt"/>
              <a:buAutoNum type="arabicPeriod"/>
            </a:pPr>
            <a:r>
              <a:rPr lang="en-US" sz="2800" b="1" dirty="0" smtClean="0">
                <a:latin typeface="Bell MT" pitchFamily="18" charset="0"/>
                <a:cs typeface="Arial" pitchFamily="34" charset="0"/>
              </a:rPr>
              <a:t>High salt conc./ </a:t>
            </a:r>
            <a:r>
              <a:rPr lang="en-US" sz="2800" b="1" dirty="0" err="1" smtClean="0">
                <a:latin typeface="Bell MT" pitchFamily="18" charset="0"/>
                <a:cs typeface="Arial" pitchFamily="34" charset="0"/>
              </a:rPr>
              <a:t>halophilic</a:t>
            </a:r>
            <a:r>
              <a:rPr lang="en-US" sz="2800" b="1" dirty="0" smtClean="0">
                <a:latin typeface="Bell MT" pitchFamily="18" charset="0"/>
                <a:cs typeface="Arial" pitchFamily="34" charset="0"/>
              </a:rPr>
              <a:t>=</a:t>
            </a:r>
            <a:r>
              <a:rPr lang="en-US" sz="2800" dirty="0" smtClean="0">
                <a:latin typeface="Bell MT" pitchFamily="18" charset="0"/>
                <a:cs typeface="Arial" pitchFamily="34" charset="0"/>
              </a:rPr>
              <a:t>  9% </a:t>
            </a:r>
            <a:r>
              <a:rPr lang="en-US" sz="2800" dirty="0" err="1" smtClean="0">
                <a:latin typeface="Bell MT" pitchFamily="18" charset="0"/>
                <a:cs typeface="Arial" pitchFamily="34" charset="0"/>
              </a:rPr>
              <a:t>NaCl</a:t>
            </a:r>
            <a:r>
              <a:rPr lang="en-US" sz="2800" dirty="0" smtClean="0">
                <a:latin typeface="Bell MT" pitchFamily="18" charset="0"/>
                <a:cs typeface="Arial" pitchFamily="34" charset="0"/>
              </a:rPr>
              <a:t> </a:t>
            </a:r>
            <a:r>
              <a:rPr lang="en-US" sz="2000" dirty="0" smtClean="0">
                <a:latin typeface="Bell MT" pitchFamily="18" charset="0"/>
                <a:cs typeface="Arial" pitchFamily="34" charset="0"/>
              </a:rPr>
              <a:t>(9 g of </a:t>
            </a:r>
            <a:r>
              <a:rPr lang="en-US" sz="2000" dirty="0" err="1" smtClean="0">
                <a:latin typeface="Bell MT" pitchFamily="18" charset="0"/>
                <a:cs typeface="Arial" pitchFamily="34" charset="0"/>
              </a:rPr>
              <a:t>NaCl</a:t>
            </a:r>
            <a:r>
              <a:rPr lang="en-US" sz="2000" dirty="0" smtClean="0">
                <a:latin typeface="Bell MT" pitchFamily="18" charset="0"/>
                <a:cs typeface="Arial" pitchFamily="34" charset="0"/>
              </a:rPr>
              <a:t> in 100 g of NA).</a:t>
            </a:r>
          </a:p>
          <a:p>
            <a:pPr algn="l" rtl="0">
              <a:lnSpc>
                <a:spcPct val="150000"/>
              </a:lnSpc>
              <a:buNone/>
            </a:pPr>
            <a:endParaRPr lang="ar-SA" sz="2800" dirty="0">
              <a:latin typeface="Bell MT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/>
              <a:t>P</a:t>
            </a:r>
            <a:r>
              <a:rPr lang="en-US" sz="5400" dirty="0" smtClean="0"/>
              <a:t>H</a:t>
            </a:r>
            <a:endParaRPr lang="en-US" sz="5400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>
              <a:lnSpc>
                <a:spcPct val="150000"/>
              </a:lnSpc>
            </a:pPr>
            <a:r>
              <a:rPr lang="en-US" sz="2800" dirty="0">
                <a:latin typeface="Bell MT" pitchFamily="18" charset="0"/>
                <a:cs typeface="Arial" pitchFamily="34" charset="0"/>
              </a:rPr>
              <a:t>Most bacteria grow between </a:t>
            </a:r>
            <a:r>
              <a:rPr lang="en-US" sz="2800" dirty="0">
                <a:solidFill>
                  <a:srgbClr val="FF0000"/>
                </a:solidFill>
                <a:latin typeface="Bell MT" pitchFamily="18" charset="0"/>
                <a:cs typeface="Arial" pitchFamily="34" charset="0"/>
              </a:rPr>
              <a:t>pH 6.5 - pH </a:t>
            </a:r>
            <a:r>
              <a:rPr lang="en-US" sz="2800" dirty="0" smtClean="0">
                <a:solidFill>
                  <a:srgbClr val="FF0000"/>
                </a:solidFill>
                <a:latin typeface="Bell MT" pitchFamily="18" charset="0"/>
                <a:cs typeface="Arial" pitchFamily="34" charset="0"/>
              </a:rPr>
              <a:t>7.5 (neutral pH)</a:t>
            </a:r>
            <a:r>
              <a:rPr lang="en-US" sz="2800" dirty="0" smtClean="0">
                <a:latin typeface="Bell MT" pitchFamily="18" charset="0"/>
                <a:cs typeface="Arial" pitchFamily="34" charset="0"/>
              </a:rPr>
              <a:t> especially </a:t>
            </a:r>
            <a:r>
              <a:rPr lang="en-US" sz="2800" dirty="0" smtClean="0">
                <a:solidFill>
                  <a:srgbClr val="FF0000"/>
                </a:solidFill>
                <a:latin typeface="Bell MT" pitchFamily="18" charset="0"/>
                <a:cs typeface="Arial" pitchFamily="34" charset="0"/>
              </a:rPr>
              <a:t>pathogenic</a:t>
            </a:r>
            <a:r>
              <a:rPr lang="en-US" sz="2800" dirty="0" smtClean="0">
                <a:latin typeface="Bell MT" pitchFamily="18" charset="0"/>
                <a:cs typeface="Arial" pitchFamily="34" charset="0"/>
              </a:rPr>
              <a:t> and </a:t>
            </a:r>
            <a:r>
              <a:rPr lang="en-US" sz="2800" dirty="0" smtClean="0">
                <a:solidFill>
                  <a:srgbClr val="FF0000"/>
                </a:solidFill>
                <a:latin typeface="Bell MT" pitchFamily="18" charset="0"/>
                <a:cs typeface="Arial" pitchFamily="34" charset="0"/>
              </a:rPr>
              <a:t>food spoilage </a:t>
            </a:r>
            <a:r>
              <a:rPr lang="en-US" sz="2800" dirty="0" smtClean="0">
                <a:latin typeface="Bell MT" pitchFamily="18" charset="0"/>
                <a:cs typeface="Arial" pitchFamily="34" charset="0"/>
              </a:rPr>
              <a:t>bacteria.</a:t>
            </a:r>
          </a:p>
          <a:p>
            <a:pPr algn="l" rtl="0">
              <a:lnSpc>
                <a:spcPct val="150000"/>
              </a:lnSpc>
            </a:pPr>
            <a:r>
              <a:rPr lang="en-US" sz="2800" dirty="0" smtClean="0">
                <a:latin typeface="Bell MT" pitchFamily="18" charset="0"/>
                <a:cs typeface="Arial" pitchFamily="34" charset="0"/>
              </a:rPr>
              <a:t>Optimum pH range is usually quite narrow so that small changes in the pH can have large effects on the growth rate of the organism.</a:t>
            </a:r>
            <a:endParaRPr lang="en-US" sz="2800" dirty="0">
              <a:latin typeface="Bell MT" pitchFamily="18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 bldLvl="2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>
              <a:lnSpc>
                <a:spcPct val="150000"/>
              </a:lnSpc>
            </a:pP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Bell MT" pitchFamily="18" charset="0"/>
                <a:cs typeface="Arial" pitchFamily="34" charset="0"/>
              </a:rPr>
              <a:t>Acidophilic microbes :</a:t>
            </a:r>
            <a:r>
              <a:rPr lang="en-US" dirty="0" smtClean="0">
                <a:latin typeface="Bell MT" pitchFamily="18" charset="0"/>
                <a:cs typeface="Arial" pitchFamily="34" charset="0"/>
              </a:rPr>
              <a:t>very few can grow below pH 4.0 ( yeast and molds have much greater tolerance to acidic pH).</a:t>
            </a:r>
          </a:p>
          <a:p>
            <a:pPr algn="l" rtl="0">
              <a:lnSpc>
                <a:spcPct val="150000"/>
              </a:lnSpc>
            </a:pPr>
            <a:r>
              <a:rPr lang="en-US" b="1" dirty="0" err="1" smtClean="0">
                <a:solidFill>
                  <a:schemeClr val="accent1">
                    <a:lumMod val="75000"/>
                  </a:schemeClr>
                </a:solidFill>
                <a:latin typeface="Bell MT" pitchFamily="18" charset="0"/>
                <a:cs typeface="Arial" pitchFamily="34" charset="0"/>
              </a:rPr>
              <a:t>Alkalophilic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Bell MT" pitchFamily="18" charset="0"/>
                <a:cs typeface="Arial" pitchFamily="34" charset="0"/>
              </a:rPr>
              <a:t> microbes: </a:t>
            </a:r>
            <a:r>
              <a:rPr lang="en-US" dirty="0" smtClean="0">
                <a:latin typeface="Bell MT" pitchFamily="18" charset="0"/>
                <a:cs typeface="Arial" pitchFamily="34" charset="0"/>
              </a:rPr>
              <a:t>very few can grow above pH 8.0</a:t>
            </a:r>
          </a:p>
          <a:p>
            <a:pPr>
              <a:lnSpc>
                <a:spcPct val="150000"/>
              </a:lnSpc>
            </a:pPr>
            <a:endParaRPr lang="ar-SA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Bell MT" pitchFamily="18" charset="0"/>
              </a:rPr>
              <a:t>Temperature	</a:t>
            </a:r>
            <a:endParaRPr lang="en-US" sz="3600" dirty="0"/>
          </a:p>
        </p:txBody>
      </p:sp>
      <p:sp>
        <p:nvSpPr>
          <p:cNvPr id="5125" name="Rectangle 5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pPr lvl="1" algn="l" rtl="0"/>
            <a:r>
              <a:rPr lang="en-US" dirty="0" err="1" smtClean="0">
                <a:latin typeface="Bell MT" pitchFamily="18" charset="0"/>
              </a:rPr>
              <a:t>Psychrophiles</a:t>
            </a:r>
            <a:r>
              <a:rPr lang="en-US" dirty="0" smtClean="0">
                <a:latin typeface="Bell MT" pitchFamily="18" charset="0"/>
              </a:rPr>
              <a:t> : cold </a:t>
            </a:r>
            <a:r>
              <a:rPr lang="en-US" dirty="0">
                <a:latin typeface="Bell MT" pitchFamily="18" charset="0"/>
              </a:rPr>
              <a:t>loving </a:t>
            </a:r>
            <a:r>
              <a:rPr lang="en-US" dirty="0" smtClean="0">
                <a:latin typeface="Bell MT" pitchFamily="18" charset="0"/>
              </a:rPr>
              <a:t>microbes.</a:t>
            </a:r>
          </a:p>
          <a:p>
            <a:pPr lvl="2" algn="l" rtl="0">
              <a:buNone/>
            </a:pPr>
            <a:r>
              <a:rPr lang="en-US" dirty="0" smtClean="0">
                <a:latin typeface="Bell MT" pitchFamily="18" charset="0"/>
              </a:rPr>
              <a:t>                              (</a:t>
            </a:r>
            <a:r>
              <a:rPr lang="en-US" dirty="0" smtClean="0">
                <a:solidFill>
                  <a:srgbClr val="FF0000"/>
                </a:solidFill>
                <a:latin typeface="Bell MT" pitchFamily="18" charset="0"/>
              </a:rPr>
              <a:t>-10</a:t>
            </a:r>
            <a:r>
              <a:rPr lang="en-US" dirty="0" smtClean="0">
                <a:latin typeface="Bell MT" pitchFamily="18" charset="0"/>
              </a:rPr>
              <a:t>˚C  -  </a:t>
            </a:r>
            <a:r>
              <a:rPr lang="en-US" dirty="0" smtClean="0">
                <a:solidFill>
                  <a:srgbClr val="FF0000"/>
                </a:solidFill>
                <a:latin typeface="Bell MT" pitchFamily="18" charset="0"/>
              </a:rPr>
              <a:t>20</a:t>
            </a:r>
            <a:r>
              <a:rPr lang="en-US" dirty="0" smtClean="0">
                <a:latin typeface="Bell MT" pitchFamily="18" charset="0"/>
              </a:rPr>
              <a:t>˚C) </a:t>
            </a:r>
          </a:p>
          <a:p>
            <a:pPr lvl="2" algn="l" rtl="0">
              <a:buNone/>
            </a:pPr>
            <a:endParaRPr lang="en-US" dirty="0">
              <a:latin typeface="Bell MT" pitchFamily="18" charset="0"/>
            </a:endParaRPr>
          </a:p>
          <a:p>
            <a:pPr lvl="1" algn="l" rtl="0"/>
            <a:r>
              <a:rPr lang="en-US" dirty="0" smtClean="0">
                <a:latin typeface="Bell MT" pitchFamily="18" charset="0"/>
              </a:rPr>
              <a:t>Mesophiles : moderate </a:t>
            </a:r>
            <a:r>
              <a:rPr lang="en-US" dirty="0">
                <a:latin typeface="Bell MT" pitchFamily="18" charset="0"/>
              </a:rPr>
              <a:t>temp. loving </a:t>
            </a:r>
            <a:r>
              <a:rPr lang="en-US" dirty="0" smtClean="0">
                <a:latin typeface="Bell MT" pitchFamily="18" charset="0"/>
              </a:rPr>
              <a:t>microbes</a:t>
            </a:r>
            <a:endParaRPr lang="en-US" dirty="0">
              <a:latin typeface="Bell MT" pitchFamily="18" charset="0"/>
            </a:endParaRPr>
          </a:p>
          <a:p>
            <a:pPr lvl="2" algn="l" rtl="0">
              <a:buNone/>
            </a:pPr>
            <a:r>
              <a:rPr lang="en-US" dirty="0" smtClean="0">
                <a:latin typeface="Bell MT" pitchFamily="18" charset="0"/>
              </a:rPr>
              <a:t>                         </a:t>
            </a:r>
            <a:r>
              <a:rPr lang="en-US" dirty="0" smtClean="0">
                <a:solidFill>
                  <a:srgbClr val="FF0000"/>
                </a:solidFill>
                <a:latin typeface="Bell MT" pitchFamily="18" charset="0"/>
              </a:rPr>
              <a:t>20</a:t>
            </a:r>
            <a:r>
              <a:rPr lang="en-US" dirty="0" smtClean="0">
                <a:latin typeface="Bell MT" pitchFamily="18" charset="0"/>
              </a:rPr>
              <a:t>˚C   </a:t>
            </a:r>
            <a:r>
              <a:rPr lang="en-US" dirty="0">
                <a:latin typeface="Bell MT" pitchFamily="18" charset="0"/>
              </a:rPr>
              <a:t>-  </a:t>
            </a:r>
            <a:r>
              <a:rPr lang="en-US" dirty="0" smtClean="0">
                <a:solidFill>
                  <a:srgbClr val="FF0000"/>
                </a:solidFill>
                <a:latin typeface="Bell MT" pitchFamily="18" charset="0"/>
              </a:rPr>
              <a:t>45</a:t>
            </a:r>
            <a:r>
              <a:rPr lang="en-US" dirty="0" smtClean="0">
                <a:latin typeface="Bell MT" pitchFamily="18" charset="0"/>
              </a:rPr>
              <a:t>˚C (most pathogens)</a:t>
            </a:r>
          </a:p>
          <a:p>
            <a:pPr lvl="2" algn="l" rtl="0">
              <a:buNone/>
            </a:pPr>
            <a:endParaRPr lang="en-US" dirty="0">
              <a:latin typeface="Bell MT" pitchFamily="18" charset="0"/>
            </a:endParaRPr>
          </a:p>
          <a:p>
            <a:pPr lvl="1" algn="l" rtl="0"/>
            <a:r>
              <a:rPr lang="en-US" dirty="0" smtClean="0">
                <a:latin typeface="Bell MT" pitchFamily="18" charset="0"/>
              </a:rPr>
              <a:t>Thermophiles : heat </a:t>
            </a:r>
            <a:r>
              <a:rPr lang="en-US" dirty="0">
                <a:latin typeface="Bell MT" pitchFamily="18" charset="0"/>
              </a:rPr>
              <a:t>loving </a:t>
            </a:r>
            <a:r>
              <a:rPr lang="en-US" dirty="0" smtClean="0">
                <a:latin typeface="Bell MT" pitchFamily="18" charset="0"/>
              </a:rPr>
              <a:t>microbes</a:t>
            </a:r>
            <a:endParaRPr lang="en-US" dirty="0">
              <a:latin typeface="Bell MT" pitchFamily="18" charset="0"/>
            </a:endParaRPr>
          </a:p>
          <a:p>
            <a:pPr lvl="2" algn="l" rtl="0">
              <a:buNone/>
            </a:pPr>
            <a:r>
              <a:rPr lang="en-US" dirty="0" smtClean="0">
                <a:latin typeface="Bell MT" pitchFamily="18" charset="0"/>
              </a:rPr>
              <a:t>                               </a:t>
            </a:r>
            <a:r>
              <a:rPr lang="en-US" dirty="0" smtClean="0">
                <a:solidFill>
                  <a:srgbClr val="FF0000"/>
                </a:solidFill>
                <a:latin typeface="Bell MT" pitchFamily="18" charset="0"/>
              </a:rPr>
              <a:t>45</a:t>
            </a:r>
            <a:r>
              <a:rPr lang="en-US" dirty="0" smtClean="0">
                <a:latin typeface="Bell MT" pitchFamily="18" charset="0"/>
              </a:rPr>
              <a:t>˚C  </a:t>
            </a:r>
            <a:r>
              <a:rPr lang="en-US" dirty="0">
                <a:latin typeface="Bell MT" pitchFamily="18" charset="0"/>
              </a:rPr>
              <a:t>- </a:t>
            </a:r>
            <a:r>
              <a:rPr lang="en-US" dirty="0" smtClean="0">
                <a:solidFill>
                  <a:srgbClr val="FF0000"/>
                </a:solidFill>
                <a:latin typeface="Bell MT" pitchFamily="18" charset="0"/>
              </a:rPr>
              <a:t>100</a:t>
            </a:r>
            <a:r>
              <a:rPr lang="en-US" dirty="0" smtClean="0">
                <a:latin typeface="Bell MT" pitchFamily="18" charset="0"/>
              </a:rPr>
              <a:t>˚C</a:t>
            </a:r>
            <a:endParaRPr lang="en-US" dirty="0">
              <a:latin typeface="Bell MT" pitchFamily="18" charset="0"/>
            </a:endParaRPr>
          </a:p>
          <a:p>
            <a:pPr lvl="2" algn="l" rtl="0">
              <a:buNone/>
            </a:pPr>
            <a:endParaRPr lang="en-US" dirty="0" smtClean="0">
              <a:latin typeface="Bell MT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1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1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1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1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1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5" grpId="0" build="p" bldLvl="3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Student work and report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408176"/>
            <a:ext cx="8229600" cy="4625609"/>
          </a:xfrm>
        </p:spPr>
        <p:txBody>
          <a:bodyPr/>
          <a:lstStyle/>
          <a:p>
            <a:pPr algn="l" rtl="0"/>
            <a:r>
              <a:rPr lang="en-US" dirty="0" err="1" smtClean="0"/>
              <a:t>Sbculture</a:t>
            </a:r>
            <a:r>
              <a:rPr lang="en-US" dirty="0" smtClean="0"/>
              <a:t> both </a:t>
            </a:r>
            <a:r>
              <a:rPr lang="en-US" dirty="0" smtClean="0">
                <a:solidFill>
                  <a:srgbClr val="FF0000"/>
                </a:solidFill>
              </a:rPr>
              <a:t>E.coli</a:t>
            </a:r>
            <a:r>
              <a:rPr lang="en-US" dirty="0" smtClean="0"/>
              <a:t> and </a:t>
            </a:r>
            <a:r>
              <a:rPr lang="en-US" dirty="0" err="1" smtClean="0">
                <a:solidFill>
                  <a:srgbClr val="FF0000"/>
                </a:solidFill>
              </a:rPr>
              <a:t>bacteroides</a:t>
            </a:r>
            <a:r>
              <a:rPr lang="en-US" dirty="0" smtClean="0"/>
              <a:t> on 2 BA, and incubate one plate in aerobic  and the other in anaerobic condition.</a:t>
            </a:r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r>
              <a:rPr lang="en-US" dirty="0" smtClean="0"/>
              <a:t>Subculture strep group B, </a:t>
            </a:r>
            <a:r>
              <a:rPr lang="en-US" dirty="0" err="1" smtClean="0"/>
              <a:t>Ecoli</a:t>
            </a:r>
            <a:r>
              <a:rPr lang="en-US" dirty="0" smtClean="0"/>
              <a:t>, and staph on NA(1% </a:t>
            </a:r>
            <a:r>
              <a:rPr lang="en-US" dirty="0" err="1" smtClean="0"/>
              <a:t>Nacl</a:t>
            </a:r>
            <a:r>
              <a:rPr lang="en-US" dirty="0" smtClean="0"/>
              <a:t>, 5% Nacl,9% </a:t>
            </a:r>
            <a:r>
              <a:rPr lang="en-US" dirty="0" err="1" smtClean="0"/>
              <a:t>Nacl</a:t>
            </a:r>
            <a:r>
              <a:rPr lang="en-US" dirty="0" smtClean="0"/>
              <a:t>) </a:t>
            </a:r>
            <a:endParaRPr lang="en-US" dirty="0"/>
          </a:p>
        </p:txBody>
      </p:sp>
      <p:sp>
        <p:nvSpPr>
          <p:cNvPr id="4" name="شكل بيضاوي 3"/>
          <p:cNvSpPr/>
          <p:nvPr/>
        </p:nvSpPr>
        <p:spPr>
          <a:xfrm>
            <a:off x="2387178" y="2924944"/>
            <a:ext cx="1378496" cy="1371010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O2</a:t>
            </a:r>
          </a:p>
          <a:p>
            <a:pPr algn="ctr"/>
            <a:r>
              <a:rPr lang="en-US" dirty="0" smtClean="0"/>
              <a:t>E.coli /</a:t>
            </a:r>
            <a:r>
              <a:rPr lang="en-US" dirty="0" err="1"/>
              <a:t>B</a:t>
            </a:r>
            <a:r>
              <a:rPr lang="en-US" dirty="0" err="1" smtClean="0"/>
              <a:t>acteroides</a:t>
            </a:r>
            <a:endParaRPr lang="en-US" dirty="0"/>
          </a:p>
        </p:txBody>
      </p:sp>
      <p:sp>
        <p:nvSpPr>
          <p:cNvPr id="5" name="شكل بيضاوي 4"/>
          <p:cNvSpPr/>
          <p:nvPr/>
        </p:nvSpPr>
        <p:spPr>
          <a:xfrm>
            <a:off x="4858085" y="2924944"/>
            <a:ext cx="1368152" cy="1371010"/>
          </a:xfrm>
          <a:prstGeom prst="ellips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No O2</a:t>
            </a:r>
          </a:p>
          <a:p>
            <a:pPr algn="ctr"/>
            <a:r>
              <a:rPr lang="en-US" dirty="0" smtClean="0"/>
              <a:t>E.coli/ </a:t>
            </a:r>
            <a:r>
              <a:rPr lang="en-US" dirty="0" err="1" smtClean="0"/>
              <a:t>Bacteroides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34102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" name="شكل بيضاوي 2047"/>
          <p:cNvSpPr/>
          <p:nvPr/>
        </p:nvSpPr>
        <p:spPr>
          <a:xfrm>
            <a:off x="5990456" y="2852936"/>
            <a:ext cx="1888238" cy="2016224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شكل بيضاوي 30"/>
          <p:cNvSpPr/>
          <p:nvPr/>
        </p:nvSpPr>
        <p:spPr>
          <a:xfrm>
            <a:off x="3347864" y="2996952"/>
            <a:ext cx="1994520" cy="1706488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شكل بيضاوي 29"/>
          <p:cNvSpPr/>
          <p:nvPr/>
        </p:nvSpPr>
        <p:spPr>
          <a:xfrm>
            <a:off x="827584" y="2996952"/>
            <a:ext cx="1944216" cy="18002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29" name="عنصر نائب للمحتوى 28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99592" y="2708920"/>
            <a:ext cx="6979102" cy="2646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53834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8872" indent="0">
              <a:buNone/>
            </a:pPr>
            <a:r>
              <a:rPr lang="en-US" dirty="0" smtClean="0"/>
              <a:t> </a:t>
            </a:r>
            <a:endParaRPr lang="ar-SA" dirty="0"/>
          </a:p>
        </p:txBody>
      </p:sp>
      <p:pic>
        <p:nvPicPr>
          <p:cNvPr id="1026" name="Picture 2" descr="C:\Users\Najola\Desktop\ksu\212\iStock_000011542362XSmal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31578" y="1936435"/>
            <a:ext cx="6080844" cy="43031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Bell MT" pitchFamily="18" charset="0"/>
              </a:rPr>
              <a:t>Factors affecting bacterial growth are:</a:t>
            </a:r>
            <a:endParaRPr lang="ar-SA" sz="3600" dirty="0">
              <a:latin typeface="Bell MT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2217350"/>
            <a:ext cx="8229600" cy="4625609"/>
          </a:xfrm>
        </p:spPr>
        <p:txBody>
          <a:bodyPr/>
          <a:lstStyle/>
          <a:p>
            <a:pPr lvl="0" algn="l" rtl="0">
              <a:lnSpc>
                <a:spcPct val="150000"/>
              </a:lnSpc>
            </a:pPr>
            <a:r>
              <a:rPr lang="en-US" dirty="0" smtClean="0">
                <a:latin typeface="Bell MT" pitchFamily="18" charset="0"/>
              </a:rPr>
              <a:t>Oxygen requirement.</a:t>
            </a:r>
          </a:p>
          <a:p>
            <a:pPr lvl="0" algn="l" rtl="0">
              <a:lnSpc>
                <a:spcPct val="150000"/>
              </a:lnSpc>
            </a:pPr>
            <a:r>
              <a:rPr lang="en-US" dirty="0" smtClean="0">
                <a:latin typeface="Bell MT" pitchFamily="18" charset="0"/>
              </a:rPr>
              <a:t>Osmotic pressure (salt tolerance).</a:t>
            </a:r>
          </a:p>
          <a:p>
            <a:pPr lvl="0" algn="l" rtl="0">
              <a:lnSpc>
                <a:spcPct val="150000"/>
              </a:lnSpc>
            </a:pPr>
            <a:r>
              <a:rPr lang="en-US" dirty="0" smtClean="0">
                <a:latin typeface="Bell MT" pitchFamily="18" charset="0"/>
              </a:rPr>
              <a:t>PH.</a:t>
            </a:r>
          </a:p>
          <a:p>
            <a:pPr lvl="0" algn="l" rtl="0">
              <a:lnSpc>
                <a:spcPct val="150000"/>
              </a:lnSpc>
            </a:pPr>
            <a:r>
              <a:rPr lang="en-US" dirty="0" smtClean="0">
                <a:latin typeface="Bell MT" pitchFamily="18" charset="0"/>
              </a:rPr>
              <a:t>Temperature requirement.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Bell MT" pitchFamily="18" charset="0"/>
              </a:rPr>
              <a:t>Oxygen requirement</a:t>
            </a:r>
            <a:endParaRPr lang="ar-SA" dirty="0">
              <a:latin typeface="Bell MT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6793"/>
            <a:ext cx="8363272" cy="4844008"/>
          </a:xfrm>
        </p:spPr>
        <p:txBody>
          <a:bodyPr>
            <a:normAutofit fontScale="92500"/>
          </a:bodyPr>
          <a:lstStyle/>
          <a:p>
            <a:pPr algn="l" rtl="0">
              <a:buNone/>
            </a:pPr>
            <a:r>
              <a:rPr lang="en-US" sz="2800" b="1" dirty="0" smtClean="0">
                <a:latin typeface="Bell MT" pitchFamily="18" charset="0"/>
                <a:ea typeface="Batang" pitchFamily="18" charset="-127"/>
                <a:cs typeface="Arabic Typesetting" pitchFamily="66" charset="-78"/>
              </a:rPr>
              <a:t>Bacteria are divided according to Oxygen requirement:</a:t>
            </a:r>
          </a:p>
          <a:p>
            <a:pPr algn="l" rtl="0">
              <a:buNone/>
            </a:pPr>
            <a:endParaRPr lang="en-US" sz="2800" dirty="0" smtClean="0">
              <a:latin typeface="Bell MT" pitchFamily="18" charset="0"/>
              <a:ea typeface="Batang" pitchFamily="18" charset="-127"/>
              <a:cs typeface="Arabic Typesetting" pitchFamily="66" charset="-78"/>
            </a:endParaRPr>
          </a:p>
          <a:p>
            <a:pPr algn="l" rtl="0">
              <a:lnSpc>
                <a:spcPct val="150000"/>
              </a:lnSpc>
            </a:pP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latin typeface="Bell MT" pitchFamily="18" charset="0"/>
                <a:ea typeface="Batang" pitchFamily="18" charset="-127"/>
                <a:cs typeface="Arabic Typesetting" pitchFamily="66" charset="-78"/>
              </a:rPr>
              <a:t>Strict aerobes:</a:t>
            </a:r>
            <a:r>
              <a:rPr lang="en-US" sz="2800" dirty="0" smtClean="0">
                <a:latin typeface="Bell MT" pitchFamily="18" charset="0"/>
                <a:ea typeface="Batang" pitchFamily="18" charset="-127"/>
                <a:cs typeface="Arabic Typesetting" pitchFamily="66" charset="-78"/>
              </a:rPr>
              <a:t> grow only in presence of oxygen.</a:t>
            </a:r>
          </a:p>
          <a:p>
            <a:pPr algn="l" rtl="0">
              <a:lnSpc>
                <a:spcPct val="150000"/>
              </a:lnSpc>
            </a:pP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latin typeface="Bell MT" pitchFamily="18" charset="0"/>
                <a:ea typeface="Batang" pitchFamily="18" charset="-127"/>
                <a:cs typeface="Arabic Typesetting" pitchFamily="66" charset="-78"/>
              </a:rPr>
              <a:t>Strict anaerobes:</a:t>
            </a:r>
            <a:r>
              <a:rPr lang="en-US" sz="2800" dirty="0" smtClean="0">
                <a:latin typeface="Bell MT" pitchFamily="18" charset="0"/>
                <a:ea typeface="Batang" pitchFamily="18" charset="-127"/>
                <a:cs typeface="Arabic Typesetting" pitchFamily="66" charset="-78"/>
              </a:rPr>
              <a:t> grow only in absence of oxygen</a:t>
            </a:r>
            <a:r>
              <a:rPr lang="en-US" sz="2800" dirty="0" smtClean="0">
                <a:latin typeface="Bell MT" pitchFamily="18" charset="0"/>
                <a:ea typeface="Batang" pitchFamily="18" charset="-127"/>
                <a:cs typeface="Arabic Typesetting" pitchFamily="66" charset="-78"/>
              </a:rPr>
              <a:t>.</a:t>
            </a:r>
            <a:endParaRPr lang="en-US" sz="2800" dirty="0" smtClean="0">
              <a:latin typeface="Bell MT" pitchFamily="18" charset="0"/>
              <a:ea typeface="Batang" pitchFamily="18" charset="-127"/>
              <a:cs typeface="Arabic Typesetting" pitchFamily="66" charset="-78"/>
            </a:endParaRPr>
          </a:p>
          <a:p>
            <a:pPr algn="l" rtl="0">
              <a:lnSpc>
                <a:spcPct val="150000"/>
              </a:lnSpc>
            </a:pP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latin typeface="Bell MT" pitchFamily="18" charset="0"/>
                <a:ea typeface="Batang" pitchFamily="18" charset="-127"/>
                <a:cs typeface="Arabic Typesetting" pitchFamily="66" charset="-78"/>
              </a:rPr>
              <a:t>Facultative anaerobes: </a:t>
            </a:r>
            <a:r>
              <a:rPr lang="en-US" sz="2800" dirty="0" smtClean="0">
                <a:latin typeface="Bell MT" pitchFamily="18" charset="0"/>
                <a:ea typeface="Batang" pitchFamily="18" charset="-127"/>
                <a:cs typeface="Arabic Typesetting" pitchFamily="66" charset="-78"/>
              </a:rPr>
              <a:t>grow in presence or absence of oxygen</a:t>
            </a:r>
            <a:r>
              <a:rPr lang="en-US" sz="2800" dirty="0" smtClean="0">
                <a:latin typeface="Bell MT" pitchFamily="18" charset="0"/>
                <a:ea typeface="Batang" pitchFamily="18" charset="-127"/>
                <a:cs typeface="Arabic Typesetting" pitchFamily="66" charset="-78"/>
              </a:rPr>
              <a:t>. </a:t>
            </a:r>
            <a:endParaRPr lang="en-US" sz="2800" dirty="0" smtClean="0">
              <a:latin typeface="Bell MT" pitchFamily="18" charset="0"/>
              <a:ea typeface="Batang" pitchFamily="18" charset="-127"/>
              <a:cs typeface="Arabic Typesetting" pitchFamily="66" charset="-78"/>
            </a:endParaRPr>
          </a:p>
          <a:p>
            <a:pPr algn="l" rtl="0">
              <a:lnSpc>
                <a:spcPct val="150000"/>
              </a:lnSpc>
            </a:pP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latin typeface="Bell MT" pitchFamily="18" charset="0"/>
                <a:ea typeface="Batang" pitchFamily="18" charset="-127"/>
                <a:cs typeface="Arabic Typesetting" pitchFamily="66" charset="-78"/>
              </a:rPr>
              <a:t>Microaerophilic organisms:</a:t>
            </a:r>
            <a:r>
              <a:rPr lang="en-US" sz="2800" dirty="0" smtClean="0">
                <a:latin typeface="Bell MT" pitchFamily="18" charset="0"/>
                <a:ea typeface="Batang" pitchFamily="18" charset="-127"/>
                <a:cs typeface="Arabic Typesetting" pitchFamily="66" charset="-78"/>
              </a:rPr>
              <a:t> grow in small amount of oxygen. </a:t>
            </a:r>
            <a:endParaRPr lang="ar-SA" sz="2800" dirty="0">
              <a:latin typeface="Bell MT" pitchFamily="18" charset="0"/>
              <a:ea typeface="Batang" pitchFamily="18" charset="-127"/>
              <a:cs typeface="Arabic Typesetting" pitchFamily="66" charset="-78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Bell MT" pitchFamily="18" charset="0"/>
              </a:rPr>
              <a:t>Oxygen requirement</a:t>
            </a:r>
            <a:endParaRPr lang="ar-SA" dirty="0">
              <a:latin typeface="Bell MT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r>
              <a:rPr lang="en-US" dirty="0" smtClean="0"/>
              <a:t>O2  conc. </a:t>
            </a:r>
          </a:p>
          <a:p>
            <a:pPr algn="l" rtl="0">
              <a:buNone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      High</a:t>
            </a:r>
          </a:p>
          <a:p>
            <a:pPr algn="l" rtl="0">
              <a:buNone/>
            </a:pPr>
            <a:endParaRPr lang="en-US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l" rtl="0">
              <a:buNone/>
            </a:pPr>
            <a:endParaRPr lang="en-US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l" rtl="0">
              <a:buNone/>
            </a:pPr>
            <a:endParaRPr lang="en-US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l" rtl="0">
              <a:buNone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      Low </a:t>
            </a:r>
            <a:endParaRPr lang="ar-SA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" name="Picture 4" descr="hist24Tes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67744" y="2276872"/>
            <a:ext cx="5943034" cy="33016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Straight Arrow Connector 5"/>
          <p:cNvCxnSpPr/>
          <p:nvPr/>
        </p:nvCxnSpPr>
        <p:spPr>
          <a:xfrm>
            <a:off x="1547664" y="3429000"/>
            <a:ext cx="0" cy="151216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Bell MT" pitchFamily="18" charset="0"/>
              </a:rPr>
              <a:t>In our bodies</a:t>
            </a:r>
            <a:endParaRPr lang="ar-SA" dirty="0">
              <a:latin typeface="Bell MT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>
              <a:lnSpc>
                <a:spcPct val="150000"/>
              </a:lnSpc>
            </a:pPr>
            <a:r>
              <a:rPr lang="en-US" dirty="0" smtClean="0">
                <a:latin typeface="Bell MT" pitchFamily="18" charset="0"/>
              </a:rPr>
              <a:t>The aerobic places: skin, eye, mouth, throat, nose.</a:t>
            </a:r>
          </a:p>
          <a:p>
            <a:pPr algn="l" rtl="0">
              <a:lnSpc>
                <a:spcPct val="150000"/>
              </a:lnSpc>
            </a:pPr>
            <a:r>
              <a:rPr lang="en-US" dirty="0" smtClean="0">
                <a:latin typeface="Bell MT" pitchFamily="18" charset="0"/>
              </a:rPr>
              <a:t> The anaerobic places: deep in tissue, large intestine.</a:t>
            </a:r>
          </a:p>
          <a:p>
            <a:pPr algn="l" rtl="0">
              <a:lnSpc>
                <a:spcPct val="150000"/>
              </a:lnSpc>
            </a:pPr>
            <a:r>
              <a:rPr lang="en-US" dirty="0" smtClean="0">
                <a:latin typeface="Bell MT" pitchFamily="18" charset="0"/>
              </a:rPr>
              <a:t> The micro aerobic: upper part of stomach.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0"/>
            <a:r>
              <a:rPr lang="en-US" sz="4000" dirty="0" smtClean="0">
                <a:latin typeface="Bell MT" pitchFamily="18" charset="0"/>
              </a:rPr>
              <a:t>How to achieve anaerobic condition:</a:t>
            </a:r>
            <a:endParaRPr lang="ar-SA" sz="4000" dirty="0">
              <a:latin typeface="Bell MT" pitchFamily="18" charset="0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5040559"/>
          </a:xfrm>
        </p:spPr>
        <p:txBody>
          <a:bodyPr>
            <a:normAutofit/>
          </a:bodyPr>
          <a:lstStyle/>
          <a:p>
            <a:pPr algn="l" rtl="0">
              <a:lnSpc>
                <a:spcPct val="150000"/>
              </a:lnSpc>
            </a:pPr>
            <a:r>
              <a:rPr lang="en-US" sz="2800" b="1" dirty="0" err="1" smtClean="0">
                <a:solidFill>
                  <a:schemeClr val="accent1">
                    <a:lumMod val="75000"/>
                  </a:schemeClr>
                </a:solidFill>
                <a:latin typeface="Bell MT" pitchFamily="18" charset="0"/>
              </a:rPr>
              <a:t>GasPak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latin typeface="Bell MT" pitchFamily="18" charset="0"/>
              </a:rPr>
              <a:t> Anaerobic Technique</a:t>
            </a:r>
          </a:p>
          <a:p>
            <a:pPr algn="l" rtl="0">
              <a:lnSpc>
                <a:spcPct val="150000"/>
              </a:lnSpc>
            </a:pPr>
            <a:r>
              <a:rPr lang="en-US" sz="2600" dirty="0" smtClean="0">
                <a:latin typeface="Bell MT" pitchFamily="18" charset="0"/>
              </a:rPr>
              <a:t>This system uses a Gas generator kit, which contains chemicals to consume the oxygen present in the jar upon the addition of water. It should be in sealed jar.</a:t>
            </a:r>
          </a:p>
          <a:p>
            <a:pPr lvl="0" algn="l" rtl="0">
              <a:lnSpc>
                <a:spcPct val="150000"/>
              </a:lnSpc>
              <a:buNone/>
            </a:pPr>
            <a:r>
              <a:rPr lang="en-US" sz="2600" dirty="0" smtClean="0">
                <a:latin typeface="Bell MT" pitchFamily="18" charset="0"/>
              </a:rPr>
              <a:t>                   Chemial+H2O-----&gt; H2 + CO2</a:t>
            </a:r>
          </a:p>
          <a:p>
            <a:pPr algn="l" rtl="0">
              <a:lnSpc>
                <a:spcPct val="150000"/>
              </a:lnSpc>
            </a:pPr>
            <a:r>
              <a:rPr lang="en-US" sz="2600" dirty="0" smtClean="0">
                <a:latin typeface="Bell MT" pitchFamily="18" charset="0"/>
              </a:rPr>
              <a:t>A Palladium catalyst in the lid of the jar is to increase the reaction between H2 and O2 to form H2O.</a:t>
            </a:r>
          </a:p>
          <a:p>
            <a:pPr algn="l" rtl="0">
              <a:lnSpc>
                <a:spcPct val="150000"/>
              </a:lnSpc>
            </a:pPr>
            <a:r>
              <a:rPr lang="en-US" sz="2600" dirty="0" smtClean="0">
                <a:latin typeface="Bell MT" pitchFamily="18" charset="0"/>
              </a:rPr>
              <a:t>Incubate at 37°C, for 24- 48 hrs.</a:t>
            </a:r>
            <a:endParaRPr lang="ar-SA" sz="2600" dirty="0">
              <a:latin typeface="Bell MT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ar-SA" dirty="0"/>
          </a:p>
        </p:txBody>
      </p:sp>
      <p:pic>
        <p:nvPicPr>
          <p:cNvPr id="4" name="Content Placeholder 3" descr="anaerobic jar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9512" y="1556792"/>
            <a:ext cx="4824536" cy="5159652"/>
          </a:xfrm>
        </p:spPr>
      </p:pic>
      <p:pic>
        <p:nvPicPr>
          <p:cNvPr id="5" name="Picture 4" descr="Gaspak indicato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148064" y="2924944"/>
            <a:ext cx="3474720" cy="1475232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Anaerobic indicators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l" rtl="0">
              <a:lnSpc>
                <a:spcPct val="150000"/>
              </a:lnSpc>
              <a:buNone/>
            </a:pPr>
            <a:r>
              <a:rPr lang="en-US" sz="2400" b="1" dirty="0" smtClean="0">
                <a:latin typeface="Bell MT" pitchFamily="18" charset="0"/>
              </a:rPr>
              <a:t>   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  <a:latin typeface="Bell MT" pitchFamily="18" charset="0"/>
              </a:rPr>
              <a:t>1- Chemical indicator:</a:t>
            </a:r>
            <a:r>
              <a:rPr lang="en-US" sz="2400" dirty="0" smtClean="0">
                <a:latin typeface="Bell MT" pitchFamily="18" charset="0"/>
              </a:rPr>
              <a:t>	</a:t>
            </a:r>
          </a:p>
          <a:p>
            <a:pPr algn="l" rtl="0">
              <a:lnSpc>
                <a:spcPct val="150000"/>
              </a:lnSpc>
            </a:pPr>
            <a:r>
              <a:rPr lang="en-US" sz="2400" dirty="0" smtClean="0">
                <a:latin typeface="Bell MT" pitchFamily="18" charset="0"/>
              </a:rPr>
              <a:t>Use anaerobic indicator strip: </a:t>
            </a:r>
            <a:r>
              <a:rPr lang="en-US" sz="2400" dirty="0" err="1" smtClean="0">
                <a:latin typeface="Bell MT" pitchFamily="18" charset="0"/>
              </a:rPr>
              <a:t>Methylene</a:t>
            </a:r>
            <a:r>
              <a:rPr lang="en-US" sz="2400" dirty="0" smtClean="0">
                <a:latin typeface="Bell MT" pitchFamily="18" charset="0"/>
              </a:rPr>
              <a:t> blue, It is a yellow strip and it turns green or blue in the presence of O2.</a:t>
            </a:r>
          </a:p>
          <a:p>
            <a:pPr algn="l" rtl="0">
              <a:lnSpc>
                <a:spcPct val="150000"/>
              </a:lnSpc>
              <a:buNone/>
            </a:pP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  <a:latin typeface="Bell MT" pitchFamily="18" charset="0"/>
              </a:rPr>
              <a:t>    2- Biological indicator:</a:t>
            </a:r>
            <a:endParaRPr lang="en-US" sz="2400" dirty="0" smtClean="0">
              <a:latin typeface="Bell MT" pitchFamily="18" charset="0"/>
            </a:endParaRPr>
          </a:p>
          <a:p>
            <a:pPr algn="l" rtl="0">
              <a:lnSpc>
                <a:spcPct val="150000"/>
              </a:lnSpc>
            </a:pPr>
            <a:r>
              <a:rPr lang="en-US" sz="2400" dirty="0" smtClean="0">
                <a:latin typeface="Bell MT" pitchFamily="18" charset="0"/>
              </a:rPr>
              <a:t> Strict aerobic bacteria, if it didn’t grow that means anaerobic condition.</a:t>
            </a:r>
          </a:p>
          <a:p>
            <a:pPr algn="l" rtl="0">
              <a:lnSpc>
                <a:spcPct val="150000"/>
              </a:lnSpc>
              <a:buNone/>
            </a:pPr>
            <a:r>
              <a:rPr lang="en-US" sz="2400" dirty="0" smtClean="0">
                <a:latin typeface="Bell MT" pitchFamily="18" charset="0"/>
              </a:rPr>
              <a:t> Or :</a:t>
            </a:r>
          </a:p>
          <a:p>
            <a:pPr algn="l" rtl="0">
              <a:lnSpc>
                <a:spcPct val="150000"/>
              </a:lnSpc>
            </a:pPr>
            <a:r>
              <a:rPr lang="en-US" sz="2400" dirty="0" smtClean="0">
                <a:latin typeface="Bell MT" pitchFamily="18" charset="0"/>
              </a:rPr>
              <a:t>Strict anaerobe bacteria, if it grows that’s mean anaerobic condition.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Salt Tolerance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>
              <a:lnSpc>
                <a:spcPct val="150000"/>
              </a:lnSpc>
            </a:pPr>
            <a:r>
              <a:rPr lang="en-US" sz="2800" dirty="0" smtClean="0">
                <a:latin typeface="Bell MT" pitchFamily="18" charset="0"/>
                <a:cs typeface="Arial" pitchFamily="34" charset="0"/>
              </a:rPr>
              <a:t>The effect to which salt concentration causes changes in bacterial growth depends on the osmotic balance required for such growth.</a:t>
            </a:r>
          </a:p>
          <a:p>
            <a:pPr algn="l" rtl="0">
              <a:lnSpc>
                <a:spcPct val="150000"/>
              </a:lnSpc>
              <a:buNone/>
            </a:pPr>
            <a:endParaRPr lang="en-US" sz="2800" dirty="0" smtClean="0">
              <a:latin typeface="Bell MT" pitchFamily="18" charset="0"/>
              <a:cs typeface="Arial" pitchFamily="34" charset="0"/>
            </a:endParaRPr>
          </a:p>
          <a:p>
            <a:pPr algn="l" rtl="0">
              <a:lnSpc>
                <a:spcPct val="150000"/>
              </a:lnSpc>
            </a:pPr>
            <a:r>
              <a:rPr lang="en-US" sz="2800" dirty="0" smtClean="0">
                <a:latin typeface="Bell MT" pitchFamily="18" charset="0"/>
                <a:cs typeface="Arial" pitchFamily="34" charset="0"/>
              </a:rPr>
              <a:t>Some bacteria require a high level of salt to grow, whereas other bacteria would be killed in high levels of salt.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633</TotalTime>
  <Words>554</Words>
  <Application>Microsoft Office PowerPoint</Application>
  <PresentationFormat>عرض على الشاشة (3:4)‏</PresentationFormat>
  <Paragraphs>82</Paragraphs>
  <Slides>16</Slides>
  <Notes>3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10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16</vt:i4>
      </vt:variant>
    </vt:vector>
  </HeadingPairs>
  <TitlesOfParts>
    <vt:vector size="27" baseType="lpstr">
      <vt:lpstr>Batang</vt:lpstr>
      <vt:lpstr>Arabic Typesetting</vt:lpstr>
      <vt:lpstr>Arial</vt:lpstr>
      <vt:lpstr>Bell MT</vt:lpstr>
      <vt:lpstr>Calibri</vt:lpstr>
      <vt:lpstr>Corbel</vt:lpstr>
      <vt:lpstr>Tahoma</vt:lpstr>
      <vt:lpstr>Wingdings</vt:lpstr>
      <vt:lpstr>Wingdings 2</vt:lpstr>
      <vt:lpstr>Wingdings 3</vt:lpstr>
      <vt:lpstr>Module</vt:lpstr>
      <vt:lpstr>Factors affecting bacterial growth</vt:lpstr>
      <vt:lpstr>Factors affecting bacterial growth are:</vt:lpstr>
      <vt:lpstr>Oxygen requirement</vt:lpstr>
      <vt:lpstr>Oxygen requirement</vt:lpstr>
      <vt:lpstr>In our bodies</vt:lpstr>
      <vt:lpstr>How to achieve anaerobic condition:</vt:lpstr>
      <vt:lpstr> </vt:lpstr>
      <vt:lpstr>Anaerobic indicators</vt:lpstr>
      <vt:lpstr>Salt Tolerance </vt:lpstr>
      <vt:lpstr> </vt:lpstr>
      <vt:lpstr>PH</vt:lpstr>
      <vt:lpstr> </vt:lpstr>
      <vt:lpstr>Temperature </vt:lpstr>
      <vt:lpstr>Student work and report</vt:lpstr>
      <vt:lpstr> </vt:lpstr>
      <vt:lpstr>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Factors affecting bacterial growth</dc:title>
  <dc:creator>Ameenah Alghamdi</dc:creator>
  <cp:lastModifiedBy>Welcome</cp:lastModifiedBy>
  <cp:revision>75</cp:revision>
  <dcterms:modified xsi:type="dcterms:W3CDTF">2018-04-02T21:17:25Z</dcterms:modified>
</cp:coreProperties>
</file>