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16"/>
  </p:notesMasterIdLst>
  <p:sldIdLst>
    <p:sldId id="281" r:id="rId2"/>
    <p:sldId id="277" r:id="rId3"/>
    <p:sldId id="278" r:id="rId4"/>
    <p:sldId id="279" r:id="rId5"/>
    <p:sldId id="260" r:id="rId6"/>
    <p:sldId id="262" r:id="rId7"/>
    <p:sldId id="282" r:id="rId8"/>
    <p:sldId id="269" r:id="rId9"/>
    <p:sldId id="263" r:id="rId10"/>
    <p:sldId id="272" r:id="rId11"/>
    <p:sldId id="266" r:id="rId12"/>
    <p:sldId id="264" r:id="rId13"/>
    <p:sldId id="267" r:id="rId14"/>
    <p:sldId id="265" r:id="rId15"/>
  </p:sldIdLst>
  <p:sldSz cx="9144000" cy="6858000" type="screen4x3"/>
  <p:notesSz cx="6858000" cy="9144000"/>
  <p:defaultTextStyle>
    <a:defPPr>
      <a:defRPr lang="ar-E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E6E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67" autoAdjust="0"/>
    <p:restoredTop sz="86400" autoAdjust="0"/>
  </p:normalViewPr>
  <p:slideViewPr>
    <p:cSldViewPr>
      <p:cViewPr varScale="1">
        <p:scale>
          <a:sx n="76" d="100"/>
          <a:sy n="76" d="100"/>
        </p:scale>
        <p:origin x="11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BF7588-B421-41D5-AB4E-90B4FBA17CF3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smtClean="0"/>
            </a:lvl1pPr>
          </a:lstStyle>
          <a:p>
            <a:pPr>
              <a:defRPr/>
            </a:pPr>
            <a:fld id="{3A90C3AA-E15D-482C-947D-BC02F8C93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711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DD3F6E1-6344-4DC2-BADA-91C1F0262993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36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956BA1-3DCB-4848-8270-D1541334F5AB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A00305-776B-4577-9D7F-C29CC9CE63D1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465594673"/>
      </p:ext>
    </p:extLst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78AF-1021-434D-AA10-EFF67A182155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77185-B609-4760-AB34-93FF348DC068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993006024"/>
      </p:ext>
    </p:extLst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A97E-E652-40DC-8D61-FA7ACA6213A6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8BC522-B0D9-45EE-BA3D-B4FB4ABD209F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4271978935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169E-7D58-467B-80F5-771F0AD75C3D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BAD37A-813C-4113-8CBF-64ACDF3CF787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915546058"/>
      </p:ext>
    </p:extLst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7C912-CD6D-432C-81B2-3A94D2B1AB9A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998369-1DAF-4D87-BD93-0F8CEB26E1A8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776444830"/>
      </p:ext>
    </p:extLst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3A87-C02D-4D12-A457-E619FC3004E7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9F1CBD-5E61-4FB4-9FCF-CE1CD9E99819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190454735"/>
      </p:ext>
    </p:extLst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A926B3-7D58-450E-A214-290762B3BA12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CAC265-C156-4D28-80DD-21892CCFBCC4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584373923"/>
      </p:ext>
    </p:extLst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5CAA-E17A-46A5-A4EC-5E8A360B5C6F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50CAC7-025C-41E3-AAD5-76E61795BE3F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290633781"/>
      </p:ext>
    </p:extLst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C32B-139A-4074-849D-72D2F3945CDB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D9F3D8-0CBB-4C4F-B131-C79D60BF1E44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128985971"/>
      </p:ext>
    </p:extLst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FB5F03-9457-4589-8EAD-7E5A8F386D4A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573CAC-A382-427D-A9CD-E533B6374423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087157361"/>
      </p:ext>
    </p:extLst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F32062-F8FD-44E2-B1C7-F8CD88B4D2AB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668C5-5C29-4234-BDB3-54623A1E6CBF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43791714"/>
      </p:ext>
    </p:extLst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fld id="{44144580-6011-4C45-97F7-7A9AAC4C6A2D}" type="datetimeFigureOut">
              <a:rPr lang="ar-EG"/>
              <a:pPr>
                <a:defRPr/>
              </a:pPr>
              <a:t>24/07/1441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1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 smtClean="0"/>
            </a:lvl1pPr>
          </a:lstStyle>
          <a:p>
            <a:pPr>
              <a:defRPr/>
            </a:pPr>
            <a:fld id="{F7AF91AF-CC89-4FBB-B9CA-9718B075B885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mailto:aldawood@ksu.edu.s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lant P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Dsc003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8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541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lazba_logo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81200" y="1398588"/>
            <a:ext cx="48768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 dirty="0">
              <a:solidFill>
                <a:srgbClr val="0033CC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676400" y="2819400"/>
            <a:ext cx="5486400" cy="1189038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المحاضرات النظرية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لمقرر </a:t>
            </a:r>
            <a:r>
              <a:rPr lang="ar-SA" altLang="en-US" sz="2800" b="1" dirty="0" smtClean="0"/>
              <a:t>200 </a:t>
            </a:r>
            <a:r>
              <a:rPr lang="ar-SA" altLang="en-US" sz="2800" b="1" dirty="0"/>
              <a:t>وقن </a:t>
            </a:r>
            <a:endParaRPr lang="en-US" altLang="en-US" sz="2800" b="1" dirty="0"/>
          </a:p>
        </p:txBody>
      </p:sp>
      <p:pic>
        <p:nvPicPr>
          <p:cNvPr id="4103" name="Picture 9" descr="شعار الجامعة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195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0" descr="Parchment"/>
          <p:cNvSpPr txBox="1">
            <a:spLocks noChangeArrowheads="1"/>
          </p:cNvSpPr>
          <p:nvPr/>
        </p:nvSpPr>
        <p:spPr bwMode="auto">
          <a:xfrm>
            <a:off x="1698771" y="4182576"/>
            <a:ext cx="5464029" cy="2446824"/>
          </a:xfrm>
          <a:prstGeom prst="rect">
            <a:avLst/>
          </a:prstGeom>
          <a:blipFill dpi="0" rotWithShape="1">
            <a:blip r:embed="rId6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smtClean="0"/>
              <a:t>أساتذة المادة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عبدالرحمن بن سعد الداود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هذال بن محمد آل ظافر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 العزيز بن سعد القرني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aldawood@ksu.edu.sa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8246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hdhafer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Tel: 467- 0292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alqarni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5282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14" descr="Basmalla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9953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71192" y="260648"/>
            <a:ext cx="3788509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rtl="1" eaLnBrk="1" hangingPunct="1">
              <a:defRPr/>
            </a:pPr>
            <a:r>
              <a:rPr lang="ar-SA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6-إنتاج الشمع</a:t>
            </a:r>
            <a:r>
              <a:rPr lang="ar-SA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rtl="1" eaLnBrk="1" hangingPunct="1">
              <a:defRPr/>
            </a:pP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يعد إنتاج الشمع ذا فائدة اقتصادية كبيرة حيث أنه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يدخل في كثير من الصناعات ومستحضرات التجميل 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فضلاً عن استعماله في صناعة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الأساسات </a:t>
            </a:r>
            <a:r>
              <a:rPr lang="ar-EG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الشمعية.</a:t>
            </a:r>
            <a:endParaRPr lang="ar-EG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9" descr="wax_sca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3600648" cy="242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شم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3600648" cy="182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شمع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59" y="4702210"/>
            <a:ext cx="3264122" cy="211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2" descr="تماثيل شمع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3600648" cy="21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32" y="2869151"/>
            <a:ext cx="4132777" cy="185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55976" y="1602065"/>
            <a:ext cx="4500567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rtl="1" eaLnBrk="1" hangingPunct="1">
              <a:defRPr/>
            </a:pPr>
            <a:r>
              <a:rPr lang="ar-SA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7-إنتاج سم النحل</a:t>
            </a:r>
            <a:r>
              <a:rPr lang="ar-SA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rtl="1" eaLnBrk="1" hangingPunct="1"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أظهرت بعض الأبحاث الطبية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نجاح العلاج باستخدام سم النحل خاصة شفاء بعض الأمراض الروماتيزمية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ar-S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ألة اللس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b="7819"/>
          <a:stretch>
            <a:fillRect/>
          </a:stretch>
        </p:blipFill>
        <p:spPr bwMode="auto">
          <a:xfrm>
            <a:off x="395288" y="3644900"/>
            <a:ext cx="32400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سم النحل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5900"/>
            <a:ext cx="32035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55976" y="1153461"/>
            <a:ext cx="4286250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8-ا</a:t>
            </a:r>
            <a:r>
              <a:rPr lang="ar-SA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لغذاء الملكي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SA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altLang="en-US" sz="2400" b="1" dirty="0">
                <a:solidFill>
                  <a:schemeClr val="tx1"/>
                </a:solidFill>
                <a:latin typeface="Arial" charset="0"/>
              </a:rPr>
              <a:t>ينتج الغذاء الملكى من الغدد تحت البلعومية للشغالات</a:t>
            </a:r>
            <a:r>
              <a:rPr lang="ar-SA" altLang="en-US" sz="2400" b="1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 rtl="1" eaLnBrk="1" hangingPunct="1">
              <a:defRPr/>
            </a:pP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اهتمت المراكز الطبية بدراسة هذه المادة، وقد جاءت النتائج مشجعة في معظم الحالات الأمر الذي دفع مصانع الأدوية إلى تعبئته وإعداده في صورة تمكن الإنسان من تناوله بشكل سليم (مستحضر)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ar-S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endParaRPr lang="ar-SA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r>
              <a:rPr lang="ar-SA" altLang="en-US" sz="2400" b="1" dirty="0" smtClean="0">
                <a:solidFill>
                  <a:schemeClr val="tx1"/>
                </a:solidFill>
                <a:latin typeface="Arial" charset="0"/>
              </a:rPr>
              <a:t>كما </a:t>
            </a:r>
            <a:r>
              <a:rPr lang="ar-SA" altLang="en-US" sz="2400" b="1" dirty="0">
                <a:solidFill>
                  <a:schemeClr val="tx1"/>
                </a:solidFill>
                <a:latin typeface="Arial" charset="0"/>
              </a:rPr>
              <a:t>يفيد الغذاء الملكى فى مساحيق التجميل والكريمات الصحية الخاصة بالجلد، وغير ذلك</a:t>
            </a:r>
            <a:r>
              <a:rPr lang="ar-SA" altLang="en-US" sz="2400" b="1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ar-EG" sz="2400" b="1" dirty="0">
              <a:solidFill>
                <a:schemeClr val="tx1"/>
              </a:solidFill>
            </a:endParaRPr>
          </a:p>
        </p:txBody>
      </p:sp>
      <p:pic>
        <p:nvPicPr>
          <p:cNvPr id="29699" name="Picture 6" descr="Image result for royal jel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2241289"/>
            <a:ext cx="2493229" cy="190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Image result for royal jel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4221088"/>
            <a:ext cx="2409850" cy="241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landes_te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1"/>
          <a:stretch>
            <a:fillRect/>
          </a:stretch>
        </p:blipFill>
        <p:spPr bwMode="auto">
          <a:xfrm>
            <a:off x="372687" y="116632"/>
            <a:ext cx="1688728" cy="20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omvita.com.au/userfiles/image/Royal-Jelly/Aus476_RJEPO6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6" y="487174"/>
            <a:ext cx="2088232" cy="17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4663" y="736600"/>
            <a:ext cx="4429125" cy="5213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Low" rtl="1" eaLnBrk="1" hangingPunct="1">
              <a:defRPr/>
            </a:pPr>
            <a:r>
              <a:rPr lang="ar-SA" sz="2400" b="1" u="sng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</a:t>
            </a:r>
            <a:r>
              <a:rPr lang="ar-EG" sz="2400" b="1" u="sng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البروبوليس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1">
              <a:defRPr/>
            </a:pPr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مادة صمغية يجمعها نحل العسل من براعم الأشجار تسمى العلك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أو العكبر وقد ثبت أيضاً أن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لهذه المادة فوائد طبية في علاج بعض حالات الأمراض الجلدية.</a:t>
            </a:r>
            <a:endParaRPr lang="ar-EG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1">
              <a:defRPr/>
            </a:pPr>
            <a:endParaRPr lang="ar-EG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defRPr/>
            </a:pPr>
            <a:r>
              <a:rPr lang="ar-SA" sz="2400" b="1" dirty="0">
                <a:solidFill>
                  <a:srgbClr val="FFFFFF"/>
                </a:solidFill>
              </a:rPr>
              <a:t>والبروبوليس كلمة يونانية الأصل وتتكون من مقطعين </a:t>
            </a:r>
            <a:r>
              <a:rPr lang="en-US" sz="2400" b="1" dirty="0">
                <a:solidFill>
                  <a:srgbClr val="FFFFFF"/>
                </a:solidFill>
                <a:cs typeface="Arial" pitchFamily="34" charset="0"/>
              </a:rPr>
              <a:t>pro – polis     </a:t>
            </a:r>
            <a:r>
              <a:rPr lang="ar-SA" sz="2400" b="1" dirty="0">
                <a:solidFill>
                  <a:srgbClr val="FFFFFF"/>
                </a:solidFill>
              </a:rPr>
              <a:t> ومعناها المدينة الأولى ويتكون البروبوليس من 55%  مواد راتنجية وبلسم ( زيوت عطرية وأحماض راتنجية ) و30% شمع  و 10 % زيوت إثيرية ومكونات متنوعة و 5% حبوب لقاح.</a:t>
            </a:r>
          </a:p>
          <a:p>
            <a:pPr algn="r" rtl="1" eaLnBrk="1" hangingPunct="1">
              <a:defRPr/>
            </a:pPr>
            <a:r>
              <a:rPr lang="ar-SA" sz="2400" b="1" dirty="0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31747" name="Picture 4" descr="العكبر على الشجر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81050"/>
            <a:ext cx="30241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prop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30241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00563" y="477114"/>
            <a:ext cx="4464050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rtl="1" eaLnBrk="1" hangingPunct="1">
              <a:defRPr/>
            </a:pPr>
            <a:r>
              <a:rPr lang="ar-SA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10-حبوب اللقاح: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يزداد الاهتمام بحبوب اللقاح التي يجمعها نحل العسل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وتعد حبوب اللقاح مادة غنية بالبروتين النباتي واستخدمت حبوب اللقاح كمقوي عام ورافع لمناعة الجسم ضد العديد من الأمراض وفي فترة </a:t>
            </a: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النقاهة.</a:t>
            </a:r>
          </a:p>
          <a:p>
            <a:pPr algn="just" rtl="1" eaLnBrk="1" hangingPunct="1">
              <a:defRPr/>
            </a:pPr>
            <a:endParaRPr lang="ar-S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تتميز 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بالاتي: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1-سريعة الامتصاص من جهاز الهضم.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2-قليلة الطاقة أي أنها لا تسبب البدانة.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3-تعيد حيوية الجسم وتنشط عمل الغدد والأجهزة لما تحتوى من المغذيات الضرورية لاستمرار الحياة. وللحصول عليها تستخدم مصائد خاصة تسمى مصائد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حبوب اللقاح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توضع فى مدخل الخلية.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3" descr="حبوب اللقاح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31829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Figure a) Pollen trap design to fit into a hive entrance between the bottom board and the brood chamb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4" y="2532916"/>
            <a:ext cx="2952328" cy="176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ee&amp;Poll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" y="29324"/>
            <a:ext cx="25209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pitherapy1-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32" y="788645"/>
            <a:ext cx="1915731" cy="16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6979" y="270357"/>
            <a:ext cx="550702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S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تاريخ تربية النحل فى الجزيرة العربية</a:t>
            </a:r>
            <a:endParaRPr lang="ar-EG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84238"/>
            <a:ext cx="36718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710113" y="1557338"/>
            <a:ext cx="3606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algn="r" rtl="1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algn="r" rtl="1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algn="r" rtl="1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algn="r" rtl="1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3200" b="1" dirty="0">
                <a:latin typeface="Arial" charset="0"/>
              </a:rPr>
              <a:t>نقوش سومرية توضح مكانة النحل فى الحضارة العراقية القديمة (البابلية).</a:t>
            </a:r>
            <a:endParaRPr lang="en-US" altLang="en-US" sz="3200" b="1" dirty="0">
              <a:latin typeface="Arial" charset="0"/>
            </a:endParaRPr>
          </a:p>
        </p:txBody>
      </p:sp>
      <p:pic>
        <p:nvPicPr>
          <p:cNvPr id="1639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21088"/>
            <a:ext cx="3671887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4716463" y="4019550"/>
            <a:ext cx="36052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algn="r" rtl="1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algn="r" rtl="1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algn="r" rtl="1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algn="r" rtl="1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3200" b="1" dirty="0">
                <a:latin typeface="Arial" charset="0"/>
              </a:rPr>
              <a:t>مخطوطة توضح تحضير الدواء وإضافة العسل إليه، فى العصر الإسلامي.</a:t>
            </a:r>
            <a:endParaRPr lang="en-US" altLang="en-US" sz="3200" b="1" dirty="0">
              <a:latin typeface="Arial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1438"/>
            <a:ext cx="55499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3608" y="270357"/>
            <a:ext cx="676875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تربية النحل فى المملكة العربية السعودية</a:t>
            </a:r>
            <a:endParaRPr lang="ar-EG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729734" y="1260043"/>
            <a:ext cx="316274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algn="r" rtl="1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algn="r" rtl="1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algn="r" rtl="1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algn="r" rtl="1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 b="1" dirty="0">
                <a:latin typeface="Arial" charset="0"/>
              </a:rPr>
              <a:t>1- الأسلوب القديم فى تربية النحل </a:t>
            </a:r>
            <a:endParaRPr lang="ar-SA" altLang="en-US" sz="2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000" b="1" dirty="0" smtClean="0">
                <a:latin typeface="Arial" charset="0"/>
              </a:rPr>
              <a:t>(</a:t>
            </a:r>
            <a:r>
              <a:rPr lang="ar-SA" altLang="en-US" sz="2000" b="1" dirty="0" smtClean="0">
                <a:latin typeface="Arial" charset="0"/>
              </a:rPr>
              <a:t>المقارى: اسم يطلق على الخلايا التي تكون في الجبال).</a:t>
            </a:r>
            <a:endParaRPr lang="ar-SA" altLang="en-US" sz="20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2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 b="1" dirty="0">
                <a:latin typeface="Arial" charset="0"/>
              </a:rPr>
              <a:t>2- خلية نحل </a:t>
            </a:r>
            <a:r>
              <a:rPr lang="ar-SA" altLang="en-US" sz="2400" b="1" dirty="0" smtClean="0">
                <a:latin typeface="Arial" charset="0"/>
              </a:rPr>
              <a:t>من المقارى.</a:t>
            </a:r>
            <a:endParaRPr lang="ar-SA" altLang="en-US" sz="2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2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 b="1" dirty="0">
                <a:latin typeface="Arial" charset="0"/>
              </a:rPr>
              <a:t>3- خلية </a:t>
            </a:r>
            <a:r>
              <a:rPr lang="ar-SA" altLang="en-US" sz="2400" b="1" dirty="0" smtClean="0">
                <a:latin typeface="Arial" charset="0"/>
              </a:rPr>
              <a:t>نحل </a:t>
            </a:r>
            <a:r>
              <a:rPr lang="ar-SA" altLang="en-US" sz="2400" b="1" dirty="0">
                <a:latin typeface="Arial" charset="0"/>
              </a:rPr>
              <a:t>داخل جذع شجرة مجوف </a:t>
            </a:r>
            <a:r>
              <a:rPr lang="ar-SA" altLang="en-US" sz="2400" b="1" dirty="0" smtClean="0">
                <a:latin typeface="Arial" charset="0"/>
              </a:rPr>
              <a:t>(خلية بلدية).</a:t>
            </a:r>
            <a:endParaRPr lang="ar-SA" altLang="en-US" sz="2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24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 b="1" dirty="0">
                <a:latin typeface="Arial" charset="0"/>
              </a:rPr>
              <a:t>4- شغالة نحل من السلالة المحلية.</a:t>
            </a:r>
            <a:endParaRPr lang="en-US" altLang="en-US" sz="2400" b="1" dirty="0">
              <a:latin typeface="Arial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545407"/>
            <a:ext cx="2808312" cy="218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 descr="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5" y="1545406"/>
            <a:ext cx="3105663" cy="21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 descr="خلايا قرب سد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437063"/>
            <a:ext cx="38893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3608" y="270357"/>
            <a:ext cx="676875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تربية </a:t>
            </a:r>
            <a:r>
              <a:rPr lang="ar-S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النحل فى المملكة العربية السعودية</a:t>
            </a:r>
            <a:endParaRPr lang="ar-EG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6748" y="3957321"/>
            <a:ext cx="753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خلايا النحل الحديثة هي الاكثر انتاجا ومحافظة على النحل و أكثر سهولة في فحص الامراض والافات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8442" name="Picture 10" descr="ÙØªÙØ¬Ø© Ø¨Ø­Ø« Ø§ÙØµÙØ± Ø¹Ù âªbee hiveâ¬â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2352"/>
            <a:ext cx="341530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1666" y="1052736"/>
            <a:ext cx="647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b="1" dirty="0" smtClean="0">
                <a:solidFill>
                  <a:srgbClr val="0000FF"/>
                </a:solidFill>
              </a:rPr>
              <a:t>خلايا النحل البلدية هي أقل انتاجية ويصعب التحكم بها وفحصها ضد الامراض والافات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6795" y="188640"/>
            <a:ext cx="646912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EG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ar-EG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همية</a:t>
            </a:r>
            <a:r>
              <a:rPr lang="ar-SA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الاقتصادية لتربية النحل:</a:t>
            </a:r>
            <a:endParaRPr lang="ar-EG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2461" y="4149080"/>
            <a:ext cx="4926119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 eaLnBrk="1" hangingPunct="1">
              <a:buFont typeface="Arial" pitchFamily="34" charset="0"/>
              <a:buNone/>
              <a:defRPr/>
            </a:pPr>
            <a:r>
              <a:rPr lang="ar-SA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2-النحل </a:t>
            </a:r>
            <a:r>
              <a:rPr lang="ar-SA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والانتاج الزراعي:</a:t>
            </a:r>
            <a:endParaRPr lang="ar-EG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buFont typeface="Arial" pitchFamily="34" charset="0"/>
              <a:buNone/>
              <a:defRPr/>
            </a:pP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يسهم 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النحل بنسبة تزيد عن 75% من عمليات التلقيح الخلطي للنباتات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محققاً زيادة في العقد تتراوح بين 20-50% حسب نوع </a:t>
            </a: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النبات.</a:t>
            </a:r>
          </a:p>
          <a:p>
            <a:pPr algn="just" rtl="1" eaLnBrk="1" hangingPunct="1">
              <a:buFont typeface="Arial" pitchFamily="34" charset="0"/>
              <a:buNone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ومسهماً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بشكل فعال في 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الحفاظ على التنوع الحيوي النباتي 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عامةً والزراعي </a:t>
            </a: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خاصةً، وبالتالي زيادة العائد الاقتصادي.</a:t>
            </a:r>
          </a:p>
          <a:p>
            <a:pPr algn="just" rtl="1" eaLnBrk="1" hangingPunct="1">
              <a:buFont typeface="Arial" pitchFamily="34" charset="0"/>
              <a:buNone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أكثر من 20 بليون دولار سنويا في الولايات المتحدة</a:t>
            </a:r>
            <a:endParaRPr lang="ar-EG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4469" y="1052736"/>
            <a:ext cx="4890019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 eaLnBrk="1" hangingPunct="1">
              <a:defRPr/>
            </a:pPr>
            <a:r>
              <a:rPr lang="ar-S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1-النحل مؤشر بيئي يجب حمايته</a:t>
            </a:r>
            <a:r>
              <a:rPr lang="ar-SA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وجود النحل فترة فيض الرحيق أمر طبيعي لكن 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غيابه خلال هذه الفترة </a:t>
            </a:r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قد يكون دليلا على 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وجود مشكلة بيئية أو تلوث بيئي أو تسمم</a:t>
            </a:r>
            <a:r>
              <a:rPr lang="ar-S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يكون خلاله النحل هو الضحية </a:t>
            </a:r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الأولى ؛ ولذلك يمكن استخدام النحل كمؤشر على مدى تلوث البيئة. النحل يجلب الرحيق وحبوب اللقاح من النباتات على مسافات بعيدة، كما يعلق بشعيرات الجسم ذرات الغبار المحملة بالملوثات البيئية. </a:t>
            </a:r>
            <a:endParaRPr lang="ar-EG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8" name="Picture 14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35780"/>
            <a:ext cx="3966965" cy="16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ÙØªÙØ¬Ø© Ø¨Ø­Ø« Ø§ÙØµÙØ± Ø¹Ù âªbees as environmental bio indicator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13257"/>
            <a:ext cx="3758441" cy="24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6249" y="322716"/>
            <a:ext cx="4429127" cy="6001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SA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3-إنتاج العسل</a:t>
            </a:r>
            <a:r>
              <a:rPr lang="ar-SA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 rtl="1" eaLnBrk="1" hangingPunct="1">
              <a:defRPr/>
            </a:pPr>
            <a:endParaRPr lang="ar-SA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عسل النحل أحد النواتج المهمة للنحل والذى عرف من قديم الزمان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كمادة غذائية حلوة المذاق سهلة الهضم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فضلاً عما لها من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بعض الخصائص العلاجية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التي شدت انتباه كثير من العلماء فتناولوها بالبحث والتدقيق</a:t>
            </a: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rtl="1" eaLnBrk="1" hangingPunct="1"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defRPr/>
            </a:pP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ويتركب 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العسل 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تقريبا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بشكل عام 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من:</a:t>
            </a:r>
          </a:p>
          <a:p>
            <a:pPr algn="r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ماء</a:t>
            </a: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،31%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جلوكوز </a:t>
            </a: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فركتوز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سكر</a:t>
            </a:r>
            <a:r>
              <a:rPr lang="ar-SA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وز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و7.2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سكريات ثنائية، بالإضافة إلى احتوائه على 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أملاح </a:t>
            </a:r>
            <a:r>
              <a:rPr lang="ar-EG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معدنية</a:t>
            </a: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EG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اصر </a:t>
            </a: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نادرة، </a:t>
            </a:r>
            <a:r>
              <a:rPr lang="ar-EG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فيتامينات</a:t>
            </a: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إ</a:t>
            </a:r>
            <a:r>
              <a:rPr lang="ar-EG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نزيمات</a:t>
            </a: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EG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أحماض عضوية</a:t>
            </a: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EG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ونسبة ضئيلة من ال</a:t>
            </a:r>
            <a:r>
              <a:rPr lang="ar-EG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بروتين 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والصبغات.</a:t>
            </a:r>
            <a:endParaRPr lang="ar-EG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1" hangingPunct="1">
              <a:defRPr/>
            </a:pPr>
            <a:endParaRPr lang="ar-EG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عس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67" y="355578"/>
            <a:ext cx="1833556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4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85750"/>
            <a:ext cx="203993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bee_po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367188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874514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27984" y="875841"/>
            <a:ext cx="4146417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Low" rtl="1" eaLnBrk="1" hangingPunct="1">
              <a:tabLst>
                <a:tab pos="282575" algn="l"/>
              </a:tabLst>
              <a:defRPr/>
            </a:pPr>
            <a:r>
              <a:rPr lang="ar-SA" sz="2400" b="1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4-إنتاج وبيع النحل (</a:t>
            </a:r>
            <a:r>
              <a:rPr lang="ar-EG" sz="2400" b="1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طرود </a:t>
            </a:r>
            <a:r>
              <a:rPr lang="ar-SA" sz="2400" b="1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النحل</a:t>
            </a:r>
            <a:r>
              <a:rPr lang="ar-SA" sz="2400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</a:p>
          <a:p>
            <a:pPr algn="justLow" rtl="1" eaLnBrk="1" hangingPunct="1">
              <a:tabLst>
                <a:tab pos="282575" algn="l"/>
              </a:tabLst>
              <a:defRPr/>
            </a:pPr>
            <a:endParaRPr lang="ar-SA" sz="2400" b="1" u="sng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rtl="1" eaLnBrk="1" hangingPunct="1">
              <a:tabLst>
                <a:tab pos="282575" algn="l"/>
              </a:tabLst>
              <a:defRPr/>
            </a:pPr>
            <a:r>
              <a:rPr lang="ar-SA" sz="2400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يعد هذا النوع من الإنتاج مصدر ربح كبير لكثير من مربيي النحل، حيث يتكاثر نحل العسل ويتزايد عدد أفراده كأي كائن </a:t>
            </a: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حي.</a:t>
            </a:r>
          </a:p>
          <a:p>
            <a:pPr algn="justLow" rtl="1" eaLnBrk="1" hangingPunct="1">
              <a:tabLst>
                <a:tab pos="282575" algn="l"/>
              </a:tabLst>
              <a:defRPr/>
            </a:pPr>
            <a:endParaRPr lang="ar-S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1" eaLnBrk="1" hangingPunct="1">
              <a:tabLst>
                <a:tab pos="282575" algn="l"/>
              </a:tabLst>
              <a:defRPr/>
            </a:pPr>
            <a:r>
              <a:rPr lang="ar-S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ويمكن </a:t>
            </a: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للنحال المتمرن ذى الخبرة الانتفاع بهذه الزيادة في أفراد النحل والعمل على إنتاج طرود (نويات) منها لزيادة عدد الطوائف بمنحله أو بيعها للمربين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7" descr="ANd9GcQ-kPgNtC7oWgXbS2BsFhtHvqZCwhfATe0k1LTY88sNiTsShv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2925"/>
            <a:ext cx="33845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bees+5-24-09+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95688"/>
            <a:ext cx="3384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4852" y="923236"/>
            <a:ext cx="4429128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rtl="1" eaLnBrk="1" hangingPunct="1">
              <a:defRPr/>
            </a:pPr>
            <a:r>
              <a:rPr lang="ar-SA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5-إنتاج ملكات النحل 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ar-SA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 eaLnBrk="1" hangingPunct="1">
              <a:defRPr/>
            </a:pPr>
            <a:r>
              <a:rPr lang="ar-S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يحتاج هذا النوع من الإنتاج إلى مختصين ذوى خبرة عالية في هذا المجال، وهناك طرق متعددة لإنتاج الملكات بأعداد كبيرة. </a:t>
            </a:r>
            <a:endParaRPr lang="ar-EG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7" descr="تربية ملكات10.jp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20713"/>
            <a:ext cx="29876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ت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30591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1" descr="queen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429000"/>
            <a:ext cx="34083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2659</TotalTime>
  <Words>695</Words>
  <Application>Microsoft Office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مقدمة تاريخية لتربية النحل في العالم القديم والجديد- الأهمية الاقتصادية لتربية النحل</dc:title>
  <dc:creator>egyptian hak</dc:creator>
  <cp:lastModifiedBy>mona</cp:lastModifiedBy>
  <cp:revision>163</cp:revision>
  <dcterms:created xsi:type="dcterms:W3CDTF">2008-06-20T20:41:14Z</dcterms:created>
  <dcterms:modified xsi:type="dcterms:W3CDTF">2020-03-18T09:08:50Z</dcterms:modified>
</cp:coreProperties>
</file>