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342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355" r:id="rId15"/>
    <p:sldId id="270" r:id="rId16"/>
    <p:sldId id="271" r:id="rId17"/>
    <p:sldId id="272" r:id="rId18"/>
    <p:sldId id="275" r:id="rId19"/>
    <p:sldId id="345" r:id="rId20"/>
    <p:sldId id="274" r:id="rId21"/>
    <p:sldId id="346" r:id="rId22"/>
    <p:sldId id="273" r:id="rId23"/>
    <p:sldId id="347" r:id="rId24"/>
    <p:sldId id="280" r:id="rId25"/>
    <p:sldId id="351" r:id="rId26"/>
    <p:sldId id="283" r:id="rId27"/>
    <p:sldId id="353" r:id="rId28"/>
    <p:sldId id="281" r:id="rId29"/>
    <p:sldId id="352" r:id="rId30"/>
    <p:sldId id="282" r:id="rId31"/>
    <p:sldId id="285" r:id="rId32"/>
    <p:sldId id="286" r:id="rId33"/>
    <p:sldId id="287" r:id="rId34"/>
    <p:sldId id="298" r:id="rId35"/>
    <p:sldId id="300" r:id="rId36"/>
    <p:sldId id="308" r:id="rId37"/>
    <p:sldId id="309" r:id="rId38"/>
    <p:sldId id="311" r:id="rId39"/>
    <p:sldId id="314" r:id="rId40"/>
    <p:sldId id="318" r:id="rId41"/>
    <p:sldId id="319" r:id="rId42"/>
    <p:sldId id="320" r:id="rId43"/>
    <p:sldId id="321" r:id="rId44"/>
    <p:sldId id="331" r:id="rId4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theme" Target="theme/theme1.xml"/><Relationship Id="rId8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08BD9-CC13-4144-8D37-ADBD141DC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41906-5248-4B0B-8D53-17C1A8D41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2E8BF-ADD2-4491-9C37-E849D5E69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180B1-800E-49AA-8C5B-E0C030E84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3881C-BB69-4F9B-95FF-E0E3F9E0B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7DDB0-2454-4EE5-BF3E-7E8D2C357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5BD18-C531-47F7-8E75-F5217936D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45A99-240A-494B-A46D-BACFA073DA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6DC4D-51CD-4EA7-8C03-662AE8192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B8F3E-A5D4-49EB-B644-E640E760D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A0CC0-E8BD-4F0B-A66B-2B47A4F94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3E7784D-DC30-492E-A21A-B6C01B5F7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8000" smtClean="0"/>
              <a:t>Chapter 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6600" smtClean="0"/>
              <a:t>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Project Development and Contract Procedures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The major steps in the construction contracting process include:</a:t>
            </a:r>
          </a:p>
          <a:p>
            <a:pPr lvl="1" eaLnBrk="1" hangingPunct="1"/>
            <a:r>
              <a:rPr lang="en-US" smtClean="0"/>
              <a:t>bid solicitation, </a:t>
            </a:r>
          </a:p>
          <a:p>
            <a:pPr lvl="1" eaLnBrk="1" hangingPunct="1"/>
            <a:r>
              <a:rPr lang="en-US" smtClean="0"/>
              <a:t>bid preparation, </a:t>
            </a:r>
          </a:p>
          <a:p>
            <a:pPr lvl="1" eaLnBrk="1" hangingPunct="1"/>
            <a:r>
              <a:rPr lang="en-US" smtClean="0"/>
              <a:t>bid submission, </a:t>
            </a:r>
          </a:p>
          <a:p>
            <a:pPr lvl="1" eaLnBrk="1" hangingPunct="1"/>
            <a:r>
              <a:rPr lang="en-US" smtClean="0"/>
              <a:t>contract award, and </a:t>
            </a:r>
          </a:p>
          <a:p>
            <a:pPr lvl="1" eaLnBrk="1" hangingPunct="1"/>
            <a:r>
              <a:rPr lang="en-US" smtClean="0"/>
              <a:t>contract administration.</a:t>
            </a:r>
          </a:p>
          <a:p>
            <a:pPr eaLnBrk="1" hangingPunct="1"/>
            <a:r>
              <a:rPr lang="en-US" smtClean="0"/>
              <a:t>These activities are described in Chapter 18.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Project Development and Contract Procedures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sz="2800" smtClean="0"/>
              <a:t>For major projects: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smtClean="0"/>
              <a:t>Recognition of the need for the project.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smtClean="0"/>
              <a:t>Determination of the technical and financial feasibility of the project.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smtClean="0"/>
              <a:t>Preparation of detailed plans, specifications, and cost estimates for the project.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smtClean="0"/>
              <a:t>Approval by regulatory agencies. This involves ascertaining compliance with:</a:t>
            </a:r>
          </a:p>
          <a:p>
            <a:pPr marL="1314450" lvl="2" indent="-457200" eaLnBrk="1" hangingPunct="1"/>
            <a:r>
              <a:rPr lang="en-US" sz="2000" smtClean="0"/>
              <a:t>zoning regulations, </a:t>
            </a:r>
          </a:p>
          <a:p>
            <a:pPr marL="1314450" lvl="2" indent="-457200" eaLnBrk="1" hangingPunct="1"/>
            <a:r>
              <a:rPr lang="en-US" sz="2000" smtClean="0"/>
              <a:t>building codes, and </a:t>
            </a:r>
          </a:p>
          <a:p>
            <a:pPr marL="1314450" lvl="2" indent="-457200" eaLnBrk="1" hangingPunct="1"/>
            <a:r>
              <a:rPr lang="en-US" sz="2000" smtClean="0"/>
              <a:t>environmental and other regulations.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Project Development and Contract Procedures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small projects:</a:t>
            </a:r>
          </a:p>
          <a:p>
            <a:pPr lvl="1" eaLnBrk="1" hangingPunct="1"/>
            <a:r>
              <a:rPr lang="en-US" smtClean="0"/>
              <a:t>many of previous steps may be accomplished on a very informal basis.</a:t>
            </a:r>
          </a:p>
          <a:p>
            <a:pPr eaLnBrk="1" hangingPunct="1"/>
            <a:r>
              <a:rPr lang="en-US" smtClean="0"/>
              <a:t>For large or complex projects:</a:t>
            </a:r>
          </a:p>
          <a:p>
            <a:pPr lvl="1" eaLnBrk="1" hangingPunct="1"/>
            <a:r>
              <a:rPr lang="en-US" smtClean="0"/>
              <a:t>this process may require years to complete.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/>
          <a:lstStyle/>
          <a:p>
            <a:pPr eaLnBrk="1" hangingPunct="1"/>
            <a:r>
              <a:rPr lang="en-US" sz="4000" b="1" smtClean="0"/>
              <a:t>How Construction Is Accomplished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principal methods by which facilities are constructed are illustrated in Figures 1-5 to 1-9. These include: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smtClean="0"/>
              <a:t>Construction employing an owner construction force.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smtClean="0"/>
              <a:t>Owner management of construction.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smtClean="0"/>
              <a:t>Construction by a general contractor.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smtClean="0"/>
              <a:t>Construction using a design/build(turnkey) contract. 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sz="2400" smtClean="0"/>
              <a:t>Construction utilizing a construction management contract.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4000" b="1" smtClean="0"/>
              <a:t>1. Construction employing an owner construction force.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/>
            <a:r>
              <a:rPr lang="en-US" smtClean="0"/>
              <a:t>Many large industrial organizations, as well as a number of governmental agencies, possess their own construction forces. (Figure 1-5)</a:t>
            </a:r>
          </a:p>
          <a:p>
            <a:pPr eaLnBrk="1" hangingPunct="1"/>
            <a:r>
              <a:rPr lang="en-US" smtClean="0"/>
              <a:t>these forces are utilized primarily for performing repair, maintenance, and alteration work,</a:t>
            </a:r>
          </a:p>
          <a:p>
            <a:pPr eaLnBrk="1" hangingPunct="1"/>
            <a:r>
              <a:rPr lang="en-US" smtClean="0"/>
              <a:t>they are often capable of undertaking new construction projects.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838200"/>
            <a:ext cx="685800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pPr marL="342900" indent="-342900" eaLnBrk="1" hangingPunct="1"/>
            <a:r>
              <a:rPr lang="en-US" sz="4000" b="1" smtClean="0"/>
              <a:t>2. Owner management of construction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frequently, owners utilize their construction staffs to manage their new construction (Figure 1-6). </a:t>
            </a:r>
          </a:p>
          <a:p>
            <a:pPr eaLnBrk="1" hangingPunct="1"/>
            <a:r>
              <a:rPr lang="en-US" smtClean="0"/>
              <a:t>The work may be carried out by:</a:t>
            </a:r>
          </a:p>
          <a:p>
            <a:pPr lvl="1" eaLnBrk="1" hangingPunct="1"/>
            <a:r>
              <a:rPr lang="en-US" smtClean="0"/>
              <a:t>workers hired directly by the owner (force account), </a:t>
            </a:r>
          </a:p>
          <a:p>
            <a:pPr lvl="1" eaLnBrk="1" hangingPunct="1"/>
            <a:r>
              <a:rPr lang="en-US" smtClean="0"/>
              <a:t>by specialty contractors, or </a:t>
            </a:r>
          </a:p>
          <a:p>
            <a:pPr lvl="1" eaLnBrk="1" hangingPunct="1"/>
            <a:r>
              <a:rPr lang="en-US" smtClean="0"/>
              <a:t>by a combination of these two methods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762000"/>
            <a:ext cx="8610600" cy="579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4000" b="1" dirty="0" smtClean="0">
                <a:latin typeface="+mj-lt"/>
                <a:ea typeface="+mj-ea"/>
                <a:cs typeface="+mj-cs"/>
              </a:rPr>
              <a:t>3. Construction by a general contractor.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Construction by a general contractor operating under a prime contract is probably the most common method of having a facility constructed (Figure 1-7).</a:t>
            </a:r>
          </a:p>
          <a:p>
            <a:pPr eaLnBrk="1" hangingPunct="1"/>
            <a:r>
              <a:rPr lang="en-US" sz="2800" smtClean="0"/>
              <a:t>However, two newer methods of obtaining construction services are finding increasing use:</a:t>
            </a:r>
          </a:p>
          <a:p>
            <a:pPr lvl="1" eaLnBrk="1" hangingPunct="1"/>
            <a:r>
              <a:rPr lang="en-US" sz="2400" smtClean="0"/>
              <a:t>design/build (or turnkey) construction and</a:t>
            </a:r>
          </a:p>
          <a:p>
            <a:pPr lvl="1" eaLnBrk="1" hangingPunct="1"/>
            <a:r>
              <a:rPr lang="en-US" sz="2400" smtClean="0"/>
              <a:t>construction utilizing a construction management contract.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"/>
            <a:ext cx="8686800" cy="524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5791200"/>
            <a:ext cx="38862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1-1 THE CONSTRUCTION INDUSTRY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construction contracting is a very competitive business with a high rate of bankruptcy.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construction is extremely important, it is also essential that construction professionals have knowledge of the business and management aspects of the profession.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pPr eaLnBrk="1" hangingPunct="1"/>
            <a:r>
              <a:rPr lang="en-US" sz="4000" b="1" smtClean="0"/>
              <a:t>4. Construction using a design/build(turnkey) contract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an owner contracts with a firm to both design and build a facility meeting certain specified (usually, performance-oriented) requirements. (Figure 1-8),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Such contracts are frequently utilized by construction firms that specialize in a particular type of construction and possess standard designs which they modify to suit the owner's needs.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8600"/>
            <a:ext cx="5889625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388620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pPr eaLnBrk="1" hangingPunct="1"/>
            <a:r>
              <a:rPr lang="en-US" sz="4000" b="1" smtClean="0"/>
              <a:t>4. Construction using a design/build(turnkey) contract</a:t>
            </a:r>
            <a:endParaRPr lang="en-US" sz="40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smtClean="0"/>
              <a:t>Since the same organization is both designing and building the facility,</a:t>
            </a:r>
          </a:p>
          <a:p>
            <a:pPr lvl="1" eaLnBrk="1" hangingPunct="1"/>
            <a:r>
              <a:rPr lang="en-US" smtClean="0"/>
              <a:t>coordination problems are minimized and </a:t>
            </a:r>
          </a:p>
          <a:p>
            <a:pPr lvl="1" eaLnBrk="1" hangingPunct="1"/>
            <a:r>
              <a:rPr lang="en-US" smtClean="0"/>
              <a:t>construction can begin before completion of final design.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4. Construction using a </a:t>
            </a:r>
            <a:r>
              <a:rPr lang="en-US" sz="4000" b="1" dirty="0" smtClean="0"/>
              <a:t>design/build (</a:t>
            </a:r>
            <a:r>
              <a:rPr lang="en-US" sz="4000" b="1" dirty="0" smtClean="0"/>
              <a:t>turnkey) contract</a:t>
            </a:r>
            <a:endParaRPr lang="en-US" sz="40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Under </a:t>
            </a:r>
            <a:r>
              <a:rPr lang="en-US" sz="2800" dirty="0" smtClean="0"/>
              <a:t>conventional construction procedures it is also possible to begin construction before design has been completed. 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In </a:t>
            </a:r>
            <a:r>
              <a:rPr lang="en-US" sz="2400" dirty="0" smtClean="0"/>
              <a:t>this case, the construction contract is normally on a cost-reimbursement basis. 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This </a:t>
            </a:r>
            <a:r>
              <a:rPr lang="en-US" sz="2400" dirty="0" smtClean="0"/>
              <a:t>type of construction is referred to as </a:t>
            </a:r>
            <a:r>
              <a:rPr lang="en-US" sz="2400" i="1" dirty="0" smtClean="0"/>
              <a:t>fast-track </a:t>
            </a:r>
            <a:r>
              <a:rPr lang="en-US" sz="2400" dirty="0" smtClean="0"/>
              <a:t>construction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The major disadvantages of the design/build concept are: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difficulty of obtaining competition between suppliers and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complexity of evaluating their proposals.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pPr marL="342900" indent="-342900" eaLnBrk="1" hangingPunct="1"/>
            <a:r>
              <a:rPr lang="en-US" sz="3600" b="1" smtClean="0"/>
              <a:t>5. Construction utilizing a construction management contract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It is also somewhat different from the conventional construction procedure. (Figure 1-9)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Under the usual arrangement, also known as Agency Construction Management,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 professional </a:t>
            </a:r>
            <a:r>
              <a:rPr lang="en-US" sz="2800" i="1" dirty="0" smtClean="0"/>
              <a:t>construction manager </a:t>
            </a:r>
            <a:r>
              <a:rPr lang="en-US" sz="2800" dirty="0" smtClean="0"/>
              <a:t>(CM) acts as the owner's agent to direct both the </a:t>
            </a:r>
            <a:r>
              <a:rPr lang="en-US" sz="2800" u="sng" dirty="0" smtClean="0"/>
              <a:t>design</a:t>
            </a:r>
            <a:r>
              <a:rPr lang="en-US" sz="2800" dirty="0" smtClean="0"/>
              <a:t> and </a:t>
            </a:r>
            <a:r>
              <a:rPr lang="en-US" sz="2800" u="sng" dirty="0" smtClean="0"/>
              <a:t>construction</a:t>
            </a:r>
            <a:r>
              <a:rPr lang="en-US" sz="2800" dirty="0" smtClean="0"/>
              <a:t> of a facility.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Three separate contracts are awarded by the owner for design, construction, and construction management of the project.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04800"/>
            <a:ext cx="61468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38100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pPr eaLnBrk="1" hangingPunct="1"/>
            <a:r>
              <a:rPr lang="en-US" sz="4000" b="1" smtClean="0"/>
              <a:t>5. Construction utilizing a construction management contract</a:t>
            </a:r>
            <a:endParaRPr lang="en-US" sz="40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7630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Offers </a:t>
            </a:r>
            <a:r>
              <a:rPr lang="en-US" dirty="0" smtClean="0"/>
              <a:t>potential savings in both time and cost.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Disadvantage: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 smtClean="0"/>
              <a:t>construction manager (CM) typically assumes little or no financial responsibility for the </a:t>
            </a:r>
            <a:r>
              <a:rPr lang="en-US" dirty="0" smtClean="0"/>
              <a:t>project.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Therefore, the cost </a:t>
            </a:r>
            <a:r>
              <a:rPr lang="en-US" dirty="0" smtClean="0"/>
              <a:t>of his/her services may outweigh any savings resulting from improved coordination between design and construction.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pPr eaLnBrk="1" hangingPunct="1"/>
            <a:r>
              <a:rPr lang="en-US" sz="4000" b="1" smtClean="0"/>
              <a:t>5. Construction utilizing a construction management contract</a:t>
            </a:r>
            <a:endParaRPr lang="en-US" sz="40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There is another, less common form of construction management contract known as Guaranteed Maximum Price Construction Management.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Under this arrangement,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construction manager guarantees that the project cost will not exceed a specified amount.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construction contract is normally held by the construction manager because of sharing Risk.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1-3 CODES AND REGULATIONS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United </a:t>
            </a:r>
            <a:r>
              <a:rPr lang="en-US" dirty="0" smtClean="0"/>
              <a:t>States </a:t>
            </a:r>
            <a:r>
              <a:rPr lang="en-US" dirty="0" smtClean="0"/>
              <a:t>governmental regulations</a:t>
            </a:r>
            <a:r>
              <a:rPr lang="en-US" dirty="0" smtClean="0"/>
              <a:t> </a:t>
            </a:r>
            <a:r>
              <a:rPr lang="en-US" dirty="0" smtClean="0"/>
              <a:t>for Construction:</a:t>
            </a:r>
          </a:p>
          <a:p>
            <a:pPr lvl="1" eaLnBrk="1" hangingPunct="1"/>
            <a:r>
              <a:rPr lang="en-US" dirty="0" smtClean="0"/>
              <a:t>Building </a:t>
            </a:r>
            <a:r>
              <a:rPr lang="en-US" dirty="0" smtClean="0"/>
              <a:t>codes, </a:t>
            </a:r>
          </a:p>
          <a:p>
            <a:pPr lvl="1" eaLnBrk="1" hangingPunct="1"/>
            <a:r>
              <a:rPr lang="en-US" dirty="0" smtClean="0"/>
              <a:t>Zoning </a:t>
            </a:r>
            <a:r>
              <a:rPr lang="en-US" dirty="0" smtClean="0"/>
              <a:t>regulations, </a:t>
            </a:r>
            <a:r>
              <a:rPr lang="en-US" dirty="0" smtClean="0"/>
              <a:t>and </a:t>
            </a:r>
            <a:endParaRPr lang="en-US" dirty="0" smtClean="0"/>
          </a:p>
          <a:p>
            <a:pPr lvl="1" eaLnBrk="1" hangingPunct="1"/>
            <a:r>
              <a:rPr lang="en-US" dirty="0" smtClean="0"/>
              <a:t>Environmental regulations</a:t>
            </a:r>
            <a:r>
              <a:rPr lang="en-US" dirty="0" smtClean="0"/>
              <a:t>.</a:t>
            </a:r>
            <a:endParaRPr lang="en-US" dirty="0" smtClean="0"/>
          </a:p>
          <a:p>
            <a:pPr lvl="1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Building Codes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Building </a:t>
            </a:r>
            <a:r>
              <a:rPr lang="en-US" i="1" dirty="0" smtClean="0"/>
              <a:t>codes</a:t>
            </a:r>
            <a:r>
              <a:rPr lang="en-US" dirty="0" smtClean="0"/>
              <a:t>:</a:t>
            </a:r>
            <a:r>
              <a:rPr lang="en-US" i="1" dirty="0" smtClean="0"/>
              <a:t> </a:t>
            </a:r>
            <a:r>
              <a:rPr lang="en-US" dirty="0" smtClean="0"/>
              <a:t>of </a:t>
            </a:r>
            <a:r>
              <a:rPr lang="en-US" dirty="0" smtClean="0"/>
              <a:t>public safety provide minimum design and construction standards for structural and fire safety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i="1" dirty="0" smtClean="0"/>
              <a:t>Zoning </a:t>
            </a:r>
            <a:r>
              <a:rPr lang="en-US" i="1" dirty="0" smtClean="0"/>
              <a:t>regulations: </a:t>
            </a:r>
            <a:r>
              <a:rPr lang="en-US" dirty="0" smtClean="0"/>
              <a:t>control land use, limit the size, type, and density of structures (commercial, residential, industrial</a:t>
            </a:r>
            <a:r>
              <a:rPr lang="en-US" dirty="0" smtClean="0"/>
              <a:t>)</a:t>
            </a:r>
          </a:p>
          <a:p>
            <a:pPr eaLnBrk="1" hangingPunct="1"/>
            <a:endParaRPr lang="en-US" dirty="0" smtClean="0"/>
          </a:p>
          <a:p>
            <a:pPr lvl="1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Construction Contractors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i="1" smtClean="0"/>
              <a:t>Construction contractors </a:t>
            </a:r>
            <a:r>
              <a:rPr lang="en-US" sz="2800" smtClean="0"/>
              <a:t>(or simply </a:t>
            </a:r>
            <a:r>
              <a:rPr lang="en-US" sz="2800" i="1" smtClean="0"/>
              <a:t>contractors) </a:t>
            </a:r>
            <a:r>
              <a:rPr lang="en-US" sz="2800" smtClean="0"/>
              <a:t>are</a:t>
            </a:r>
            <a:r>
              <a:rPr lang="en-US" sz="2800" i="1" smtClean="0"/>
              <a:t> </a:t>
            </a:r>
            <a:r>
              <a:rPr lang="en-US" sz="2800" smtClean="0"/>
              <a:t>companies and individuals engaged in the business of construction  </a:t>
            </a:r>
          </a:p>
          <a:p>
            <a:pPr eaLnBrk="1" hangingPunct="1"/>
            <a:r>
              <a:rPr lang="en-US" sz="2800" smtClean="0"/>
              <a:t>There are two types of contractors:</a:t>
            </a:r>
          </a:p>
          <a:p>
            <a:pPr lvl="1" eaLnBrk="1" hangingPunct="1"/>
            <a:r>
              <a:rPr lang="en-US" sz="2400" smtClean="0"/>
              <a:t>General Contractor</a:t>
            </a:r>
          </a:p>
          <a:p>
            <a:pPr lvl="1" eaLnBrk="1" hangingPunct="1"/>
            <a:r>
              <a:rPr lang="en-US" sz="2400" smtClean="0"/>
              <a:t>Specialist Contractor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Environmental regulations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 </a:t>
            </a:r>
            <a:r>
              <a:rPr lang="en-US" dirty="0" smtClean="0"/>
              <a:t>protect the public and environment by controlling such factors as:</a:t>
            </a:r>
          </a:p>
          <a:p>
            <a:pPr lvl="1" eaLnBrk="1" hangingPunct="1"/>
            <a:r>
              <a:rPr lang="en-US" dirty="0" smtClean="0"/>
              <a:t>water usage, </a:t>
            </a:r>
          </a:p>
          <a:p>
            <a:pPr lvl="1" eaLnBrk="1" hangingPunct="1"/>
            <a:r>
              <a:rPr lang="en-US" dirty="0" smtClean="0"/>
              <a:t>vehicular traffic, </a:t>
            </a:r>
          </a:p>
          <a:p>
            <a:pPr lvl="1" eaLnBrk="1" hangingPunct="1"/>
            <a:r>
              <a:rPr lang="en-US" dirty="0" smtClean="0"/>
              <a:t>precipitation runoff, </a:t>
            </a:r>
          </a:p>
          <a:p>
            <a:pPr lvl="1" eaLnBrk="1" hangingPunct="1"/>
            <a:r>
              <a:rPr lang="en-US" dirty="0" smtClean="0"/>
              <a:t>waste disposal, and </a:t>
            </a:r>
          </a:p>
          <a:p>
            <a:pPr lvl="1" eaLnBrk="1" hangingPunct="1"/>
            <a:r>
              <a:rPr lang="en-US" dirty="0" smtClean="0"/>
              <a:t>preservation of beaches and wetlands.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1-4 STATE OF THE INDUSTRY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Construction </a:t>
            </a:r>
            <a:r>
              <a:rPr lang="en-US" b="1" dirty="0" smtClean="0"/>
              <a:t>Productivity</a:t>
            </a:r>
          </a:p>
          <a:p>
            <a:pPr lvl="1"/>
            <a:r>
              <a:rPr lang="en-US" dirty="0" smtClean="0"/>
              <a:t>It will be covered in Chapter 20.</a:t>
            </a:r>
            <a:endParaRPr lang="en-US" dirty="0" smtClean="0"/>
          </a:p>
          <a:p>
            <a:r>
              <a:rPr lang="en-US" b="1" dirty="0" smtClean="0"/>
              <a:t>Reducing Construction Costs</a:t>
            </a:r>
            <a:endParaRPr lang="en-US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Reducing Construction Costs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Design Phase: standard material and sizes,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Construction Phase: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Good work planning.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Careful selection and training of workers and managers. 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Efficient scheduling of labor, materials, and equipment.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Proper organization of work. 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Use of laborsaving techniques such as prefabrication and preassembly.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Minimizing rework through timely quality control. </a:t>
            </a:r>
          </a:p>
          <a:p>
            <a:pPr marL="914400" lvl="1" indent="-457200" eaLnBrk="1" hangingPunct="1">
              <a:lnSpc>
                <a:spcPct val="90000"/>
              </a:lnSpc>
              <a:buFontTx/>
              <a:buAutoNum type="arabicPeriod"/>
            </a:pPr>
            <a:r>
              <a:rPr lang="en-US" sz="2400" smtClean="0"/>
              <a:t>Preventing accidents through good safety procedures.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1-5 CONSTRUCTION MANAGEMENT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Construction Management</a:t>
            </a:r>
          </a:p>
          <a:p>
            <a:pPr eaLnBrk="1" hangingPunct="1"/>
            <a:r>
              <a:rPr lang="en-US" b="1" smtClean="0"/>
              <a:t>Quality control</a:t>
            </a:r>
          </a:p>
          <a:p>
            <a:pPr eaLnBrk="1" hangingPunct="1"/>
            <a:r>
              <a:rPr lang="en-US" b="1" smtClean="0"/>
              <a:t>Reasons for Construction Company Failure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Elements of Construction Management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392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Such poor management practices, if long continued, will inevitably lead to contractor failure.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Other important responsibilities for every construction manager could be:</a:t>
            </a:r>
          </a:p>
          <a:p>
            <a:pPr lvl="1" eaLnBrk="1" hangingPunct="1"/>
            <a:r>
              <a:rPr lang="en-US" dirty="0" smtClean="0"/>
              <a:t>workers and subcontractors, </a:t>
            </a:r>
          </a:p>
          <a:p>
            <a:pPr lvl="1" eaLnBrk="1" hangingPunct="1"/>
            <a:r>
              <a:rPr lang="en-US" dirty="0" smtClean="0"/>
              <a:t>equipment and construction plant, </a:t>
            </a:r>
          </a:p>
          <a:p>
            <a:pPr lvl="1" eaLnBrk="1" hangingPunct="1"/>
            <a:r>
              <a:rPr lang="en-US" dirty="0" smtClean="0"/>
              <a:t>material, </a:t>
            </a:r>
          </a:p>
          <a:p>
            <a:pPr lvl="1" eaLnBrk="1" hangingPunct="1"/>
            <a:r>
              <a:rPr lang="en-US" dirty="0" smtClean="0"/>
              <a:t>money (income, expenditure, and cash flow), and </a:t>
            </a:r>
          </a:p>
          <a:p>
            <a:pPr lvl="1" eaLnBrk="1" hangingPunct="1"/>
            <a:r>
              <a:rPr lang="en-US" dirty="0" smtClean="0"/>
              <a:t>time.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458200" cy="11430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Elements of Construction Management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Skillful construction management results in project completion </a:t>
            </a:r>
            <a:r>
              <a:rPr lang="en-US" u="sng" dirty="0" smtClean="0"/>
              <a:t>on time</a:t>
            </a:r>
            <a:r>
              <a:rPr lang="en-US" dirty="0" smtClean="0"/>
              <a:t> and </a:t>
            </a:r>
            <a:r>
              <a:rPr lang="en-US" u="sng" dirty="0" smtClean="0"/>
              <a:t>within budget</a:t>
            </a:r>
            <a:r>
              <a:rPr lang="en-US" dirty="0" smtClean="0"/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Other important responsibilities for every construction manager could be: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safety,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worker morale,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public and professional relations,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productivity improvement,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Innovation.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Quality Management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Steps </a:t>
            </a:r>
            <a:r>
              <a:rPr lang="en-US" dirty="0" smtClean="0"/>
              <a:t>must be taken to ensure that the constructed project meets the requirements established by the designer in the project plans and specifications.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Quality Management (QM)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Quality Management</a:t>
            </a:r>
            <a:r>
              <a:rPr lang="en-US" smtClean="0"/>
              <a:t> (QM) includes such activities as:</a:t>
            </a:r>
          </a:p>
          <a:p>
            <a:pPr lvl="1" eaLnBrk="1" hangingPunct="1"/>
            <a:r>
              <a:rPr lang="en-US" smtClean="0"/>
              <a:t>specification development, </a:t>
            </a:r>
          </a:p>
          <a:p>
            <a:pPr lvl="1" eaLnBrk="1" hangingPunct="1"/>
            <a:r>
              <a:rPr lang="en-US" smtClean="0"/>
              <a:t>process control, </a:t>
            </a:r>
          </a:p>
          <a:p>
            <a:pPr lvl="1" eaLnBrk="1" hangingPunct="1"/>
            <a:r>
              <a:rPr lang="en-US" smtClean="0"/>
              <a:t>product acceptance, </a:t>
            </a:r>
          </a:p>
          <a:p>
            <a:pPr lvl="1" eaLnBrk="1" hangingPunct="1"/>
            <a:r>
              <a:rPr lang="en-US" smtClean="0"/>
              <a:t>laboratory and technician certification, </a:t>
            </a:r>
          </a:p>
          <a:p>
            <a:pPr lvl="1" eaLnBrk="1" hangingPunct="1"/>
            <a:r>
              <a:rPr lang="en-US" smtClean="0"/>
              <a:t>training, and communication.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Quality Control (QC),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It is a part of the </a:t>
            </a:r>
            <a:r>
              <a:rPr lang="en-US" sz="2800" i="1" smtClean="0"/>
              <a:t>Quality Management </a:t>
            </a:r>
            <a:r>
              <a:rPr lang="en-US" sz="2800" smtClean="0"/>
              <a:t>process, </a:t>
            </a:r>
          </a:p>
          <a:p>
            <a:pPr eaLnBrk="1" hangingPunct="1"/>
            <a:r>
              <a:rPr lang="en-US" sz="2800" smtClean="0"/>
              <a:t>It is primarily concerned with the process control function. </a:t>
            </a:r>
          </a:p>
          <a:p>
            <a:pPr eaLnBrk="1" hangingPunct="1"/>
            <a:r>
              <a:rPr lang="en-US" sz="2800" i="1" smtClean="0"/>
              <a:t>Quality Control </a:t>
            </a:r>
            <a:r>
              <a:rPr lang="en-US" sz="2800" smtClean="0"/>
              <a:t>is most effective when performed by the contractor.</a:t>
            </a:r>
          </a:p>
          <a:p>
            <a:pPr lvl="1" eaLnBrk="1" hangingPunct="1"/>
            <a:r>
              <a:rPr lang="en-US" sz="2400" smtClean="0"/>
              <a:t>Since the contractor has the greatest control over the construction process.</a:t>
            </a:r>
          </a:p>
          <a:p>
            <a:pPr eaLnBrk="1" hangingPunct="1"/>
            <a:r>
              <a:rPr lang="en-US" sz="2800" smtClean="0"/>
              <a:t>the construction contractor is primarily responsible for construction quality.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Quality Assurance (QA)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pPr eaLnBrk="1" hangingPunct="1"/>
            <a:r>
              <a:rPr lang="en-US" smtClean="0"/>
              <a:t>It is inspections and tests performed by an owner's representative or government agency provide little more than spot checks</a:t>
            </a:r>
          </a:p>
          <a:p>
            <a:pPr lvl="1" eaLnBrk="1" hangingPunct="1"/>
            <a:r>
              <a:rPr lang="en-US" smtClean="0"/>
              <a:t> to verify that some particular aspect of the project meets minimum standards.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General Contractors</a:t>
            </a:r>
            <a:endParaRPr lang="en-US" b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They</a:t>
            </a:r>
            <a:r>
              <a:rPr lang="en-US" i="1" smtClean="0"/>
              <a:t> </a:t>
            </a:r>
            <a:r>
              <a:rPr lang="en-US" smtClean="0"/>
              <a:t>engage in a wide range of construction activities and execute most major construction projects. </a:t>
            </a:r>
          </a:p>
          <a:p>
            <a:pPr eaLnBrk="1" hangingPunct="1"/>
            <a:r>
              <a:rPr lang="en-US" smtClean="0"/>
              <a:t>When they enter into a contract with an owner to provide complete construction services, they are called </a:t>
            </a:r>
            <a:r>
              <a:rPr lang="en-US" i="1" smtClean="0"/>
              <a:t>prime contractors.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/>
          <a:lstStyle/>
          <a:p>
            <a:pPr eaLnBrk="1" hangingPunct="1"/>
            <a:r>
              <a:rPr lang="en-US" sz="4000" b="1" smtClean="0"/>
              <a:t>Reasons for Construction Company Failure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Some major factors are:</a:t>
            </a:r>
          </a:p>
          <a:p>
            <a:pPr marL="971550" lvl="1" indent="-51435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lack of capital, </a:t>
            </a:r>
          </a:p>
          <a:p>
            <a:pPr marL="971550" lvl="1" indent="-51435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poor cost estimating, </a:t>
            </a:r>
          </a:p>
          <a:p>
            <a:pPr marL="971550" lvl="1" indent="-51435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inadequate cost accounting, and </a:t>
            </a:r>
          </a:p>
          <a:p>
            <a:pPr marL="971550" lvl="1" indent="-51435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lack of general management ability.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Specialty Contractors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i="1" u="sng" smtClean="0"/>
              <a:t>Special Contractors </a:t>
            </a:r>
            <a:r>
              <a:rPr lang="en-US" sz="2800" smtClean="0"/>
              <a:t>limit their activities to one or more construction specialties, such as: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electrical work, plumbing, heating and ventilating, or earthmoving.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They are referred as </a:t>
            </a:r>
            <a:r>
              <a:rPr lang="en-US" sz="2800" i="1" smtClean="0"/>
              <a:t>subcontractors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Because they are operating under subcontracts between themselves and the prime contractor.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Subcontractors &amp; </a:t>
            </a:r>
            <a:br>
              <a:rPr lang="en-US" b="1" smtClean="0"/>
            </a:br>
            <a:r>
              <a:rPr lang="en-US" b="1" smtClean="0"/>
              <a:t>Prim contractors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The terms "subcontractor" and "prime contractor" are defined by the contract arrangement involved,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not by the work classification of the contractors themselves.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 specialty contractor employed by an owner to carry out a particular project might employ a general contractor to execute some phase of the project. In this situation: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the specialty contractor becomes the prime contractor for the project and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the general contractor becomes a subcontractor.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Construction Industry Divisions</a:t>
            </a:r>
            <a:r>
              <a:rPr lang="en-US" sz="4000" smtClean="0"/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major divisions of the construction industry consist of:</a:t>
            </a:r>
          </a:p>
          <a:p>
            <a:pPr lvl="1" eaLnBrk="1" hangingPunct="1"/>
            <a:r>
              <a:rPr lang="en-US" smtClean="0"/>
              <a:t>building construction ("vertical construction")</a:t>
            </a:r>
          </a:p>
          <a:p>
            <a:pPr lvl="2" eaLnBrk="1" hangingPunct="1"/>
            <a:r>
              <a:rPr lang="en-US" smtClean="0"/>
              <a:t>residential and nonresidential</a:t>
            </a:r>
          </a:p>
          <a:p>
            <a:pPr lvl="1" eaLnBrk="1" hangingPunct="1"/>
            <a:r>
              <a:rPr lang="en-US" smtClean="0"/>
              <a:t>heavy construction ("horizontal construction").</a:t>
            </a:r>
          </a:p>
          <a:p>
            <a:pPr lvl="2" eaLnBrk="1" hangingPunct="1"/>
            <a:r>
              <a:rPr lang="en-US" smtClean="0"/>
              <a:t>highways, airports, railroads, bridges, canals, harbors, dams, and other major public works.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specialty divisions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specialty divisions of the construction industry sometimes used include:</a:t>
            </a:r>
          </a:p>
          <a:p>
            <a:pPr lvl="1" eaLnBrk="1" hangingPunct="1"/>
            <a:r>
              <a:rPr lang="en-US" smtClean="0"/>
              <a:t>industrial construction, </a:t>
            </a:r>
          </a:p>
          <a:p>
            <a:pPr lvl="1" eaLnBrk="1" hangingPunct="1"/>
            <a:r>
              <a:rPr lang="en-US" smtClean="0"/>
              <a:t>process plant construction, </a:t>
            </a:r>
          </a:p>
          <a:p>
            <a:pPr lvl="1" eaLnBrk="1" hangingPunct="1"/>
            <a:r>
              <a:rPr lang="en-US" smtClean="0"/>
              <a:t>marine construction, and </a:t>
            </a:r>
          </a:p>
          <a:p>
            <a:pPr lvl="1" eaLnBrk="1" hangingPunct="1"/>
            <a:r>
              <a:rPr lang="en-US" smtClean="0"/>
              <a:t>utility construction.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/>
          <a:lstStyle/>
          <a:p>
            <a:pPr eaLnBrk="1" hangingPunct="1"/>
            <a:r>
              <a:rPr lang="en-US" sz="4000" b="1" smtClean="0"/>
              <a:t>1-2 THE CONSTRUCTION PROCESS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Project Development and Contract Procedures</a:t>
            </a:r>
            <a:endParaRPr lang="en-US" smtClean="0"/>
          </a:p>
          <a:p>
            <a:pPr eaLnBrk="1" hangingPunct="1"/>
            <a:r>
              <a:rPr lang="en-US" b="1" smtClean="0"/>
              <a:t>How Construction Is Accomplished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1C742A1CB18B43BA911248B3D1DA20" ma:contentTypeVersion="0" ma:contentTypeDescription="Create a new document." ma:contentTypeScope="" ma:versionID="317518d1fe4f9fc5e37dfb98adf3c062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07472BE-AE3A-464B-A376-1BEA6DC30C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14952D36-7C8E-4D11-BF66-FECC774A51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E42930-E70C-4098-A572-088345C193D8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E10A4BF5-0A92-49A2-81DD-7456368665B5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1539</Words>
  <Application>Microsoft Office PowerPoint</Application>
  <PresentationFormat>On-screen Show (4:3)</PresentationFormat>
  <Paragraphs>186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Default Design</vt:lpstr>
      <vt:lpstr>Chapter 1</vt:lpstr>
      <vt:lpstr>1-1 THE CONSTRUCTION INDUSTRY</vt:lpstr>
      <vt:lpstr>Construction Contractors</vt:lpstr>
      <vt:lpstr>General Contractors</vt:lpstr>
      <vt:lpstr>Specialty Contractors</vt:lpstr>
      <vt:lpstr>Subcontractors &amp;  Prim contractors</vt:lpstr>
      <vt:lpstr>Construction Industry Divisions </vt:lpstr>
      <vt:lpstr>Other specialty divisions</vt:lpstr>
      <vt:lpstr>1-2 THE CONSTRUCTION PROCESS</vt:lpstr>
      <vt:lpstr>Project Development and Contract Procedures</vt:lpstr>
      <vt:lpstr>Project Development and Contract Procedures</vt:lpstr>
      <vt:lpstr>Project Development and Contract Procedures</vt:lpstr>
      <vt:lpstr>How Construction Is Accomplished</vt:lpstr>
      <vt:lpstr>1. Construction employing an owner construction force.</vt:lpstr>
      <vt:lpstr>Slide 15</vt:lpstr>
      <vt:lpstr>2. Owner management of construction</vt:lpstr>
      <vt:lpstr>Slide 17</vt:lpstr>
      <vt:lpstr>3. Construction by a general contractor.</vt:lpstr>
      <vt:lpstr>Slide 19</vt:lpstr>
      <vt:lpstr>4. Construction using a design/build(turnkey) contract</vt:lpstr>
      <vt:lpstr>Slide 21</vt:lpstr>
      <vt:lpstr>4. Construction using a design/build(turnkey) contract</vt:lpstr>
      <vt:lpstr>4. Construction using a design/build (turnkey) contract</vt:lpstr>
      <vt:lpstr>5. Construction utilizing a construction management contract</vt:lpstr>
      <vt:lpstr>Slide 25</vt:lpstr>
      <vt:lpstr>5. Construction utilizing a construction management contract</vt:lpstr>
      <vt:lpstr>5. Construction utilizing a construction management contract</vt:lpstr>
      <vt:lpstr>1-3 CODES AND REGULATIONS</vt:lpstr>
      <vt:lpstr>Building Codes</vt:lpstr>
      <vt:lpstr>Environmental regulations</vt:lpstr>
      <vt:lpstr>1-4 STATE OF THE INDUSTRY</vt:lpstr>
      <vt:lpstr>Reducing Construction Costs</vt:lpstr>
      <vt:lpstr>1-5 CONSTRUCTION MANAGEMENT</vt:lpstr>
      <vt:lpstr>Elements of Construction Management</vt:lpstr>
      <vt:lpstr>Elements of Construction Management</vt:lpstr>
      <vt:lpstr>Quality Management</vt:lpstr>
      <vt:lpstr>Quality Management (QM)</vt:lpstr>
      <vt:lpstr>Quality Control (QC),</vt:lpstr>
      <vt:lpstr>Quality Assurance (QA)</vt:lpstr>
      <vt:lpstr>Reasons for Construction Company Failure</vt:lpstr>
    </vt:vector>
  </TitlesOfParts>
  <Company>King Saud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Khalid Al-Gahtani</dc:creator>
  <cp:lastModifiedBy>k</cp:lastModifiedBy>
  <cp:revision>51</cp:revision>
  <dcterms:created xsi:type="dcterms:W3CDTF">2007-09-13T18:31:38Z</dcterms:created>
  <dcterms:modified xsi:type="dcterms:W3CDTF">2011-04-12T15:31:21Z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