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60" r:id="rId4"/>
    <p:sldId id="262" r:id="rId5"/>
    <p:sldId id="263" r:id="rId6"/>
    <p:sldId id="265" r:id="rId7"/>
    <p:sldId id="266" r:id="rId8"/>
    <p:sldId id="258"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CFA85F-3FC8-4B44-9A69-3867CE0B9CC0}" type="datetimeFigureOut">
              <a:rPr lang="en-US" smtClean="0"/>
              <a:t>9/16/2013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719AA3-94B7-40BF-842C-294BD3B13B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FA85F-3FC8-4B44-9A69-3867CE0B9CC0}"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FA85F-3FC8-4B44-9A69-3867CE0B9CC0}"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FA85F-3FC8-4B44-9A69-3867CE0B9CC0}"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CFA85F-3FC8-4B44-9A69-3867CE0B9CC0}" type="datetimeFigureOut">
              <a:rPr lang="en-US" smtClean="0"/>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19AA3-94B7-40BF-842C-294BD3B13B5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CFA85F-3FC8-4B44-9A69-3867CE0B9CC0}" type="datetimeFigureOut">
              <a:rPr lang="en-US" smtClean="0"/>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CFA85F-3FC8-4B44-9A69-3867CE0B9CC0}" type="datetimeFigureOut">
              <a:rPr lang="en-US" smtClean="0"/>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CFA85F-3FC8-4B44-9A69-3867CE0B9CC0}" type="datetimeFigureOut">
              <a:rPr lang="en-US" smtClean="0"/>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FA85F-3FC8-4B44-9A69-3867CE0B9CC0}" type="datetimeFigureOut">
              <a:rPr lang="en-US" smtClean="0"/>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CFA85F-3FC8-4B44-9A69-3867CE0B9CC0}" type="datetimeFigureOut">
              <a:rPr lang="en-US" smtClean="0"/>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19AA3-94B7-40BF-842C-294BD3B13B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CFA85F-3FC8-4B44-9A69-3867CE0B9CC0}" type="datetimeFigureOut">
              <a:rPr lang="en-US" smtClean="0"/>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719AA3-94B7-40BF-842C-294BD3B13B5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CFA85F-3FC8-4B44-9A69-3867CE0B9CC0}" type="datetimeFigureOut">
              <a:rPr lang="en-US" smtClean="0"/>
              <a:t>9/16/2013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719AA3-94B7-40BF-842C-294BD3B13B5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1"/>
            <a:r>
              <a:rPr lang="ar-SA" dirty="0" smtClean="0"/>
              <a:t/>
            </a:r>
            <a:br>
              <a:rPr lang="ar-SA" dirty="0" smtClean="0"/>
            </a:br>
            <a:r>
              <a:rPr lang="ar-SA" sz="9600" dirty="0" smtClean="0"/>
              <a:t>الفن والجمال</a:t>
            </a:r>
            <a:endParaRPr lang="en-US" sz="9600" dirty="0"/>
          </a:p>
        </p:txBody>
      </p:sp>
    </p:spTree>
    <p:extLst>
      <p:ext uri="{BB962C8B-B14F-4D97-AF65-F5344CB8AC3E}">
        <p14:creationId xmlns:p14="http://schemas.microsoft.com/office/powerpoint/2010/main" val="95930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علاقة الفن بالجمال</a:t>
            </a:r>
            <a:endParaRPr lang="en-US" dirty="0"/>
          </a:p>
        </p:txBody>
      </p:sp>
      <p:sp>
        <p:nvSpPr>
          <p:cNvPr id="3" name="Content Placeholder 2"/>
          <p:cNvSpPr>
            <a:spLocks noGrp="1"/>
          </p:cNvSpPr>
          <p:nvPr>
            <p:ph idx="1"/>
          </p:nvPr>
        </p:nvSpPr>
        <p:spPr>
          <a:xfrm>
            <a:off x="457200" y="2316480"/>
            <a:ext cx="8229600" cy="4389120"/>
          </a:xfrm>
        </p:spPr>
        <p:txBody>
          <a:bodyPr/>
          <a:lstStyle/>
          <a:p>
            <a:pPr marL="0" indent="0" algn="ctr" rtl="1">
              <a:buNone/>
            </a:pPr>
            <a:r>
              <a:rPr lang="ar-SA" dirty="0" smtClean="0"/>
              <a:t>هل كل عمل فني جميل؟ وهل كل جمال فن</a:t>
            </a:r>
            <a:r>
              <a:rPr lang="ar-SA" dirty="0" smtClean="0"/>
              <a:t>؟</a:t>
            </a:r>
          </a:p>
          <a:p>
            <a:pPr marL="0" indent="0" algn="ctr" rtl="1">
              <a:buNone/>
            </a:pPr>
            <a:r>
              <a:rPr lang="ar-SA" dirty="0" smtClean="0"/>
              <a:t>هل نرى الجمال في القبح؟</a:t>
            </a:r>
            <a:endParaRPr lang="ar-SA" dirty="0" smtClean="0"/>
          </a:p>
          <a:p>
            <a:pPr marL="0" indent="0" algn="ctr" rtl="1">
              <a:buNone/>
            </a:pPr>
            <a:endParaRPr lang="ar-SA" dirty="0" smtClean="0"/>
          </a:p>
          <a:p>
            <a:pPr marL="0" indent="0" algn="ctr" rtl="1">
              <a:buNone/>
            </a:pPr>
            <a:r>
              <a:rPr lang="ar-SA" dirty="0" smtClean="0"/>
              <a:t>إن ما يطلق عليه فن ليس بالضرورة أن يكون جميل، إن الاستمتاع يكمن في صاحب التجربة وليس في العالم الخارجي.</a:t>
            </a:r>
            <a:endParaRPr lang="en-US" dirty="0"/>
          </a:p>
        </p:txBody>
      </p:sp>
    </p:spTree>
    <p:extLst>
      <p:ext uri="{BB962C8B-B14F-4D97-AF65-F5344CB8AC3E}">
        <p14:creationId xmlns:p14="http://schemas.microsoft.com/office/powerpoint/2010/main" val="273088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ar-SA" dirty="0" smtClean="0"/>
              <a:t>الفرق بين الجمال والفن</a:t>
            </a:r>
            <a:endParaRPr lang="en-US" dirty="0"/>
          </a:p>
        </p:txBody>
      </p:sp>
      <p:sp>
        <p:nvSpPr>
          <p:cNvPr id="3" name="Content Placeholder 2"/>
          <p:cNvSpPr>
            <a:spLocks noGrp="1"/>
          </p:cNvSpPr>
          <p:nvPr>
            <p:ph idx="1"/>
          </p:nvPr>
        </p:nvSpPr>
        <p:spPr>
          <a:xfrm>
            <a:off x="457200" y="1905000"/>
            <a:ext cx="8229600" cy="4648200"/>
          </a:xfrm>
        </p:spPr>
        <p:txBody>
          <a:bodyPr>
            <a:normAutofit fontScale="92500" lnSpcReduction="20000"/>
          </a:bodyPr>
          <a:lstStyle/>
          <a:p>
            <a:pPr marL="0" indent="0" algn="ctr" rtl="1">
              <a:buNone/>
            </a:pPr>
            <a:r>
              <a:rPr lang="ar-SA" dirty="0" smtClean="0">
                <a:solidFill>
                  <a:srgbClr val="FF0066"/>
                </a:solidFill>
              </a:rPr>
              <a:t>الفن</a:t>
            </a:r>
            <a:r>
              <a:rPr lang="ar-SA" dirty="0" smtClean="0"/>
              <a:t> 		يشير إلى العمل الإنتاجي </a:t>
            </a:r>
          </a:p>
          <a:p>
            <a:pPr marL="0" indent="0" algn="ctr" rtl="1">
              <a:buNone/>
            </a:pPr>
            <a:r>
              <a:rPr lang="ar-SA" dirty="0" smtClean="0">
                <a:solidFill>
                  <a:srgbClr val="FF0066"/>
                </a:solidFill>
              </a:rPr>
              <a:t>الجمال		</a:t>
            </a:r>
            <a:r>
              <a:rPr lang="ar-SA" dirty="0" smtClean="0"/>
              <a:t> يشير إلى الإدراك والاستمتاع</a:t>
            </a:r>
          </a:p>
          <a:p>
            <a:pPr marL="0" indent="0" algn="r" rtl="1">
              <a:buNone/>
            </a:pPr>
            <a:endParaRPr lang="ar-SA" sz="1500" dirty="0" smtClean="0"/>
          </a:p>
          <a:p>
            <a:pPr marL="0" indent="0" algn="just" rtl="1">
              <a:buNone/>
            </a:pPr>
            <a:r>
              <a:rPr lang="ar-SA" dirty="0" smtClean="0"/>
              <a:t>بالرغم من اشتراك الفن والجمال في أسس واحدة إلا أنه في بعض الأحيان يحتاج إلى فصل </a:t>
            </a:r>
            <a:r>
              <a:rPr lang="ar-SA" dirty="0" smtClean="0">
                <a:solidFill>
                  <a:srgbClr val="FF0066"/>
                </a:solidFill>
              </a:rPr>
              <a:t>الظاهرة الفنية </a:t>
            </a:r>
            <a:r>
              <a:rPr lang="ar-SA" dirty="0" smtClean="0"/>
              <a:t>من حيث هي </a:t>
            </a:r>
            <a:r>
              <a:rPr lang="ar-SA" dirty="0" smtClean="0">
                <a:solidFill>
                  <a:srgbClr val="FF0066"/>
                </a:solidFill>
              </a:rPr>
              <a:t>إبداع وخلق </a:t>
            </a:r>
            <a:r>
              <a:rPr lang="ar-SA" dirty="0" smtClean="0"/>
              <a:t>عن </a:t>
            </a:r>
            <a:r>
              <a:rPr lang="ar-SA" dirty="0" smtClean="0">
                <a:solidFill>
                  <a:srgbClr val="FF3300"/>
                </a:solidFill>
              </a:rPr>
              <a:t>المظاهر الجمالية </a:t>
            </a:r>
            <a:r>
              <a:rPr lang="ar-SA" dirty="0" smtClean="0"/>
              <a:t>من حيث هي </a:t>
            </a:r>
            <a:r>
              <a:rPr lang="ar-SA" dirty="0" smtClean="0">
                <a:solidFill>
                  <a:srgbClr val="FF3300"/>
                </a:solidFill>
              </a:rPr>
              <a:t>تذوق واستمتاع</a:t>
            </a:r>
          </a:p>
          <a:p>
            <a:pPr marL="0" indent="0" algn="r" rtl="1">
              <a:buNone/>
            </a:pPr>
            <a:endParaRPr lang="ar-SA" dirty="0" smtClean="0">
              <a:solidFill>
                <a:srgbClr val="FF3300"/>
              </a:solidFill>
            </a:endParaRPr>
          </a:p>
          <a:p>
            <a:pPr marL="0" indent="0" algn="ctr" rtl="1">
              <a:buNone/>
            </a:pPr>
            <a:r>
              <a:rPr lang="ar-SA" dirty="0">
                <a:solidFill>
                  <a:srgbClr val="FF3300"/>
                </a:solidFill>
              </a:rPr>
              <a:t>الظاهرة الفنية </a:t>
            </a:r>
            <a:r>
              <a:rPr lang="ar-SA" dirty="0" smtClean="0">
                <a:solidFill>
                  <a:srgbClr val="FF3300"/>
                </a:solidFill>
              </a:rPr>
              <a:t>		إبداع </a:t>
            </a:r>
            <a:r>
              <a:rPr lang="ar-SA" dirty="0">
                <a:solidFill>
                  <a:srgbClr val="FF3300"/>
                </a:solidFill>
              </a:rPr>
              <a:t>وخلق </a:t>
            </a:r>
            <a:endParaRPr lang="ar-SA" dirty="0" smtClean="0">
              <a:solidFill>
                <a:srgbClr val="FF3300"/>
              </a:solidFill>
            </a:endParaRPr>
          </a:p>
          <a:p>
            <a:pPr marL="0" indent="0" algn="ctr" rtl="1">
              <a:buNone/>
            </a:pPr>
            <a:r>
              <a:rPr lang="ar-SA" dirty="0">
                <a:solidFill>
                  <a:srgbClr val="FF3300"/>
                </a:solidFill>
              </a:rPr>
              <a:t>المظاهر الجمالية </a:t>
            </a:r>
            <a:r>
              <a:rPr lang="ar-SA" dirty="0" smtClean="0">
                <a:solidFill>
                  <a:srgbClr val="FF3300"/>
                </a:solidFill>
              </a:rPr>
              <a:t>		تذوق </a:t>
            </a:r>
            <a:r>
              <a:rPr lang="ar-SA" dirty="0">
                <a:solidFill>
                  <a:srgbClr val="FF3300"/>
                </a:solidFill>
              </a:rPr>
              <a:t>واستمتاع</a:t>
            </a:r>
          </a:p>
          <a:p>
            <a:pPr marL="0" indent="0" algn="ctr" rtl="1">
              <a:buNone/>
            </a:pPr>
            <a:endParaRPr lang="ar-SA" dirty="0" smtClean="0">
              <a:solidFill>
                <a:srgbClr val="FF3300"/>
              </a:solidFill>
            </a:endParaRPr>
          </a:p>
          <a:p>
            <a:pPr marL="0" indent="0" algn="r" rtl="1">
              <a:buNone/>
            </a:pPr>
            <a:endParaRPr lang="ar-SA" sz="1500" dirty="0"/>
          </a:p>
          <a:p>
            <a:pPr marL="0" indent="0" algn="just" rtl="1">
              <a:buNone/>
            </a:pPr>
            <a:r>
              <a:rPr lang="ar-SA" dirty="0" smtClean="0"/>
              <a:t>والجمال يعتمد على الفن من حيث القيم الفنية التي بدونها لا نستطيع إدراك الجمال على أسس علمية واعية فالتوافق والإيقاع والاتزان والتباين والتكرار كلها من مقومات الفن.</a:t>
            </a:r>
            <a:endParaRPr lang="en-US" dirty="0"/>
          </a:p>
        </p:txBody>
      </p:sp>
      <p:sp>
        <p:nvSpPr>
          <p:cNvPr id="4" name="Left Arrow 3"/>
          <p:cNvSpPr/>
          <p:nvPr/>
        </p:nvSpPr>
        <p:spPr>
          <a:xfrm>
            <a:off x="5410200" y="1981200"/>
            <a:ext cx="5334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4757" y="2386013"/>
            <a:ext cx="554037"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5112" y="4267200"/>
            <a:ext cx="549275"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1325" y="4648200"/>
            <a:ext cx="549275" cy="17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0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ar-SA" dirty="0" smtClean="0"/>
              <a:t>معنى الفن</a:t>
            </a:r>
            <a:endParaRPr lang="en-US" dirty="0"/>
          </a:p>
        </p:txBody>
      </p:sp>
      <p:sp>
        <p:nvSpPr>
          <p:cNvPr id="3" name="Content Placeholder 2"/>
          <p:cNvSpPr>
            <a:spLocks noGrp="1"/>
          </p:cNvSpPr>
          <p:nvPr>
            <p:ph idx="1"/>
          </p:nvPr>
        </p:nvSpPr>
        <p:spPr/>
        <p:txBody>
          <a:bodyPr>
            <a:normAutofit/>
          </a:bodyPr>
          <a:lstStyle/>
          <a:p>
            <a:pPr marL="0" indent="0" algn="ctr" rtl="1">
              <a:buNone/>
            </a:pPr>
            <a:r>
              <a:rPr lang="ar-SA" dirty="0" smtClean="0"/>
              <a:t>حين نتحدث عادة عن الفن فإننا قد نعني بهذا اللفظ مجموع المهارات البشرية على اختلاف ألوانها، بدليل أننا نتحدث عن </a:t>
            </a:r>
            <a:r>
              <a:rPr lang="ar-SA" dirty="0" smtClean="0"/>
              <a:t>الفنون </a:t>
            </a:r>
            <a:r>
              <a:rPr lang="ar-SA" dirty="0" smtClean="0"/>
              <a:t>التطبيقية والفنون </a:t>
            </a:r>
            <a:r>
              <a:rPr lang="ar-SA" dirty="0" smtClean="0"/>
              <a:t>الجميلة، </a:t>
            </a:r>
            <a:r>
              <a:rPr lang="ar-SA" dirty="0" smtClean="0"/>
              <a:t>وفنون الزمان وفنون المكان والفنون التجسيمية والفنون الرمزية وفنون الزينة وفنون المحاكاة وفنون الخيال ولكننا في كثير من الأحيان قد نجد أنفسنا عاجزين عن التمييز بين كل تلك الفنون أو تحديد الفوارق الدقيقة بينها</a:t>
            </a:r>
            <a:endParaRPr lang="en-US" dirty="0"/>
          </a:p>
        </p:txBody>
      </p:sp>
    </p:spTree>
    <p:extLst>
      <p:ext uri="{BB962C8B-B14F-4D97-AF65-F5344CB8AC3E}">
        <p14:creationId xmlns:p14="http://schemas.microsoft.com/office/powerpoint/2010/main" val="3918096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ar-SA" dirty="0" smtClean="0"/>
              <a:t>معنى الفن</a:t>
            </a:r>
            <a:endParaRPr lang="en-US" dirty="0"/>
          </a:p>
        </p:txBody>
      </p:sp>
      <p:sp>
        <p:nvSpPr>
          <p:cNvPr id="3" name="Content Placeholder 2"/>
          <p:cNvSpPr>
            <a:spLocks noGrp="1"/>
          </p:cNvSpPr>
          <p:nvPr>
            <p:ph idx="1"/>
          </p:nvPr>
        </p:nvSpPr>
        <p:spPr/>
        <p:txBody>
          <a:bodyPr>
            <a:normAutofit/>
          </a:bodyPr>
          <a:lstStyle/>
          <a:p>
            <a:pPr marL="0" indent="0" algn="r" rtl="1">
              <a:buNone/>
            </a:pPr>
            <a:r>
              <a:rPr lang="ar-SA" dirty="0" smtClean="0"/>
              <a:t>- قسم </a:t>
            </a:r>
            <a:r>
              <a:rPr lang="ar-SA" dirty="0" smtClean="0">
                <a:solidFill>
                  <a:srgbClr val="FF0066"/>
                </a:solidFill>
              </a:rPr>
              <a:t>أرسطو</a:t>
            </a:r>
            <a:r>
              <a:rPr lang="ar-SA" dirty="0" smtClean="0"/>
              <a:t> المعارف البشرية إلى ثلاثة أنواع:</a:t>
            </a:r>
          </a:p>
          <a:p>
            <a:pPr marL="0" indent="0" algn="r" rtl="1">
              <a:buNone/>
            </a:pPr>
            <a:r>
              <a:rPr lang="ar-SA" dirty="0"/>
              <a:t>	</a:t>
            </a:r>
            <a:r>
              <a:rPr lang="ar-SA" dirty="0" smtClean="0"/>
              <a:t>- معارف نظرية.</a:t>
            </a:r>
          </a:p>
          <a:p>
            <a:pPr marL="0" indent="0" algn="r" rtl="1">
              <a:buNone/>
            </a:pPr>
            <a:r>
              <a:rPr lang="ar-SA" dirty="0"/>
              <a:t>	</a:t>
            </a:r>
            <a:r>
              <a:rPr lang="ar-SA" dirty="0" smtClean="0"/>
              <a:t>- معارف علمية.</a:t>
            </a:r>
          </a:p>
          <a:p>
            <a:pPr marL="0" indent="0" algn="r" rtl="1">
              <a:buNone/>
            </a:pPr>
            <a:r>
              <a:rPr lang="ar-SA" dirty="0" smtClean="0"/>
              <a:t>	- معارف فنية.</a:t>
            </a:r>
          </a:p>
          <a:p>
            <a:pPr marL="0" indent="0" algn="r" rtl="1">
              <a:buNone/>
            </a:pPr>
            <a:endParaRPr lang="ar-SA" dirty="0"/>
          </a:p>
          <a:p>
            <a:pPr algn="r" rtl="1">
              <a:buFontTx/>
              <a:buChar char="-"/>
            </a:pPr>
            <a:r>
              <a:rPr lang="ar-SA" dirty="0" smtClean="0">
                <a:solidFill>
                  <a:srgbClr val="FF0066"/>
                </a:solidFill>
              </a:rPr>
              <a:t>استعمل العرب</a:t>
            </a:r>
            <a:r>
              <a:rPr lang="ar-SA" dirty="0" smtClean="0"/>
              <a:t> كلمة </a:t>
            </a:r>
            <a:r>
              <a:rPr lang="ar-SA" dirty="0" smtClean="0"/>
              <a:t>«الصناعة» للإشارة إلى «الفن» عموماً</a:t>
            </a:r>
            <a:r>
              <a:rPr lang="ar-SA" dirty="0" smtClean="0"/>
              <a:t>.</a:t>
            </a:r>
          </a:p>
          <a:p>
            <a:pPr marL="0" indent="0" algn="r" rtl="1">
              <a:buNone/>
            </a:pPr>
            <a:r>
              <a:rPr lang="ar-SA" dirty="0"/>
              <a:t>ف</a:t>
            </a:r>
            <a:r>
              <a:rPr lang="ar-SA" dirty="0" smtClean="0"/>
              <a:t>عند ظهور الاسلام قل التصوير والنحت </a:t>
            </a:r>
            <a:r>
              <a:rPr lang="ar-SA" smtClean="0"/>
              <a:t>بسبب التحريم وظهر </a:t>
            </a:r>
            <a:r>
              <a:rPr lang="ar-SA" dirty="0" smtClean="0"/>
              <a:t>الفن في الحرف والصناعة.</a:t>
            </a:r>
            <a:endParaRPr lang="en-US" dirty="0" smtClean="0"/>
          </a:p>
          <a:p>
            <a:pPr marL="0" indent="0" algn="r" rtl="1">
              <a:buNone/>
            </a:pPr>
            <a:endParaRPr lang="ar-SA" dirty="0" smtClean="0"/>
          </a:p>
          <a:p>
            <a:pPr marL="0" indent="0" algn="r" rtl="1">
              <a:buNone/>
            </a:pPr>
            <a:endParaRPr lang="ar-SA" dirty="0" smtClean="0"/>
          </a:p>
          <a:p>
            <a:pPr marL="0" indent="0" algn="r" rtl="1">
              <a:buNone/>
            </a:pPr>
            <a:endParaRPr lang="en-US" dirty="0"/>
          </a:p>
        </p:txBody>
      </p:sp>
    </p:spTree>
    <p:extLst>
      <p:ext uri="{BB962C8B-B14F-4D97-AF65-F5344CB8AC3E}">
        <p14:creationId xmlns:p14="http://schemas.microsoft.com/office/powerpoint/2010/main" val="2471420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ar-SA" dirty="0" smtClean="0"/>
              <a:t>معنى الفن</a:t>
            </a:r>
            <a:endParaRPr lang="en-US" dirty="0"/>
          </a:p>
        </p:txBody>
      </p:sp>
      <p:sp>
        <p:nvSpPr>
          <p:cNvPr id="3" name="Content Placeholder 2"/>
          <p:cNvSpPr>
            <a:spLocks noGrp="1"/>
          </p:cNvSpPr>
          <p:nvPr>
            <p:ph idx="1"/>
          </p:nvPr>
        </p:nvSpPr>
        <p:spPr/>
        <p:txBody>
          <a:bodyPr>
            <a:normAutofit/>
          </a:bodyPr>
          <a:lstStyle/>
          <a:p>
            <a:pPr marL="0" indent="0" algn="ctr" rtl="1">
              <a:buNone/>
            </a:pPr>
            <a:r>
              <a:rPr lang="ar-SA" dirty="0" smtClean="0"/>
              <a:t>من الهام عند تعريفنا للفن أن لا يقتصر على الخلق والإبداع وإنما يشمل التذوق والمشاركة الفنية. فليس الفن مجرد خلق صور أو إبداع أشياء وإنما هو أيضاً نشاط تتولد عنه منتجات تثير لدينا بعض الاستجابات المرضية.</a:t>
            </a:r>
          </a:p>
          <a:p>
            <a:pPr marL="0" indent="0" algn="ctr" rtl="1">
              <a:buNone/>
            </a:pPr>
            <a:endParaRPr lang="ar-SA" dirty="0" smtClean="0"/>
          </a:p>
          <a:p>
            <a:pPr marL="0" indent="0" algn="ctr" rtl="1">
              <a:buNone/>
            </a:pPr>
            <a:r>
              <a:rPr lang="ar-SA" dirty="0" smtClean="0"/>
              <a:t>والفن لا يشمل إلا صنائع الخلق البشري ويعتمد على </a:t>
            </a:r>
            <a:r>
              <a:rPr lang="ar-SA" dirty="0" smtClean="0">
                <a:solidFill>
                  <a:srgbClr val="FF0066"/>
                </a:solidFill>
              </a:rPr>
              <a:t>الحواس </a:t>
            </a:r>
            <a:r>
              <a:rPr lang="ar-SA" dirty="0" smtClean="0"/>
              <a:t>في الخبرة الجمالية (كما في الموسيقى والتصوير) ويعتمد أيضاً على</a:t>
            </a:r>
            <a:r>
              <a:rPr lang="ar-SA" dirty="0" smtClean="0">
                <a:solidFill>
                  <a:srgbClr val="FF0066"/>
                </a:solidFill>
              </a:rPr>
              <a:t> الخيال </a:t>
            </a:r>
            <a:r>
              <a:rPr lang="ar-SA" dirty="0" smtClean="0"/>
              <a:t>(كما في الأدب)</a:t>
            </a:r>
            <a:endParaRPr lang="en-US" dirty="0"/>
          </a:p>
        </p:txBody>
      </p:sp>
    </p:spTree>
    <p:extLst>
      <p:ext uri="{BB962C8B-B14F-4D97-AF65-F5344CB8AC3E}">
        <p14:creationId xmlns:p14="http://schemas.microsoft.com/office/powerpoint/2010/main" val="3525676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ar-SA" dirty="0" smtClean="0"/>
              <a:t>معنى الفن</a:t>
            </a:r>
            <a:endParaRPr lang="en-US" dirty="0"/>
          </a:p>
        </p:txBody>
      </p:sp>
      <p:sp>
        <p:nvSpPr>
          <p:cNvPr id="3" name="Content Placeholder 2"/>
          <p:cNvSpPr>
            <a:spLocks noGrp="1"/>
          </p:cNvSpPr>
          <p:nvPr>
            <p:ph idx="1"/>
          </p:nvPr>
        </p:nvSpPr>
        <p:spPr>
          <a:xfrm>
            <a:off x="457200" y="1554480"/>
            <a:ext cx="8229600" cy="5006852"/>
          </a:xfrm>
        </p:spPr>
        <p:txBody>
          <a:bodyPr>
            <a:normAutofit/>
          </a:bodyPr>
          <a:lstStyle/>
          <a:p>
            <a:pPr marL="0" indent="0" algn="ctr" rtl="1">
              <a:buNone/>
            </a:pPr>
            <a:r>
              <a:rPr lang="ar-SA" dirty="0" smtClean="0"/>
              <a:t>مصطلح «الفن» يقصد به أنواع الفنون التشكيلية المسطحة كالرسوم والصور والتصميمات على مختلف الخامات وأنواع الفنون المجسمة كالأواني الخزفية والمعدنية والزجاجية ذات الطابع الجمالي والهيئات المجسمة والعمائر والأدوات والمركبات وخلافه.</a:t>
            </a:r>
          </a:p>
          <a:p>
            <a:pPr marL="0" indent="0" algn="ctr" rtl="1">
              <a:buNone/>
            </a:pPr>
            <a:endParaRPr lang="ar-SA" sz="1100" dirty="0" smtClean="0"/>
          </a:p>
          <a:p>
            <a:pPr marL="0" indent="0" algn="ctr" rtl="1">
              <a:buNone/>
            </a:pPr>
            <a:r>
              <a:rPr lang="ar-SA" dirty="0"/>
              <a:t>فنجد «الفن» عند البعض هو ما</a:t>
            </a:r>
            <a:r>
              <a:rPr lang="ar-SA" dirty="0">
                <a:solidFill>
                  <a:srgbClr val="FF0066"/>
                </a:solidFill>
              </a:rPr>
              <a:t> يحاكي الطبيعة </a:t>
            </a:r>
            <a:r>
              <a:rPr lang="ar-SA" dirty="0"/>
              <a:t>التي يعبر عنها أي ما يشبه إلى حد كبير الأصل المصور واقعياً مستنداً في ذلك إلى أن الطبيعة هي أصل الإبداع ومركز </a:t>
            </a:r>
            <a:r>
              <a:rPr lang="ar-SA" dirty="0" smtClean="0"/>
              <a:t>الجمال.</a:t>
            </a:r>
          </a:p>
          <a:p>
            <a:pPr marL="0" indent="0" algn="ctr" rtl="1">
              <a:buNone/>
            </a:pPr>
            <a:endParaRPr lang="ar-SA" dirty="0"/>
          </a:p>
          <a:p>
            <a:pPr marL="0" indent="0" algn="r" rtl="1">
              <a:buNone/>
            </a:pPr>
            <a:r>
              <a:rPr lang="ar-SA" dirty="0" smtClean="0"/>
              <a:t>		</a:t>
            </a:r>
            <a:r>
              <a:rPr lang="ar-SA" sz="2000" dirty="0" smtClean="0"/>
              <a:t>                    الملتقطات – فرانسوا ميليه </a:t>
            </a:r>
          </a:p>
          <a:p>
            <a:pPr marL="0" indent="0" algn="r" rtl="1">
              <a:buNone/>
            </a:pPr>
            <a:r>
              <a:rPr lang="ar-SA" sz="2000" dirty="0" smtClean="0"/>
              <a:t>			             المدرسة الواقعية</a:t>
            </a:r>
            <a:endParaRPr lang="ar-SA" sz="2000" dirty="0"/>
          </a:p>
          <a:p>
            <a:pPr marL="0" indent="0" algn="ctr" rtl="1">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726807"/>
            <a:ext cx="2712349" cy="1978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158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ar-SA" dirty="0" smtClean="0"/>
              <a:t>معنى الفن</a:t>
            </a:r>
            <a:endParaRPr lang="en-US" dirty="0"/>
          </a:p>
        </p:txBody>
      </p:sp>
      <p:sp>
        <p:nvSpPr>
          <p:cNvPr id="3" name="Content Placeholder 2"/>
          <p:cNvSpPr>
            <a:spLocks noGrp="1"/>
          </p:cNvSpPr>
          <p:nvPr>
            <p:ph idx="1"/>
          </p:nvPr>
        </p:nvSpPr>
        <p:spPr>
          <a:xfrm>
            <a:off x="457200" y="1752600"/>
            <a:ext cx="8229600" cy="4876800"/>
          </a:xfrm>
        </p:spPr>
        <p:txBody>
          <a:bodyPr>
            <a:normAutofit fontScale="92500" lnSpcReduction="10000"/>
          </a:bodyPr>
          <a:lstStyle/>
          <a:p>
            <a:pPr marL="0" indent="0" algn="ctr" rtl="1">
              <a:buNone/>
            </a:pPr>
            <a:r>
              <a:rPr lang="ar-SA" dirty="0" smtClean="0"/>
              <a:t>ونجد الفن عند الآخرين ما يخالف الأصل تماماً أو ما لا يرتبط بأصل واقعي من الأساس فيصبح </a:t>
            </a:r>
            <a:r>
              <a:rPr lang="ar-SA" dirty="0" smtClean="0">
                <a:solidFill>
                  <a:srgbClr val="FF0066"/>
                </a:solidFill>
              </a:rPr>
              <a:t>رمزاً </a:t>
            </a:r>
            <a:r>
              <a:rPr lang="ar-SA" dirty="0" smtClean="0"/>
              <a:t>مجرداً.</a:t>
            </a:r>
          </a:p>
          <a:p>
            <a:pPr marL="0" indent="0" algn="r" rtl="1">
              <a:buNone/>
            </a:pPr>
            <a:endParaRPr lang="ar-SA" dirty="0"/>
          </a:p>
          <a:p>
            <a:pPr marL="0" indent="0" algn="r" rtl="1">
              <a:buNone/>
            </a:pPr>
            <a:r>
              <a:rPr lang="ar-SA" dirty="0" smtClean="0"/>
              <a:t>				     </a:t>
            </a:r>
          </a:p>
          <a:p>
            <a:pPr marL="0" indent="0" algn="r" rtl="1">
              <a:buNone/>
            </a:pPr>
            <a:endParaRPr lang="ar-SA" sz="2000" dirty="0"/>
          </a:p>
          <a:p>
            <a:pPr marL="0" indent="0" algn="r" rtl="1">
              <a:buNone/>
            </a:pPr>
            <a:endParaRPr lang="ar-SA" sz="2000" dirty="0" smtClean="0"/>
          </a:p>
          <a:p>
            <a:pPr marL="0" indent="0" algn="r" rtl="1">
              <a:buNone/>
            </a:pPr>
            <a:endParaRPr lang="ar-SA" sz="2000" dirty="0"/>
          </a:p>
          <a:p>
            <a:pPr marL="0" indent="0" algn="r" rtl="1">
              <a:buNone/>
            </a:pPr>
            <a:r>
              <a:rPr lang="ar-SA" sz="2000" dirty="0" smtClean="0"/>
              <a:t>					</a:t>
            </a:r>
          </a:p>
          <a:p>
            <a:pPr marL="0" indent="0" algn="r" rtl="1">
              <a:buNone/>
            </a:pPr>
            <a:endParaRPr lang="ar-SA" dirty="0"/>
          </a:p>
          <a:p>
            <a:pPr marL="0" indent="0" algn="ctr" rtl="1">
              <a:buNone/>
            </a:pPr>
            <a:r>
              <a:rPr lang="ar-SA" sz="2200" dirty="0"/>
              <a:t>علاء بشير</a:t>
            </a:r>
            <a:endParaRPr lang="ar-SA" sz="2200" dirty="0" smtClean="0"/>
          </a:p>
          <a:p>
            <a:pPr marL="0" indent="0" algn="r" rtl="1">
              <a:buNone/>
            </a:pPr>
            <a:endParaRPr lang="ar-SA" dirty="0"/>
          </a:p>
          <a:p>
            <a:pPr marL="0" indent="0" algn="ctr" rtl="1">
              <a:buNone/>
            </a:pPr>
            <a:r>
              <a:rPr lang="ar-SA" dirty="0" smtClean="0"/>
              <a:t>فالفن يطلق على كل إبداع تحققه وتشكله يد الإنسان، وينتهي إلى مدلول جمالي طالما قد حقق إبداعاً.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743198"/>
            <a:ext cx="2424113" cy="2195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688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ar-SA" dirty="0" smtClean="0"/>
              <a:t>تعريف الفن</a:t>
            </a:r>
            <a:endParaRPr lang="en-US" dirty="0"/>
          </a:p>
        </p:txBody>
      </p:sp>
      <p:sp>
        <p:nvSpPr>
          <p:cNvPr id="3" name="Content Placeholder 2"/>
          <p:cNvSpPr>
            <a:spLocks noGrp="1"/>
          </p:cNvSpPr>
          <p:nvPr>
            <p:ph idx="1"/>
          </p:nvPr>
        </p:nvSpPr>
        <p:spPr>
          <a:xfrm>
            <a:off x="457200" y="1752600"/>
            <a:ext cx="8229600" cy="4572000"/>
          </a:xfrm>
        </p:spPr>
        <p:txBody>
          <a:bodyPr>
            <a:normAutofit lnSpcReduction="10000"/>
          </a:bodyPr>
          <a:lstStyle/>
          <a:p>
            <a:pPr marL="0" indent="0" algn="just" rtl="1">
              <a:buNone/>
            </a:pPr>
            <a:r>
              <a:rPr lang="ar-SA" dirty="0" smtClean="0"/>
              <a:t>هنالك تعريفات متعددة للفن:</a:t>
            </a:r>
          </a:p>
          <a:p>
            <a:pPr marL="0" indent="0" algn="just" rtl="1">
              <a:buNone/>
            </a:pPr>
            <a:r>
              <a:rPr lang="ar-SA" dirty="0"/>
              <a:t>	</a:t>
            </a:r>
            <a:r>
              <a:rPr lang="ar-SA" dirty="0" smtClean="0"/>
              <a:t>- الفن تعبير عن النفس.</a:t>
            </a:r>
          </a:p>
          <a:p>
            <a:pPr marL="0" indent="0" algn="just" rtl="1">
              <a:buNone/>
            </a:pPr>
            <a:r>
              <a:rPr lang="ar-SA" dirty="0"/>
              <a:t>	</a:t>
            </a:r>
            <a:r>
              <a:rPr lang="ar-SA" dirty="0" smtClean="0"/>
              <a:t>- الفن إضفاء الجمال على الأشياء.</a:t>
            </a:r>
          </a:p>
          <a:p>
            <a:pPr marL="0" indent="0" algn="just" rtl="1">
              <a:buNone/>
            </a:pPr>
            <a:r>
              <a:rPr lang="ar-SA" dirty="0"/>
              <a:t>	</a:t>
            </a:r>
            <a:r>
              <a:rPr lang="ar-SA" dirty="0" smtClean="0"/>
              <a:t>- الفن ترتيب لمجموعة من العناصر بحيث تضفي على الأشياء 	مظهراً يبعث في النفس الراحة والسرور.</a:t>
            </a:r>
          </a:p>
          <a:p>
            <a:pPr marL="0" indent="0" algn="just" rtl="1">
              <a:buNone/>
            </a:pPr>
            <a:r>
              <a:rPr lang="ar-SA" dirty="0"/>
              <a:t>	</a:t>
            </a:r>
            <a:r>
              <a:rPr lang="ar-SA" dirty="0" smtClean="0"/>
              <a:t>- الفن هو التعبير الذي يتخذ مادة وسيطة كي يعبر الفنان بواسطتها 	عن انفعالاته الجمالية سواء لما يشاهده في الطبيعة أو ما يراه في 	الخيال بعين الفكر لينقله للآخرين.</a:t>
            </a:r>
          </a:p>
          <a:p>
            <a:pPr marL="0" indent="0" algn="just" rtl="1">
              <a:buNone/>
            </a:pPr>
            <a:r>
              <a:rPr lang="ar-SA" dirty="0"/>
              <a:t>	</a:t>
            </a:r>
            <a:r>
              <a:rPr lang="ar-SA" dirty="0" smtClean="0"/>
              <a:t>- الفن هو التعبير عن فكرة معينة باستخدام خامة أو مجموعة خامات 	تشكيلية بأسلوب يعكس فكر وفلسفة الفنان بحيث تبدو ذات مظهر 	جميل يبعث الراحة والسرور في النفس.</a:t>
            </a:r>
          </a:p>
        </p:txBody>
      </p:sp>
    </p:spTree>
    <p:extLst>
      <p:ext uri="{BB962C8B-B14F-4D97-AF65-F5344CB8AC3E}">
        <p14:creationId xmlns:p14="http://schemas.microsoft.com/office/powerpoint/2010/main" val="199079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ar-SA" dirty="0" smtClean="0"/>
              <a:t>الفن والجمال</a:t>
            </a:r>
            <a:endParaRPr lang="en-US" dirty="0"/>
          </a:p>
        </p:txBody>
      </p:sp>
      <p:sp>
        <p:nvSpPr>
          <p:cNvPr id="3" name="Content Placeholder 2"/>
          <p:cNvSpPr>
            <a:spLocks noGrp="1"/>
          </p:cNvSpPr>
          <p:nvPr>
            <p:ph idx="1"/>
          </p:nvPr>
        </p:nvSpPr>
        <p:spPr>
          <a:xfrm>
            <a:off x="381000" y="1676400"/>
            <a:ext cx="8229600" cy="4617720"/>
          </a:xfrm>
        </p:spPr>
        <p:txBody>
          <a:bodyPr>
            <a:normAutofit lnSpcReduction="10000"/>
          </a:bodyPr>
          <a:lstStyle/>
          <a:p>
            <a:pPr marL="0" indent="0" algn="just" rtl="1">
              <a:buNone/>
            </a:pPr>
            <a:r>
              <a:rPr lang="ar-SA" dirty="0" smtClean="0">
                <a:solidFill>
                  <a:srgbClr val="FF0066"/>
                </a:solidFill>
              </a:rPr>
              <a:t>الفن</a:t>
            </a:r>
            <a:r>
              <a:rPr lang="ar-SA" dirty="0" smtClean="0"/>
              <a:t> هو ثمرة العملية الإبداعية، ومن سماته الجمال، ولكنه جمال صنعه الإنسان وشكله بفكره وأحاسيسه.</a:t>
            </a:r>
          </a:p>
          <a:p>
            <a:pPr marL="0" indent="0" algn="just" rtl="1">
              <a:buNone/>
            </a:pPr>
            <a:endParaRPr lang="ar-SA" sz="1200" dirty="0" smtClean="0"/>
          </a:p>
          <a:p>
            <a:pPr marL="0" indent="0" algn="just" rtl="1">
              <a:buNone/>
            </a:pPr>
            <a:r>
              <a:rPr lang="ar-SA" dirty="0" smtClean="0"/>
              <a:t>و</a:t>
            </a:r>
            <a:r>
              <a:rPr lang="ar-SA" dirty="0" smtClean="0">
                <a:solidFill>
                  <a:srgbClr val="FF0066"/>
                </a:solidFill>
              </a:rPr>
              <a:t>الجمال</a:t>
            </a:r>
            <a:r>
              <a:rPr lang="ar-SA" dirty="0" smtClean="0"/>
              <a:t> أشمل من الفن، ويعني الحس والمسرة والبهجة التي يدركها الإنسان في كل ركن من أركان هذا العالم الذي شكله الخالق الأعظم لكشف قوانين جمالية في الطبيعة.</a:t>
            </a:r>
            <a:endParaRPr lang="ar-SA" sz="1200" dirty="0"/>
          </a:p>
          <a:p>
            <a:pPr marL="0" indent="0" algn="just" rtl="1">
              <a:buNone/>
            </a:pPr>
            <a:endParaRPr lang="ar-SA" sz="1300" dirty="0" smtClean="0"/>
          </a:p>
          <a:p>
            <a:pPr marL="0" indent="0" algn="just" rtl="1">
              <a:buNone/>
            </a:pPr>
            <a:r>
              <a:rPr lang="ar-SA" dirty="0" smtClean="0"/>
              <a:t>وكلمة جمال غير قابلة للتحديد والإحساس بالجمال صفة يمتاز بها الإنسان عن سائر المخلوقات، وهذه الخاصية موزعة بين البشر ولكن على نسب متفاوتة من المستويات المختلفة.</a:t>
            </a:r>
          </a:p>
          <a:p>
            <a:pPr marL="0" indent="0" algn="just" rtl="1">
              <a:buNone/>
            </a:pPr>
            <a:endParaRPr lang="ar-SA" sz="1300" dirty="0"/>
          </a:p>
          <a:p>
            <a:pPr marL="0" indent="0" algn="just" rtl="1">
              <a:buNone/>
            </a:pPr>
            <a:r>
              <a:rPr lang="ar-SA" dirty="0" smtClean="0"/>
              <a:t>ولا يوجد مستوى موضوعي أو مقاييس ثابتة للحكم الجمالي حيث تعتبر المسألة الجمالية </a:t>
            </a:r>
            <a:r>
              <a:rPr lang="ar-SA" dirty="0" smtClean="0">
                <a:solidFill>
                  <a:schemeClr val="accent1">
                    <a:lumMod val="75000"/>
                  </a:schemeClr>
                </a:solidFill>
              </a:rPr>
              <a:t>عملية ذاتية</a:t>
            </a:r>
            <a:r>
              <a:rPr lang="ar-SA"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4583" y="5538787"/>
            <a:ext cx="481013"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375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ar-SA" dirty="0" smtClean="0"/>
              <a:t>علم الجمال</a:t>
            </a:r>
            <a:endParaRPr lang="en-US" dirty="0"/>
          </a:p>
        </p:txBody>
      </p:sp>
      <p:sp>
        <p:nvSpPr>
          <p:cNvPr id="3" name="Content Placeholder 2"/>
          <p:cNvSpPr>
            <a:spLocks noGrp="1"/>
          </p:cNvSpPr>
          <p:nvPr>
            <p:ph idx="1"/>
          </p:nvPr>
        </p:nvSpPr>
        <p:spPr>
          <a:xfrm>
            <a:off x="457200" y="1447800"/>
            <a:ext cx="8229600" cy="5562600"/>
          </a:xfrm>
        </p:spPr>
        <p:txBody>
          <a:bodyPr>
            <a:normAutofit fontScale="92500" lnSpcReduction="10000"/>
          </a:bodyPr>
          <a:lstStyle/>
          <a:p>
            <a:pPr marL="0" indent="0" algn="r" rtl="1">
              <a:buNone/>
            </a:pPr>
            <a:r>
              <a:rPr lang="ar-SA" dirty="0" smtClean="0"/>
              <a:t>هو أحد علوم الفلسفة والذي يبحث في الأحكام التي تتعلق بالأشياء الجميلة.</a:t>
            </a:r>
          </a:p>
          <a:p>
            <a:pPr marL="0" indent="0" algn="r" rtl="1">
              <a:buNone/>
            </a:pPr>
            <a:endParaRPr lang="ar-SA" sz="1800" dirty="0" smtClean="0"/>
          </a:p>
          <a:p>
            <a:pPr marL="0" indent="0" algn="r" rtl="1">
              <a:buNone/>
            </a:pPr>
            <a:r>
              <a:rPr lang="ar-SA" dirty="0" smtClean="0"/>
              <a:t>وقد اعتمد </a:t>
            </a:r>
            <a:r>
              <a:rPr lang="ar-SA" dirty="0" smtClean="0">
                <a:solidFill>
                  <a:srgbClr val="FF0066"/>
                </a:solidFill>
              </a:rPr>
              <a:t>بعض الفلاسفة </a:t>
            </a:r>
            <a:r>
              <a:rPr lang="ar-SA" dirty="0" smtClean="0"/>
              <a:t>(مثل أفلاطون وأرسطو)على العقل للكشف عن الجمال وقدروا أن التوازن والقياس والتناسب هي عناصر الجمال والكمال في الموجودات.</a:t>
            </a:r>
          </a:p>
          <a:p>
            <a:pPr marL="0" indent="0" algn="r" rtl="1">
              <a:buNone/>
            </a:pPr>
            <a:endParaRPr lang="ar-SA" sz="1800" dirty="0"/>
          </a:p>
          <a:p>
            <a:pPr marL="0" indent="0" algn="r" rtl="1">
              <a:buNone/>
            </a:pPr>
            <a:r>
              <a:rPr lang="ar-SA" dirty="0" smtClean="0"/>
              <a:t>أما في </a:t>
            </a:r>
            <a:r>
              <a:rPr lang="ar-SA" dirty="0" smtClean="0">
                <a:solidFill>
                  <a:srgbClr val="FF0066"/>
                </a:solidFill>
              </a:rPr>
              <a:t>العصر الحديث </a:t>
            </a:r>
            <a:r>
              <a:rPr lang="ar-SA" dirty="0" smtClean="0"/>
              <a:t>أكدت الفلسفة الحديثة بمفاهيمها العلمية أن الجمال ليس سوى صفة يضفيها الإنسان على الموجودات التي يحكم عليها بالجمال.</a:t>
            </a:r>
          </a:p>
          <a:p>
            <a:pPr marL="0" indent="0" algn="r" rtl="1">
              <a:buNone/>
            </a:pPr>
            <a:endParaRPr lang="ar-SA" sz="1800" dirty="0"/>
          </a:p>
          <a:p>
            <a:pPr marL="0" indent="0" algn="r" rtl="1">
              <a:buNone/>
            </a:pPr>
            <a:r>
              <a:rPr lang="ar-SA" dirty="0" smtClean="0"/>
              <a:t>ويقول </a:t>
            </a:r>
            <a:r>
              <a:rPr lang="ar-SA" dirty="0" err="1" smtClean="0">
                <a:solidFill>
                  <a:srgbClr val="FF0066"/>
                </a:solidFill>
              </a:rPr>
              <a:t>هربرت</a:t>
            </a:r>
            <a:r>
              <a:rPr lang="ar-SA" dirty="0" smtClean="0">
                <a:solidFill>
                  <a:srgbClr val="FF0066"/>
                </a:solidFill>
              </a:rPr>
              <a:t> ريد </a:t>
            </a:r>
            <a:r>
              <a:rPr lang="ar-SA" dirty="0" smtClean="0"/>
              <a:t>أن الجمال هو وحده العلاقة الشكلية بين الأشياء التي تدركها حواسنا أما الإحساس بالجمال هو الإحساس بالتناسق الممتع.</a:t>
            </a:r>
          </a:p>
          <a:p>
            <a:pPr marL="0" indent="0" algn="r" rtl="1">
              <a:buNone/>
            </a:pPr>
            <a:endParaRPr lang="ar-SA" sz="1800" dirty="0"/>
          </a:p>
          <a:p>
            <a:pPr marL="0" indent="0" algn="r" rtl="1">
              <a:buNone/>
            </a:pPr>
            <a:r>
              <a:rPr lang="ar-SA" dirty="0" smtClean="0"/>
              <a:t>فالذي يجعل الشيء جميلاً مجموعة من الخصائص إذا توفرت دل ذلك على جمال هذا الشيء وهذه الخصائص تكمن في العلاقة المريحة التي يستجيب لها الإنسان في شتى المناظر سواء الطبيعة -أي من صنع الله- أم أن الإنسان الفنان هو الذي صاغها في قوالب مختلفة.</a:t>
            </a:r>
            <a:endParaRPr lang="en-US" dirty="0"/>
          </a:p>
        </p:txBody>
      </p:sp>
    </p:spTree>
    <p:extLst>
      <p:ext uri="{BB962C8B-B14F-4D97-AF65-F5344CB8AC3E}">
        <p14:creationId xmlns:p14="http://schemas.microsoft.com/office/powerpoint/2010/main" val="40304309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452</TotalTime>
  <Words>509</Words>
  <Application>Microsoft Office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الفن والجمال</vt:lpstr>
      <vt:lpstr>معنى الفن</vt:lpstr>
      <vt:lpstr>معنى الفن</vt:lpstr>
      <vt:lpstr>معنى الفن</vt:lpstr>
      <vt:lpstr>معنى الفن</vt:lpstr>
      <vt:lpstr>معنى الفن</vt:lpstr>
      <vt:lpstr>تعريف الفن</vt:lpstr>
      <vt:lpstr>الفن والجمال</vt:lpstr>
      <vt:lpstr>علم الجمال</vt:lpstr>
      <vt:lpstr>علاقة الفن بالجمال</vt:lpstr>
      <vt:lpstr>الفرق بين الجمال والفن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pnuadmin</dc:creator>
  <cp:lastModifiedBy>pnuadmin</cp:lastModifiedBy>
  <cp:revision>19</cp:revision>
  <dcterms:created xsi:type="dcterms:W3CDTF">2013-09-14T11:45:21Z</dcterms:created>
  <dcterms:modified xsi:type="dcterms:W3CDTF">2013-09-16T17:17:53Z</dcterms:modified>
</cp:coreProperties>
</file>