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63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842C"/>
    <a:srgbClr val="FF00FF"/>
    <a:srgbClr val="0EC279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12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5825-4749-4048-81C2-DAB6DB2E2B68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4EDD9-4E1F-449C-A4F6-3ED0D9E8F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5825-4749-4048-81C2-DAB6DB2E2B68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4EDD9-4E1F-449C-A4F6-3ED0D9E8F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5825-4749-4048-81C2-DAB6DB2E2B68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4EDD9-4E1F-449C-A4F6-3ED0D9E8F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5825-4749-4048-81C2-DAB6DB2E2B68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4EDD9-4E1F-449C-A4F6-3ED0D9E8F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5825-4749-4048-81C2-DAB6DB2E2B68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4EDD9-4E1F-449C-A4F6-3ED0D9E8F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5825-4749-4048-81C2-DAB6DB2E2B68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4EDD9-4E1F-449C-A4F6-3ED0D9E8F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5825-4749-4048-81C2-DAB6DB2E2B68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4EDD9-4E1F-449C-A4F6-3ED0D9E8F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5825-4749-4048-81C2-DAB6DB2E2B68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4EDD9-4E1F-449C-A4F6-3ED0D9E8F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5825-4749-4048-81C2-DAB6DB2E2B68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4EDD9-4E1F-449C-A4F6-3ED0D9E8F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5825-4749-4048-81C2-DAB6DB2E2B68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4EDD9-4E1F-449C-A4F6-3ED0D9E8F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5825-4749-4048-81C2-DAB6DB2E2B68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4EDD9-4E1F-449C-A4F6-3ED0D9E8F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95825-4749-4048-81C2-DAB6DB2E2B68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4EDD9-4E1F-449C-A4F6-3ED0D9E8F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0"/>
            <a:ext cx="7315200" cy="3733800"/>
          </a:xfrm>
        </p:spPr>
        <p:txBody>
          <a:bodyPr>
            <a:normAutofit/>
          </a:bodyPr>
          <a:lstStyle/>
          <a:p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sz="4400" b="1" dirty="0" smtClean="0">
                <a:solidFill>
                  <a:srgbClr val="FF0000"/>
                </a:solidFill>
              </a:rPr>
              <a:t>Course - 222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Descriptive Histology</a:t>
            </a:r>
          </a:p>
          <a:p>
            <a:endParaRPr lang="en-US" sz="4400" b="1" dirty="0" smtClean="0">
              <a:solidFill>
                <a:srgbClr val="FF0000"/>
              </a:solidFill>
            </a:endParaRPr>
          </a:p>
          <a:p>
            <a:endParaRPr lang="en-US" sz="1200" b="1" dirty="0" smtClean="0">
              <a:solidFill>
                <a:srgbClr val="FF0000"/>
              </a:solidFill>
            </a:endParaRPr>
          </a:p>
          <a:p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2971800"/>
            <a:ext cx="38100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/>
              <a:t>Introduction </a:t>
            </a:r>
            <a:endParaRPr lang="en-US" sz="5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5638800"/>
                <a:gridCol w="3505200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PRACTICAL</a:t>
                      </a:r>
                      <a:r>
                        <a:rPr lang="en-US" sz="2000" b="1" baseline="0" dirty="0" smtClean="0"/>
                        <a:t> TIME TABLE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FINAL MARKS</a:t>
                      </a:r>
                    </a:p>
                    <a:p>
                      <a:pPr algn="ctr"/>
                      <a:r>
                        <a:rPr lang="en-US" sz="2000" b="1" dirty="0" smtClean="0"/>
                        <a:t>25%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/>
                        <a:t>DRAWING BOOK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 MARKS</a:t>
                      </a:r>
                      <a:endParaRPr lang="en-US" sz="2000" b="1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QUIZ </a:t>
                      </a:r>
                    </a:p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 MARKS</a:t>
                      </a:r>
                      <a:endParaRPr lang="en-US" sz="2000" b="1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FINAL PRACTICAL</a:t>
                      </a:r>
                    </a:p>
                    <a:p>
                      <a:pPr algn="ctr"/>
                      <a:r>
                        <a:rPr lang="en-US" sz="2000" b="1" dirty="0" smtClean="0"/>
                        <a:t> EXAMINATION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15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dirty="0" smtClean="0"/>
                        <a:t>MARKS</a:t>
                      </a:r>
                      <a:endParaRPr lang="en-US" sz="2000" b="1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TOTAL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25%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http://www.artbox.com.sg/media/catalog/product/cache/1/image/1000x1000/9df78eab33525d08d6e5fb8d27136e95/a/r/artist_brown_drawing_book_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371600"/>
            <a:ext cx="1371600" cy="1295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5124" name="Picture 4" descr="http://www.digitalchristmas.org/Qui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819400"/>
            <a:ext cx="1371600" cy="1219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5126" name="Picture 6" descr="http://thumbs.dreamstime.com/z/final-exam-marked-8261857.jpg"/>
          <p:cNvPicPr>
            <a:picLocks noChangeAspect="1" noChangeArrowheads="1"/>
          </p:cNvPicPr>
          <p:nvPr/>
        </p:nvPicPr>
        <p:blipFill>
          <a:blip r:embed="rId4" cstate="print"/>
          <a:srcRect t="7523" b="33125"/>
          <a:stretch>
            <a:fillRect/>
          </a:stretch>
        </p:blipFill>
        <p:spPr bwMode="auto">
          <a:xfrm>
            <a:off x="4038600" y="4191000"/>
            <a:ext cx="1446190" cy="1219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72200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cs typeface="Traditional Arabic" pitchFamily="2" charset="-78"/>
              </a:rPr>
              <a:t/>
            </a:r>
            <a:br>
              <a:rPr lang="en-US" sz="2000" dirty="0" smtClean="0">
                <a:cs typeface="Traditional Arabic" pitchFamily="2" charset="-78"/>
              </a:rPr>
            </a:br>
            <a:r>
              <a:rPr lang="en-US" sz="2800" b="1" u="sng" dirty="0" smtClean="0">
                <a:solidFill>
                  <a:srgbClr val="FF0000"/>
                </a:solidFill>
                <a:cs typeface="Traditional Arabic" pitchFamily="2" charset="-78"/>
              </a:rPr>
              <a:t>HISTOLOGY</a:t>
            </a:r>
            <a:endParaRPr lang="en-US" sz="2000" b="1" u="sng" dirty="0" smtClean="0">
              <a:solidFill>
                <a:srgbClr val="FF0000"/>
              </a:solidFill>
              <a:cs typeface="Traditional Arabic" pitchFamily="2" charset="-78"/>
            </a:endParaRPr>
          </a:p>
          <a:p>
            <a:pPr>
              <a:buNone/>
            </a:pPr>
            <a:r>
              <a:rPr lang="en-US" sz="2000" dirty="0" smtClean="0">
                <a:cs typeface="Traditional Arabic" pitchFamily="2" charset="-78"/>
              </a:rPr>
              <a:t>     It </a:t>
            </a:r>
            <a:r>
              <a:rPr lang="en-US" sz="2000" dirty="0" smtClean="0">
                <a:cs typeface="Traditional Arabic" pitchFamily="2" charset="-78"/>
              </a:rPr>
              <a:t>is the microscopic study of normal human cells and tissues.</a:t>
            </a:r>
          </a:p>
          <a:p>
            <a:pPr>
              <a:buNone/>
            </a:pPr>
            <a:r>
              <a:rPr lang="en-US" sz="1800" dirty="0" smtClean="0">
                <a:cs typeface="Traditional Arabic" pitchFamily="2" charset="-78"/>
              </a:rPr>
              <a:t/>
            </a:r>
            <a:br>
              <a:rPr lang="en-US" sz="1800" dirty="0" smtClean="0">
                <a:cs typeface="Traditional Arabic" pitchFamily="2" charset="-78"/>
              </a:rPr>
            </a:br>
            <a:r>
              <a:rPr lang="en-US" sz="2800" b="1" u="sng" dirty="0" smtClean="0">
                <a:solidFill>
                  <a:srgbClr val="FF0000"/>
                </a:solidFill>
                <a:cs typeface="Traditional Arabic" pitchFamily="2" charset="-78"/>
              </a:rPr>
              <a:t>Types of Microscopes:</a:t>
            </a:r>
            <a:endParaRPr lang="en-US" sz="2400" b="1" u="sng" dirty="0" smtClean="0">
              <a:solidFill>
                <a:srgbClr val="FF0000"/>
              </a:solidFill>
              <a:cs typeface="Traditional Arabic" pitchFamily="2" charset="-78"/>
            </a:endParaRPr>
          </a:p>
          <a:p>
            <a:pPr>
              <a:buNone/>
            </a:pPr>
            <a:r>
              <a:rPr lang="en-US" sz="1800" dirty="0" smtClean="0">
                <a:cs typeface="Traditional Arabic" pitchFamily="2" charset="-78"/>
              </a:rPr>
              <a:t/>
            </a:r>
            <a:br>
              <a:rPr lang="en-US" sz="1800" dirty="0" smtClean="0">
                <a:cs typeface="Traditional Arabic" pitchFamily="2" charset="-78"/>
              </a:rPr>
            </a:br>
            <a:r>
              <a:rPr lang="en-US" sz="2000" dirty="0" smtClean="0">
                <a:solidFill>
                  <a:schemeClr val="tx1"/>
                </a:solidFill>
                <a:cs typeface="Traditional Arabic" pitchFamily="2" charset="-78"/>
              </a:rPr>
              <a:t>1-</a:t>
            </a:r>
            <a:r>
              <a:rPr lang="en-US" sz="2000" b="1" dirty="0" smtClean="0">
                <a:solidFill>
                  <a:schemeClr val="tx1"/>
                </a:solidFill>
                <a:cs typeface="Traditional Arabic" pitchFamily="2" charset="-78"/>
              </a:rPr>
              <a:t>Light  microscopes (LM) (colored)</a:t>
            </a:r>
            <a:r>
              <a:rPr lang="en-US" sz="2000" dirty="0" smtClean="0">
                <a:solidFill>
                  <a:schemeClr val="tx1"/>
                </a:solidFill>
                <a:cs typeface="Traditional Arabic" pitchFamily="2" charset="-78"/>
              </a:rPr>
              <a:t>-student microscope, use the day light or electric light as a source of illuminations.</a:t>
            </a:r>
            <a:br>
              <a:rPr lang="en-US" sz="2000" dirty="0" smtClean="0">
                <a:solidFill>
                  <a:schemeClr val="tx1"/>
                </a:solidFill>
                <a:cs typeface="Traditional Arabic" pitchFamily="2" charset="-78"/>
              </a:rPr>
            </a:br>
            <a:r>
              <a:rPr lang="en-US" sz="2000" dirty="0" smtClean="0">
                <a:solidFill>
                  <a:schemeClr val="tx1"/>
                </a:solidFill>
                <a:cs typeface="Traditional Arabic" pitchFamily="2" charset="-78"/>
              </a:rPr>
              <a:t>2-</a:t>
            </a:r>
            <a:r>
              <a:rPr lang="en-US" sz="2000" b="1" dirty="0" smtClean="0">
                <a:solidFill>
                  <a:schemeClr val="tx1"/>
                </a:solidFill>
                <a:cs typeface="Traditional Arabic" pitchFamily="2" charset="-78"/>
              </a:rPr>
              <a:t>Electron Microscopes (EM)</a:t>
            </a:r>
          </a:p>
          <a:p>
            <a:pPr>
              <a:buNone/>
            </a:pPr>
            <a:endParaRPr lang="en-US" sz="2000" dirty="0" smtClean="0">
              <a:cs typeface="Majalla UI"/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u="sng" dirty="0" smtClean="0">
                <a:solidFill>
                  <a:srgbClr val="0070C0"/>
                </a:solidFill>
                <a:cs typeface="Majalla UI"/>
              </a:rPr>
              <a:t>Hematoxyline</a:t>
            </a:r>
            <a:r>
              <a:rPr lang="en-US" sz="2400" b="1" u="sng" dirty="0" smtClean="0">
                <a:cs typeface="Majalla UI"/>
              </a:rPr>
              <a:t> </a:t>
            </a:r>
            <a:r>
              <a:rPr lang="en-US" sz="2400" b="1" u="sng" dirty="0" smtClean="0">
                <a:solidFill>
                  <a:srgbClr val="00B050"/>
                </a:solidFill>
                <a:cs typeface="Majalla UI"/>
              </a:rPr>
              <a:t>and</a:t>
            </a:r>
            <a:r>
              <a:rPr lang="en-US" sz="2400" b="1" u="sng" dirty="0" smtClean="0">
                <a:cs typeface="Majalla UI"/>
              </a:rPr>
              <a:t> </a:t>
            </a:r>
            <a:r>
              <a:rPr lang="en-US" sz="2400" b="1" u="sng" dirty="0" smtClean="0">
                <a:solidFill>
                  <a:srgbClr val="FF00FF"/>
                </a:solidFill>
                <a:cs typeface="Majalla UI"/>
              </a:rPr>
              <a:t>Eosin</a:t>
            </a:r>
            <a:r>
              <a:rPr lang="en-US" sz="2400" b="1" u="sng" dirty="0" smtClean="0">
                <a:cs typeface="Majalla UI"/>
              </a:rPr>
              <a:t> </a:t>
            </a:r>
            <a:r>
              <a:rPr lang="en-US" sz="2400" b="1" u="sng" dirty="0" smtClean="0">
                <a:solidFill>
                  <a:srgbClr val="00B050"/>
                </a:solidFill>
                <a:cs typeface="Majalla UI"/>
              </a:rPr>
              <a:t>(H&amp;E) is a routine stain</a:t>
            </a:r>
            <a:r>
              <a:rPr lang="en-US" sz="2400" b="1" u="sng" dirty="0" smtClean="0">
                <a:cs typeface="Majalla UI"/>
              </a:rPr>
              <a:t>.</a:t>
            </a:r>
            <a:endParaRPr lang="en-US" sz="2000" b="1" u="sng" dirty="0" smtClean="0">
              <a:cs typeface="Majalla UI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u="sng" dirty="0" err="1" smtClean="0">
                <a:solidFill>
                  <a:srgbClr val="0070C0"/>
                </a:solidFill>
                <a:cs typeface="Majalla UI"/>
              </a:rPr>
              <a:t>Hematoxyline</a:t>
            </a:r>
            <a:r>
              <a:rPr lang="en-US" sz="2000" dirty="0" smtClean="0">
                <a:cs typeface="Majalla UI"/>
              </a:rPr>
              <a:t> is an </a:t>
            </a:r>
            <a:r>
              <a:rPr lang="en-US" sz="2000" u="sng" dirty="0" smtClean="0">
                <a:cs typeface="Majalla UI"/>
              </a:rPr>
              <a:t>basic</a:t>
            </a:r>
            <a:r>
              <a:rPr lang="en-US" sz="2000" dirty="0" smtClean="0">
                <a:cs typeface="Majalla UI"/>
              </a:rPr>
              <a:t> stain so it stains the </a:t>
            </a:r>
            <a:r>
              <a:rPr lang="en-US" sz="2000" u="sng" dirty="0" smtClean="0">
                <a:cs typeface="Majalla UI"/>
              </a:rPr>
              <a:t>acidic components </a:t>
            </a:r>
            <a:r>
              <a:rPr lang="en-US" sz="2000" dirty="0" smtClean="0">
                <a:cs typeface="Majalla UI"/>
              </a:rPr>
              <a:t>of the cell, as DNA &amp; RNA (nucleus </a:t>
            </a:r>
            <a:r>
              <a:rPr lang="en-US" sz="2000" dirty="0" smtClean="0">
                <a:cs typeface="Majalla UI"/>
              </a:rPr>
              <a:t>)                          </a:t>
            </a:r>
            <a:r>
              <a:rPr lang="en-US" sz="2000" b="1" dirty="0" smtClean="0">
                <a:solidFill>
                  <a:srgbClr val="0000CC"/>
                </a:solidFill>
                <a:cs typeface="Majalla UI"/>
              </a:rPr>
              <a:t>gives </a:t>
            </a:r>
            <a:r>
              <a:rPr lang="en-US" sz="2000" b="1" dirty="0" smtClean="0">
                <a:solidFill>
                  <a:srgbClr val="0000CC"/>
                </a:solidFill>
                <a:cs typeface="Majalla UI"/>
              </a:rPr>
              <a:t>dark blue.</a:t>
            </a:r>
            <a:endParaRPr lang="en-US" sz="2000" dirty="0" smtClean="0">
              <a:cs typeface="Traditional Arabic" pitchFamily="2" charset="-78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u="sng" dirty="0" smtClean="0">
                <a:solidFill>
                  <a:srgbClr val="FF00FF"/>
                </a:solidFill>
                <a:cs typeface="Majalla UI"/>
              </a:rPr>
              <a:t>Eosin</a:t>
            </a:r>
            <a:r>
              <a:rPr lang="en-US" sz="2000" b="1" u="sng" dirty="0" smtClean="0">
                <a:cs typeface="Majalla UI"/>
              </a:rPr>
              <a:t> </a:t>
            </a:r>
            <a:r>
              <a:rPr lang="en-US" sz="2000" dirty="0" smtClean="0">
                <a:cs typeface="Majalla UI"/>
              </a:rPr>
              <a:t>is an </a:t>
            </a:r>
            <a:r>
              <a:rPr lang="en-US" sz="2000" u="sng" dirty="0" smtClean="0">
                <a:cs typeface="Majalla UI"/>
              </a:rPr>
              <a:t>acidic</a:t>
            </a:r>
            <a:r>
              <a:rPr lang="en-US" sz="2000" dirty="0" smtClean="0">
                <a:cs typeface="Majalla UI"/>
              </a:rPr>
              <a:t> stain so it stains the </a:t>
            </a:r>
            <a:r>
              <a:rPr lang="en-US" sz="2000" u="sng" dirty="0" smtClean="0">
                <a:cs typeface="Majalla UI"/>
              </a:rPr>
              <a:t>basic components </a:t>
            </a:r>
            <a:r>
              <a:rPr lang="en-US" sz="2000" dirty="0" smtClean="0">
                <a:cs typeface="Majalla UI"/>
              </a:rPr>
              <a:t>of the cell </a:t>
            </a:r>
          </a:p>
          <a:p>
            <a:pPr>
              <a:buFont typeface="Wingdings 2" pitchFamily="18" charset="2"/>
              <a:buNone/>
            </a:pPr>
            <a:r>
              <a:rPr lang="en-US" sz="2000" dirty="0" smtClean="0">
                <a:cs typeface="Majalla UI"/>
              </a:rPr>
              <a:t>      (cytoplasm)</a:t>
            </a:r>
            <a:r>
              <a:rPr lang="en-US" sz="2000" b="1" dirty="0" smtClean="0">
                <a:solidFill>
                  <a:srgbClr val="FF00FF"/>
                </a:solidFill>
                <a:cs typeface="Majalla UI"/>
              </a:rPr>
              <a:t> </a:t>
            </a:r>
            <a:r>
              <a:rPr lang="en-US" sz="2000" b="1" dirty="0" smtClean="0">
                <a:solidFill>
                  <a:srgbClr val="FF00FF"/>
                </a:solidFill>
                <a:cs typeface="Majalla UI"/>
              </a:rPr>
              <a:t>                          gives pink</a:t>
            </a:r>
            <a:r>
              <a:rPr lang="en-US" sz="2000" b="1" dirty="0" smtClean="0">
                <a:solidFill>
                  <a:srgbClr val="FF00FF"/>
                </a:solidFill>
                <a:cs typeface="Majalla UI"/>
              </a:rPr>
              <a:t>.</a:t>
            </a:r>
            <a:endParaRPr lang="en-US" sz="2000" dirty="0" smtClean="0">
              <a:cs typeface="Majalla UI"/>
            </a:endParaRPr>
          </a:p>
          <a:p>
            <a:pPr>
              <a:buFont typeface="Wingdings 2" pitchFamily="18" charset="2"/>
              <a:buNone/>
            </a:pPr>
            <a:endParaRPr lang="en-US" sz="1400" dirty="0" smtClean="0">
              <a:cs typeface="Majalla UI"/>
            </a:endParaRPr>
          </a:p>
          <a:p>
            <a:pPr>
              <a:buFont typeface="Wingdings 2" pitchFamily="18" charset="2"/>
              <a:buNone/>
            </a:pPr>
            <a:endParaRPr lang="en-US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5181600"/>
            <a:ext cx="3200400" cy="1676400"/>
          </a:xfrm>
          <a:prstGeom prst="rect">
            <a:avLst/>
          </a:prstGeom>
          <a:ln w="38100" cap="sq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" name="Straight Arrow Connector 5"/>
          <p:cNvCxnSpPr/>
          <p:nvPr/>
        </p:nvCxnSpPr>
        <p:spPr>
          <a:xfrm>
            <a:off x="2819400" y="44958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676400" y="52578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5903893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A light microscope showing its main components</a:t>
            </a:r>
            <a:endParaRPr lang="en-US" sz="2800" b="1" dirty="0"/>
          </a:p>
        </p:txBody>
      </p:sp>
      <p:pic>
        <p:nvPicPr>
          <p:cNvPr id="6" name="Content Placeholder 5" descr="C:\Documents and Settings\Administrator\Local Settings\Temporary Internet Files\Content.Word\microcmpd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0"/>
            <a:ext cx="7467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ksu\Desktop\Reem documents\222\egg_c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960942"/>
            <a:ext cx="1651000" cy="1612900"/>
          </a:xfrm>
          <a:prstGeom prst="rect">
            <a:avLst/>
          </a:prstGeom>
          <a:noFill/>
        </p:spPr>
      </p:pic>
      <p:pic>
        <p:nvPicPr>
          <p:cNvPr id="6" name="Picture 5" descr="C:\Users\ksu\Desktop\Reem documents\222\egg_ls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5032380"/>
            <a:ext cx="2057400" cy="1651000"/>
          </a:xfrm>
          <a:prstGeom prst="rect">
            <a:avLst/>
          </a:prstGeom>
          <a:noFill/>
        </p:spPr>
      </p:pic>
      <p:pic>
        <p:nvPicPr>
          <p:cNvPr id="7" name="Picture 6" descr="C:\Users\ksu\Desktop\Reem documents\222\egg_whole_c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603356"/>
            <a:ext cx="3657600" cy="2959100"/>
          </a:xfrm>
          <a:prstGeom prst="rect">
            <a:avLst/>
          </a:prstGeom>
          <a:noFill/>
        </p:spPr>
      </p:pic>
      <p:pic>
        <p:nvPicPr>
          <p:cNvPr id="8" name="Picture 7" descr="C:\Users\ksu\Desktop\Reem documents\222\egg_whole_l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1603356"/>
            <a:ext cx="3657600" cy="29591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09600" y="4191000"/>
            <a:ext cx="3234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Cross  (transverse) section  (T.S) 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29200" y="4191000"/>
            <a:ext cx="28023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longitudinal section (L.S)</a:t>
            </a:r>
            <a:endParaRPr lang="ar-SA" sz="2000" b="1" dirty="0">
              <a:solidFill>
                <a:srgbClr val="C00000"/>
              </a:solidFill>
            </a:endParaRPr>
          </a:p>
        </p:txBody>
      </p:sp>
      <p:sp>
        <p:nvSpPr>
          <p:cNvPr id="11" name="Title 3"/>
          <p:cNvSpPr>
            <a:spLocks noGrp="1"/>
          </p:cNvSpPr>
          <p:nvPr/>
        </p:nvSpPr>
        <p:spPr>
          <a:xfrm>
            <a:off x="0" y="174620"/>
            <a:ext cx="91440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Cross section / longitudinal section</a:t>
            </a:r>
            <a:endParaRPr lang="en-US" sz="48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54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Laboratory Sciences Department</dc:title>
  <dc:creator>ksu</dc:creator>
  <cp:lastModifiedBy>User</cp:lastModifiedBy>
  <cp:revision>58</cp:revision>
  <dcterms:created xsi:type="dcterms:W3CDTF">2012-02-04T10:52:03Z</dcterms:created>
  <dcterms:modified xsi:type="dcterms:W3CDTF">2014-09-07T16:53:08Z</dcterms:modified>
</cp:coreProperties>
</file>