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4" r:id="rId15"/>
    <p:sldId id="276" r:id="rId16"/>
    <p:sldId id="277" r:id="rId17"/>
    <p:sldId id="279" r:id="rId18"/>
    <p:sldId id="280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628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4F502B-9A1B-4735-A15A-9B37DE92A978}" type="datetimeFigureOut">
              <a:rPr lang="ar-SA" smtClean="0"/>
              <a:pPr/>
              <a:t>06/09/33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EEDDFD-5693-4F0B-878A-580CB6C8A2D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3356992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Different methods for insect collection and preservation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021288"/>
            <a:ext cx="6705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hessa</a:t>
            </a:r>
            <a:r>
              <a:rPr lang="en-US" dirty="0" smtClean="0"/>
              <a:t> al-</a:t>
            </a:r>
            <a:r>
              <a:rPr lang="en-US" dirty="0" err="1" smtClean="0"/>
              <a:t>obaid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9218" name="AutoShape 2" descr="data:image/jpg;base64,/9j/4AAQSkZJRgABAQAAAQABAAD/2wBDAAkGBwgHBgkIBwgKCgkLDRYPDQwMDRsUFRAWIB0iIiAdHx8kKDQsJCYxJx8fLT0tMTU3Ojo6Iys/RD84QzQ5Ojf/2wBDAQoKCg0MDRoPDxo3JR8lNzc3Nzc3Nzc3Nzc3Nzc3Nzc3Nzc3Nzc3Nzc3Nzc3Nzc3Nzc3Nzc3Nzc3Nzc3Nzc3Nzf/wAARCACEAMUDASIAAhEBAxEB/8QAHAAAAgIDAQEAAAAAAAAAAAAABQYABAIDBwEI/8QAOhAAAgEDAwIDBgMHBAMBAQAAAQIDAAQRBRIhMUEGE1EUImFxgZEyocEjQlKx0eHwBxVi8SQzckNT/8QAGQEAAwEBAQAAAAAAAAAAAAAAAgMEBQEA/8QAKhEAAgIBBAIBAgcBAQAAAAAAAQIAAxEEEiExE0EiBTIUI0JRYXGBoTP/2gAMAwEAAhEDEQA/ANlrueriHY/G3f8Ai2/2rVZJVC2tr2DWbqa6IW3BxEdw/a7hjPHPHx9BWvaxBAAzn/kyKlB3EnGP+y1rDm6tZYQqr5sbIfng+tDvDcjQ2VrHLBt2xj3S2GQ9+nrRm5TMYI78VVxBbANNNHECSN0hAHHxpXjXfmO8p2YhKK8Mnuw/l733rbZSiWWSM/8AtXBOD1U9D/alHxNKlokWoWru483Evs8h94Ed8Z+9b/B98EtEt0gAvLieVpDJnKop/GxPJHIGMjJ9Oa9uAbbOFCU3xmuIs7R65qRQADBAIPUHoa8iRlkLus07/wD9mxkD0x2H9O9X41Ro9yfhPp3FHmLxNEalCFJJBOFYnkH0P6H9etgRKlytwVBkjyEJ7A0MstOMOp3kzgNHNtbBYkggFT8uNn2NX2mKHyJSA37rMPxj+o7j69DSyNwwwhhtpyp5mjWoLGa6ivI2K3ACrgDBbr1Pfk5rZcyjyZZSMlUwBjHy47f3qq48y5II4i6g/wAR7Z+Azn5j1ry0db8BlVhaK2UO7Bm+n8Gfvj0riIinK9wnd3Hy6hK0t1ihRQmdqgUK8TaXb6xaezzqVKtujkHJQ+vy/wA4o4MBWZlzjt8O9LmmanLqM17FMEEiYKhT0+FdLDOGnFU9rFj/AFL1ua5u7axeQJBHEH8hWJDMcjexOMng44PHJ5NJsMTz/wDjW6B5pjhNvXPUd6e/FWhw6q6M0jwzQ+6rquRjOcY+ZP3PWh2kaDHpl0t01w88wYbCV2hCeOME560BqOcY4lK3jb3zFO9WWCY+avlsw3DZ0w3Tb8D2pu/02NyyX5kMhgyoUuxI385x9MfTFWbi2gEcaPbo6R5ZN8YbYCSe/wDmBjtRrT5F4t1UrhcqAoC7R6Dt1rqVAN3AttLV4xMtUtUuJ7e6jOLiEMqn54x+dLhsnkM9yUYqT+0mPv8Avd9v5c0zTNtBFUL2eOa2MbgMy9NxxUur0uG8qy76frMAUvFjUYAbdvJQsc7k595iOev9KwtHmeFJZC+xiQHTIHyx/nzq9GrmaJ8E7ZFIOcjr0rO4mjaSWJY8xiZmj+AzUtdZfruVXWitsmaIL2a0TdvZgM7QrdD64/vT0i+YuCTnAJB7ZGf1pV0qwV78PKo8qNg4z+8e2flW/WvFMdjNcw4cusQETBcYJGck9wB/P71aRPCC7SD6leLCqrzDzLg4qVWaYywW7mMe/ErkdgSKlaAbMy9s81jUF0uwmu7V7O5QBHUiX3XBfa3IHVcqT/8AXwNC5fEVydVFslgssZdfK5Ku6k+6QCO455/vQHTbaR52WcMthyfLI4Zhuwduf+RJ5/SmLTIreC4EpEk1zgJ50zZbCjaPgMDipKxexzniW2CheMRoER59361i1srDapIx73FS91Eq1xCsDoY8FJeNrg9MCrcG5oYzPiOVxnAPb1oq9WrvtIwYFmkZE3g5ERfHJtUEKXBRJpOWlVf2iDtluPzNAdDv7LS72CK1vZ4oZWAnmZQxPJOeeAO2fQ03+J7CPU7Zzds/s0lyWHlnBHG1GP2P3pQ0Dw9NY69HLnfFESVJ4yenT70bo7WAiFXYgrKtOo2c+9xFLhXJAUgHZICAcr8ORx1FUtC1X/cbrUUt1C+yT+WVIwrjkc/8vdPI45Hzqxo5Z9Nt0YHcqhcY5BHGfnVi0e0W6kW2WMSyPukMa4DN3z6mjsdFHyMQiO32ibmuLhSCumzuWzwGTK8/Pv1oZrF/OLCdV024RlQlHZUIU4/EOeuOaO9R0z9KWdeW4vrA3AdkAO+KNDwcMeSe5I7dOaWx3LlTDUbWwwg+0uLgoYtVlaO2dw3lbt8khJAK5H7vOTjk0y2t1C7IixzxqfdHmQMigjtkjA+FIENpJkTqSy+WfKVm5IJJGPXHX70/aXPFqOmqzMG3oA6j8SnHU/zpGmsJO3Mo1deMMBCb4VMN+HGDQCz0qG21Oe8V3LyLt8tuR1/EKMCRjbsJHAZFwZezD+Kla01C8l8SyWhnj9nCswTHvg8du2P1qk7fYkihvUCa74nkg1Ce2/2wfsn2lpZthY+uBniqMPi623ATabO2Tz5Mgcf1rot7Y2d6gF5aQTEDgyR5I/Wlu98O3LRGOO4t0iGW4GxVA56AZ/OgsNoORHVGojkYMW9R8SQyWfs0QmtZJnCb7lRlVIIPQ8emewHrTPoOsWd5bwtLdxJdPEp8pxsOMckA9ic9O2PjSLrekLbey20sqRRCVpZrqSPYxVyqgheuBgkfOiVxp4t7qe31GAz6O8zNbyxrnyVPKtGemR0K9D86WLHU5Ma1akYjzdw5UsuGB/eHNArmMgMcUEm0bWdNcPpE9xdWjrujmt2JDD0KnpR7ShqFzp6vq0AhuckADgsvYkdj8KortL8Yk7V7OQYPUtHIu/BIBIzWMcaSSqVIIOWwPSsfEri08tHQbGGW+I9DWfhNo5rZzDCkUe47VQkgfD9aAFVv2gRzbjQHJhS2QwO0rOWBQAr8u/1pJvLG41HxfLbybmLOruV7LgZP2p8udsMDyyOEVBkuei1S0rU9LOoSlGWO6kYQg7STKB0x8PjTLq1ICyaskgwpchoyiRnhVC5PcCpW2ZArkEbj3yM81KaAoiyYreW0EZY8Igzz2FbtIvlkvliTYY3DbHIO7IFW/EcZg06N9o2NPEr/AABOOfgelKmlME1C2VCYUjXc0iHBJIJGc9gKjtvZLhWJfTQtlBsPqdTUrPa26TqDtl2FgcccH8smsr2MRXd9crK3tEUm4qzDDR4AAA79xVfSneaFFIUDKMeSArYGf1phuptOFyEuQjS7ASSpJA5wOBUtybbmIjqX3VDMBzomo2ZSMrtlXaAO3p+ePtWuysEIVipVnA3Anoe4/nRfULdIIGuLGCSRChYxQAnkDORkVhplqb62zI8qxty5kABP/EdMU1dYRhSOYltGCSwPEGk3KrcS6eQUhJlkkc8EgZIHw7/Wsrq09ovZI4ZWgE0IYsnumMsATj0wTRqPRLUKlvDI5tmbc0O7IeqV3Ovn3Um5CxHlIBj1AP5ZqV1ax1DdmVqVqQ7epugkSJI44pHcRrjc3UnufjQq9jYadFFyWddgbbnaTk5x8qv2a8AN1P0rDUgi26O/Cq6kc/hGefyJrVChVxMgsWbMRJN9vv8APjMjKzKuDyqnPI9OMH6Uw+H4VjspJICxmhmLbl43jALA+oqtqOmLcS+ZHtkDDrngij+jWxtoAmBgZ6dBSU02xy+ZRbqjYgTE23OpWEU3kNNukYZVEQsR6cDgUu6TpUaeIn1CO4MjSA5Q5BVj168nNMmnxxWc8irCWOcqwbAx8vhRKWKK5UF4S3o2QTn4dxRjdjkTpRf0mVWRgvXHB60Ou98rtllSKL3m46kdB8h1+YxRfawYo3THuMTndj4UNvYE8nykY++yqPkSM/kGpgbiTshUzl3iHRNTv/FInVG8lkSVnJ4UAcg/HIwB6Yp6iMchuYRbj2d2D+Xj3RuHIx9CfrVu4tyRI3qpPPyrKzt5BztByide+B/euBNv+wmu3D+pTWza3gRLKOOOH8QB5wTyaiw3OcmeE/8A2KNrCccAr644qvNbdW2rn+LvQNUSeDieFoxyMxd1fSW1BfIurZXRyMmAsCfln+VXNL062srFba1K7YgQRjBB+I9avtZWsoxcpK5BBBJ5BHTvS3451BdPSCPznDSMVLeaxYAenw6D60IZq8ueY0Kt2EEE+IdYhnUrKj29kJQUkIyXIzx8jkdaW7nW7aNov9ueVJ4nDCVh1IBw33NV7vV3UyiFmCSj31JyD69fpVGU6eyIUM7Pg7x7oA5Pw9MfepWuLnJl504r+AnWkuVubW3khJMZTIzweuP0qUJ8Iyx3Hh+28khPKLoVZ8nO4n9alaKuNomWyEE8Rh1ewS8sJLaUkI+CGH7rAgjH1FKunaCLW73mR5W6c8AcY6fSn2QIw8ssufTNU7eGN5nG4Fk68Zz3rpWsuGPcWllgQgdTZYpua3iZlUEk8k54AwPjxmiws2l1GZCnAcOZCeWUgdsfTr2oXKoh2tlwFOTt6/5/esrvxWwthBaIUuAceYF4C+nOahsqfylgO5dVani2k9T3W9WiXU4LYF1tIX2v5eSW4IPI7dKy8N6il3e3djtb2aUExb+TnofoaV3v1jF3bTW12XVBNNIknDKDkEg/E5o3p0Zt0juYRgph+O/HI+1MrRLM47HEUbmUjPRMMWy+TqcEanbNvK+WVPKbTknt/D0qvKhlmyAN8bED1PJzn7D7msn1a1jfzFDPcSL7zOTgZH4QOw/KqdveCeVnV9yqMvIOee3PcD+/cUitXNwPoSi4oKSM8mFojhPeCnHWgvim7FvZSxhgVIBMRU+964NXtO1G21BXNq6yiM87WBxnp0+tCfGgkGj71DZ8wDd35z+tU2gsh2mSVHZZhhN/hhoW06KKPykCZJVP3T8fjR1VjC+8QR65oZpcBggRQCuVXPHU4GaKRDcCNxIHBo61KqAYFjBnJEztEHtXAByvBPaiQjYrglPoaFxMUnDhS2ByuM5+lXQ9wwysToPQwL+rUYhg8SXQz7sxAb91gcZ/vVKZDJJGXZVK5yuOpx1/z1q2xmCkSJG4I6DCk/nQ26uxZAs5KKF//Q8AfE+lBYQo3w1Hk4ns0JKMEwSVOM1tgt8Qx+YOQADjucCvbCX2yCJzGd7ICwUZ2nHPX/uiMUK4xt2E/wAXP8q6GLjiK8e08yjvjRiHdAe3v/oK1u7MhdPLZOmRn+dFvIj28qnzwKo3lvGh3cq3Z4zhvrngivY/mGAv7QKJ1l3IAUmXOY2Hb1B7iuf/AOoNvJPc27bTtwRvBxhs9D8/WuiJAI3ZncM8hO0KMAfTufoKDavYpdKVcZyMYrq1s6lXgtYtdu6uccuLKe2LGZRvHRT0Pxz3rCxtRIMu3J6IoySflT/feH4JiN0bSYGOT6fWrWlaalkVEEKKR/xGaT+EOcR/4v2Za8PaL7JpcMcjtDMRuk2Y5JOcH5dKlFPMEKhp5o4t/TzGAzj0+4qU0UgcRJ1GYddoIGAuJhEvPDsFLY5OPWq+n2xxLIFJaRtzADnJqprPl3mr6Vb8OolZ2bHDYGfyIA+tMUEwj4OM/AUhHcsc+o16kCDHuUZ7YsuCpH0oc+lxiQtjmmlbgHrz9q1yPE+RJGGPw4qhbSOxJmp9gzn+pWzI8sZjVjIqoJMEZXJP35xTDp0WbZFPA2D+n6VZcRsWZkyqnqSOgpdv5L1dZtHRVFsPezuG5Rz9eflikvZ4uh2Y2qvyg5PUI3ejpcOWGT8QayWOyiju7UyKhjizKOnlowODnoOAaJxXEawNIWVVUZZieF9c1yzWdcgvdYvp4yIQZAsaMx9/y1KqxGee5+Z+dNe3aIFdRdu44eBLe1X2v2O4aYGUbwx5XkgAimDU7OO9gW2cg5Ibbnk4Nc/8A6lbaRf30EkymOVY2j2KzM79CB6/irpE0pCiYKWAXO3GDt7/APVCrfDqedfzO5sjhCxA8AnoSOAcUE8I6bqNkL19WkR5ZZcIEbdgDPJ+Jz9utVda8QXFremWy2zW/l7QocYDfxevHoeKPWt1H7HHNOdhKK2GOD0+lLr1CuxUR1ukeqsMfcv2o/8AI4Y/ID9avAIAeB8s0KicCZDvCqw6k0RUHgYyO4PeqAIpepkSAD5YBJ9aBa2s11Klukiky+4ACct6nHpRTUrmGxtHlnkA7Kp5LH0H+dM0tafqDy61b3FxgKx2qvZQQQPsSKmtO/gdCPrGzn2YzrZRLEqBANq9f8+X5Vrbz4m/Zs7AdlbB+xyD+VWwc7we2awQAttPUjg/Knp9ok7AhjmY291HIuFdWI6qAVYH4qen0oTf3Qmm2Lu2oefjVjWxD7PukB838KODg5oSpjji8yRgsar7zMePqaMCC7cYmGoTBTabsbfPUH4ZzQzXtVj07cZImmIQkxoeB2BJ7c8Vjq2oiQi0it7jfOuYJQAACD1HfjryADSV4nvruFmt45UuJZJB50iE72P8hk0uy3bwIdNG4ZMc9EuDqlm8k8aLLHJtLRnKtwOR/KiHsiL26j/PzoP4atP9r0v2eW7JmY+a6AjJz0AHbpijV3cLb2j3EisgwDjqcnoPnk0/ybU3GTspL7Viv4o8Qva3i21rL5SxZVmdCSx44xtPA9e+alJGt3z3mr3c6hRukP8A6vd/7+dSs835M3E0Ve0ZE6e85j1GJussaZ+WWH6YosNRXAaQEZocYQ9xOwJKs20ccgL/AHNZ3Xs1lbedeOFHA5ONzegqqtRsLN+5mVYx3BV54EILqec+WWbHoK3QzXFw6xqPLUjktyKC6Nqq3d7NbeWvlxxhspzhieny9TThplujEvjnoBStRaiUFx6nVV/IEMrS2uIdoB6c0uTaezal5oZirDAXsBT55JHpjoc+lDL22WKYgAcjKmofp+rN5C2jkdRt9RqG5Dwe4l+Mr5dN8Myozftpx5ajODjPvfl/OuVXl1FdqhlgBkAC7ozgnvnH+f16F/qlaXM8UMsCZjhwjbecZ5Jz9h9PjXNbe0kJwqlpJDgLVl2S+J3T4CZjv/pojwtcS+Up8wqEZV5yAcgHsOnNdKluZIrd3YpGFAJYsT9MClfwhpstnpcUTsC2GLHPHJJ4+9XPElwY7ISxvuEf4FByrk9x64Bx88168tXVxPUBbbsHqAdTns726aOaw2mSUgC2IXcM5BbnrnnpTXp0Ya3CMgCgDqcnHzPNI2grNd6mshjDBeWYntnGRXQ7OMKg9MUrQV8FmjvqdvyCqeJ7dNhAd2ABgfCqVxr18kLRBlDZwsu33q06nf20bsJn98biMtlQP8+tVdMJubcu5Z1J90t1x8/SqarxZYa/2kr0tVWLM9yje6hsdHvZ5ZJn/ACSzNgjpntWzT76K7DMiFJInAYdcZwc5+9LPjWK6fUYigIBjA4HAOSf6UV8KWksNtPNcuTJMQcHrgcAn4nn8qIKdxXHE4WGzdnmdL0m/jvowVOJNh8xT13CrUrbBE5OOTkmkiC5mtX822k2nb25rF9akubpbSe8zPgkRg4J4JP5A0wLt4nC4bmGb29N7dHBxEh9wZ/OtLxII90iiY5yN6g/59KHXGr2OkiIX0oh8ziMBcnHrx2ol5sc9qskDJJG4yrryGroIziJcHuc68Ya5dwazcwQo6zZAWXPOz0HzNUPD+jy3eb6+Z3Mki+VhvxuWHJx2GDTlqNh7ZdDckJ2DJkZQzL6AZFX7CxW3W3SNP2YYE8cAYP55NLFPyJMc2owgUS3Y6fHbFnRFRmyGYdWx6nqfrVLxDFHNYy+YqnyxvyRkjHcfHGaNlTzjtwBQu5Tz1ZSQOe/wr1zoF2N7iqd2/ePU5tBot1cF5mTYrnK7uM55yPvUpuvLYiQK43d89Of8xUpI0aEZDS78fYPUbIrdVBCEbUyCM5Oc8j59aR/9TpbiKe1gUnyNpPHeQcZ+x/nVrUPHyWdlLbQRKkwJ8mecgspJ/FtAzx2yaRNT16a+l824nuLpwTt8xsKoPoB0rruSu0wK6Qr7hGr/T2Gb2ueT3grgDIzjGP7Cu0afGIbVGxliMmvmayu7xplNnuWdjgbHbcTX0bp+oRppcEl9JFA6RKsvvZ2uBzgd6z9aXaoKgjVVRZuJhhW5AYYP+dqDz3SXesmyjwTHHmZlOQhz0PxofeeI1nmW305gF4Mko6BQecepPT60W0+3SISztEBJcNvY45+FZoD6b5+5RlLAVMo6rpKSxtmU8jBGOKVYvCSpdieJE+BVQMiuhOqygjIOOoP9O9DtRuYNOtg7IS34Y4k6uf0Hxo69dq2sAXmJfT1KpzxABhkg2wxhVfPvsf4e+PjQjxFapJYrZ26bAHG3sBk4P8AWiVxqU88ck3lAMg97YQMD69apWFy2qWEdzIVVs4ZA2RkGt9WW7hu/cz1cocjoSlotqbZ1hURnJy2RyAO6+mTgfKmlT5cJbBOBnA70Os7UC5WZVGGTG7157USm3LCcA5x0p6IEU7Zy2w2OCYs6xp7zW6ssbRqDmUA84boB6nNW9DjCWYxkjcThv5VbvwPK8tZORhznpx0rOwi2WydiTk/CpNGmHLGWa1wa1Wabyzil9+UjA9R0pdkne7nksdPkaOFAfNmVRkNn8IPqf0FFNU8/VbyKwsCjW0amS7kSYDYozxn+VUFjtRIohnjthAuHV13L5eTkYGevTr3+FUvcoMmqpYiZ2FzDFcXGnrEsaWwRUOc5yuSPpwK3abpKRXk180nmtK2+PIGEBz09eOM0M1eOwubRoYLku0cRndlyoYseCfUkk8UxaQirotoY23L5KYYd+B/WjqbdzBuHj4EC31tqF7q8kFgEMkiRqHfbuVMtu2hu/c45xRHTNL1zRtRuzqVxFc6dKwIkLbZGbgBgnXpjPypd8Ray9pqMkFsUTaR5hYbtw4OMfb0qiNQt7+UKxYTDDCPe3vY6NEzcqw9Dway7rzVbxNanS+ajBnRGtBEZZHcEOeM9scVUfVIoZGVFGxOs0n4SemB8q1214bjSVzKsk4UjcGALHpv2/5yDSuthdyXEUEkxZS3PByF+/FVahrLEXx+5BUlSO3k9R6uHLQxvyvvAkL6c1QupUI3r1H4lbjI+FWjIRtViMY7n6UtX00vtckZIwG6bgT9PSiuRcDdPaetrC2z1CReOcB1Y47ADpUoNMWjfiURk9cEjP5GpUv4ZvTx2QOxOZLbPIcLueQnoDnPy9a2/wC2ziXYYpA/XYQc49flT3ZXenvahoXRQDnDgEIOe4P61a0qxGq6gzx5ZNw86bB98fwr6D1rlKva2D1KbvHWuc8yx4G8JrZRpqV8imf/APJdv4f+Xrn/ALovr1xBalTOcswzj97+31olZ6rY3bLHHOqzOxAiP4sjjHofp2NBfEekzalqIZ5QkCxgbUXlznocnFX2IfGVr7mZWy+YNb1M/DE8U92H994POXAk649B9a6U5GSF9cCuc6faezRCOMbVXoKtC81C2YC2upY8HoeVH0PFR6r6e1qqM8iGmrQWMQOD1GnXNUgsYmiRs3briNFPKkjhj6etKWqz3EdtLfXMoe691EZwNqZYduwxz8K22kDPM887M0jnc5I5Pf7Vt1d7WGxLXrxpCAQxk6cj4/ypmn0C0pj2fcW+oLv/ABFW/wBaFwsdta7/ADSAgLkjaAMjOP3sZJHQZ9eKMaRbPaaUYkdVd+dxPc4DH+n0qtpWlW6pHJbhTEfeVgfxZ75NHSvkqjKBlOQD04ptOkFVZxyTBNqG0YGBmXorWxtkY2k5I3ZcSsQ3XqQcYP0rOYqyYV0J6cMOvp86CuI5wYbcNGvG4r1IHbjoPr9aKXN5FLpUtuyBpCmxNvAzjI4P4eMHj6VMjW0/DGTLra6rvzM4EGyW8nnEtuw2BQjV9RMnmRgmPT4XWOZ1Yg3DnqgPZRznGa3eI9UksbOK2tObq5O1XYdM8Mc/n1pV1e9DJHaAjybZdqBVwCe5qi6zCgAYMTTTltxORD96YYobRLQiG1vpWmkkQAe4q5O/HdQrcc9qBnU0YSThUjt4h+wgUBg7di3rgcknk8Doa06ZcTXENxbyO62p5JUDKlgVJx8uPrzxmtVtYSvIXSD2tI/djhiZSBj+PncQMkkAc+oqYfzKzx1L8t0Dpl3CYwDFGgYgegOAfXHQfAY7U7WCNBpltE2NyQop+ijilLQrU3kRgu2ZhHdCeUgDErlc46ZwoIPxLfLLmgZsIgHpkn7/AK1bSdi726mfeN77F7iV4t06aeVri1BLHqo5J7fT8+gpasrG/kmEctr+xB97zBgp/wDJ9a6VeQRSsyoxbZ3HQ0Mntwq4VG/EWzzzx0oLdMlnzEoo1j1flmAbbUvY7lykqMHCxCQ8Ac/hc4yDn94cUx6DdXVzqXsT7DuVmBmADxsB+E4I3KRnDL9a59ewz2t5Mkith2II/dYGmTwZqvsl5E0wLG2jLKzHkKR7yZPTOMjPcVl5srfAM1GrpsqyRGPStfsNYVkty8Uq+6YpO/XoRweh9DwevND9cs5ZZvPjdt/AKg4zjvVLUFk1DUdZaywZbqRBG1su1TsbO9u3PB65znp0LAWEkYO4SEHa7DuwyG/P/PXVqJuT5iZi2HS2bkiykd5ggbgQcFQCSPsDipRO6tlkkxJiSNR7gkQe768Afn3qUjxWftHnVqTnAgjR9LtJri4SSJSEfaDgA468012MUMGlJceSkmW2eW49wDOOg6/XNSpWiABMu4nMVriaWXUFj8xkX2hkATjA3twPh3x0roBQeVyScADnvx1+dSpSKv1Q9R+mbI0USDjsa1Id0CswBJQE1KlEp/MMSw+A/uVtMQrqGoEux3S5wcYGFBwKUfE+oz3OptbzLG0Ucb7FK52kN1HxPr9sVKlefqHV983eDdZvZZVtZ5PORplUNIPeUFGJAPpkCneZAQB61KlMr+2Ku++CpyYZdy8kc8+tZec00hZ8Zzzjv0/rUqVxgPKJ1SfCYr+J5pDrEEZPux20ki/Bs4z9qV7skNjPC9PtUqVFqPvM09N/5CRWZSkKsQjspbB654r3ylW48sFtrPsPPapUpa9w36M6Lp8Kw27MrOzDJLO24s3XJJ5J5qxqLNb2DzxErIioAfmTmpUp+u4RYj6fzY0zslCW4Cjp6/EZrRf8SRHJwWCkdsGpUp78VD/JPVzef9gTUbWGdmEiA7QcfatVtaw2qqIVwGX7VKlc2jy9Qwx8J5lyaZrWKRo8ErGWG7nkUB8H3s9xenzn374Hfnsd4HHwqVK8/DpicXlGjVKASOO1SpUqqTz/2Q=="/>
          <p:cNvSpPr>
            <a:spLocks noChangeAspect="1" noChangeArrowheads="1"/>
          </p:cNvSpPr>
          <p:nvPr/>
        </p:nvSpPr>
        <p:spPr bwMode="auto">
          <a:xfrm>
            <a:off x="8970963" y="-620713"/>
            <a:ext cx="1905000" cy="1276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6- Traps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5112568" cy="4525963"/>
          </a:xfrm>
        </p:spPr>
        <p:txBody>
          <a:bodyPr>
            <a:normAutofit/>
          </a:bodyPr>
          <a:lstStyle/>
          <a:p>
            <a:pPr lvl="0" algn="l" rtl="0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light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traps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 With </a:t>
            </a:r>
            <a:r>
              <a:rPr lang="en-US" dirty="0"/>
              <a:t>light traps, advantage is taken of the attraction of many insects to a light source which increasingly active at night </a:t>
            </a:r>
            <a:endParaRPr lang="en-US" dirty="0" smtClean="0"/>
          </a:p>
          <a:p>
            <a:pPr algn="l"/>
            <a:endParaRPr lang="ar-SA" dirty="0"/>
          </a:p>
        </p:txBody>
      </p:sp>
      <p:sp>
        <p:nvSpPr>
          <p:cNvPr id="20482" name="AutoShape 2" descr="http://entomology.unl.edu/ecb/lightrap.jpg"/>
          <p:cNvSpPr>
            <a:spLocks noChangeAspect="1" noChangeArrowheads="1"/>
          </p:cNvSpPr>
          <p:nvPr/>
        </p:nvSpPr>
        <p:spPr bwMode="auto">
          <a:xfrm>
            <a:off x="8075613" y="-1973263"/>
            <a:ext cx="3086100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0484" name="Picture 4" descr="http://entomology.unl.edu/ecb/lightr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3086100" cy="4124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ar-SA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Sticky traps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4978896" cy="4525963"/>
          </a:xfrm>
        </p:spPr>
        <p:txBody>
          <a:bodyPr/>
          <a:lstStyle/>
          <a:p>
            <a:pPr algn="l" rtl="0"/>
            <a:r>
              <a:rPr lang="en-US" dirty="0" smtClean="0"/>
              <a:t>using </a:t>
            </a:r>
            <a:r>
              <a:rPr lang="en-US" dirty="0"/>
              <a:t>in the collection of insects active at night and day, a cylinder or a glass tube coated with an adhesive, and placed on the pillar to the desired height then, stud and identify the insects stuck</a:t>
            </a:r>
            <a:endParaRPr lang="ar-SA" dirty="0"/>
          </a:p>
        </p:txBody>
      </p:sp>
      <p:pic>
        <p:nvPicPr>
          <p:cNvPr id="4" name="il_fi" descr="http://www.ag.ndsu.edu/pubs/plantsci/pests/e1234-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204864"/>
            <a:ext cx="3096344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ar-S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Water traps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4896544" cy="4525963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using </a:t>
            </a:r>
            <a:r>
              <a:rPr lang="en-US" dirty="0"/>
              <a:t>to collect many kinds of insects such </a:t>
            </a:r>
            <a:r>
              <a:rPr lang="en-US" dirty="0" smtClean="0"/>
              <a:t>as flies</a:t>
            </a:r>
            <a:r>
              <a:rPr lang="en-US" dirty="0"/>
              <a:t>, which is a time painted from the inside in yellow or white to attract insects to </a:t>
            </a:r>
            <a:r>
              <a:rPr lang="en-US" dirty="0" smtClean="0"/>
              <a:t>it.</a:t>
            </a:r>
            <a:endParaRPr lang="ar-SA" dirty="0"/>
          </a:p>
        </p:txBody>
      </p:sp>
      <p:pic>
        <p:nvPicPr>
          <p:cNvPr id="4" name="Picture 3" descr="G:\1432\Insect 311\6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04864"/>
            <a:ext cx="3152866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Imported traps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89567"/>
            <a:ext cx="4248472" cy="457200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This </a:t>
            </a:r>
            <a:r>
              <a:rPr lang="en-US" dirty="0"/>
              <a:t>method is used in the compilation of terrestrial insects such as ants. This traps are composed of glass container or plastics with a wide mouth jar and drown in a hole under the surface of the soil</a:t>
            </a:r>
            <a:endParaRPr lang="ar-SA" dirty="0"/>
          </a:p>
        </p:txBody>
      </p:sp>
      <p:pic>
        <p:nvPicPr>
          <p:cNvPr id="5" name="Content Placeholder 4" descr="G:\1432\Insect 311\7.gif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32040" y="2276872"/>
            <a:ext cx="3886200" cy="31683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killing insect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After </a:t>
            </a:r>
            <a:r>
              <a:rPr lang="en-US" dirty="0"/>
              <a:t>collecting living insects, put in </a:t>
            </a:r>
            <a:r>
              <a:rPr lang="en-US" dirty="0" smtClean="0"/>
              <a:t>jars. </a:t>
            </a:r>
          </a:p>
          <a:p>
            <a:pPr algn="l" rtl="0"/>
            <a:r>
              <a:rPr lang="en-US" dirty="0" smtClean="0"/>
              <a:t>These </a:t>
            </a:r>
            <a:r>
              <a:rPr lang="en-US" dirty="0"/>
              <a:t>bottles have different sizes and tight lid, </a:t>
            </a:r>
            <a:r>
              <a:rPr lang="en-US" dirty="0" smtClean="0"/>
              <a:t>chemicals are added to kill insects.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most important chemicals used to kill insects </a:t>
            </a:r>
            <a:r>
              <a:rPr lang="en-US" dirty="0" err="1" smtClean="0"/>
              <a:t>Cianorsodium</a:t>
            </a:r>
            <a:r>
              <a:rPr lang="en-US" dirty="0" smtClean="0"/>
              <a:t> </a:t>
            </a:r>
            <a:r>
              <a:rPr lang="en-US" dirty="0"/>
              <a:t>or potassium, chloroform and ethyl acetate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part2fig3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221088"/>
            <a:ext cx="3113859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Preservation insect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147248" cy="2664296"/>
          </a:xfrm>
        </p:spPr>
        <p:txBody>
          <a:bodyPr>
            <a:normAutofit fontScale="70000" lnSpcReduction="20000"/>
          </a:bodyPr>
          <a:lstStyle/>
          <a:p>
            <a:pPr lvl="0" algn="l" rtl="0"/>
            <a:endParaRPr lang="en-US" b="1" dirty="0" smtClean="0"/>
          </a:p>
          <a:p>
            <a:pPr lvl="0" algn="l" rtl="0"/>
            <a:r>
              <a:rPr lang="en-US" b="1" dirty="0" smtClean="0">
                <a:solidFill>
                  <a:srgbClr val="F88628"/>
                </a:solidFill>
              </a:rPr>
              <a:t>Dry preservation</a:t>
            </a:r>
            <a:r>
              <a:rPr lang="en-US" b="1" dirty="0" smtClean="0"/>
              <a:t>:</a:t>
            </a:r>
            <a:endParaRPr lang="en-US" dirty="0"/>
          </a:p>
          <a:p>
            <a:pPr algn="l" rtl="0">
              <a:buNone/>
            </a:pPr>
            <a:r>
              <a:rPr lang="en-US" dirty="0" smtClean="0"/>
              <a:t>used </a:t>
            </a:r>
            <a:r>
              <a:rPr lang="en-US" dirty="0"/>
              <a:t>with insect have a hard outer cover to dry in good condition.  Then kept Samples in special boxes made ​​of wood with tightly closed</a:t>
            </a:r>
            <a:r>
              <a:rPr lang="ar-SA" dirty="0"/>
              <a:t>.</a:t>
            </a:r>
            <a:endParaRPr lang="en-US" dirty="0"/>
          </a:p>
          <a:p>
            <a:pPr algn="l" rtl="0"/>
            <a:r>
              <a:rPr lang="en-US" dirty="0" smtClean="0"/>
              <a:t>labeled. </a:t>
            </a:r>
          </a:p>
          <a:p>
            <a:pPr algn="l" rtl="0"/>
            <a:r>
              <a:rPr lang="en-US" dirty="0" smtClean="0"/>
              <a:t>Avoid </a:t>
            </a:r>
            <a:r>
              <a:rPr lang="en-US" dirty="0"/>
              <a:t>placing specimens collected at different times or places in the same container The process of pinning the insect immediately after killing and before the dry stick a pin vertically in the chest area, so that leaves about 4 / 1 pin along the top body</a:t>
            </a:r>
            <a:endParaRPr lang="ar-S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221088"/>
            <a:ext cx="4893940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b="1" u="sng" dirty="0">
                <a:solidFill>
                  <a:srgbClr val="F88628"/>
                </a:solidFill>
              </a:rPr>
              <a:t>Liquid Preservation</a:t>
            </a:r>
            <a:endParaRPr lang="en-US" dirty="0">
              <a:solidFill>
                <a:srgbClr val="F88628"/>
              </a:solidFill>
            </a:endParaRPr>
          </a:p>
          <a:p>
            <a:pPr algn="l" rtl="0">
              <a:buNone/>
            </a:pPr>
            <a:r>
              <a:rPr lang="en-US" dirty="0" smtClean="0"/>
              <a:t>used </a:t>
            </a:r>
            <a:r>
              <a:rPr lang="en-US" dirty="0"/>
              <a:t>to save the insects that are difficult to maintain dry, or </a:t>
            </a:r>
            <a:r>
              <a:rPr lang="en-US" dirty="0" smtClean="0"/>
              <a:t>the </a:t>
            </a:r>
            <a:r>
              <a:rPr lang="en-US" dirty="0"/>
              <a:t>insect collected by light traps in large numbers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lvl="0" algn="l" rtl="0"/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Save by microscopic slides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used in the maintenance of very small insects which are placed in a liquid then carry on slides </a:t>
            </a:r>
            <a:r>
              <a:rPr lang="en-US" dirty="0" smtClean="0"/>
              <a:t>Such </a:t>
            </a:r>
            <a:r>
              <a:rPr lang="en-US" dirty="0"/>
              <a:t>as fleas, </a:t>
            </a:r>
            <a:r>
              <a:rPr lang="en-US" dirty="0" smtClean="0"/>
              <a:t>aphid</a:t>
            </a:r>
            <a:r>
              <a:rPr lang="ar-SA" dirty="0" smtClean="0"/>
              <a:t>  </a:t>
            </a: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species have soft </a:t>
            </a:r>
            <a:r>
              <a:rPr lang="en-US" dirty="0" smtClean="0"/>
              <a:t>bodies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save </a:t>
            </a:r>
            <a:r>
              <a:rPr lang="en-US" dirty="0"/>
              <a:t>some parts of the body such as insect legs, antennae, wings and mouth parts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4608512" cy="4525963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temporarily stored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>
              <a:buNone/>
            </a:pPr>
            <a:r>
              <a:rPr lang="en-US" dirty="0" smtClean="0"/>
              <a:t>   placing </a:t>
            </a:r>
            <a:r>
              <a:rPr lang="en-US" dirty="0"/>
              <a:t>specimens with the wings folded together dorsally (upper sides together) in folded triangles </a:t>
            </a:r>
            <a:r>
              <a:rPr lang="en-US" dirty="0" smtClean="0"/>
              <a:t>or </a:t>
            </a:r>
            <a:r>
              <a:rPr lang="en-US" dirty="0"/>
              <a:t>in small rectangular envelopes of glassine paper, which are the translucent envelopes familiar to stamp collectors.</a:t>
            </a:r>
          </a:p>
          <a:p>
            <a:pPr algn="l"/>
            <a:endParaRPr lang="ar-SA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3045601" cy="19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572000" y="37170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Lepidoptera </a:t>
            </a:r>
            <a:r>
              <a:rPr lang="en-US" dirty="0" err="1"/>
              <a:t>temporaily</a:t>
            </a:r>
            <a:r>
              <a:rPr lang="en-US" dirty="0"/>
              <a:t> stored in paper and glassine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0178" name="AutoShape 2" descr="data:image/jpg;base64,/9j/4AAQSkZJRgABAQAAAQABAAD/2wBDAAkGBwgHBgkIBwgKCgkLDRYPDQwMDRsUFRAWIB0iIiAdHx8kKDQsJCYxJx8fLT0tMTU3Ojo6Iys/RD84QzQ5Ojf/2wBDAQoKCg0MDRoPDxo3JR8lNzc3Nzc3Nzc3Nzc3Nzc3Nzc3Nzc3Nzc3Nzc3Nzc3Nzc3Nzc3Nzc3Nzc3Nzc3Nzc3Nzf/wAARCACTALEDASIAAhEBAxEB/8QAHAABAAEFAQEAAAAAAAAAAAAAAAUBAwQGBwII/8QAOxAAAQMDAQYDBgQEBgMAAAAAAQACAwQFESEGEhMxQVEHcYEUIjJhkaEVI7HBM0Ji0SRScpKi8FNk4v/EABoBAQACAwEAAAAAAAAAAAAAAAABBAIFBgP/xAArEQACAgIBAwIEBwEAAAAAAAAAAQIRAwQSBSFBEzEGIjJhI1FxgZGxwUL/2gAMAwEAAhEDEQA/AO4IiIAiIgCIiAIiIAiFUygKoqE6LGrbjR0DA+tqoKdn+aaQNH3KN0Sk26RlIoqn2kslTJw6e7UMjzya2oaSfTKlA4HkQfJQmn7EyhKP1KiqIikxCIiAIiIAiIgCIiAIiIAiIgCKjnBrS48hqVhyVbS3OfIAoDNRQcl1kp37xO8zq0np8lLR1Eb6ds7Xjhubvbx5YQUXHuDRkkYHNaXfvEW2297obex1dO04JY7EYP8Aq6+i1nbba+W7ySUFskcygBw+RpwZ/wD5/VaNXSNpo91uC932VHNtNPjA6rpvQYuKy7X8e38mx3vxGvtVvMjqGUoPKOnbgjzcdfphaXU1M9XMZqqZ8sh5ue4k/Uq2ck5JOSiquUpfUzfY8GHEqxRSX2KEZ5jI+a2fZPbW57OzNYJX1NFnDqaRxIx/ST8J+y1lMKYycXaIzYMeaDhkVo+nLNdKS8W6GuoZRJDKMg8iD1BHQjss5cQ8KNoXWu9fhk7/APCVzsNBPwS/yn15fRduB0C2eLJzjZwu/pvUzOD9vBVERehSCIiAIiIAiIgCIiAIiIDEuziy3VD2/wArMrVnV53dHLcpGCRjmOGWuBBHcLnN6oqm1VDmSNc6Bx/Llxo4dj2KAuVNW9/xOyAonaHaOT8Fis9O5zS5zjM7uzOjfXXKtVVQ5rPdBLjkgAZ6ZWr1NSZJTI9w1+yq7WTjGl5N90LUWXP6k1aj/Y5AnPJQNRLxpnPPfTyUjVVIELmtOXO0yovC1yOym/CKIAvWFYrKgU8WebjoBhZpW6R4TmoRcpexewqgKKp62Xie/l7TzypcagEciplFx9zzwbEcyuJWJz45GyREiRhDmEdCNQvpez1guFro6waceFkmPMAr5qAXfvDqQybGWzOpbGW/RxVnUfzNGk+IYXjhP8m0bIiIrxyoREQBERAEREAREQBERAFaqOG2B5nAMYHvBwyPorqwrwcW6V3YtJ9HBAaTerS2rqayWiayjZLC6Pfc3RocME46ddPmuVbQW2utFykoqogubhzXt+F7TyIXZb9JxLVURsx77MaLS9udyt2at17DQZGDhSYHI8j/AMh91Xz41JX5Nx0rdnhn6f8AyzQWNPBJcdd4JhW4pC8nPI6q9ha59jsccuUUzzhWKumMxBL2NDdMuWThY1wYTEHDocFZQdM8tmHPG0Yz4YmD+NvnsFI04zCzyUQxuCpqAflN8llkds8NKPGLPYau8eHDS3Yy3Z6tcf8AkVwoBd+2Gj4WyVqb/wCuHfXJ/de2ovmZr/iB/gQX3/wnURFfOSCIiAIiIAiIgCIiAIiIAsW6wSVNuqIYccR8ZDd46ZWUqPcGsc48gCUBpj4XzU7muGpHJc+qL5JZZ6mzXKhiq7bLKZdxzdRnGRjrqMrqkUWG68yubeJdGOH7S3AdG7XyK88l1aLWo4vIoy9mYbdnbDeBxrFWmmlxrBId9vlg+8FjwbEXeWpMbhAyMamYyZafIDU/Rac2Uh4cx7muHJwOCPVdH2F2h4tslpqyd0lXC4uJecucw6j6clXUYZHTN1k2NvUx8oStffwa3dLZQ0MT2sukdRWRy7j4WRkAd9Seig615Y0xlpBI6joup7MbPUO0O0VTX19LIGwkPLdDFPnBYfpzHy1+epbd00Z2uupJAHHwB290LCeHi7LOp1F5l6d26tt/0jSWjBUzEPy2+SszU8O4S14yFfi+Bv8ApC8Jm111SLgK+gdjnB2y1pxqPZYxnyC+fQuzeFV0bWbOCjLhxaJ5YR/STlp/Uei99VpSZq+v43LBGS8M3VERXzkQiIgCIiAIiIAiIgCIiALHr9/2KbhtLnbhwBzKyEKA078dpjo1+8eQWvX2x1m08ZpKSaGF8nvB0xIBwRkadf7LO2roGWm+w1zYg6mkfxXsIyDr74+hz6rYp7AGtEtqmAY73hFISWkfJ3MfdQ1aoyhJwkpI5tTeDV1dK4VN3pGMGN1zI3PJ9DjClbL4WVVuvHEdXtfCIy0SiMAnI1G7krdKa7VVHK2nuEL2uPw755+TuR/VTdNUx1LSYyfdOHA8wsVjindFme7nnFxb7MtWy301roYqOjj3IYmhrR+5+a4X4sUctNtrWOBwyoZHM3/aGn7tK7/hc08bLFJV2iC8UzSZKLLZg0c4ndfQ/YlY5o3Ez6dlWPOr89jjIY7q5SNK7ehb8tPooQyOzzKz7XN7xicdTqFQmrR12vOpUSQXRdgLts/s7bpKisrD7bPjiBsLzw2g6NzjXuVzGqq205aBq466dAr0Ezp2AkYA+5SEnD5hs4o7a9Ft15o+l6OpgrKWOppXiSGVocxw5EFX1zDwov8Aw3vslS/R2ZKYk8jzc39x6rp4OQtjjmpxs4zc1pa2Z43+36BERZlYIiIAiIgCIiAIiIAiIgNd204D7U5spAcw7wPbQ/3Wfs3BNTWKihqSTI2IZB6DoPQYHoomqhN5vraUjNNARLOe/wDlb64+xW0hAR924b444ZACC7fOegarOzoL6eecj+LM7Hk0bv6grztA/hN4naJ37LNtNOaW208JGHNYN7zOp+5QGWrVTDHUQPhmjEkUjS17HDIcDoQVdRAcdvHhFb6KOqrn3ySnpGbzw0wBxa3o3O9qeQ+a5rVW9lJl7Z3HBy3LQCV9A+JNnrrxs3Ky1yubUwO4zIxqJsA5aR3xy+eF84z1c8v8ZxJHQtAx9lUyxSfZHQaGaWWFyl3LsEclXU77zkk5PyU2xgYwNHIBQ9rq9yYRyYw7QHsVNqpO77nQ4HHh8pepJ5aWpiqIHlk0bw9jh0IXfNnLxFe7RBXRYDnjEjM/A8cx/wB6YXAqeGSonjggYXyyODWNHUnQBd62Ys0djs0FGzBkA3pXj+Z55n/vQBWdS+/5Gl6/6XGLf1f4S6IiunMBERAEREARecqhchJ7TKtF6tulcOiCjIyrFbO2Cme88g0lWnTP6NKhL3doI6Z7HvG+TukZ5DKBolbBTcG3tlePzqg8Z5H9XIegwFJZHdcrbcpmDcp21JaOQja8/osqgul4FXCI2VrIy9ocZonbgBOuc8tEFG63hrZXRtd8Bexrs9idVK5HdQN2rqSGJsc0jDnXmNfmoj8Zt4bh1w3QOhlKEG65HcJkHqtCn2jpYRmluZlkz7sYcXb3yU4ysqXsDm41GeaizNQs2HTuuDeMeyX4TcvxqhjxRVkn5zWjSOY/s7n55+S6s6qrv5SB6qPvMFXd7dUUFWyKSnnYWOaT9x2IOoWE0pKixrylhnyTPnDewdPRT9tq/aIME/mN0Pz+a2R/hHXZ9y5w4/qiP91cpfCu700wey5UpA0I3HahVpYm0bzB1CEJW32Np8KbAZp33qoZ+XESynz1dyc705eeey6kOS1W1e326hgo4WUzIoWBjQxp6eqkGVlbj3mx+QCsY0oRpGl3Ms9jM5v9v0JtFFNrKjqxuFcFXJ1b9F6WVODJFFgipf2XsVDuyWOLMtFi8d3ZEsimZCphVRSDyQOyoWjovaIC2WZ6BeeH1wM+SvJhQCzunuV5dHvDDtR81kYTCAwzRwuOTBH/ALAnscX/AImejQszCITZiClYOTAPRPZmnmB9Flog5GJ7Kzsq+ys7fZZSJRPJmL7IzsgpWDospEocmY/szeyqKdo6LIwiUOTLHBb2VRC3sryJRHJlrhN7KvDb2VxFNC2W+G3siuIlC2UREQgIiIAiIgCIiAqEREA6oiIAiIgCIiAIiIAiIgCIiAIiID//2Q=="/>
          <p:cNvSpPr>
            <a:spLocks noChangeAspect="1" noChangeArrowheads="1"/>
          </p:cNvSpPr>
          <p:nvPr/>
        </p:nvSpPr>
        <p:spPr bwMode="auto">
          <a:xfrm>
            <a:off x="8970963" y="-947738"/>
            <a:ext cx="2343150" cy="1952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8" name="Content Placeholder 7" descr="Ask-M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G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oals </a:t>
            </a:r>
            <a:r>
              <a:rPr lang="en-US" sz="2800" b="1" dirty="0" smtClean="0">
                <a:latin typeface="Andalus" pitchFamily="18" charset="-78"/>
                <a:cs typeface="Andalus" pitchFamily="18" charset="-78"/>
              </a:rPr>
              <a:t>of sample collection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2800" dirty="0" smtClean="0">
                <a:latin typeface="Andalus" pitchFamily="18" charset="-78"/>
                <a:cs typeface="Andalus" pitchFamily="18" charset="-78"/>
              </a:rPr>
            </a:br>
            <a:endParaRPr lang="ar-SA" sz="2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08912" cy="4680520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A</a:t>
            </a:r>
            <a:r>
              <a:rPr lang="en-US" dirty="0" smtClean="0"/>
              <a:t>s </a:t>
            </a:r>
            <a:r>
              <a:rPr lang="en-US" dirty="0"/>
              <a:t>a hobby</a:t>
            </a:r>
            <a:r>
              <a:rPr lang="ar-SA" dirty="0"/>
              <a:t>. </a:t>
            </a:r>
            <a:endParaRPr lang="en-US" dirty="0"/>
          </a:p>
          <a:p>
            <a:pPr lvl="0" algn="l" rtl="0"/>
            <a:r>
              <a:rPr lang="en-US" dirty="0" smtClean="0"/>
              <a:t>M</a:t>
            </a:r>
            <a:r>
              <a:rPr lang="en-US" dirty="0" smtClean="0"/>
              <a:t>easure </a:t>
            </a:r>
            <a:r>
              <a:rPr lang="en-US" dirty="0" smtClean="0"/>
              <a:t>biodiversity. </a:t>
            </a:r>
            <a:endParaRPr lang="en-US" dirty="0"/>
          </a:p>
          <a:p>
            <a:pPr lvl="0" algn="l" rtl="0"/>
            <a:r>
              <a:rPr lang="en-US" dirty="0" smtClean="0"/>
              <a:t>D</a:t>
            </a:r>
            <a:r>
              <a:rPr lang="en-US" dirty="0" smtClean="0"/>
              <a:t>etect </a:t>
            </a:r>
            <a:r>
              <a:rPr lang="en-US" dirty="0"/>
              <a:t>changes in water quality</a:t>
            </a:r>
            <a:r>
              <a:rPr lang="ar-SA" dirty="0"/>
              <a:t>. </a:t>
            </a:r>
            <a:endParaRPr lang="en-US" dirty="0"/>
          </a:p>
          <a:p>
            <a:pPr lvl="0" algn="l" rtl="0"/>
            <a:r>
              <a:rPr lang="en-US" dirty="0" smtClean="0"/>
              <a:t>A</a:t>
            </a:r>
            <a:r>
              <a:rPr lang="en-US" dirty="0" smtClean="0"/>
              <a:t>cquire </a:t>
            </a:r>
            <a:r>
              <a:rPr lang="en-US" dirty="0"/>
              <a:t>material for biological, physiological, ecological and molecular studies.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l" rtl="0">
              <a:buNone/>
            </a:pPr>
            <a:r>
              <a:rPr lang="en-US" dirty="0" smtClean="0"/>
              <a:t>Because </a:t>
            </a:r>
            <a:r>
              <a:rPr lang="en-US" dirty="0"/>
              <a:t>of </a:t>
            </a:r>
            <a:r>
              <a:rPr lang="en-US" dirty="0" smtClean="0"/>
              <a:t>the incredible </a:t>
            </a:r>
            <a:r>
              <a:rPr lang="en-US" dirty="0"/>
              <a:t>diversity of </a:t>
            </a:r>
            <a:r>
              <a:rPr lang="en-US" dirty="0" smtClean="0"/>
              <a:t>insects, we </a:t>
            </a:r>
            <a:r>
              <a:rPr lang="en-US" dirty="0" smtClean="0"/>
              <a:t>must select an appropriate tool and an appropriate way for collection.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rtl="0"/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Equipment and Collecting Methods</a:t>
            </a:r>
            <a:r>
              <a:rPr lang="en-US" sz="3200" dirty="0" smtClean="0">
                <a:solidFill>
                  <a:srgbClr val="00B050"/>
                </a:solidFill>
              </a:rPr>
              <a:t/>
            </a:r>
            <a:br>
              <a:rPr lang="en-US" sz="3200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5678372" cy="5069160"/>
          </a:xfrm>
        </p:spPr>
        <p:txBody>
          <a:bodyPr>
            <a:normAutofit/>
          </a:bodyPr>
          <a:lstStyle/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Equipment or appropriate tool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Forceps, Vials </a:t>
            </a:r>
            <a:r>
              <a:rPr lang="en-US" dirty="0"/>
              <a:t>containing alcohol or other preservatives 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Killing </a:t>
            </a:r>
            <a:r>
              <a:rPr lang="en-US" dirty="0" smtClean="0"/>
              <a:t>jars, Small boxes for </a:t>
            </a:r>
            <a:r>
              <a:rPr lang="en-US" dirty="0"/>
              <a:t>storing specimens after their removal from killing </a:t>
            </a:r>
            <a:r>
              <a:rPr lang="en-US" dirty="0" smtClean="0"/>
              <a:t>jars. </a:t>
            </a: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aspirators</a:t>
            </a:r>
            <a:r>
              <a:rPr lang="en-US" dirty="0"/>
              <a:t>.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dirty="0" smtClean="0"/>
              <a:t>Notebook</a:t>
            </a: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A strong </a:t>
            </a:r>
            <a:r>
              <a:rPr lang="en-US" dirty="0" smtClean="0"/>
              <a:t>knife, hand lens</a:t>
            </a:r>
            <a:endParaRPr lang="en-US" dirty="0"/>
          </a:p>
          <a:p>
            <a:pPr lvl="1" algn="l" rtl="0">
              <a:buFont typeface="Arial" pitchFamily="34" charset="0"/>
              <a:buChar char="•"/>
            </a:pPr>
            <a:r>
              <a:rPr lang="en-US" dirty="0"/>
              <a:t>A small, fine brush for picking up minute specimens. </a:t>
            </a:r>
          </a:p>
          <a:p>
            <a:pPr algn="l"/>
            <a:endParaRPr lang="ar-SA" dirty="0"/>
          </a:p>
        </p:txBody>
      </p:sp>
      <p:pic>
        <p:nvPicPr>
          <p:cNvPr id="4" name="Picture 2" descr="http://3.bp.blogspot.com/_tpzJtMaDjnc/SM1fl7RUBnI/AAAAAAAAAjI/2Gcp9ZGBStY/s400/Picture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628800"/>
            <a:ext cx="2807593" cy="2736304"/>
          </a:xfrm>
          <a:prstGeom prst="rect">
            <a:avLst/>
          </a:prstGeom>
          <a:noFill/>
        </p:spPr>
      </p:pic>
      <p:pic>
        <p:nvPicPr>
          <p:cNvPr id="5" name="Content Placeholder 4" descr="magnifying-hand-lens-R347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365104"/>
            <a:ext cx="2381250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Method or appropriate way: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1-picking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up insects by hand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  This </a:t>
            </a:r>
            <a:r>
              <a:rPr lang="en-US" dirty="0"/>
              <a:t>method is simple and sometimes effective, </a:t>
            </a:r>
            <a:r>
              <a:rPr lang="en-US" dirty="0">
                <a:solidFill>
                  <a:srgbClr val="FF9900"/>
                </a:solidFill>
              </a:rPr>
              <a:t>with</a:t>
            </a:r>
            <a:r>
              <a:rPr lang="en-US" dirty="0"/>
              <a:t> large terrestrial insects, Such as cockroaches </a:t>
            </a:r>
            <a:r>
              <a:rPr lang="en-US" dirty="0" smtClean="0"/>
              <a:t>where </a:t>
            </a:r>
            <a:r>
              <a:rPr lang="en-US" dirty="0"/>
              <a:t>they are picked by hand and put it in a </a:t>
            </a:r>
            <a:r>
              <a:rPr lang="en-US" dirty="0" smtClean="0"/>
              <a:t>bottle</a:t>
            </a:r>
            <a:r>
              <a:rPr lang="ar-SA" dirty="0" smtClean="0"/>
              <a:t>.</a:t>
            </a:r>
            <a:br>
              <a:rPr lang="ar-SA" dirty="0" smtClean="0"/>
            </a:br>
            <a:endParaRPr lang="en-US" dirty="0"/>
          </a:p>
          <a:p>
            <a:pPr algn="l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 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              </a:t>
            </a:r>
            <a:r>
              <a:rPr lang="en-US" b="1" dirty="0" smtClean="0">
                <a:solidFill>
                  <a:srgbClr val="FFC000"/>
                </a:solidFill>
              </a:rPr>
              <a:t>2-Collecting Nets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endParaRPr lang="ar-S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Collecting </a:t>
            </a:r>
            <a:r>
              <a:rPr lang="en-US" dirty="0"/>
              <a:t>nets come in three basic </a:t>
            </a:r>
            <a:r>
              <a:rPr lang="en-US" dirty="0" smtClean="0"/>
              <a:t>forms: </a:t>
            </a:r>
            <a:endParaRPr lang="en-US" dirty="0"/>
          </a:p>
          <a:p>
            <a:pPr algn="l" rtl="0"/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>Aerial nets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designed especially for </a:t>
            </a:r>
            <a:r>
              <a:rPr lang="en-US" dirty="0" smtClean="0"/>
              <a:t>collecting </a:t>
            </a:r>
            <a:br>
              <a:rPr lang="en-US" dirty="0" smtClean="0"/>
            </a:br>
            <a:r>
              <a:rPr lang="en-US" dirty="0" smtClean="0"/>
              <a:t>butterflies </a:t>
            </a:r>
            <a:r>
              <a:rPr lang="en-US" dirty="0"/>
              <a:t>and other flying </a:t>
            </a:r>
            <a:r>
              <a:rPr lang="en-US" dirty="0" smtClean="0"/>
              <a:t>insects</a:t>
            </a:r>
            <a:r>
              <a:rPr lang="en-US" dirty="0"/>
              <a:t>. Both </a:t>
            </a:r>
            <a:r>
              <a:rPr lang="en-US" dirty="0" smtClean="0"/>
              <a:t>the </a:t>
            </a:r>
            <a:r>
              <a:rPr lang="en-US" dirty="0"/>
              <a:t>bag and handle </a:t>
            </a:r>
            <a:r>
              <a:rPr lang="en-US" dirty="0" smtClean="0"/>
              <a:t>are </a:t>
            </a:r>
            <a:r>
              <a:rPr lang="en-US" dirty="0"/>
              <a:t>relatively </a:t>
            </a:r>
            <a:r>
              <a:rPr lang="en-US" dirty="0" smtClean="0"/>
              <a:t>lightweight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  <a:p>
            <a:pPr algn="l" rtl="0"/>
            <a:r>
              <a:rPr lang="en-US" b="1" u="sng" dirty="0">
                <a:solidFill>
                  <a:schemeClr val="accent1">
                    <a:lumMod val="75000"/>
                  </a:schemeClr>
                </a:solidFill>
              </a:rPr>
              <a:t>Aquatic nets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/>
              <a:t>are </a:t>
            </a:r>
            <a:r>
              <a:rPr lang="en-US" dirty="0"/>
              <a:t>used for gathering insects from </a:t>
            </a:r>
            <a:r>
              <a:rPr lang="en-US" dirty="0" smtClean="0"/>
              <a:t>water.</a:t>
            </a:r>
            <a:endParaRPr lang="en-US" dirty="0"/>
          </a:p>
          <a:p>
            <a:pPr algn="l"/>
            <a:endParaRPr lang="ar-SA" dirty="0"/>
          </a:p>
        </p:txBody>
      </p:sp>
      <p:pic>
        <p:nvPicPr>
          <p:cNvPr id="5" name="Picture 4" descr="ar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9676" y="1700808"/>
            <a:ext cx="1854324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il_fi" descr="http://www.monarchlab.umn.edu/lab/rearing/images/net.gif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214554"/>
            <a:ext cx="3361556" cy="38164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23528" y="1556792"/>
            <a:ext cx="525658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  <a:t>Sweeping Nets:</a:t>
            </a:r>
            <a:br>
              <a:rPr lang="en-US" sz="2600" b="1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600" dirty="0" smtClean="0"/>
              <a:t>Made of thick fabric </a:t>
            </a:r>
          </a:p>
          <a:p>
            <a:pPr algn="l" rtl="0"/>
            <a:r>
              <a:rPr lang="en-US" sz="2600" dirty="0" smtClean="0"/>
              <a:t>used in the compilation of most types of insects on crops such as wheat and clover ring, potatoes, herbs and grasses. </a:t>
            </a:r>
          </a:p>
          <a:p>
            <a:pPr algn="l" rtl="0"/>
            <a:r>
              <a:rPr lang="en-US" sz="2600" dirty="0" smtClean="0"/>
              <a:t> </a:t>
            </a:r>
            <a:endParaRPr lang="en-US" sz="2600" dirty="0"/>
          </a:p>
        </p:txBody>
      </p:sp>
      <p:pic>
        <p:nvPicPr>
          <p:cNvPr id="2050" name="Picture 2" descr="http://t2.gstatic.com/images?q=tbn:ANd9GcSM36mXBrXJ-pSOKbL6iYjgWImUzrLUILUx4RY0q5Sskn2d-r3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000504"/>
            <a:ext cx="1828800" cy="2495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3- aspirator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500" dirty="0" smtClean="0"/>
              <a:t>is effective </a:t>
            </a:r>
            <a:r>
              <a:rPr lang="en-US" sz="2500" dirty="0"/>
              <a:t>device for collecting small insects. The following materials </a:t>
            </a:r>
            <a:r>
              <a:rPr lang="en-US" sz="2500" dirty="0" smtClean="0"/>
              <a:t>are</a:t>
            </a:r>
          </a:p>
          <a:p>
            <a:pPr algn="l" rtl="0"/>
            <a:endParaRPr lang="en-US" dirty="0"/>
          </a:p>
          <a:p>
            <a:pPr lvl="0" algn="l" rtl="0">
              <a:buNone/>
            </a:pPr>
            <a:endParaRPr lang="en-US" dirty="0"/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3229426" cy="43821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       4-Beating Sheets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Beating </a:t>
            </a:r>
            <a:r>
              <a:rPr lang="en-US" dirty="0"/>
              <a:t>sheet should be made of durable </a:t>
            </a:r>
            <a:r>
              <a:rPr lang="en-US" dirty="0" smtClean="0"/>
              <a:t>fabric, preferably </a:t>
            </a:r>
            <a:r>
              <a:rPr lang="en-US" dirty="0"/>
              <a:t>white, attached to a frame about 1 </a:t>
            </a:r>
            <a:r>
              <a:rPr lang="en-US" dirty="0" smtClean="0"/>
              <a:t>m. </a:t>
            </a:r>
          </a:p>
          <a:p>
            <a:pPr algn="l" rtl="0"/>
            <a:r>
              <a:rPr lang="en-US" dirty="0" smtClean="0"/>
              <a:t>Place it under a </a:t>
            </a:r>
            <a:r>
              <a:rPr lang="en-US" dirty="0"/>
              <a:t>tree </a:t>
            </a:r>
            <a:r>
              <a:rPr lang="en-US" dirty="0" smtClean="0"/>
              <a:t>and </a:t>
            </a:r>
            <a:r>
              <a:rPr lang="en-US" dirty="0"/>
              <a:t>sharply beat the branches or foliage with a club or stick. </a:t>
            </a:r>
            <a:endParaRPr lang="en-US" dirty="0" smtClean="0"/>
          </a:p>
          <a:p>
            <a:pPr algn="l" rtl="0"/>
            <a:r>
              <a:rPr lang="en-US" dirty="0" smtClean="0"/>
              <a:t>Specimens </a:t>
            </a:r>
            <a:r>
              <a:rPr lang="en-US" dirty="0"/>
              <a:t>will fall onto the sheet and may be removed from the light-colored material by hand or with forceps, a moistened brush, or an aspirator</a:t>
            </a:r>
            <a:r>
              <a:rPr lang="ar-SA" dirty="0" smtClean="0"/>
              <a:t>.</a:t>
            </a:r>
          </a:p>
          <a:p>
            <a:pPr algn="l" rtl="0"/>
            <a:r>
              <a:rPr lang="en-US" dirty="0" smtClean="0"/>
              <a:t>useful </a:t>
            </a:r>
            <a:r>
              <a:rPr lang="en-US" dirty="0"/>
              <a:t>in collecting beetles, true bugs, and larval Lepidoptera</a:t>
            </a:r>
            <a:r>
              <a:rPr lang="ar-SA" dirty="0"/>
              <a:t>.</a:t>
            </a:r>
            <a:endParaRPr lang="en-US" dirty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5-Sifters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5400600" cy="5445224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In In this way use kind of Sifters or </a:t>
            </a:r>
            <a:r>
              <a:rPr lang="en-US" sz="2200" dirty="0" err="1" smtClean="0"/>
              <a:t>Berlese</a:t>
            </a:r>
            <a:r>
              <a:rPr lang="en-US" sz="2200" dirty="0" smtClean="0"/>
              <a:t> funnel</a:t>
            </a:r>
          </a:p>
          <a:p>
            <a:pPr algn="l" rtl="0"/>
            <a:r>
              <a:rPr lang="en-US" sz="2200" dirty="0" smtClean="0"/>
              <a:t>to collect insects that live in ground litter, rotting wood, fungi, shore.</a:t>
            </a:r>
          </a:p>
          <a:p>
            <a:pPr algn="l" rtl="0"/>
            <a:r>
              <a:rPr lang="en-US" sz="2200" dirty="0" smtClean="0"/>
              <a:t> The size of the mesh depends on the size of the specimens sought. </a:t>
            </a:r>
          </a:p>
          <a:p>
            <a:pPr algn="l" rtl="0"/>
            <a:r>
              <a:rPr lang="en-US" sz="2200" dirty="0" smtClean="0"/>
              <a:t>To use the sifter, place the material to be sifted into the container and shake it gently over a white pan or piece of white fabric. As the insects and mites fall onto the fabric, they may be collected with forceps, a brush, or aspirator </a:t>
            </a:r>
            <a:endParaRPr lang="ar-SA" sz="2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3057840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388</TotalTime>
  <Words>655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Different methods for insect collection and preservation </vt:lpstr>
      <vt:lpstr>Goals of sample collection </vt:lpstr>
      <vt:lpstr>  Equipment and Collecting Methods      </vt:lpstr>
      <vt:lpstr> Method or appropriate way: </vt:lpstr>
      <vt:lpstr>                             2-Collecting Nets </vt:lpstr>
      <vt:lpstr>Slide 6</vt:lpstr>
      <vt:lpstr>3- aspirator </vt:lpstr>
      <vt:lpstr>                    4-Beating Sheets  </vt:lpstr>
      <vt:lpstr>5-Sifters </vt:lpstr>
      <vt:lpstr>6- Traps </vt:lpstr>
      <vt:lpstr> Sticky traps </vt:lpstr>
      <vt:lpstr> Water traps </vt:lpstr>
      <vt:lpstr>Imported traps </vt:lpstr>
      <vt:lpstr> killing insect </vt:lpstr>
      <vt:lpstr>Preservation insect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methods for insect collection and preservation</dc:title>
  <dc:creator>hessa</dc:creator>
  <cp:lastModifiedBy>hessa</cp:lastModifiedBy>
  <cp:revision>34</cp:revision>
  <dcterms:created xsi:type="dcterms:W3CDTF">2011-09-16T04:52:50Z</dcterms:created>
  <dcterms:modified xsi:type="dcterms:W3CDTF">2012-07-23T22:50:16Z</dcterms:modified>
</cp:coreProperties>
</file>