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9" r:id="rId3"/>
    <p:sldId id="262" r:id="rId4"/>
    <p:sldId id="274" r:id="rId5"/>
    <p:sldId id="275" r:id="rId6"/>
    <p:sldId id="273" r:id="rId7"/>
  </p:sldIdLst>
  <p:sldSz cx="9144000" cy="6858000" type="screen4x3"/>
  <p:notesSz cx="6858000" cy="9144000"/>
  <p:defaultTextStyle>
    <a:defPPr>
      <a:defRPr lang="ar-SA"/>
    </a:defPPr>
    <a:lvl1pPr marL="0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7990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5981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3971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51961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9951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7942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15932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303922" algn="r" defTabSz="575981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19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3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1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7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6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3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47A6E89-5A55-40AD-8679-2F479C009A83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6AA3BA-9538-4A6A-8C40-F9B8189F90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2673" y="3693454"/>
            <a:ext cx="2873202" cy="853785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DNA Extraction from Blood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12503"/>
          <a:stretch/>
        </p:blipFill>
        <p:spPr>
          <a:xfrm>
            <a:off x="757513" y="2395541"/>
            <a:ext cx="4014025" cy="34496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488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Introduction-DNA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algn="l" rtl="0"/>
            <a:r>
              <a:rPr lang="en-US" dirty="0"/>
              <a:t>The genomes of almost all organisms are DNA, the only exceptions being some viruses that have RNA genomes. 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Genomic DNA molecules constitutes the total genetic information of an organism. 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They are generally large, and in most organisms are organized into DNA–protein complexes called chromosomes. </a:t>
            </a:r>
          </a:p>
        </p:txBody>
      </p:sp>
    </p:spTree>
    <p:extLst>
      <p:ext uri="{BB962C8B-B14F-4D97-AF65-F5344CB8AC3E}">
        <p14:creationId xmlns:p14="http://schemas.microsoft.com/office/powerpoint/2010/main" val="23318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Objectives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59" y="1944500"/>
            <a:ext cx="7791137" cy="4525964"/>
          </a:xfrm>
        </p:spPr>
        <p:txBody>
          <a:bodyPr/>
          <a:lstStyle/>
          <a:p>
            <a:pPr algn="l" rtl="0"/>
            <a:endParaRPr lang="en-US" sz="2800" dirty="0" smtClean="0"/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Studying </a:t>
            </a:r>
            <a:r>
              <a:rPr lang="en-US" sz="2800" dirty="0"/>
              <a:t>DNA is very important, which aids in disease prevention, diagnosis and treatment. </a:t>
            </a:r>
            <a:endParaRPr lang="en-US" sz="2800" dirty="0" smtClean="0"/>
          </a:p>
          <a:p>
            <a:pPr marL="0" indent="0" algn="l" rtl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algn="l" rtl="0"/>
            <a:r>
              <a:rPr lang="en-US" sz="2800" dirty="0"/>
              <a:t>The first step to study DNA is to do extraction </a:t>
            </a:r>
            <a:endParaRPr lang="en-US" sz="2800" dirty="0" smtClean="0"/>
          </a:p>
          <a:p>
            <a:pPr algn="l" rtl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043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 </a:t>
            </a:r>
            <a:r>
              <a:rPr lang="en-GB" sz="1800" dirty="0"/>
              <a:t>Regardless of the used methods, they happen to follow some common procedures aimed to achieve effective </a:t>
            </a:r>
            <a:r>
              <a:rPr lang="en-GB" sz="1800" b="1" u="sng" dirty="0"/>
              <a:t>cell lysis</a:t>
            </a:r>
            <a:r>
              <a:rPr lang="en-GB" sz="1800" b="1" dirty="0"/>
              <a:t>, </a:t>
            </a:r>
            <a:r>
              <a:rPr lang="en-GB" sz="1800" b="1" u="sng" dirty="0"/>
              <a:t>proteins and RNA removal</a:t>
            </a:r>
            <a:r>
              <a:rPr lang="en-GB" sz="1800" b="1" dirty="0"/>
              <a:t>, and lastly </a:t>
            </a:r>
            <a:r>
              <a:rPr lang="en-GB" sz="1800" b="1" u="sng" dirty="0"/>
              <a:t>DNA precipitation</a:t>
            </a:r>
            <a:r>
              <a:rPr lang="en-GB" sz="1800" b="1" dirty="0" smtClean="0"/>
              <a:t>.</a:t>
            </a:r>
          </a:p>
          <a:p>
            <a:r>
              <a:rPr lang="en-GB" sz="1800" b="1" dirty="0">
                <a:solidFill>
                  <a:srgbClr val="FF0000"/>
                </a:solidFill>
              </a:rPr>
              <a:t>Protocol: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en-GB" sz="1050" b="1" dirty="0" smtClean="0"/>
              <a:t>1</a:t>
            </a:r>
            <a:r>
              <a:rPr lang="en-GB" sz="1050" b="1" dirty="0"/>
              <a:t>. Place 3 mL of whole blood in a 15-mL falcon tube (centrifuge tube).  </a:t>
            </a:r>
            <a:endParaRPr lang="en-GB" sz="1050" b="1" dirty="0" smtClean="0"/>
          </a:p>
          <a:p>
            <a:r>
              <a:rPr lang="en-GB" sz="1050" b="1" dirty="0" smtClean="0"/>
              <a:t>2</a:t>
            </a:r>
            <a:r>
              <a:rPr lang="en-GB" sz="1050" b="1" dirty="0"/>
              <a:t>. Add 12 mL of reagent A</a:t>
            </a:r>
            <a:r>
              <a:rPr lang="en-GB" sz="1050" b="1" dirty="0" smtClean="0"/>
              <a:t>.  </a:t>
            </a:r>
          </a:p>
          <a:p>
            <a:r>
              <a:rPr lang="en-GB" sz="1050" b="1" dirty="0" smtClean="0"/>
              <a:t>3</a:t>
            </a:r>
            <a:r>
              <a:rPr lang="en-GB" sz="1050" b="1" dirty="0"/>
              <a:t>. Mix on a rolling or rotating blood mixer for 4 min at room temperature (to prevent leakage, close the lid tightly). </a:t>
            </a:r>
            <a:endParaRPr lang="en-GB" sz="1050" b="1" dirty="0" smtClean="0"/>
          </a:p>
          <a:p>
            <a:r>
              <a:rPr lang="en-GB" sz="1050" b="1" dirty="0" smtClean="0"/>
              <a:t>4</a:t>
            </a:r>
            <a:r>
              <a:rPr lang="en-GB" sz="1050" b="1" dirty="0"/>
              <a:t>. Centrifuge at 3000g for 5 min at room temperature.  </a:t>
            </a:r>
            <a:endParaRPr lang="en-GB" sz="1050" b="1" dirty="0" smtClean="0"/>
          </a:p>
          <a:p>
            <a:r>
              <a:rPr lang="en-GB" sz="1050" b="1" dirty="0" smtClean="0"/>
              <a:t>5</a:t>
            </a:r>
            <a:r>
              <a:rPr lang="en-GB" sz="1050" b="1" dirty="0"/>
              <a:t>. Discard supernatant without disturbing cell pellet. Remove remaining moisture by inverting the tube and blotting onto tissue paper.  </a:t>
            </a:r>
            <a:endParaRPr lang="en-GB" sz="1050" b="1" dirty="0" smtClean="0"/>
          </a:p>
          <a:p>
            <a:r>
              <a:rPr lang="en-GB" sz="1050" b="1" dirty="0" smtClean="0"/>
              <a:t>6</a:t>
            </a:r>
            <a:r>
              <a:rPr lang="en-GB" sz="1050" b="1" dirty="0"/>
              <a:t>. Add 1 mL of reagent B and vortex briefly to re-suspend the cell pellet.  </a:t>
            </a:r>
            <a:endParaRPr lang="en-GB" sz="1050" b="1" dirty="0" smtClean="0"/>
          </a:p>
          <a:p>
            <a:r>
              <a:rPr lang="en-GB" sz="1050" b="1" dirty="0" smtClean="0"/>
              <a:t>7</a:t>
            </a:r>
            <a:r>
              <a:rPr lang="en-GB" sz="1050" b="1" dirty="0"/>
              <a:t>. Add 250 </a:t>
            </a:r>
            <a:r>
              <a:rPr lang="en-GB" sz="1050" b="1" dirty="0" err="1"/>
              <a:t>μL</a:t>
            </a:r>
            <a:r>
              <a:rPr lang="en-GB" sz="1050" b="1" dirty="0"/>
              <a:t> of 5 M sodium chloride and mix by inverting tube several times. </a:t>
            </a:r>
            <a:endParaRPr lang="en-GB" sz="1050" b="1" dirty="0" smtClean="0"/>
          </a:p>
          <a:p>
            <a:r>
              <a:rPr lang="en-GB" sz="1050" b="1" dirty="0" smtClean="0"/>
              <a:t> </a:t>
            </a:r>
            <a:r>
              <a:rPr lang="en-GB" sz="1050" b="1" dirty="0"/>
              <a:t>8. Place tube in water bath for 15 to 20 min at 65 °C.  </a:t>
            </a:r>
            <a:endParaRPr lang="en-GB" sz="1050" b="1" dirty="0" smtClean="0"/>
          </a:p>
          <a:p>
            <a:r>
              <a:rPr lang="en-GB" sz="1050" b="1" dirty="0" smtClean="0"/>
              <a:t>9</a:t>
            </a:r>
            <a:r>
              <a:rPr lang="en-GB" sz="1050" b="1" dirty="0"/>
              <a:t>. Add 2 mL of ice-cold chloroform.  </a:t>
            </a:r>
            <a:endParaRPr lang="en-GB" sz="1050" b="1" dirty="0" smtClean="0"/>
          </a:p>
          <a:p>
            <a:r>
              <a:rPr lang="en-GB" sz="1050" b="1" dirty="0" smtClean="0"/>
              <a:t>10</a:t>
            </a:r>
            <a:r>
              <a:rPr lang="en-GB" sz="1050" b="1" dirty="0"/>
              <a:t>. Mix on shaker for 20 min. </a:t>
            </a:r>
          </a:p>
          <a:p>
            <a:r>
              <a:rPr lang="en-GB" sz="1050" b="1" dirty="0" smtClean="0"/>
              <a:t>11</a:t>
            </a:r>
            <a:r>
              <a:rPr lang="en-GB" sz="1050" b="1" dirty="0"/>
              <a:t>. Centrifuge at 2400g for 2 min.  </a:t>
            </a:r>
            <a:endParaRPr lang="en-GB" sz="1050" b="1" dirty="0" smtClean="0"/>
          </a:p>
          <a:p>
            <a:r>
              <a:rPr lang="en-GB" sz="1050" b="1" dirty="0" smtClean="0"/>
              <a:t>12</a:t>
            </a:r>
            <a:r>
              <a:rPr lang="en-GB" sz="1050" b="1" dirty="0"/>
              <a:t>. Transfer upper phase into a clean falcon tube using a sterile </a:t>
            </a:r>
            <a:r>
              <a:rPr lang="en-GB" sz="1050" b="1" dirty="0"/>
              <a:t>pipette. </a:t>
            </a:r>
          </a:p>
        </p:txBody>
      </p:sp>
    </p:spTree>
    <p:extLst>
      <p:ext uri="{BB962C8B-B14F-4D97-AF65-F5344CB8AC3E}">
        <p14:creationId xmlns:p14="http://schemas.microsoft.com/office/powerpoint/2010/main" val="188463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221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1400" b="1" dirty="0"/>
              <a:t>13. Add 2 to 3 ml of ice-cold ethanol and invert gently to allow DNA to precipitate (if a cloudy did not form, add more ethanol).  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14</a:t>
            </a:r>
            <a:r>
              <a:rPr lang="en-GB" sz="1400" b="1" dirty="0"/>
              <a:t>. Using a clean Pasteur pipette spool the DNA onto the hooked end.  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15</a:t>
            </a:r>
            <a:r>
              <a:rPr lang="en-GB" sz="1400" b="1" dirty="0"/>
              <a:t>. Immediately transfer to a 1.5-mL </a:t>
            </a:r>
            <a:r>
              <a:rPr lang="en-GB" sz="1400" b="1" dirty="0" err="1"/>
              <a:t>microcentrifuge</a:t>
            </a:r>
            <a:r>
              <a:rPr lang="en-GB" sz="1400" b="1" dirty="0"/>
              <a:t> tube. 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16</a:t>
            </a:r>
            <a:r>
              <a:rPr lang="en-GB" sz="1400" b="1" dirty="0"/>
              <a:t>. Spin the </a:t>
            </a:r>
            <a:r>
              <a:rPr lang="en-GB" sz="1400" b="1" dirty="0" err="1"/>
              <a:t>microcentrifuge</a:t>
            </a:r>
            <a:r>
              <a:rPr lang="en-GB" sz="1400" b="1" dirty="0"/>
              <a:t> tube at 6000 rpm for about 5 minutes. 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17</a:t>
            </a:r>
            <a:r>
              <a:rPr lang="en-GB" sz="1400" b="1" dirty="0"/>
              <a:t>. Gently remove the supernatant (ethanol layer) without disrupting the DNA pellets, and leave it to dry. 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18</a:t>
            </a:r>
            <a:r>
              <a:rPr lang="en-GB" sz="1400" b="1" dirty="0"/>
              <a:t>. Re-suspend in 200 </a:t>
            </a:r>
            <a:r>
              <a:rPr lang="en-GB" sz="1400" b="1" dirty="0" err="1"/>
              <a:t>μL</a:t>
            </a:r>
            <a:r>
              <a:rPr lang="en-GB" sz="1400" b="1" dirty="0"/>
              <a:t> of TE buffer OR doubled distal water and label the tube. </a:t>
            </a:r>
            <a:endParaRPr lang="en-GB" sz="1400" b="1" dirty="0" smtClean="0"/>
          </a:p>
          <a:p>
            <a:pPr marL="0" indent="0">
              <a:buNone/>
            </a:pPr>
            <a:r>
              <a:rPr lang="en-GB" sz="1400" b="1" dirty="0" smtClean="0"/>
              <a:t>19</a:t>
            </a:r>
            <a:r>
              <a:rPr lang="en-GB" sz="1400" b="1" dirty="0"/>
              <a:t>. As a final step in nucleic acid isolation, the yield and purity of the extracted nucleic acid may need to be determined (Lab No. 3).  </a:t>
            </a:r>
          </a:p>
          <a:p>
            <a:pPr marL="0" indent="0">
              <a:buNone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0015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Thank You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849</TotalTime>
  <Words>439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Theme1</vt:lpstr>
      <vt:lpstr>PowerPoint Presentation</vt:lpstr>
      <vt:lpstr>Introduction-DNA</vt:lpstr>
      <vt:lpstr>Objectives</vt:lpstr>
      <vt:lpstr>Method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 from Blood  and Agarose gel Electeophoresis</dc:title>
  <dc:creator>first first</dc:creator>
  <cp:lastModifiedBy>. ẻΣạη ..</cp:lastModifiedBy>
  <cp:revision>28</cp:revision>
  <dcterms:created xsi:type="dcterms:W3CDTF">2015-07-26T16:34:27Z</dcterms:created>
  <dcterms:modified xsi:type="dcterms:W3CDTF">2018-09-25T20:08:24Z</dcterms:modified>
</cp:coreProperties>
</file>