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388" r:id="rId2"/>
    <p:sldId id="389" r:id="rId3"/>
    <p:sldId id="392" r:id="rId4"/>
    <p:sldId id="396" r:id="rId5"/>
    <p:sldId id="397" r:id="rId6"/>
    <p:sldId id="395" r:id="rId7"/>
    <p:sldId id="398" r:id="rId8"/>
    <p:sldId id="399" r:id="rId9"/>
    <p:sldId id="400" r:id="rId10"/>
    <p:sldId id="402" r:id="rId11"/>
    <p:sldId id="403" r:id="rId12"/>
    <p:sldId id="409" r:id="rId13"/>
    <p:sldId id="406" r:id="rId14"/>
    <p:sldId id="407" r:id="rId15"/>
    <p:sldId id="410" r:id="rId16"/>
    <p:sldId id="411" r:id="rId17"/>
    <p:sldId id="412" r:id="rId18"/>
    <p:sldId id="413" r:id="rId19"/>
    <p:sldId id="414" r:id="rId20"/>
    <p:sldId id="416" r:id="rId21"/>
    <p:sldId id="415" r:id="rId22"/>
    <p:sldId id="419" r:id="rId23"/>
    <p:sldId id="420" r:id="rId24"/>
    <p:sldId id="417" r:id="rId25"/>
    <p:sldId id="4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3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6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61.wmf"/><Relationship Id="rId8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mza.ca/media/service_pics/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s://www.chem.wisc.edu/deptfiles/content/Organic-Path-Page-2.png"/>
          <p:cNvPicPr>
            <a:picLocks noChangeAspect="1" noChangeArrowheads="1"/>
          </p:cNvPicPr>
          <p:nvPr/>
        </p:nvPicPr>
        <p:blipFill>
          <a:blip r:embed="rId3"/>
          <a:srcRect l="1621" t="80711" r="34353" b="4133"/>
          <a:stretch>
            <a:fillRect/>
          </a:stretch>
        </p:blipFill>
        <p:spPr bwMode="auto">
          <a:xfrm>
            <a:off x="0" y="1981200"/>
            <a:ext cx="6019800" cy="8382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600200" y="3810000"/>
            <a:ext cx="6096000" cy="1828800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Dr. Mohamed El-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Newehy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Chemistry Department, College of  Science, King Saud University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http://fac.ksu.edu.sa/melnewehy</a:t>
            </a:r>
            <a:endParaRPr lang="en-US" sz="2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4"/>
          <a:srcRect l="16842" t="20000" r="13684" b="28000"/>
          <a:stretch>
            <a:fillRect/>
          </a:stretch>
        </p:blipFill>
        <p:spPr bwMode="auto">
          <a:xfrm>
            <a:off x="6477000" y="152400"/>
            <a:ext cx="2514600" cy="9906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83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696" y="228600"/>
            <a:ext cx="29642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Atomic Orbitals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848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tabLst>
                <a:tab pos="55563" algn="l"/>
                <a:tab pos="176213" algn="l"/>
                <a:tab pos="285750" algn="l"/>
                <a:tab pos="4619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orbital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represents a specific region in space in which an electron is most likely to be found.</a:t>
            </a: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902" y="1792069"/>
            <a:ext cx="848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tabLst>
                <a:tab pos="55563" algn="l"/>
                <a:tab pos="176213" algn="l"/>
                <a:tab pos="285750" algn="l"/>
                <a:tab pos="4619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orbitals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designated in the order in which they are filled by the letters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p, d,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308" y="2514600"/>
            <a:ext cx="15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Examples: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8588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shell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 only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1s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orbital.</a:t>
            </a:r>
          </a:p>
          <a:p>
            <a:pPr algn="just"/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shell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2s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2p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i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i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2p</a:t>
            </a:r>
            <a:r>
              <a:rPr lang="en-US" i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184" y="3733800"/>
            <a:ext cx="377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 </a:t>
            </a:r>
            <a:r>
              <a:rPr lang="en-US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orbital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spherically shaped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cloud with the atom’s nucleus and its center.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43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7528"/>
          <a:stretch/>
        </p:blipFill>
        <p:spPr bwMode="auto">
          <a:xfrm>
            <a:off x="1025928" y="4724400"/>
            <a:ext cx="7285699" cy="18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718203" y="3752365"/>
            <a:ext cx="3968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b="1" i="1" u="sng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 orbital</a:t>
            </a:r>
            <a:r>
              <a:rPr lang="en-US" b="1" dirty="0">
                <a:cs typeface="Times New Roman" pitchFamily="18" charset="0"/>
              </a:rPr>
              <a:t> is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a dumbbell-shaped </a:t>
            </a:r>
            <a:r>
              <a:rPr lang="en-US" b="1" dirty="0">
                <a:cs typeface="Times New Roman" pitchFamily="18" charset="0"/>
              </a:rPr>
              <a:t>electron cloud with the nucleus between the two lobes.</a:t>
            </a:r>
            <a:endParaRPr lang="en-US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696" y="228600"/>
            <a:ext cx="29642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Atomic Orbitals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580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An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level diagram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atomic orbitals.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81" y="3198211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configuration of carbon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number 6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can be represented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810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1s</a:t>
            </a:r>
            <a:r>
              <a:rPr lang="en-US" sz="20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2s</a:t>
            </a:r>
            <a:r>
              <a:rPr lang="en-US" sz="20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sp</a:t>
            </a:r>
            <a:r>
              <a:rPr lang="en-US" sz="20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2000" b="1" i="1" baseline="-25000" dirty="0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2p</a:t>
            </a:r>
            <a:r>
              <a:rPr lang="en-US" sz="20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2000" b="1" i="1" baseline="-25000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en-US" sz="2000" b="1" dirty="0" smtClean="0">
                <a:cs typeface="Times New Roman" pitchFamily="18" charset="0"/>
              </a:rPr>
              <a:t> 	or   </a:t>
            </a:r>
            <a:r>
              <a:rPr lang="en-US" sz="2000" b="1" dirty="0" smtClean="0">
                <a:cs typeface="Times New Roman" pitchFamily="18" charset="0"/>
              </a:rPr>
              <a:t>    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1s</a:t>
            </a:r>
            <a:r>
              <a:rPr lang="en-US" sz="2000" b="1" i="1" baseline="30000" dirty="0" smtClean="0">
                <a:solidFill>
                  <a:srgbClr val="00B0F0"/>
                </a:solidFill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2s</a:t>
            </a:r>
            <a:r>
              <a:rPr lang="en-US" sz="2000" b="1" i="1" baseline="30000" dirty="0" smtClean="0">
                <a:solidFill>
                  <a:srgbClr val="00B0F0"/>
                </a:solidFill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2p</a:t>
            </a:r>
            <a:r>
              <a:rPr lang="en-US" sz="2000" b="1" i="1" baseline="30000" dirty="0" smtClean="0">
                <a:solidFill>
                  <a:srgbClr val="00B0F0"/>
                </a:solidFill>
                <a:cs typeface="Times New Roman" pitchFamily="18" charset="0"/>
              </a:rPr>
              <a:t>2</a:t>
            </a:r>
          </a:p>
        </p:txBody>
      </p:sp>
      <p:pic>
        <p:nvPicPr>
          <p:cNvPr id="31335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9842" r="7763" b="16037"/>
          <a:stretch/>
        </p:blipFill>
        <p:spPr bwMode="auto">
          <a:xfrm>
            <a:off x="2286000" y="4452567"/>
            <a:ext cx="4114800" cy="213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804" y="228600"/>
            <a:ext cx="34900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Molecular Orbitals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0374" y="990600"/>
            <a:ext cx="807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sz="2000" b="1" dirty="0" smtClean="0">
                <a:cs typeface="Times New Roman" pitchFamily="18" charset="0"/>
              </a:rPr>
              <a:t>- A </a:t>
            </a:r>
            <a:r>
              <a:rPr lang="en-US" sz="2000" b="1" dirty="0">
                <a:cs typeface="Times New Roman" pitchFamily="18" charset="0"/>
              </a:rPr>
              <a:t>covalent bond consists of the overlap between two atomic orbitals to form a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molecular orbital</a:t>
            </a:r>
            <a:r>
              <a:rPr lang="en-US" sz="2000" b="1" dirty="0">
                <a:cs typeface="Times New Roman" pitchFamily="18" charset="0"/>
              </a:rPr>
              <a:t>.</a:t>
            </a:r>
            <a:endParaRPr lang="en-US" sz="2000" b="1" i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6" y="1992868"/>
            <a:ext cx="403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Example: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orbital of H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052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46545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8504" y="228600"/>
            <a:ext cx="36006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Sigma and pi Bonds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1832" y="4431268"/>
            <a:ext cx="47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pi bonds (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formed from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702" y="4843046"/>
            <a:ext cx="5351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side-side overlap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two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atomic orbitals.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4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5013" r="4038" b="5357"/>
          <a:stretch/>
        </p:blipFill>
        <p:spPr bwMode="auto">
          <a:xfrm>
            <a:off x="3276600" y="5343236"/>
            <a:ext cx="2675329" cy="13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22" y="2067088"/>
            <a:ext cx="4013678" cy="82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r="1685" b="11495"/>
          <a:stretch/>
        </p:blipFill>
        <p:spPr bwMode="auto">
          <a:xfrm>
            <a:off x="2099663" y="3573625"/>
            <a:ext cx="5029201" cy="65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7437" r="10562" b="15541"/>
          <a:stretch/>
        </p:blipFill>
        <p:spPr bwMode="auto">
          <a:xfrm>
            <a:off x="1005035" y="1951695"/>
            <a:ext cx="2652565" cy="94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8600" y="990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Sigma bonds (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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formed from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02" y="1481861"/>
            <a:ext cx="3827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overlap of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atomic orbitals.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9151" y="3124200"/>
            <a:ext cx="443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end-on overlap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atomic orbitals.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148474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overlap of two an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atomic orbital with a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atomic orbital.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4499" y="228600"/>
            <a:ext cx="2668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Hybridization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1832" y="1600200"/>
            <a:ext cx="731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electronic configuration of the isolated or ground-state carbon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914400"/>
            <a:ext cx="47854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Carbon sp</a:t>
            </a:r>
            <a:r>
              <a:rPr lang="en-US" sz="3200" b="1" i="1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 Hybrid Orbitals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049" y="1981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smtClean="0">
                <a:cs typeface="Times New Roman" pitchFamily="18" charset="0"/>
              </a:rPr>
              <a:t>1s</a:t>
            </a:r>
            <a:r>
              <a:rPr lang="en-US" sz="2200" b="1" i="1" baseline="30000" dirty="0" smtClean="0">
                <a:cs typeface="Times New Roman" pitchFamily="18" charset="0"/>
              </a:rPr>
              <a:t>2</a:t>
            </a:r>
            <a:r>
              <a:rPr lang="en-US" sz="2200" b="1" i="1" dirty="0" smtClean="0">
                <a:cs typeface="Times New Roman" pitchFamily="18" charset="0"/>
              </a:rPr>
              <a:t>2s</a:t>
            </a:r>
            <a:r>
              <a:rPr lang="en-US" sz="2200" b="1" i="1" baseline="30000" dirty="0" smtClean="0">
                <a:cs typeface="Times New Roman" pitchFamily="18" charset="0"/>
              </a:rPr>
              <a:t>2</a:t>
            </a:r>
            <a:r>
              <a:rPr lang="en-US" sz="2200" b="1" i="1" dirty="0" smtClean="0">
                <a:cs typeface="Times New Roman" pitchFamily="18" charset="0"/>
              </a:rPr>
              <a:t>2p</a:t>
            </a:r>
            <a:r>
              <a:rPr lang="en-US" sz="2200" b="1" i="1" baseline="-25000" dirty="0" smtClean="0">
                <a:cs typeface="Times New Roman" pitchFamily="18" charset="0"/>
              </a:rPr>
              <a:t>x</a:t>
            </a:r>
            <a:r>
              <a:rPr lang="en-US" sz="2200" b="1" i="1" baseline="30000" dirty="0" smtClean="0">
                <a:cs typeface="Times New Roman" pitchFamily="18" charset="0"/>
              </a:rPr>
              <a:t>1</a:t>
            </a:r>
            <a:r>
              <a:rPr lang="en-US" sz="2200" b="1" i="1" dirty="0" smtClean="0">
                <a:cs typeface="Times New Roman" pitchFamily="18" charset="0"/>
              </a:rPr>
              <a:t>2p</a:t>
            </a:r>
            <a:r>
              <a:rPr lang="en-US" sz="2200" b="1" i="1" baseline="-25000" dirty="0" smtClean="0">
                <a:cs typeface="Times New Roman" pitchFamily="18" charset="0"/>
              </a:rPr>
              <a:t>y</a:t>
            </a:r>
            <a:r>
              <a:rPr lang="en-US" sz="2200" b="1" i="1" baseline="30000" dirty="0" smtClean="0">
                <a:cs typeface="Times New Roman" pitchFamily="18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3049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 to</a:t>
            </a:r>
            <a:endParaRPr lang="en-US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847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9783" r="5114" b="10564"/>
          <a:stretch/>
        </p:blipFill>
        <p:spPr bwMode="auto">
          <a:xfrm>
            <a:off x="2423423" y="2567708"/>
            <a:ext cx="4152751" cy="16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383" y="4514671"/>
            <a:ext cx="8546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Mix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combine the four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atomic orbitals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valence shell to form four identical hybrid orbitals, each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containing 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valence electron. In this model, the hybrid orbitals are called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one has one part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character and three parts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383" y="5906869"/>
            <a:ext cx="854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Each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orbital has the same energy: less than that of the 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orbitals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greater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that of the 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orbital.</a:t>
            </a:r>
          </a:p>
        </p:txBody>
      </p:sp>
      <p:pic>
        <p:nvPicPr>
          <p:cNvPr id="31848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99" y="1960007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4499" y="228600"/>
            <a:ext cx="2668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Hybridization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8925" r="9373" b="17311"/>
          <a:stretch/>
        </p:blipFill>
        <p:spPr bwMode="auto">
          <a:xfrm>
            <a:off x="6502401" y="4410495"/>
            <a:ext cx="1752600" cy="160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8624" r="8763" b="15884"/>
          <a:stretch/>
        </p:blipFill>
        <p:spPr bwMode="auto">
          <a:xfrm>
            <a:off x="1245699" y="4385849"/>
            <a:ext cx="1828800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914400"/>
            <a:ext cx="47854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Carbon sp</a:t>
            </a:r>
            <a:r>
              <a:rPr lang="en-US" sz="3200" b="1" i="1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 Hybrid Orbitals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107" y="1752600"/>
            <a:ext cx="806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angle between 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four bonds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formed from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orbitals is approximately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109.5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76" y="2702289"/>
            <a:ext cx="261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Regular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tetrahedron </a:t>
            </a:r>
            <a:endParaRPr lang="en-US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00400"/>
            <a:ext cx="801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tetrahedron is a pyramid-like structure with the carbon atom at the center and the four attached atoms located at a corner.</a:t>
            </a: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5329" r="5020" b="4608"/>
          <a:stretch/>
        </p:blipFill>
        <p:spPr bwMode="auto">
          <a:xfrm>
            <a:off x="3733800" y="4191903"/>
            <a:ext cx="1845873" cy="18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4499" y="228600"/>
            <a:ext cx="2668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Hybridization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914400"/>
            <a:ext cx="47854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Carbon sp</a:t>
            </a:r>
            <a:r>
              <a:rPr lang="en-US" sz="32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</a:rPr>
              <a:t> Hybrid Orbitals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002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Combine only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orbitals,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three equivalent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b="1" i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-hybridized orbitals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(called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because they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formed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combining one s and two p orbitals)</a:t>
            </a: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5457" r="3504" b="7321"/>
          <a:stretch/>
        </p:blipFill>
        <p:spPr bwMode="auto">
          <a:xfrm>
            <a:off x="2727820" y="2286000"/>
            <a:ext cx="3362036" cy="16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" r="1697" b="5122"/>
          <a:stretch/>
        </p:blipFill>
        <p:spPr bwMode="auto">
          <a:xfrm>
            <a:off x="5224343" y="4982651"/>
            <a:ext cx="344398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038600"/>
            <a:ext cx="8686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electrons are placed in the three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orbitals. The fourth valence electron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placed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remaining 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orbital, whose axis is perpendicular to the plane formed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hybrid orbitals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angle between them is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1" y="5955268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carbon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4499" y="228600"/>
            <a:ext cx="2668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Hybridization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914400"/>
            <a:ext cx="47854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Carbon sp</a:t>
            </a:r>
            <a:r>
              <a:rPr lang="en-US" sz="32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</a:rPr>
              <a:t> Hybrid Orbitals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2806" r="4569" b="2889"/>
          <a:stretch/>
        </p:blipFill>
        <p:spPr bwMode="auto">
          <a:xfrm>
            <a:off x="3733800" y="1559211"/>
            <a:ext cx="4731203" cy="51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029" y="5410200"/>
            <a:ext cx="34775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Schematic formation of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carbon–carbon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double bond. Two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carbons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form a sigma (s)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bond (end-on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overlap of two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orbitals)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pi (p) bond (lateral overlap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two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properly aligned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orbitals).</a:t>
            </a:r>
          </a:p>
        </p:txBody>
      </p:sp>
    </p:spTree>
    <p:extLst>
      <p:ext uri="{BB962C8B-B14F-4D97-AF65-F5344CB8AC3E}">
        <p14:creationId xmlns:p14="http://schemas.microsoft.com/office/powerpoint/2010/main" val="6145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4499" y="228600"/>
            <a:ext cx="2668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Hybridization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914400"/>
            <a:ext cx="47854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Carbon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sp</a:t>
            </a:r>
            <a:r>
              <a:rPr lang="en-US" sz="3200" b="1" dirty="0" smtClean="0">
                <a:solidFill>
                  <a:srgbClr val="0070C0"/>
                </a:solidFill>
              </a:rPr>
              <a:t> Hybrid Orbitals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00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/>
              <a:t>The carbon atom of an acetylene is connected to only </a:t>
            </a:r>
            <a:r>
              <a:rPr lang="en-US" i="1" dirty="0"/>
              <a:t>two </a:t>
            </a:r>
            <a:r>
              <a:rPr lang="en-US" dirty="0"/>
              <a:t>other atoms. Therefore, </a:t>
            </a:r>
            <a:r>
              <a:rPr lang="en-US" dirty="0" smtClean="0"/>
              <a:t>we combine the </a:t>
            </a:r>
            <a:r>
              <a:rPr lang="en-US" dirty="0"/>
              <a:t>2</a:t>
            </a:r>
            <a:r>
              <a:rPr lang="en-US" i="1" dirty="0"/>
              <a:t>s </a:t>
            </a:r>
            <a:r>
              <a:rPr lang="en-US" dirty="0"/>
              <a:t>orbital with only one 2</a:t>
            </a:r>
            <a:r>
              <a:rPr lang="en-US" i="1" dirty="0"/>
              <a:t>p </a:t>
            </a:r>
            <a:r>
              <a:rPr lang="en-US" dirty="0"/>
              <a:t>orbital to make two </a:t>
            </a:r>
            <a:r>
              <a:rPr lang="en-US" b="1" i="1" dirty="0" err="1">
                <a:solidFill>
                  <a:srgbClr val="00B050"/>
                </a:solidFill>
              </a:rPr>
              <a:t>sp</a:t>
            </a:r>
            <a:r>
              <a:rPr lang="en-US" b="1" dirty="0">
                <a:solidFill>
                  <a:srgbClr val="00B050"/>
                </a:solidFill>
              </a:rPr>
              <a:t>-hybrid orbitals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648200"/>
            <a:ext cx="58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angle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two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 orbitals is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180°</a:t>
            </a:r>
            <a:endParaRPr lang="en-US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1" y="5105400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endParaRPr lang="en-US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0255" r="8336" b="5405"/>
          <a:stretch/>
        </p:blipFill>
        <p:spPr bwMode="auto">
          <a:xfrm>
            <a:off x="2903161" y="2341432"/>
            <a:ext cx="3337677" cy="208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4143" b="11521"/>
          <a:stretch/>
        </p:blipFill>
        <p:spPr bwMode="auto">
          <a:xfrm>
            <a:off x="1828800" y="5474732"/>
            <a:ext cx="5975927" cy="9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4499" y="228600"/>
            <a:ext cx="2668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Hybridization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914400"/>
            <a:ext cx="47854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Carbon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sp</a:t>
            </a:r>
            <a:r>
              <a:rPr lang="en-US" sz="3200" b="1" dirty="0" smtClean="0">
                <a:solidFill>
                  <a:srgbClr val="0070C0"/>
                </a:solidFill>
              </a:rPr>
              <a:t> Hybrid Orbitals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r="2976" b="4213"/>
          <a:stretch/>
        </p:blipFill>
        <p:spPr bwMode="auto">
          <a:xfrm>
            <a:off x="3837876" y="1600200"/>
            <a:ext cx="463512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574" y="5105400"/>
            <a:ext cx="3578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triple bond consists of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end-on overlap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two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-hybrid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orbitals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form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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bond and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lateral overlap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two sets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parallel-oriented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orbitals to form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two mutually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perpendicular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bonds.</a:t>
            </a:r>
          </a:p>
        </p:txBody>
      </p:sp>
    </p:spTree>
    <p:extLst>
      <p:ext uri="{BB962C8B-B14F-4D97-AF65-F5344CB8AC3E}">
        <p14:creationId xmlns:p14="http://schemas.microsoft.com/office/powerpoint/2010/main" val="962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458" y="228600"/>
            <a:ext cx="50507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Is Organic </a:t>
            </a:r>
            <a:r>
              <a:rPr lang="en-US" sz="3200" b="1" dirty="0" smtClean="0">
                <a:solidFill>
                  <a:srgbClr val="FF0000"/>
                </a:solidFill>
              </a:rPr>
              <a:t>Chemistry?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tabLst>
                <a:tab pos="17621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suggests that this branch of chemistry has something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with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organisms,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living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things.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146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particular, most compounds in living matter are made up of the same few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elements: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hydrogen, oxygen, nitrogen, and sometimes sulfur,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few others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www.cbsd.org/cms/lib010/PA01916442/Centricity/Domain/1844/Biology%20Flowcharts/Flowchart%20-%20Organic%20Molecules%20Advan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6324600" cy="29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18067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organic chemistry did deal only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substances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from living matter.</a:t>
            </a:r>
          </a:p>
        </p:txBody>
      </p:sp>
    </p:spTree>
    <p:extLst>
      <p:ext uri="{BB962C8B-B14F-4D97-AF65-F5344CB8AC3E}">
        <p14:creationId xmlns:p14="http://schemas.microsoft.com/office/powerpoint/2010/main" val="29692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8052" y="228600"/>
            <a:ext cx="67615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Bond Polarity and Dipole moment (µ)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6658" name="Picture 2" descr="http://www.ochempal.org/wp-content/images/D/dipolemoment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8" y="5329762"/>
            <a:ext cx="1474588" cy="5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0" name="Picture 4" descr="http://people.uwplatt.edu/~sundin/114/image/l1431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" r="10466" b="38713"/>
          <a:stretch/>
        </p:blipFill>
        <p:spPr bwMode="auto">
          <a:xfrm>
            <a:off x="7980218" y="5487417"/>
            <a:ext cx="1016000" cy="4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2" name="Picture 6" descr="https://anhourofchemaday.files.wordpress.com/2013/05/h2o-net-dipole-moment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3685" r="25350" b="33742"/>
          <a:stretch/>
        </p:blipFill>
        <p:spPr bwMode="auto">
          <a:xfrm>
            <a:off x="6553200" y="5236315"/>
            <a:ext cx="1008764" cy="8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6" name="Picture 10" descr="http://www.i2kex.com/pls/i2kex/docs/F21165/polar_6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39599"/>
          <a:stretch/>
        </p:blipFill>
        <p:spPr bwMode="auto">
          <a:xfrm>
            <a:off x="1978156" y="4893105"/>
            <a:ext cx="1179140" cy="13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8" name="Picture 12" descr="http://www.kshitij-iitjee.com/Study/Chemistry/Part1/Chapter1/10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65976"/>
          <a:stretch/>
        </p:blipFill>
        <p:spPr bwMode="auto">
          <a:xfrm>
            <a:off x="5322459" y="5078337"/>
            <a:ext cx="879397" cy="11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0" name="Picture 14" descr="https://learning.uonbi.ac.ke/courses/SCH102/scormPackages/path_2/l5_fig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4511" r="66002" b="3086"/>
          <a:stretch/>
        </p:blipFill>
        <p:spPr bwMode="auto">
          <a:xfrm>
            <a:off x="3505663" y="5046552"/>
            <a:ext cx="1022775" cy="15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0375" y="990600"/>
            <a:ext cx="830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polar bond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covalent bond between two atoms where the electrons forming the bond are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unequally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36" y="1752600"/>
            <a:ext cx="830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covalent bond between two atoms where the electrons forming the bond are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436" y="2630269"/>
            <a:ext cx="8302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moment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​is a measurement of the separation of two oppositely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charged.</a:t>
            </a:r>
          </a:p>
          <a:p>
            <a:pPr marL="285750" indent="-285750" algn="just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Dipole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quantity.</a:t>
            </a:r>
          </a:p>
          <a:p>
            <a:pPr marL="285750" indent="-285750" algn="just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equal to the charge multiplied by the distance between the charges and the direction is from negative charge to positive charge.</a:t>
            </a:r>
          </a:p>
        </p:txBody>
      </p:sp>
    </p:spTree>
    <p:extLst>
      <p:ext uri="{BB962C8B-B14F-4D97-AF65-F5344CB8AC3E}">
        <p14:creationId xmlns:p14="http://schemas.microsoft.com/office/powerpoint/2010/main" val="11092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1514" y="228600"/>
            <a:ext cx="29546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Inductive Effect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76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 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inductive effect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 is an electronic effect due to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polarization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of 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σ bonds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 within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molecule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 ion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436" y="1697184"/>
            <a:ext cx="830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typically due to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electronegativity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between the atoms at either end of the bond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436" y="2362200"/>
            <a:ext cx="830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electron-withdrawing inductive effect, also known as the 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436" y="2856131"/>
            <a:ext cx="830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electron releasing character and is indicated by the 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effect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68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1" t="36834" r="24351" b="49442"/>
          <a:stretch/>
        </p:blipFill>
        <p:spPr bwMode="auto">
          <a:xfrm>
            <a:off x="2842648" y="3505200"/>
            <a:ext cx="3538078" cy="9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8" t="55078" r="11945" b="18761"/>
          <a:stretch/>
        </p:blipFill>
        <p:spPr bwMode="auto">
          <a:xfrm>
            <a:off x="2286000" y="4789196"/>
            <a:ext cx="5229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7401" y="228600"/>
            <a:ext cx="35028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Acid-Base Concept</a:t>
            </a: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8893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In the </a:t>
            </a:r>
            <a:r>
              <a:rPr lang="en-US" sz="2000" b="1" dirty="0" err="1" smtClean="0">
                <a:solidFill>
                  <a:srgbClr val="00B050"/>
                </a:solidFill>
              </a:rPr>
              <a:t>Brønsted</a:t>
            </a:r>
            <a:r>
              <a:rPr lang="en-US" sz="2000" b="1" dirty="0" smtClean="0">
                <a:solidFill>
                  <a:srgbClr val="00B050"/>
                </a:solidFill>
              </a:rPr>
              <a:t>–Lowry definitions (1923),</a:t>
            </a:r>
          </a:p>
          <a:p>
            <a:pPr marL="176213" algn="just"/>
            <a:r>
              <a:rPr lang="en-US" sz="2000" b="1" i="1" dirty="0" smtClean="0">
                <a:solidFill>
                  <a:srgbClr val="C00000"/>
                </a:solidFill>
              </a:rPr>
              <a:t>An acid is a species that donates a proton</a:t>
            </a:r>
            <a:r>
              <a:rPr lang="en-US" sz="2000" i="1" dirty="0" smtClean="0"/>
              <a:t>, and </a:t>
            </a:r>
            <a:r>
              <a:rPr lang="en-US" sz="2000" b="1" i="1" dirty="0" smtClean="0">
                <a:solidFill>
                  <a:srgbClr val="C00000"/>
                </a:solidFill>
              </a:rPr>
              <a:t>a base is a species that accepts a proton </a:t>
            </a:r>
            <a:r>
              <a:rPr lang="en-US" sz="2000" i="1" dirty="0" smtClean="0"/>
              <a:t>(or any compound possessing a lone pair).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82296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</a:rPr>
              <a:t>- Example:</a:t>
            </a:r>
          </a:p>
          <a:p>
            <a:pPr marL="176213" algn="just"/>
            <a:r>
              <a:rPr lang="en-US" sz="2000" i="1" dirty="0" smtClean="0">
                <a:solidFill>
                  <a:srgbClr val="FF0000"/>
                </a:solidFill>
              </a:rPr>
              <a:t>Hydrogen chloride (</a:t>
            </a:r>
            <a:r>
              <a:rPr lang="en-US" sz="2000" i="1" dirty="0" err="1" smtClean="0">
                <a:solidFill>
                  <a:srgbClr val="FF0000"/>
                </a:solidFill>
              </a:rPr>
              <a:t>HCl</a:t>
            </a:r>
            <a:r>
              <a:rPr lang="en-US" sz="2000" i="1" dirty="0" smtClean="0">
                <a:solidFill>
                  <a:srgbClr val="FF0000"/>
                </a:solidFill>
              </a:rPr>
              <a:t>) </a:t>
            </a:r>
            <a:r>
              <a:rPr lang="en-US" sz="2000" i="1" dirty="0" smtClean="0"/>
              <a:t>meets the </a:t>
            </a:r>
            <a:r>
              <a:rPr lang="en-US" sz="2000" i="1" dirty="0" err="1" smtClean="0"/>
              <a:t>Brønsted</a:t>
            </a:r>
            <a:r>
              <a:rPr lang="en-US" sz="2000" i="1" dirty="0" smtClean="0"/>
              <a:t>–Lowry definition of </a:t>
            </a:r>
            <a:r>
              <a:rPr lang="en-US" sz="2000" i="1" dirty="0" smtClean="0">
                <a:solidFill>
                  <a:srgbClr val="0070C0"/>
                </a:solidFill>
              </a:rPr>
              <a:t>an acid </a:t>
            </a:r>
            <a:r>
              <a:rPr lang="en-US" sz="2000" i="1" dirty="0" smtClean="0"/>
              <a:t>because it donates a proton to water.</a:t>
            </a:r>
          </a:p>
          <a:p>
            <a:pPr marL="176213" algn="just"/>
            <a:r>
              <a:rPr lang="en-US" sz="2000" i="1" dirty="0" smtClean="0">
                <a:solidFill>
                  <a:srgbClr val="FF0000"/>
                </a:solidFill>
              </a:rPr>
              <a:t>Water</a:t>
            </a:r>
            <a:r>
              <a:rPr lang="en-US" sz="2000" i="1" dirty="0" smtClean="0"/>
              <a:t> meets the definition of </a:t>
            </a:r>
            <a:r>
              <a:rPr lang="en-US" sz="2000" i="1" dirty="0" smtClean="0">
                <a:solidFill>
                  <a:srgbClr val="0070C0"/>
                </a:solidFill>
              </a:rPr>
              <a:t>a base </a:t>
            </a:r>
            <a:r>
              <a:rPr lang="en-US" sz="2000" i="1" dirty="0" smtClean="0"/>
              <a:t>because it accepts a proton from </a:t>
            </a:r>
            <a:r>
              <a:rPr lang="en-US" sz="2000" i="1" dirty="0" err="1" smtClean="0"/>
              <a:t>HCl</a:t>
            </a:r>
            <a:r>
              <a:rPr lang="en-US" sz="2000" i="1" dirty="0" smtClean="0"/>
              <a:t>.</a:t>
            </a:r>
          </a:p>
          <a:p>
            <a:pPr marL="176213" algn="just"/>
            <a:r>
              <a:rPr lang="en-US" i="1" dirty="0" smtClean="0">
                <a:solidFill>
                  <a:srgbClr val="7030A0"/>
                </a:solidFill>
              </a:rPr>
              <a:t>In the reverse reaction, H</a:t>
            </a:r>
            <a:r>
              <a:rPr lang="en-US" i="1" baseline="-25000" dirty="0" smtClean="0">
                <a:solidFill>
                  <a:srgbClr val="7030A0"/>
                </a:solidFill>
              </a:rPr>
              <a:t>3</a:t>
            </a:r>
            <a:r>
              <a:rPr lang="en-US" i="1" dirty="0" smtClean="0">
                <a:solidFill>
                  <a:srgbClr val="7030A0"/>
                </a:solidFill>
              </a:rPr>
              <a:t>O</a:t>
            </a:r>
            <a:r>
              <a:rPr lang="en-US" i="1" baseline="30000" dirty="0" smtClean="0">
                <a:solidFill>
                  <a:srgbClr val="7030A0"/>
                </a:solidFill>
              </a:rPr>
              <a:t>+ </a:t>
            </a:r>
            <a:r>
              <a:rPr lang="en-US" i="1" dirty="0" smtClean="0">
                <a:solidFill>
                  <a:srgbClr val="7030A0"/>
                </a:solidFill>
              </a:rPr>
              <a:t>is an acid because it donates a proton to </a:t>
            </a:r>
            <a:r>
              <a:rPr lang="en-US" i="1" dirty="0" err="1" smtClean="0">
                <a:solidFill>
                  <a:srgbClr val="7030A0"/>
                </a:solidFill>
              </a:rPr>
              <a:t>Cl</a:t>
            </a:r>
            <a:r>
              <a:rPr lang="en-US" i="1" baseline="30000" dirty="0" smtClean="0">
                <a:solidFill>
                  <a:srgbClr val="7030A0"/>
                </a:solidFill>
              </a:rPr>
              <a:t>-</a:t>
            </a:r>
            <a:r>
              <a:rPr lang="en-US" i="1" dirty="0" smtClean="0">
                <a:solidFill>
                  <a:srgbClr val="7030A0"/>
                </a:solidFill>
              </a:rPr>
              <a:t>, and </a:t>
            </a:r>
            <a:r>
              <a:rPr lang="en-US" i="1" dirty="0" err="1" smtClean="0">
                <a:solidFill>
                  <a:srgbClr val="7030A0"/>
                </a:solidFill>
              </a:rPr>
              <a:t>Cl</a:t>
            </a:r>
            <a:r>
              <a:rPr lang="en-US" i="1" baseline="30000" dirty="0" smtClean="0">
                <a:solidFill>
                  <a:srgbClr val="7030A0"/>
                </a:solidFill>
              </a:rPr>
              <a:t>-</a:t>
            </a:r>
            <a:r>
              <a:rPr lang="en-US" i="1" dirty="0" smtClean="0">
                <a:solidFill>
                  <a:srgbClr val="7030A0"/>
                </a:solidFill>
              </a:rPr>
              <a:t> is a base because it accepts a proton from H</a:t>
            </a:r>
            <a:r>
              <a:rPr lang="en-US" i="1" baseline="-25000" dirty="0" smtClean="0">
                <a:solidFill>
                  <a:srgbClr val="7030A0"/>
                </a:solidFill>
              </a:rPr>
              <a:t>3</a:t>
            </a:r>
            <a:r>
              <a:rPr lang="en-US" i="1" dirty="0" smtClean="0">
                <a:solidFill>
                  <a:srgbClr val="7030A0"/>
                </a:solidFill>
              </a:rPr>
              <a:t>O</a:t>
            </a:r>
            <a:r>
              <a:rPr lang="en-US" i="1" baseline="30000" dirty="0" smtClean="0">
                <a:solidFill>
                  <a:srgbClr val="7030A0"/>
                </a:solidFill>
              </a:rPr>
              <a:t>+</a:t>
            </a:r>
            <a:r>
              <a:rPr lang="en-US" i="1" dirty="0" smtClean="0">
                <a:solidFill>
                  <a:srgbClr val="7030A0"/>
                </a:solidFill>
              </a:rPr>
              <a:t>.</a:t>
            </a:r>
            <a:endParaRPr lang="en-US" i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57" y="3747801"/>
            <a:ext cx="5286807" cy="11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110" y="5029200"/>
            <a:ext cx="812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 When a compound loses a proton, the resulting species is called its conjugate base.</a:t>
            </a:r>
            <a:endParaRPr lang="en-US" sz="1600" i="1" dirty="0" smtClean="0"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110" y="6031468"/>
            <a:ext cx="766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-</a:t>
            </a:r>
            <a:r>
              <a:rPr lang="en-US" b="1" dirty="0" smtClean="0">
                <a:solidFill>
                  <a:srgbClr val="0070C0"/>
                </a:solidFill>
              </a:rPr>
              <a:t> Acidity </a:t>
            </a:r>
            <a:r>
              <a:rPr lang="en-US" dirty="0" smtClean="0"/>
              <a:t>is a measure of the tendency of a compound to give up a proton.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563880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7030A0"/>
                </a:solidFill>
              </a:rPr>
              <a:t>Thus,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HCl</a:t>
            </a:r>
            <a:r>
              <a:rPr lang="en-US" sz="1600" b="1" i="1" dirty="0" smtClean="0">
                <a:solidFill>
                  <a:srgbClr val="7030A0"/>
                </a:solidFill>
              </a:rPr>
              <a:t> is the conjugate acid of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Cl</a:t>
            </a:r>
            <a:r>
              <a:rPr lang="en-US" sz="1600" b="1" i="1" baseline="30000" dirty="0" smtClean="0">
                <a:solidFill>
                  <a:srgbClr val="7030A0"/>
                </a:solidFill>
              </a:rPr>
              <a:t>-</a:t>
            </a:r>
            <a:r>
              <a:rPr lang="en-US" sz="1600" b="1" i="1" dirty="0" smtClean="0">
                <a:solidFill>
                  <a:srgbClr val="7030A0"/>
                </a:solidFill>
              </a:rPr>
              <a:t> and H</a:t>
            </a:r>
            <a:r>
              <a:rPr lang="en-US" sz="1600" b="1" i="1" baseline="-25000" dirty="0" smtClean="0">
                <a:solidFill>
                  <a:srgbClr val="7030A0"/>
                </a:solidFill>
              </a:rPr>
              <a:t>3</a:t>
            </a:r>
            <a:r>
              <a:rPr lang="en-US" sz="1600" b="1" i="1" dirty="0" smtClean="0">
                <a:solidFill>
                  <a:srgbClr val="7030A0"/>
                </a:solidFill>
              </a:rPr>
              <a:t>O</a:t>
            </a:r>
            <a:r>
              <a:rPr lang="en-US" sz="1600" b="1" i="1" baseline="30000" dirty="0" smtClean="0">
                <a:solidFill>
                  <a:srgbClr val="7030A0"/>
                </a:solidFill>
              </a:rPr>
              <a:t>+  </a:t>
            </a:r>
            <a:r>
              <a:rPr lang="en-US" sz="1600" b="1" i="1" dirty="0" smtClean="0">
                <a:solidFill>
                  <a:srgbClr val="7030A0"/>
                </a:solidFill>
              </a:rPr>
              <a:t>is the conjugate acid of H</a:t>
            </a:r>
            <a:r>
              <a:rPr lang="en-US" sz="1600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1600" b="1" i="1" dirty="0" smtClean="0">
                <a:solidFill>
                  <a:srgbClr val="7030A0"/>
                </a:solidFill>
              </a:rPr>
              <a:t>O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636" y="5334000"/>
            <a:ext cx="6604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7030A0"/>
                </a:solidFill>
              </a:rPr>
              <a:t>Thus,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Cl</a:t>
            </a:r>
            <a:r>
              <a:rPr lang="en-US" sz="1600" b="1" i="1" baseline="30000" dirty="0" smtClean="0">
                <a:solidFill>
                  <a:srgbClr val="7030A0"/>
                </a:solidFill>
              </a:rPr>
              <a:t>-</a:t>
            </a:r>
            <a:r>
              <a:rPr lang="en-US" sz="1600" b="1" i="1" dirty="0" smtClean="0">
                <a:solidFill>
                  <a:srgbClr val="7030A0"/>
                </a:solidFill>
              </a:rPr>
              <a:t> is the conjugate base of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HCl</a:t>
            </a:r>
            <a:r>
              <a:rPr lang="en-US" sz="1600" b="1" i="1" dirty="0" smtClean="0">
                <a:solidFill>
                  <a:srgbClr val="7030A0"/>
                </a:solidFill>
              </a:rPr>
              <a:t>, and H</a:t>
            </a:r>
            <a:r>
              <a:rPr lang="en-US" sz="1600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1600" b="1" i="1" dirty="0" smtClean="0">
                <a:solidFill>
                  <a:srgbClr val="7030A0"/>
                </a:solidFill>
              </a:rPr>
              <a:t>O is the conjugate base of H</a:t>
            </a:r>
            <a:r>
              <a:rPr lang="en-US" sz="1600" b="1" i="1" baseline="-25000" dirty="0" smtClean="0">
                <a:solidFill>
                  <a:srgbClr val="7030A0"/>
                </a:solidFill>
              </a:rPr>
              <a:t>3</a:t>
            </a:r>
            <a:r>
              <a:rPr lang="en-US" sz="1600" b="1" i="1" dirty="0" smtClean="0">
                <a:solidFill>
                  <a:srgbClr val="7030A0"/>
                </a:solidFill>
              </a:rPr>
              <a:t>O</a:t>
            </a:r>
            <a:r>
              <a:rPr lang="en-US" sz="1600" b="1" i="1" baseline="30000" dirty="0" smtClean="0">
                <a:solidFill>
                  <a:srgbClr val="7030A0"/>
                </a:solidFill>
              </a:rPr>
              <a:t>+</a:t>
            </a:r>
            <a:endParaRPr lang="en-US" sz="1600" b="1" i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110" y="6336268"/>
            <a:ext cx="6677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- </a:t>
            </a:r>
            <a:r>
              <a:rPr lang="en-US" b="1" dirty="0" smtClean="0">
                <a:solidFill>
                  <a:srgbClr val="0070C0"/>
                </a:solidFill>
              </a:rPr>
              <a:t>Basicity</a:t>
            </a:r>
            <a:r>
              <a:rPr lang="en-US" b="1" dirty="0" smtClean="0"/>
              <a:t> </a:t>
            </a:r>
            <a:r>
              <a:rPr lang="en-US" dirty="0" smtClean="0"/>
              <a:t>is a measure of a compound’s affinity for a proton. </a:t>
            </a:r>
          </a:p>
        </p:txBody>
      </p:sp>
    </p:spTree>
    <p:extLst>
      <p:ext uri="{BB962C8B-B14F-4D97-AF65-F5344CB8AC3E}">
        <p14:creationId xmlns:p14="http://schemas.microsoft.com/office/powerpoint/2010/main" val="1313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0" grpId="0"/>
      <p:bldP spid="21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7401" y="228600"/>
            <a:ext cx="35028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Acid-Base Concept</a:t>
            </a: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1" y="953869"/>
            <a:ext cx="830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B050"/>
                </a:solidFill>
              </a:rPr>
              <a:t>In 1923, G. N. Lewis </a:t>
            </a:r>
            <a:r>
              <a:rPr lang="en-US" dirty="0"/>
              <a:t>offered new definitions for the terms “acid” and “base.” </a:t>
            </a:r>
            <a:endParaRPr lang="en-US" dirty="0" smtClean="0"/>
          </a:p>
          <a:p>
            <a:pPr marL="341313" algn="just"/>
            <a:r>
              <a:rPr lang="en-US" sz="2000" dirty="0" smtClean="0"/>
              <a:t>He </a:t>
            </a:r>
            <a:r>
              <a:rPr lang="en-US" sz="2000" dirty="0"/>
              <a:t>defined </a:t>
            </a:r>
            <a:r>
              <a:rPr lang="en-US" sz="2000" b="1" u="sng" dirty="0">
                <a:solidFill>
                  <a:srgbClr val="FF0000"/>
                </a:solidFill>
              </a:rPr>
              <a:t>an acid </a:t>
            </a:r>
            <a:r>
              <a:rPr lang="en-US" sz="2000" b="1" dirty="0">
                <a:solidFill>
                  <a:srgbClr val="FF0000"/>
                </a:solidFill>
              </a:rPr>
              <a:t>as a species that </a:t>
            </a:r>
            <a:r>
              <a:rPr lang="en-US" sz="2000" b="1" u="sng" dirty="0">
                <a:solidFill>
                  <a:srgbClr val="FF0000"/>
                </a:solidFill>
              </a:rPr>
              <a:t>accepts</a:t>
            </a:r>
            <a:r>
              <a:rPr lang="en-US" sz="2000" b="1" dirty="0">
                <a:solidFill>
                  <a:srgbClr val="FF0000"/>
                </a:solidFill>
              </a:rPr>
              <a:t> a share in an electron </a:t>
            </a:r>
            <a:r>
              <a:rPr lang="en-US" sz="2000" b="1" dirty="0" smtClean="0">
                <a:solidFill>
                  <a:srgbClr val="FF0000"/>
                </a:solidFill>
              </a:rPr>
              <a:t>pair.</a:t>
            </a:r>
          </a:p>
          <a:p>
            <a:pPr marL="341313" algn="just"/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u="sng" dirty="0">
                <a:solidFill>
                  <a:srgbClr val="FF0000"/>
                </a:solidFill>
              </a:rPr>
              <a:t>base</a:t>
            </a:r>
            <a:r>
              <a:rPr lang="en-US" sz="2000" b="1" dirty="0">
                <a:solidFill>
                  <a:srgbClr val="FF0000"/>
                </a:solidFill>
              </a:rPr>
              <a:t> as a species that </a:t>
            </a:r>
            <a:r>
              <a:rPr lang="en-US" sz="2000" b="1" u="sng" dirty="0">
                <a:solidFill>
                  <a:srgbClr val="FF0000"/>
                </a:solidFill>
              </a:rPr>
              <a:t>donates</a:t>
            </a:r>
            <a:r>
              <a:rPr lang="en-US" sz="2000" b="1" dirty="0">
                <a:solidFill>
                  <a:srgbClr val="FF0000"/>
                </a:solidFill>
              </a:rPr>
              <a:t> a share in an electron pair</a:t>
            </a:r>
            <a:r>
              <a:rPr lang="en-US" sz="2000" b="1" dirty="0"/>
              <a:t>.</a:t>
            </a:r>
            <a:endParaRPr lang="en-US" sz="2000" b="1" i="1" dirty="0">
              <a:cs typeface="Times New Roman" pitchFamily="18" charset="0"/>
            </a:endParaRPr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02" y="2437696"/>
            <a:ext cx="53816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0375" y="4114800"/>
            <a:ext cx="8455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C00000"/>
                </a:solidFill>
              </a:rPr>
              <a:t>Lewis acid </a:t>
            </a:r>
            <a:r>
              <a:rPr lang="en-US" sz="2000" dirty="0" smtClean="0"/>
              <a:t>such as aluminum chloride (AlCl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boron </a:t>
            </a:r>
            <a:r>
              <a:rPr lang="en-US" sz="2000" dirty="0" err="1" smtClean="0"/>
              <a:t>trifluoride</a:t>
            </a:r>
            <a:r>
              <a:rPr lang="en-US" sz="2000" dirty="0" smtClean="0"/>
              <a:t> (BF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and borane (BH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61999" y="4702314"/>
            <a:ext cx="792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/>
              <a:t>The term “</a:t>
            </a:r>
            <a:r>
              <a:rPr lang="en-US" sz="2000" i="1" dirty="0" smtClean="0">
                <a:solidFill>
                  <a:srgbClr val="0070C0"/>
                </a:solidFill>
              </a:rPr>
              <a:t>acid</a:t>
            </a:r>
            <a:r>
              <a:rPr lang="en-US" sz="2000" i="1" dirty="0" smtClean="0"/>
              <a:t>” is used to mean a proton-donating acid, and the term “</a:t>
            </a:r>
            <a:r>
              <a:rPr lang="en-US" sz="2000" i="1" dirty="0" smtClean="0">
                <a:solidFill>
                  <a:srgbClr val="0070C0"/>
                </a:solidFill>
              </a:rPr>
              <a:t>Lewis acid</a:t>
            </a:r>
            <a:r>
              <a:rPr lang="en-US" sz="2000" i="1" dirty="0" smtClean="0"/>
              <a:t>” is used to refer to non-proton-donating acids such as AlCl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 or BF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. 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460370" y="5616714"/>
            <a:ext cx="8455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All bases are Lewis bases because they have a pair of electrons that they can share, either with an atom such as aluminum or boron or with a proton.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6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2679" y="228600"/>
            <a:ext cx="343235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Functional Groups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0375" y="808175"/>
            <a:ext cx="822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a reactive portion of an organic molecule, an atom, or a group of atoms that confers on the whole molecule its characteristic properties.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14049"/>
              </p:ext>
            </p:extLst>
          </p:nvPr>
        </p:nvGraphicFramePr>
        <p:xfrm>
          <a:off x="609600" y="168656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87381"/>
              </p:ext>
            </p:extLst>
          </p:nvPr>
        </p:nvGraphicFramePr>
        <p:xfrm>
          <a:off x="609600" y="205740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Alkane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– C (single bond)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36534"/>
              </p:ext>
            </p:extLst>
          </p:nvPr>
        </p:nvGraphicFramePr>
        <p:xfrm>
          <a:off x="609600" y="236220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Alkene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– CH = 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= C (double bond)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= 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83011"/>
              </p:ext>
            </p:extLst>
          </p:nvPr>
        </p:nvGraphicFramePr>
        <p:xfrm>
          <a:off x="609600" y="2656840"/>
          <a:ext cx="7924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Alkyne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   (triple bond)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65561"/>
              </p:ext>
            </p:extLst>
          </p:nvPr>
        </p:nvGraphicFramePr>
        <p:xfrm>
          <a:off x="609600" y="296164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Alkyl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halide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(X = F,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Br, I)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-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3788"/>
              </p:ext>
            </p:extLst>
          </p:nvPr>
        </p:nvGraphicFramePr>
        <p:xfrm>
          <a:off x="609600" y="3266440"/>
          <a:ext cx="7924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Alcohol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OH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- OH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5947"/>
              </p:ext>
            </p:extLst>
          </p:nvPr>
        </p:nvGraphicFramePr>
        <p:xfrm>
          <a:off x="609600" y="357124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Ether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– O –R’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 C- O – C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– O – 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38891"/>
              </p:ext>
            </p:extLst>
          </p:nvPr>
        </p:nvGraphicFramePr>
        <p:xfrm>
          <a:off x="609600" y="388620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Aldehyde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85502"/>
              </p:ext>
            </p:extLst>
          </p:nvPr>
        </p:nvGraphicFramePr>
        <p:xfrm>
          <a:off x="609600" y="419100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Ketone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35361"/>
              </p:ext>
            </p:extLst>
          </p:nvPr>
        </p:nvGraphicFramePr>
        <p:xfrm>
          <a:off x="609600" y="4495800"/>
          <a:ext cx="792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Carboxylic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35290"/>
              </p:ext>
            </p:extLst>
          </p:nvPr>
        </p:nvGraphicFramePr>
        <p:xfrm>
          <a:off x="609600" y="4953000"/>
          <a:ext cx="792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50353"/>
              </p:ext>
            </p:extLst>
          </p:nvPr>
        </p:nvGraphicFramePr>
        <p:xfrm>
          <a:off x="609600" y="5867400"/>
          <a:ext cx="7924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Amine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 – NH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– NH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60842"/>
              </p:ext>
            </p:extLst>
          </p:nvPr>
        </p:nvGraphicFramePr>
        <p:xfrm>
          <a:off x="2590800" y="45847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4" name="CS ChemDraw Drawing" r:id="rId3" imgW="790956" imgH="385572" progId="ChemDraw.Document.6.0">
                  <p:embed/>
                </p:oleObj>
              </mc:Choice>
              <mc:Fallback>
                <p:oleObj name="CS ChemDraw Drawing" r:id="rId3" imgW="790956" imgH="385572" progId="ChemDraw.Document.6.0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847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43700"/>
              </p:ext>
            </p:extLst>
          </p:nvPr>
        </p:nvGraphicFramePr>
        <p:xfrm>
          <a:off x="6553200" y="4572000"/>
          <a:ext cx="18557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5" name="CS ChemDraw Drawing" r:id="rId5" imgW="1868358" imgH="422967" progId="ChemDraw.Document.6.0">
                  <p:embed/>
                </p:oleObj>
              </mc:Choice>
              <mc:Fallback>
                <p:oleObj name="CS ChemDraw Drawing" r:id="rId5" imgW="1868358" imgH="422967" progId="ChemDraw.Document.6.0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8557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88192"/>
              </p:ext>
            </p:extLst>
          </p:nvPr>
        </p:nvGraphicFramePr>
        <p:xfrm>
          <a:off x="4724400" y="4584699"/>
          <a:ext cx="914400" cy="32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6" name="CS ChemDraw Drawing" r:id="rId7" imgW="733044" imgH="385572" progId="ChemDraw.Document.6.0">
                  <p:embed/>
                </p:oleObj>
              </mc:Choice>
              <mc:Fallback>
                <p:oleObj name="CS ChemDraw Drawing" r:id="rId7" imgW="733044" imgH="385572" progId="ChemDraw.Document.6.0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84699"/>
                        <a:ext cx="914400" cy="322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20055"/>
              </p:ext>
            </p:extLst>
          </p:nvPr>
        </p:nvGraphicFramePr>
        <p:xfrm>
          <a:off x="4648200" y="5105400"/>
          <a:ext cx="108088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7" name="CS ChemDraw Drawing" r:id="rId9" imgW="733044" imgH="385572" progId="ChemDraw.Document.6.0">
                  <p:embed/>
                </p:oleObj>
              </mc:Choice>
              <mc:Fallback>
                <p:oleObj name="CS ChemDraw Drawing" r:id="rId9" imgW="733044" imgH="385572" progId="ChemDraw.Document.6.0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05400"/>
                        <a:ext cx="108088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60405"/>
              </p:ext>
            </p:extLst>
          </p:nvPr>
        </p:nvGraphicFramePr>
        <p:xfrm>
          <a:off x="2590800" y="4953000"/>
          <a:ext cx="116784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8" name="CS ChemDraw Drawing" r:id="rId11" imgW="789432" imgH="385572" progId="ChemDraw.Document.6.0">
                  <p:embed/>
                </p:oleObj>
              </mc:Choice>
              <mc:Fallback>
                <p:oleObj name="CS ChemDraw Drawing" r:id="rId11" imgW="789432" imgH="385572" progId="ChemDraw.Document.6.0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6784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31363"/>
              </p:ext>
            </p:extLst>
          </p:nvPr>
        </p:nvGraphicFramePr>
        <p:xfrm>
          <a:off x="6781800" y="5029200"/>
          <a:ext cx="1476375" cy="74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9" name="CS ChemDraw Drawing" r:id="rId13" imgW="1167384" imgH="890016" progId="ChemDraw.Document.6.0">
                  <p:embed/>
                </p:oleObj>
              </mc:Choice>
              <mc:Fallback>
                <p:oleObj name="CS ChemDraw Drawing" r:id="rId13" imgW="1167384" imgH="890016" progId="ChemDraw.Document.6.0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29200"/>
                        <a:ext cx="1476375" cy="748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83219"/>
              </p:ext>
            </p:extLst>
          </p:nvPr>
        </p:nvGraphicFramePr>
        <p:xfrm>
          <a:off x="4572000" y="6019800"/>
          <a:ext cx="118784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0" name="CS ChemDraw Drawing" r:id="rId15" imgW="763524" imgH="438912" progId="ChemDraw.Document.6.0">
                  <p:embed/>
                </p:oleObj>
              </mc:Choice>
              <mc:Fallback>
                <p:oleObj name="CS ChemDraw Drawing" r:id="rId15" imgW="763524" imgH="438912" progId="ChemDraw.Document.6.0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19800"/>
                        <a:ext cx="118784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86760"/>
              </p:ext>
            </p:extLst>
          </p:nvPr>
        </p:nvGraphicFramePr>
        <p:xfrm>
          <a:off x="2590800" y="4191000"/>
          <a:ext cx="1000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1" name="CS ChemDraw Drawing" r:id="rId17" imgW="647700" imgH="385572" progId="ChemDraw.Document.6.0">
                  <p:embed/>
                </p:oleObj>
              </mc:Choice>
              <mc:Fallback>
                <p:oleObj name="CS ChemDraw Drawing" r:id="rId17" imgW="647700" imgH="385572" progId="ChemDraw.Document.6.0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000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72525"/>
              </p:ext>
            </p:extLst>
          </p:nvPr>
        </p:nvGraphicFramePr>
        <p:xfrm>
          <a:off x="4495800" y="4191000"/>
          <a:ext cx="14239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2" name="CS ChemDraw Drawing" r:id="rId19" imgW="917443" imgH="526427" progId="ChemDraw.Document.6.0">
                  <p:embed/>
                </p:oleObj>
              </mc:Choice>
              <mc:Fallback>
                <p:oleObj name="CS ChemDraw Drawing" r:id="rId19" imgW="917443" imgH="526427" progId="ChemDraw.Document.6.0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91000"/>
                        <a:ext cx="14239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0930"/>
              </p:ext>
            </p:extLst>
          </p:nvPr>
        </p:nvGraphicFramePr>
        <p:xfrm>
          <a:off x="6697662" y="4191000"/>
          <a:ext cx="14557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3" name="CS ChemDraw Drawing" r:id="rId21" imgW="1057418" imgH="422967" progId="ChemDraw.Document.6.0">
                  <p:embed/>
                </p:oleObj>
              </mc:Choice>
              <mc:Fallback>
                <p:oleObj name="CS ChemDraw Drawing" r:id="rId21" imgW="1057418" imgH="422967" progId="ChemDraw.Document.6.0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2" y="4191000"/>
                        <a:ext cx="14557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703709"/>
              </p:ext>
            </p:extLst>
          </p:nvPr>
        </p:nvGraphicFramePr>
        <p:xfrm>
          <a:off x="2584450" y="3886200"/>
          <a:ext cx="10128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4" name="CS ChemDraw Drawing" r:id="rId23" imgW="655320" imgH="385572" progId="ChemDraw.Document.6.0">
                  <p:embed/>
                </p:oleObj>
              </mc:Choice>
              <mc:Fallback>
                <p:oleObj name="CS ChemDraw Drawing" r:id="rId23" imgW="655320" imgH="385572" progId="ChemDraw.Document.6.0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6200"/>
                        <a:ext cx="10128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57410"/>
              </p:ext>
            </p:extLst>
          </p:nvPr>
        </p:nvGraphicFramePr>
        <p:xfrm>
          <a:off x="4540250" y="3886200"/>
          <a:ext cx="9223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5" name="CS ChemDraw Drawing" r:id="rId25" imgW="596414" imgH="384930" progId="ChemDraw.Document.6.0">
                  <p:embed/>
                </p:oleObj>
              </mc:Choice>
              <mc:Fallback>
                <p:oleObj name="CS ChemDraw Drawing" r:id="rId25" imgW="596414" imgH="384930" progId="ChemDraw.Document.6.0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3886200"/>
                        <a:ext cx="92233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72545"/>
              </p:ext>
            </p:extLst>
          </p:nvPr>
        </p:nvGraphicFramePr>
        <p:xfrm>
          <a:off x="6629400" y="3886200"/>
          <a:ext cx="18129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6" name="CS ChemDraw Drawing" r:id="rId27" imgW="1734312" imgH="423672" progId="ChemDraw.Document.6.0">
                  <p:embed/>
                </p:oleObj>
              </mc:Choice>
              <mc:Fallback>
                <p:oleObj name="CS ChemDraw Drawing" r:id="rId27" imgW="1734312" imgH="423672" progId="ChemDraw.Document.6.0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86200"/>
                        <a:ext cx="18129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49054"/>
              </p:ext>
            </p:extLst>
          </p:nvPr>
        </p:nvGraphicFramePr>
        <p:xfrm>
          <a:off x="2533650" y="2759075"/>
          <a:ext cx="1238477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7" name="CS ChemDraw Drawing" r:id="rId29" imgW="890016" imgH="146304" progId="ChemDraw.Document.6.0">
                  <p:embed/>
                </p:oleObj>
              </mc:Choice>
              <mc:Fallback>
                <p:oleObj name="CS ChemDraw Drawing" r:id="rId29" imgW="890016" imgH="146304" progId="ChemDraw.Document.6.0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759075"/>
                        <a:ext cx="1238477" cy="13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80059"/>
              </p:ext>
            </p:extLst>
          </p:nvPr>
        </p:nvGraphicFramePr>
        <p:xfrm>
          <a:off x="6629400" y="2743200"/>
          <a:ext cx="815975" cy="1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8" name="CS ChemDraw Drawing" r:id="rId31" imgW="719653" imgH="146061" progId="ChemDraw.Document.6.0">
                  <p:embed/>
                </p:oleObj>
              </mc:Choice>
              <mc:Fallback>
                <p:oleObj name="CS ChemDraw Drawing" r:id="rId31" imgW="719653" imgH="146061" progId="ChemDraw.Document.6.0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743200"/>
                        <a:ext cx="815975" cy="11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66237"/>
              </p:ext>
            </p:extLst>
          </p:nvPr>
        </p:nvGraphicFramePr>
        <p:xfrm>
          <a:off x="4419600" y="2743200"/>
          <a:ext cx="517525" cy="1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9" name="CS ChemDraw Drawing" r:id="rId33" imgW="455681" imgH="145818" progId="ChemDraw.Document.6.0">
                  <p:embed/>
                </p:oleObj>
              </mc:Choice>
              <mc:Fallback>
                <p:oleObj name="CS ChemDraw Drawing" r:id="rId33" imgW="455681" imgH="145818" progId="ChemDraw.Document.6.0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517525" cy="11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8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wapchem.wikispaces.com/file/view/cmpds.gif/213421384/cmp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68631" cy="55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458" y="228600"/>
            <a:ext cx="50507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Is Organic </a:t>
            </a:r>
            <a:r>
              <a:rPr lang="en-US" sz="3200" b="1" dirty="0" smtClean="0">
                <a:solidFill>
                  <a:srgbClr val="FF0000"/>
                </a:solidFill>
              </a:rPr>
              <a:t>Chemistry?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970782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chemistry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chemistry of carbon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broadens the scope of the subject to include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compounds 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nature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 synthetic 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— compounds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invented by organic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chemists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prepared in their laboratories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virtually always present.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3973949" y="1306949"/>
            <a:ext cx="73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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505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228600" algn="just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clothes, the petroleum products, the paper, rubber, wood, plastics, paint, cosmetics, insecticides,  and drugs.</a:t>
            </a:r>
          </a:p>
        </p:txBody>
      </p:sp>
    </p:spTree>
    <p:extLst>
      <p:ext uri="{BB962C8B-B14F-4D97-AF65-F5344CB8AC3E}">
        <p14:creationId xmlns:p14="http://schemas.microsoft.com/office/powerpoint/2010/main" val="29898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9990" y="212349"/>
            <a:ext cx="32165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Atomic Structure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973" y="953869"/>
            <a:ext cx="853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tabLst>
                <a:tab pos="176213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consist of three main particles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(have no charge), 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(positively charged) and 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(negatively charged).</a:t>
            </a: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1300" name="Picture 4" descr="https://the-history-of-the-atom.wikispaces.com/file/view/bohr_atom.gif/183324397/bohr_at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53" y="5029200"/>
            <a:ext cx="2741202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2" name="Picture 6" descr="http://i.livescience.com/images/i/000/053/538/original/atom-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84320"/>
            <a:ext cx="1733266" cy="15558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599" y="1916668"/>
            <a:ext cx="609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found in the nucleus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742" y="2465383"/>
            <a:ext cx="608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distributed around the nucleus in successive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shells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levels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836" y="4953000"/>
            <a:ext cx="585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levels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designated by capital letters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K, L, M, N, ..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974" y="5830669"/>
            <a:ext cx="548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maximum capacity of a shell = </a:t>
            </a:r>
            <a:r>
              <a:rPr lang="en-US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i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electrons.</a:t>
            </a:r>
          </a:p>
          <a:p>
            <a:pPr algn="just"/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number of the energy level.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974" y="3254514"/>
            <a:ext cx="8531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en-US" sz="2000" dirty="0" smtClean="0"/>
              <a:t>- The </a:t>
            </a:r>
            <a:r>
              <a:rPr lang="en-US" sz="2000" b="1" dirty="0">
                <a:solidFill>
                  <a:srgbClr val="FF0000"/>
                </a:solidFill>
              </a:rPr>
              <a:t>atomic number </a:t>
            </a:r>
            <a:r>
              <a:rPr lang="en-US" sz="2000" dirty="0"/>
              <a:t>of an element is </a:t>
            </a:r>
            <a:r>
              <a:rPr lang="en-US" sz="2000" dirty="0" smtClean="0"/>
              <a:t>equal to </a:t>
            </a:r>
            <a:r>
              <a:rPr lang="en-US" sz="2000" dirty="0"/>
              <a:t>the number of protons in its nucleus (and to the number of electrons around </a:t>
            </a:r>
            <a:r>
              <a:rPr lang="en-US" sz="2000" dirty="0" smtClean="0"/>
              <a:t>the nucleus </a:t>
            </a:r>
            <a:r>
              <a:rPr lang="en-US" sz="2000" dirty="0"/>
              <a:t>in a neutral atom).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974" y="4092714"/>
            <a:ext cx="8531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en-US" sz="2000" dirty="0" smtClean="0"/>
              <a:t>- The </a:t>
            </a:r>
            <a:r>
              <a:rPr lang="en-US" sz="2000" b="1" dirty="0">
                <a:solidFill>
                  <a:srgbClr val="FF0000"/>
                </a:solidFill>
              </a:rPr>
              <a:t>atomic weight </a:t>
            </a:r>
            <a:r>
              <a:rPr lang="en-US" sz="2000" dirty="0"/>
              <a:t>is approximately equal to the </a:t>
            </a:r>
            <a:r>
              <a:rPr lang="en-US" sz="2000" dirty="0" smtClean="0"/>
              <a:t>sum of </a:t>
            </a:r>
            <a:r>
              <a:rPr lang="en-US" sz="2000" dirty="0"/>
              <a:t>the number of protons and the number of neutrons in the nucleus</a:t>
            </a:r>
          </a:p>
        </p:txBody>
      </p:sp>
    </p:spTree>
    <p:extLst>
      <p:ext uri="{BB962C8B-B14F-4D97-AF65-F5344CB8AC3E}">
        <p14:creationId xmlns:p14="http://schemas.microsoft.com/office/powerpoint/2010/main" val="3834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990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5563" algn="l"/>
                <a:tab pos="176213" algn="l"/>
                <a:tab pos="285750" algn="l"/>
                <a:tab pos="461963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example, the element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(atomic number 6)</a:t>
            </a:r>
          </a:p>
        </p:txBody>
      </p:sp>
      <p:sp>
        <p:nvSpPr>
          <p:cNvPr id="2" name="AutoShape 2" descr="Image result for bohr atomic structur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 descr="http://www.inrng.com/medias/images/car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32827"/>
            <a:ext cx="3312563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images.slideplayer.com/16/5038528/slides/slid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4438"/>
            <a:ext cx="2514600" cy="1896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4.bp.blogspot.com/_h9k4A8uEVsU/TQMZD9pvY2I/AAAAAAAAAY0/I2har-Inm4o/s1600/four%2Barm%2Bcarb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36" y="1484438"/>
            <a:ext cx="2730264" cy="18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8600" y="36531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- Electron-dot structures</a:t>
            </a:r>
          </a:p>
        </p:txBody>
      </p:sp>
      <p:pic>
        <p:nvPicPr>
          <p:cNvPr id="317442" name="Picture 2" descr="https://upload.wikimedia.org/wikipedia/commons/5/5b/Carbon_Lewis_Structur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13" y="4038600"/>
            <a:ext cx="1384536" cy="11963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6336" y="4114800"/>
            <a:ext cx="646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cs typeface="Times New Roman" pitchFamily="18" charset="0"/>
              </a:rPr>
              <a:t>The symbol of the element represents the core of the atom and the 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valance electrons </a:t>
            </a:r>
            <a:r>
              <a:rPr lang="en-US" sz="2000" dirty="0">
                <a:cs typeface="Times New Roman" pitchFamily="18" charset="0"/>
              </a:rPr>
              <a:t>are shown as dots around the symbol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336" y="4992469"/>
            <a:ext cx="646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Valance Electrons </a:t>
            </a:r>
            <a:r>
              <a:rPr lang="en-US" b="1" i="1" dirty="0" smtClean="0">
                <a:cs typeface="Times New Roman" pitchFamily="18" charset="0"/>
              </a:rPr>
              <a:t>are those electrons located in the outermost energy level (the valance shell).</a:t>
            </a:r>
          </a:p>
        </p:txBody>
      </p:sp>
      <p:pic>
        <p:nvPicPr>
          <p:cNvPr id="3174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r="2375" b="18097"/>
          <a:stretch/>
        </p:blipFill>
        <p:spPr bwMode="auto">
          <a:xfrm>
            <a:off x="1219200" y="5715000"/>
            <a:ext cx="556681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59990" y="212349"/>
            <a:ext cx="32165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Atomic Structure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458" y="228600"/>
            <a:ext cx="50515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Types of Chemical Bonding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498" y="1074182"/>
            <a:ext cx="48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1916 G.N. Lewis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pointed out that: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297668"/>
            <a:ext cx="39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electrons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helium.</a:t>
            </a:r>
            <a:endParaRPr lang="en-US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635" y="2678668"/>
            <a:ext cx="49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electrons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other noble gases.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256" y="3181290"/>
            <a:ext cx="291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According to Lewis,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1524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noble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were stable elements and he ascribed their lack of reactivity to their having their valence shells filled with electrons.</a:t>
            </a:r>
            <a:endParaRPr lang="en-US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581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interacting with one another atoms can achieve a greater degree of stability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40780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rearrangement of the valence electrons to acquire the outer-shell structure of the closest noble gas in the periodic table.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8728" y="4964668"/>
            <a:ext cx="573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Types of Chemical Bonding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6638" y="5506998"/>
            <a:ext cx="2578562" cy="369332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Ionic Bonding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6638" y="6031468"/>
            <a:ext cx="2594096" cy="369332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Covalent Bonding</a:t>
            </a:r>
          </a:p>
        </p:txBody>
      </p:sp>
    </p:spTree>
    <p:extLst>
      <p:ext uri="{BB962C8B-B14F-4D97-AF65-F5344CB8AC3E}">
        <p14:creationId xmlns:p14="http://schemas.microsoft.com/office/powerpoint/2010/main" val="23500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7" grpId="0"/>
      <p:bldP spid="19" grpId="0"/>
      <p:bldP spid="20" grpId="0"/>
      <p:bldP spid="21" grpId="0"/>
      <p:bldP spid="22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458" y="228600"/>
            <a:ext cx="50515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Types of Chemical Bonding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4400"/>
            <a:ext cx="2286000" cy="369332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Ionic Bonding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30232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bonds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formed by the transfer of one or more valence electrons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atom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another.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4988" y="1944837"/>
            <a:ext cx="8190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atom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gives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 electrons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becomes positively charged, a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0227" y="2325469"/>
            <a:ext cx="7870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atom that receives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 becomes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negatively charged, an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5867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Bond is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electrostatic force of attraction between oppositely charged ions.</a:t>
            </a:r>
          </a:p>
        </p:txBody>
      </p:sp>
      <p:pic>
        <p:nvPicPr>
          <p:cNvPr id="24" name="Picture 9" descr="http://images.tutorvista.com/cms/images/38/nacl-ionic-bo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0201"/>
            <a:ext cx="5099193" cy="17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 r="5567" b="7182"/>
          <a:stretch/>
        </p:blipFill>
        <p:spPr bwMode="auto">
          <a:xfrm>
            <a:off x="2340760" y="4648200"/>
            <a:ext cx="4380072" cy="11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0227" y="6248400"/>
            <a:ext cx="780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cs typeface="Times New Roman" pitchFamily="18" charset="0"/>
              </a:rPr>
              <a:t>- The majority of ionic compounds are </a:t>
            </a:r>
            <a:r>
              <a:rPr lang="en-US" sz="2200" b="1" i="1" dirty="0" smtClean="0">
                <a:solidFill>
                  <a:srgbClr val="FF0000"/>
                </a:solidFill>
                <a:cs typeface="Times New Roman" pitchFamily="18" charset="0"/>
              </a:rPr>
              <a:t>inorganic substances</a:t>
            </a:r>
            <a:r>
              <a:rPr lang="en-US" sz="2200" b="1" dirty="0" smtClean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8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458" y="228600"/>
            <a:ext cx="50515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Types of Chemical Bonding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4400"/>
            <a:ext cx="2590800" cy="369332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Covalent Bonding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41404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bond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involves the mutual sharing of one or more electron pairs between atoms.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/>
            <a:r>
              <a:rPr lang="en-US" sz="2000" b="1" dirty="0" smtClean="0"/>
              <a:t>- Elements </a:t>
            </a:r>
            <a:r>
              <a:rPr lang="en-US" sz="2000" b="1" dirty="0"/>
              <a:t>that are neither strongly electronegative nor strongly electropositive, </a:t>
            </a:r>
            <a:r>
              <a:rPr lang="en-US" sz="2000" b="1" dirty="0" smtClean="0"/>
              <a:t>or that </a:t>
            </a:r>
            <a:r>
              <a:rPr lang="en-US" sz="2000" b="1" dirty="0"/>
              <a:t>have similar electronegativities, tend to form bonds by sharing electron </a:t>
            </a:r>
            <a:r>
              <a:rPr lang="en-US" sz="2000" b="1" dirty="0" smtClean="0"/>
              <a:t>pairs rather </a:t>
            </a:r>
            <a:r>
              <a:rPr lang="en-US" sz="2000" b="1" dirty="0"/>
              <a:t>than completely transferring electrons.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3581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/>
            <a:r>
              <a:rPr lang="en-US" sz="2000" b="1" dirty="0" smtClean="0"/>
              <a:t>- When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0070C0"/>
                </a:solidFill>
              </a:rPr>
              <a:t>two atoms are </a:t>
            </a:r>
            <a:r>
              <a:rPr lang="en-US" sz="2000" b="1" u="sng" dirty="0">
                <a:solidFill>
                  <a:srgbClr val="0070C0"/>
                </a:solidFill>
              </a:rPr>
              <a:t>identical or </a:t>
            </a:r>
            <a:r>
              <a:rPr lang="en-US" sz="2000" b="1" u="sng" dirty="0" smtClean="0">
                <a:solidFill>
                  <a:srgbClr val="0070C0"/>
                </a:solidFill>
              </a:rPr>
              <a:t>have equal </a:t>
            </a:r>
            <a:r>
              <a:rPr lang="en-US" sz="2000" b="1" u="sng" dirty="0">
                <a:solidFill>
                  <a:srgbClr val="0070C0"/>
                </a:solidFill>
              </a:rPr>
              <a:t>electronegativities</a:t>
            </a:r>
            <a:r>
              <a:rPr lang="en-US" sz="2000" b="1" dirty="0"/>
              <a:t>, the electron pairs are shared </a:t>
            </a:r>
            <a:r>
              <a:rPr lang="en-US" sz="2000" b="1" dirty="0">
                <a:solidFill>
                  <a:srgbClr val="0070C0"/>
                </a:solidFill>
              </a:rPr>
              <a:t>equally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6" r="8001" b="12445"/>
          <a:stretch/>
        </p:blipFill>
        <p:spPr bwMode="auto">
          <a:xfrm>
            <a:off x="2406996" y="4648200"/>
            <a:ext cx="4528038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458" y="228600"/>
            <a:ext cx="50515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Types of Chemical Bonding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4400"/>
            <a:ext cx="2590800" cy="369332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Covalent Bonding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1" y="1295400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b="1" dirty="0" smtClean="0"/>
              <a:t>For </a:t>
            </a:r>
            <a:r>
              <a:rPr lang="en-US" sz="2000" b="1" dirty="0"/>
              <a:t>example, carbon combines with four hydrogen atoms (each of </a:t>
            </a:r>
            <a:r>
              <a:rPr lang="en-US" sz="2000" b="1" dirty="0" smtClean="0"/>
              <a:t>which supplies </a:t>
            </a:r>
            <a:r>
              <a:rPr lang="en-US" sz="2000" b="1" dirty="0"/>
              <a:t>one valence electron) by sharing four electron </a:t>
            </a:r>
            <a:r>
              <a:rPr lang="en-US" sz="2000" b="1" dirty="0" smtClean="0"/>
              <a:t>pairs.</a:t>
            </a:r>
          </a:p>
          <a:p>
            <a:pPr marL="346075" algn="just"/>
            <a:r>
              <a:rPr lang="en-US" sz="2000" b="1" dirty="0" smtClean="0"/>
              <a:t>The </a:t>
            </a:r>
            <a:r>
              <a:rPr lang="en-US" sz="2000" b="1" dirty="0"/>
              <a:t>substance </a:t>
            </a:r>
            <a:r>
              <a:rPr lang="en-US" sz="2000" b="1" dirty="0" smtClean="0"/>
              <a:t>formed is </a:t>
            </a:r>
            <a:r>
              <a:rPr lang="en-US" sz="2000" b="1" dirty="0"/>
              <a:t>known as </a:t>
            </a:r>
            <a:r>
              <a:rPr lang="en-US" sz="2000" b="1" dirty="0">
                <a:solidFill>
                  <a:srgbClr val="C00000"/>
                </a:solidFill>
              </a:rPr>
              <a:t>methane</a:t>
            </a:r>
            <a:r>
              <a:rPr lang="en-US" sz="2000" b="1" dirty="0"/>
              <a:t>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r="12512" b="59468"/>
          <a:stretch/>
        </p:blipFill>
        <p:spPr bwMode="auto">
          <a:xfrm>
            <a:off x="1600200" y="2626471"/>
            <a:ext cx="3186545" cy="13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nuclearpowertraining.tpub.com/h1015v1/img/h1015v1_4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1808"/>
            <a:ext cx="2940321" cy="16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191000"/>
            <a:ext cx="2895599" cy="4308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 polar covalent 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842" y="4709755"/>
            <a:ext cx="642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bond, in which an electron pair is shared unequally.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118556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more electronegative atom assumes a partial negative charge and the less electronegative atom assumes a partial positive charge.</a:t>
            </a:r>
          </a:p>
        </p:txBody>
      </p:sp>
      <p:pic>
        <p:nvPicPr>
          <p:cNvPr id="3123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6056411"/>
            <a:ext cx="2324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4993</TotalTime>
  <Words>1852</Words>
  <Application>Microsoft Office PowerPoint</Application>
  <PresentationFormat>On-screen Show (4:3)</PresentationFormat>
  <Paragraphs>177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Arabic Typesetting</vt:lpstr>
      <vt:lpstr>Arial</vt:lpstr>
      <vt:lpstr>Calibri</vt:lpstr>
      <vt:lpstr>Franklin Gothic Book</vt:lpstr>
      <vt:lpstr>Perpetua</vt:lpstr>
      <vt:lpstr>Symbol</vt:lpstr>
      <vt:lpstr>Tahoma</vt:lpstr>
      <vt:lpstr>Times New Roman</vt:lpstr>
      <vt:lpstr>Wingdings</vt:lpstr>
      <vt:lpstr>Wingdings 2</vt:lpstr>
      <vt:lpstr>Wingdings 3</vt:lpstr>
      <vt:lpstr>Equity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pc</cp:lastModifiedBy>
  <cp:revision>438</cp:revision>
  <dcterms:created xsi:type="dcterms:W3CDTF">2010-02-13T17:30:42Z</dcterms:created>
  <dcterms:modified xsi:type="dcterms:W3CDTF">2017-02-06T18:21:53Z</dcterms:modified>
</cp:coreProperties>
</file>