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340" r:id="rId2"/>
    <p:sldId id="341" r:id="rId3"/>
    <p:sldId id="516" r:id="rId4"/>
    <p:sldId id="518" r:id="rId5"/>
    <p:sldId id="519" r:id="rId6"/>
    <p:sldId id="520" r:id="rId7"/>
    <p:sldId id="342" r:id="rId8"/>
    <p:sldId id="343" r:id="rId9"/>
    <p:sldId id="344" r:id="rId10"/>
    <p:sldId id="345" r:id="rId11"/>
    <p:sldId id="346" r:id="rId12"/>
    <p:sldId id="347" r:id="rId13"/>
    <p:sldId id="348" r:id="rId14"/>
    <p:sldId id="349" r:id="rId15"/>
    <p:sldId id="350" r:id="rId16"/>
    <p:sldId id="351" r:id="rId17"/>
    <p:sldId id="352" r:id="rId18"/>
    <p:sldId id="522" r:id="rId19"/>
    <p:sldId id="521" r:id="rId20"/>
    <p:sldId id="523" r:id="rId21"/>
    <p:sldId id="353" r:id="rId22"/>
    <p:sldId id="354" r:id="rId23"/>
    <p:sldId id="52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371" autoAdjust="0"/>
  </p:normalViewPr>
  <p:slideViewPr>
    <p:cSldViewPr snapToGrid="0">
      <p:cViewPr varScale="1">
        <p:scale>
          <a:sx n="104" d="100"/>
          <a:sy n="104" d="100"/>
        </p:scale>
        <p:origin x="-588" y="12"/>
      </p:cViewPr>
      <p:guideLst>
        <p:guide orient="horz" pos="2160"/>
        <p:guide pos="3840"/>
      </p:guideLst>
    </p:cSldViewPr>
  </p:slideViewPr>
  <p:outlineViewPr>
    <p:cViewPr>
      <p:scale>
        <a:sx n="33" d="100"/>
        <a:sy n="33" d="100"/>
      </p:scale>
      <p:origin x="0" y="8790"/>
    </p:cViewPr>
  </p:outlineViewPr>
  <p:notesTextViewPr>
    <p:cViewPr>
      <p:scale>
        <a:sx n="1" d="1"/>
        <a:sy n="1" d="1"/>
      </p:scale>
      <p:origin x="0" y="0"/>
    </p:cViewPr>
  </p:notesTextViewPr>
  <p:sorterViewPr>
    <p:cViewPr>
      <p:scale>
        <a:sx n="100" d="100"/>
        <a:sy n="100" d="100"/>
      </p:scale>
      <p:origin x="0" y="7050"/>
    </p:cViewPr>
  </p:sorterViewPr>
  <p:notesViewPr>
    <p:cSldViewPr snapToGrid="0">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F619D-1965-48CE-BD9B-F7DC33C82029}" type="datetimeFigureOut">
              <a:rPr lang="en-US" smtClean="0"/>
              <a:pPr/>
              <a:t>16/2/2016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38CD-7C26-4363-83AB-BDAD5204E26F}" type="slidenum">
              <a:rPr lang="en-US" smtClean="0"/>
              <a:pPr/>
              <a:t>‹#›</a:t>
            </a:fld>
            <a:endParaRPr lang="en-US"/>
          </a:p>
        </p:txBody>
      </p:sp>
    </p:spTree>
    <p:extLst>
      <p:ext uri="{BB962C8B-B14F-4D97-AF65-F5344CB8AC3E}">
        <p14:creationId xmlns:p14="http://schemas.microsoft.com/office/powerpoint/2010/main" val="75932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https://www.youtube.com/watch?v=J63dZsw7Ia4</a:t>
            </a:r>
          </a:p>
          <a:p>
            <a:r>
              <a:rPr lang="en-GB" dirty="0" smtClean="0"/>
              <a:t>http://www.manufacturinget.org/2011/08/single-point-cutting-tools/</a:t>
            </a:r>
          </a:p>
          <a:p>
            <a:r>
              <a:rPr lang="en-GB" dirty="0" smtClean="0"/>
              <a:t>https://www.youtube.com/watch?v=Mn9jpqI8rao</a:t>
            </a:r>
          </a:p>
          <a:p>
            <a:r>
              <a:rPr lang="en-GB" dirty="0" smtClean="0"/>
              <a:t>https://www.youtube.com/watch?v=bUrp8JMRwx4</a:t>
            </a:r>
          </a:p>
          <a:p>
            <a:r>
              <a:rPr lang="en-GB" dirty="0" smtClean="0"/>
              <a:t>http://mech31.blogspot.com/2009/07/single-point-cutting-tool-terminology.html</a:t>
            </a:r>
            <a:endParaRPr lang="en-GB"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http://www.machinistblog.com/grinding-lathe-tools-on-a-belt-sander/</a:t>
            </a:r>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4</a:t>
            </a:fld>
            <a:endParaRPr lang="en-US"/>
          </a:p>
        </p:txBody>
      </p:sp>
    </p:spTree>
    <p:extLst>
      <p:ext uri="{BB962C8B-B14F-4D97-AF65-F5344CB8AC3E}">
        <p14:creationId xmlns:p14="http://schemas.microsoft.com/office/powerpoint/2010/main" val="3068916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http://www.mechnol.com/single-point-cutting-tool.html</a:t>
            </a:r>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5</a:t>
            </a:fld>
            <a:endParaRPr lang="en-US"/>
          </a:p>
        </p:txBody>
      </p:sp>
    </p:spTree>
    <p:extLst>
      <p:ext uri="{BB962C8B-B14F-4D97-AF65-F5344CB8AC3E}">
        <p14:creationId xmlns:p14="http://schemas.microsoft.com/office/powerpoint/2010/main" val="2237746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http://www.mechnol.com/single-point-cutting-tool.html</a:t>
            </a:r>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6</a:t>
            </a:fld>
            <a:endParaRPr lang="en-US"/>
          </a:p>
        </p:txBody>
      </p:sp>
    </p:spTree>
    <p:extLst>
      <p:ext uri="{BB962C8B-B14F-4D97-AF65-F5344CB8AC3E}">
        <p14:creationId xmlns:p14="http://schemas.microsoft.com/office/powerpoint/2010/main" val="2237746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Brazing</a:t>
            </a:r>
            <a:r>
              <a:rPr lang="en-US" sz="1200" b="0" i="0" kern="1200" dirty="0" smtClean="0">
                <a:solidFill>
                  <a:schemeClr val="tx1"/>
                </a:solidFill>
                <a:effectLst/>
                <a:latin typeface="+mn-lt"/>
                <a:ea typeface="+mn-ea"/>
                <a:cs typeface="+mn-cs"/>
              </a:rPr>
              <a:t> is a metal-joining process in which two or more metal items are joined together by melting and flowing a filler metal into the joint, the filler metal having a lower melting point than the adjoining metal.</a:t>
            </a:r>
          </a:p>
          <a:p>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17</a:t>
            </a:fld>
            <a:endParaRPr lang="en-US"/>
          </a:p>
        </p:txBody>
      </p:sp>
    </p:spTree>
    <p:extLst>
      <p:ext uri="{BB962C8B-B14F-4D97-AF65-F5344CB8AC3E}">
        <p14:creationId xmlns:p14="http://schemas.microsoft.com/office/powerpoint/2010/main" val="328099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Brazing</a:t>
            </a:r>
            <a:r>
              <a:rPr lang="en-US" sz="1200" b="0" i="0" kern="1200" dirty="0" smtClean="0">
                <a:solidFill>
                  <a:schemeClr val="tx1"/>
                </a:solidFill>
                <a:effectLst/>
                <a:latin typeface="+mn-lt"/>
                <a:ea typeface="+mn-ea"/>
                <a:cs typeface="+mn-cs"/>
              </a:rPr>
              <a:t> is a metal-joining process in which two or more metal items are joined together by melting and flowing a filler metal into the joint, the filler metal having a lower melting point than the adjoining metal.</a:t>
            </a:r>
          </a:p>
          <a:p>
            <a:r>
              <a:rPr lang="en-US" dirty="0" smtClean="0"/>
              <a:t>http://www.harrisproductsgroup.com/~/media/Images/Articles/Brazing/brazing-elbow-joint.jpg</a:t>
            </a:r>
          </a:p>
          <a:p>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18</a:t>
            </a:fld>
            <a:endParaRPr lang="en-US"/>
          </a:p>
        </p:txBody>
      </p:sp>
    </p:spTree>
    <p:extLst>
      <p:ext uri="{BB962C8B-B14F-4D97-AF65-F5344CB8AC3E}">
        <p14:creationId xmlns:p14="http://schemas.microsoft.com/office/powerpoint/2010/main" val="3280996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Brazing</a:t>
            </a:r>
            <a:r>
              <a:rPr lang="en-US" sz="1200" b="0" i="0" kern="1200" dirty="0" smtClean="0">
                <a:solidFill>
                  <a:schemeClr val="tx1"/>
                </a:solidFill>
                <a:effectLst/>
                <a:latin typeface="+mn-lt"/>
                <a:ea typeface="+mn-ea"/>
                <a:cs typeface="+mn-cs"/>
              </a:rPr>
              <a:t> is a metal-joining process in which two or more metal items are joined together by melting and flowing a filler metal into the joint, the filler metal having a lower melting point than the adjoining metal.</a:t>
            </a:r>
          </a:p>
          <a:p>
            <a:r>
              <a:rPr lang="en-US" dirty="0" smtClean="0"/>
              <a:t>http://constructionmanuals.tpub.com/14250/img/14250_127_2.jpg</a:t>
            </a:r>
          </a:p>
          <a:p>
            <a:r>
              <a:rPr lang="en-US" dirty="0" smtClean="0"/>
              <a:t>https://encrypted-tbn1.gstatic.com/images?q=tbn:ANd9GcQKJ1EKUdYSotQUCxkTYK6_qM3nCKUcnV2WwUtm8wJe3R0Tj7l3</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19</a:t>
            </a:fld>
            <a:endParaRPr lang="en-US"/>
          </a:p>
        </p:txBody>
      </p:sp>
    </p:spTree>
    <p:extLst>
      <p:ext uri="{BB962C8B-B14F-4D97-AF65-F5344CB8AC3E}">
        <p14:creationId xmlns:p14="http://schemas.microsoft.com/office/powerpoint/2010/main" val="3280996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(NC state university): http://player.slideplayer.com/5/1566089/#</a:t>
            </a:r>
            <a:endParaRPr lang="en-US" dirty="0"/>
          </a:p>
        </p:txBody>
      </p:sp>
      <p:sp>
        <p:nvSpPr>
          <p:cNvPr id="4" name="Slide Number Placeholder 3"/>
          <p:cNvSpPr>
            <a:spLocks noGrp="1"/>
          </p:cNvSpPr>
          <p:nvPr>
            <p:ph type="sldNum" sz="quarter" idx="10"/>
          </p:nvPr>
        </p:nvSpPr>
        <p:spPr/>
        <p:txBody>
          <a:bodyPr/>
          <a:lstStyle/>
          <a:p>
            <a:fld id="{F93E38CD-7C26-4363-83AB-BDAD5204E26F}" type="slidenum">
              <a:rPr lang="en-US" smtClean="0"/>
              <a:pPr/>
              <a:t>20</a:t>
            </a:fld>
            <a:endParaRPr lang="en-US"/>
          </a:p>
        </p:txBody>
      </p:sp>
    </p:spTree>
    <p:extLst>
      <p:ext uri="{BB962C8B-B14F-4D97-AF65-F5344CB8AC3E}">
        <p14:creationId xmlns:p14="http://schemas.microsoft.com/office/powerpoint/2010/main" val="175182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07F38074-2A0A-4E02-AE8D-F378FCD731D2}" type="datetimeFigureOut">
              <a:rPr lang="en-US" smtClean="0"/>
              <a:pPr/>
              <a:t>16/2/2016</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941A5E27-B155-45EF-8FA5-79BEB777047D}" type="slidenum">
              <a:rPr lang="en-US" smtClean="0"/>
              <a:pPr/>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38074-2A0A-4E02-AE8D-F378FCD731D2}" type="datetimeFigureOut">
              <a:rPr lang="en-US" smtClean="0"/>
              <a:pPr/>
              <a:t>16/2/2016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38074-2A0A-4E02-AE8D-F378FCD731D2}" type="datetimeFigureOut">
              <a:rPr lang="en-US" smtClean="0"/>
              <a:pPr/>
              <a:t>16/2/2016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F38074-2A0A-4E02-AE8D-F378FCD731D2}" type="datetimeFigureOut">
              <a:rPr lang="en-US" smtClean="0"/>
              <a:pPr/>
              <a:t>16/2/2016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38074-2A0A-4E02-AE8D-F378FCD731D2}" type="datetimeFigureOut">
              <a:rPr lang="en-US" smtClean="0"/>
              <a:pPr/>
              <a:t>16/2/2016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7F38074-2A0A-4E02-AE8D-F378FCD731D2}" type="datetimeFigureOut">
              <a:rPr lang="en-US" smtClean="0"/>
              <a:pPr/>
              <a:t>16/2/2016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A5E27-B155-45EF-8FA5-79BEB777047D}" type="slidenum">
              <a:rPr lang="en-US" smtClean="0"/>
              <a:pPr/>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F38074-2A0A-4E02-AE8D-F378FCD731D2}" type="datetimeFigureOut">
              <a:rPr lang="en-US" smtClean="0"/>
              <a:pPr/>
              <a:t>16/2/2016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38074-2A0A-4E02-AE8D-F378FCD731D2}" type="datetimeFigureOut">
              <a:rPr lang="en-US" smtClean="0"/>
              <a:pPr/>
              <a:t>16/2/2016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38074-2A0A-4E02-AE8D-F378FCD731D2}" type="datetimeFigureOut">
              <a:rPr lang="en-US" smtClean="0"/>
              <a:pPr/>
              <a:t>16/2/2016</a:t>
            </a:fld>
            <a:endParaRPr lang="en-US"/>
          </a:p>
        </p:txBody>
      </p:sp>
      <p:sp>
        <p:nvSpPr>
          <p:cNvPr id="4" name="Slide Number Placeholder 3"/>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F38074-2A0A-4E02-AE8D-F378FCD731D2}" type="datetimeFigureOut">
              <a:rPr lang="en-US" smtClean="0"/>
              <a:pPr/>
              <a:t>16/2/2016</a:t>
            </a:fld>
            <a:endParaRPr lang="en-US"/>
          </a:p>
        </p:txBody>
      </p:sp>
      <p:sp>
        <p:nvSpPr>
          <p:cNvPr id="7" name="Slide Number Placeholder 6"/>
          <p:cNvSpPr>
            <a:spLocks noGrp="1"/>
          </p:cNvSpPr>
          <p:nvPr>
            <p:ph type="sldNum" sz="quarter" idx="12"/>
          </p:nvPr>
        </p:nvSpPr>
        <p:spPr/>
        <p:txBody>
          <a:bodyPr/>
          <a:lstStyle/>
          <a:p>
            <a:fld id="{941A5E27-B155-45EF-8FA5-79BEB777047D}" type="slidenum">
              <a:rPr lang="en-US" smtClean="0"/>
              <a:pPr/>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38074-2A0A-4E02-AE8D-F378FCD731D2}" type="datetimeFigureOut">
              <a:rPr lang="en-US" smtClean="0"/>
              <a:pPr/>
              <a:t>16/2/2016</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41A5E27-B155-45EF-8FA5-79BEB777047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07F38074-2A0A-4E02-AE8D-F378FCD731D2}" type="datetimeFigureOut">
              <a:rPr lang="en-US" smtClean="0"/>
              <a:pPr/>
              <a:t>16/2/2016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941A5E27-B155-45EF-8FA5-79BEB77704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youtu.be/Za0t2Rfjewg" TargetMode="External"/><Relationship Id="rId2" Type="http://schemas.openxmlformats.org/officeDocument/2006/relationships/hyperlink" Target="https://www.youtube.com/watch?v=vAo0xmDQ-kI&amp;feature=youtu.be" TargetMode="External"/><Relationship Id="rId1" Type="http://schemas.openxmlformats.org/officeDocument/2006/relationships/slideLayout" Target="../slideLayouts/slideLayout6.xml"/><Relationship Id="rId4" Type="http://schemas.openxmlformats.org/officeDocument/2006/relationships/hyperlink" Target="https://youtu.be/w46cnvjIJz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hyperlink" Target="https://www.youtube.com/watch?v=J63dZsw7Ia4" TargetMode="External"/><Relationship Id="rId5" Type="http://schemas.openxmlformats.org/officeDocument/2006/relationships/hyperlink" Target="https://www.youtube.com/watch?v=bUrp8JMRwx4" TargetMode="External"/><Relationship Id="rId4" Type="http://schemas.openxmlformats.org/officeDocument/2006/relationships/hyperlink" Target="https://www.youtube.com/watch?v=Mn9jpqI8ra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365160" y="4816699"/>
            <a:ext cx="9483501" cy="1287886"/>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ahoma" panose="020B0604030504040204" pitchFamily="34" charset="0"/>
                <a:cs typeface="Times New Roman" panose="02020603050405020304" pitchFamily="18" charset="0"/>
              </a:rPr>
              <a:t>CHAPTER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ahoma" panose="020B0604030504040204" pitchFamily="34" charset="0"/>
                <a:cs typeface="Times New Roman" panose="02020603050405020304" pitchFamily="18" charset="0"/>
              </a:rPr>
              <a:t>THREE</a:t>
            </a:r>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ahoma" panose="020B0604030504040204" pitchFamily="34" charset="0"/>
              <a:cs typeface="Times New Roman" panose="02020603050405020304" pitchFamily="18" charset="0"/>
            </a:endParaRPr>
          </a:p>
          <a:p>
            <a:pPr algn="ctr" rtl="0">
              <a:lnSpc>
                <a:spcPct val="200000"/>
              </a:lnSpc>
            </a:pPr>
            <a:r>
              <a:rPr lang="en-US" sz="48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 FUNDAMENTALS OF METAL CUTTING</a:t>
            </a:r>
            <a:endParaRPr lang="en-US" sz="4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Title 1"/>
          <p:cNvSpPr txBox="1">
            <a:spLocks/>
          </p:cNvSpPr>
          <p:nvPr/>
        </p:nvSpPr>
        <p:spPr>
          <a:xfrm>
            <a:off x="841779" y="1416677"/>
            <a:ext cx="1283235" cy="1455312"/>
          </a:xfrm>
          <a:prstGeom prst="rect">
            <a:avLst/>
          </a:prstGeom>
        </p:spPr>
        <p:txBody>
          <a:bodyPr vert="horz" lIns="91440" tIns="45720" rIns="91440" bIns="45720" rtlCol="0" anchor="b">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ct val="200000"/>
              </a:lnSpc>
            </a:pPr>
            <a:r>
              <a:rPr lang="en-US" sz="13800" b="1" dirty="0" smtClean="0">
                <a:ln>
                  <a:prstDash val="solid"/>
                </a:ln>
                <a:solidFill>
                  <a:schemeClr val="accent5">
                    <a:lumMod val="75000"/>
                  </a:schemeClr>
                </a:solidFill>
                <a:effectLst>
                  <a:outerShdw blurRad="88000" dist="50800" dir="5040000" algn="tl">
                    <a:schemeClr val="accent4">
                      <a:tint val="80000"/>
                      <a:satMod val="250000"/>
                      <a:alpha val="45000"/>
                    </a:schemeClr>
                  </a:outerShdw>
                </a:effectLst>
                <a:latin typeface="Times New Roman" panose="02020603050405020304" pitchFamily="18" charset="0"/>
                <a:ea typeface="Tahoma" panose="020B0604030504040204" pitchFamily="34" charset="0"/>
                <a:cs typeface="Times New Roman" panose="02020603050405020304" pitchFamily="18" charset="0"/>
              </a:rPr>
              <a:t>3</a:t>
            </a:r>
            <a:endParaRPr lang="en-US" sz="13800" b="1" dirty="0">
              <a:ln>
                <a:prstDash val="solid"/>
              </a:ln>
              <a:solidFill>
                <a:schemeClr val="accent5">
                  <a:lumMod val="75000"/>
                </a:schemeClr>
              </a:solidFill>
              <a:effectLst>
                <a:outerShdw blurRad="88000" dist="50800" dir="5040000" algn="tl">
                  <a:schemeClr val="accent4">
                    <a:tint val="80000"/>
                    <a:satMod val="250000"/>
                    <a:alpha val="45000"/>
                  </a:schemeClr>
                </a:outerShdw>
              </a:effectLst>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7" name="Bevel 6">
            <a:hlinkClick r:id="rId2" action="ppaction://hlinksldjump"/>
          </p:cNvPr>
          <p:cNvSpPr/>
          <p:nvPr/>
        </p:nvSpPr>
        <p:spPr>
          <a:xfrm>
            <a:off x="9515475" y="5743575"/>
            <a:ext cx="1928813" cy="642938"/>
          </a:xfrm>
          <a:prstGeom prst="bevel">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en-US" dirty="0" smtClean="0"/>
              <a:t>CONTENTS</a:t>
            </a:r>
            <a:endParaRPr lang="ar-SA" dirty="0"/>
          </a:p>
        </p:txBody>
      </p:sp>
    </p:spTree>
    <p:extLst>
      <p:ext uri="{BB962C8B-B14F-4D97-AF65-F5344CB8AC3E}">
        <p14:creationId xmlns:p14="http://schemas.microsoft.com/office/powerpoint/2010/main" val="68162284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90723" y="188556"/>
            <a:ext cx="10689465" cy="5583594"/>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3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2.2.1 Clearance angle α: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is the angle between the main flank and the auxiliary plane z, measured in the auxiliary plane c.</a:t>
            </a:r>
          </a:p>
          <a:p>
            <a:pPr rtl="0">
              <a:lnSpc>
                <a:spcPct val="13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2.2.2 </a:t>
            </a: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Wedge angle β: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is the angle between the tool face and the main flank, measured in the auxiliary plane c.</a:t>
            </a:r>
          </a:p>
          <a:p>
            <a:pPr rtl="0">
              <a:lnSpc>
                <a:spcPct val="130000"/>
              </a:lnSpc>
            </a:pP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2.2.3 </a:t>
            </a: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Rake angle γ: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is the angle between the tool face and a plane passing through the point of the intersection of the main cutting edge with auxiliary plane c and parallel to the basic plane a, it also measured in the auxiliary plane c.</a:t>
            </a:r>
          </a:p>
          <a:p>
            <a:pPr rtl="0">
              <a:lnSpc>
                <a:spcPct val="130000"/>
              </a:lnSpc>
            </a:pP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2.2.4 </a:t>
            </a: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Cutting angle δ: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is the sum of the clearance angle and wedge angle.</a:t>
            </a:r>
          </a:p>
          <a:p>
            <a:pPr rtl="0">
              <a:lnSpc>
                <a:spcPct val="130000"/>
              </a:lnSpc>
            </a:pPr>
            <a:endPar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30000"/>
              </a:lnSpc>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According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to the figure</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589688793"/>
              </p:ext>
            </p:extLst>
          </p:nvPr>
        </p:nvGraphicFramePr>
        <p:xfrm>
          <a:off x="4679950" y="5048250"/>
          <a:ext cx="1603375" cy="508000"/>
        </p:xfrm>
        <a:graphic>
          <a:graphicData uri="http://schemas.openxmlformats.org/presentationml/2006/ole">
            <mc:AlternateContent xmlns:mc="http://schemas.openxmlformats.org/markup-compatibility/2006">
              <mc:Choice xmlns:v="urn:schemas-microsoft-com:vml" Requires="v">
                <p:oleObj spid="_x0000_s5396" name="معادلة" r:id="rId3" imgW="634725" imgH="203112" progId="Equation.3">
                  <p:embed/>
                </p:oleObj>
              </mc:Choice>
              <mc:Fallback>
                <p:oleObj name="معادلة" r:id="rId3" imgW="634725" imgH="203112" progId="Equation.3">
                  <p:embed/>
                  <p:pic>
                    <p:nvPicPr>
                      <p:cNvPr id="0" name="Picture 2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9950" y="5048250"/>
                        <a:ext cx="1603375"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029561867"/>
              </p:ext>
            </p:extLst>
          </p:nvPr>
        </p:nvGraphicFramePr>
        <p:xfrm>
          <a:off x="4195762" y="5772150"/>
          <a:ext cx="2362200" cy="545212"/>
        </p:xfrm>
        <a:graphic>
          <a:graphicData uri="http://schemas.openxmlformats.org/presentationml/2006/ole">
            <mc:AlternateContent xmlns:mc="http://schemas.openxmlformats.org/markup-compatibility/2006">
              <mc:Choice xmlns:v="urn:schemas-microsoft-com:vml" Requires="v">
                <p:oleObj spid="_x0000_s5397" name="Equation" r:id="rId5" imgW="990600" imgH="228600" progId="Equation.3">
                  <p:embed/>
                </p:oleObj>
              </mc:Choice>
              <mc:Fallback>
                <p:oleObj name="Equation" r:id="rId5" imgW="990600" imgH="228600" progId="Equation.3">
                  <p:embed/>
                  <p:pic>
                    <p:nvPicPr>
                      <p:cNvPr id="0" name="Picture 2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5762" y="5772150"/>
                        <a:ext cx="2362200" cy="545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357762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2"/>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tx2"/>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childTnLst>
                          </p:cTn>
                        </p:par>
                        <p:par>
                          <p:cTn id="31" fill="hold">
                            <p:stCondLst>
                              <p:cond delay="1000"/>
                            </p:stCondLst>
                            <p:childTnLst>
                              <p:par>
                                <p:cTn id="32" presetID="42"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anim calcmode="lin" valueType="num">
                                      <p:cBhvr>
                                        <p:cTn id="35" dur="1000" fill="hold"/>
                                        <p:tgtEl>
                                          <p:spTgt spid="2"/>
                                        </p:tgtEl>
                                        <p:attrNameLst>
                                          <p:attrName>ppt_x</p:attrName>
                                        </p:attrNameLst>
                                      </p:cBhvr>
                                      <p:tavLst>
                                        <p:tav tm="0">
                                          <p:val>
                                            <p:strVal val="#ppt_x"/>
                                          </p:val>
                                        </p:tav>
                                        <p:tav tm="100000">
                                          <p:val>
                                            <p:strVal val="#ppt_x"/>
                                          </p:val>
                                        </p:tav>
                                      </p:tavLst>
                                    </p:anim>
                                    <p:anim calcmode="lin" valueType="num">
                                      <p:cBhvr>
                                        <p:cTn id="36" dur="1000" fill="hold"/>
                                        <p:tgtEl>
                                          <p:spTgt spid="2"/>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42" presetClass="entr" presetSubtype="0" fill="hold" grpId="0" nodeType="afterEffect">
                                  <p:stCondLst>
                                    <p:cond delay="0"/>
                                  </p:stCondLst>
                                  <p:childTnLst>
                                    <p:set>
                                      <p:cBhvr>
                                        <p:cTn id="39" dur="1" fill="hold">
                                          <p:stCondLst>
                                            <p:cond delay="0"/>
                                          </p:stCondLst>
                                        </p:cTn>
                                        <p:tgtEl>
                                          <p:spTgt spid="8">
                                            <p:txEl>
                                              <p:pRg st="5" end="5"/>
                                            </p:txEl>
                                          </p:spTgt>
                                        </p:tgtEl>
                                        <p:attrNameLst>
                                          <p:attrName>style.visibility</p:attrName>
                                        </p:attrNameLst>
                                      </p:cBhvr>
                                      <p:to>
                                        <p:strVal val="visible"/>
                                      </p:to>
                                    </p:set>
                                    <p:animEffect transition="in" filter="fade">
                                      <p:cBhvr>
                                        <p:cTn id="40" dur="1000"/>
                                        <p:tgtEl>
                                          <p:spTgt spid="8">
                                            <p:txEl>
                                              <p:pRg st="5" end="5"/>
                                            </p:txEl>
                                          </p:spTgt>
                                        </p:tgtEl>
                                      </p:cBhvr>
                                    </p:animEffect>
                                    <p:anim calcmode="lin" valueType="num">
                                      <p:cBhvr>
                                        <p:cTn id="4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tx2"/>
                                      </p:to>
                                    </p:animClr>
                                  </p:subTnLst>
                                </p:cTn>
                              </p:par>
                            </p:childTnLst>
                          </p:cTn>
                        </p:par>
                        <p:par>
                          <p:cTn id="43" fill="hold">
                            <p:stCondLst>
                              <p:cond delay="3000"/>
                            </p:stCondLst>
                            <p:childTnLst>
                              <p:par>
                                <p:cTn id="44" presetID="42" presetClass="entr" presetSubtype="0"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1000"/>
                                        <p:tgtEl>
                                          <p:spTgt spid="3"/>
                                        </p:tgtEl>
                                      </p:cBhvr>
                                    </p:animEffect>
                                    <p:anim calcmode="lin" valueType="num">
                                      <p:cBhvr>
                                        <p:cTn id="47" dur="1000" fill="hold"/>
                                        <p:tgtEl>
                                          <p:spTgt spid="3"/>
                                        </p:tgtEl>
                                        <p:attrNameLst>
                                          <p:attrName>ppt_x</p:attrName>
                                        </p:attrNameLst>
                                      </p:cBhvr>
                                      <p:tavLst>
                                        <p:tav tm="0">
                                          <p:val>
                                            <p:strVal val="#ppt_x"/>
                                          </p:val>
                                        </p:tav>
                                        <p:tav tm="100000">
                                          <p:val>
                                            <p:strVal val="#ppt_x"/>
                                          </p:val>
                                        </p:tav>
                                      </p:tavLst>
                                    </p:anim>
                                    <p:anim calcmode="lin" valueType="num">
                                      <p:cBhvr>
                                        <p:cTn id="4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90723" y="317144"/>
            <a:ext cx="10689465" cy="6140806"/>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2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2.2.5 Auxiliary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angles</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In addition to the above mentioned main angles, the single point tool has auxiliary angles, α’β’γ</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2.2.6 Nose angle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ε</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is the angle included between the projections of the main and auxiliary cutting edges on the basic plane.</a:t>
            </a:r>
          </a:p>
          <a:p>
            <a:pPr rtl="0">
              <a:lnSpc>
                <a:spcPct val="120000"/>
              </a:lnSpc>
            </a:pPr>
            <a:endParaRPr lang="en-US" sz="20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2.2.7 </a:t>
            </a: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Setting angles χ</a:t>
            </a:r>
          </a:p>
          <a:p>
            <a:pPr rtl="0">
              <a:lnSpc>
                <a:spcPct val="12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Generally the tool angles are chosen with respect to</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1. The material to be machined, negative rake for hard and brittle materials and positive  for ductile materials</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 The tool material</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2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3. The machining method</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29231836"/>
              </p:ext>
            </p:extLst>
          </p:nvPr>
        </p:nvGraphicFramePr>
        <p:xfrm>
          <a:off x="4958051" y="3126358"/>
          <a:ext cx="2154808" cy="522377"/>
        </p:xfrm>
        <a:graphic>
          <a:graphicData uri="http://schemas.openxmlformats.org/presentationml/2006/ole">
            <mc:AlternateContent xmlns:mc="http://schemas.openxmlformats.org/markup-compatibility/2006">
              <mc:Choice xmlns:v="urn:schemas-microsoft-com:vml" Requires="v">
                <p:oleObj spid="_x0000_s6283" name="Equation" r:id="rId3" imgW="939800" imgH="228600" progId="Equation.3">
                  <p:embed/>
                </p:oleObj>
              </mc:Choice>
              <mc:Fallback>
                <p:oleObj name="Equation" r:id="rId3" imgW="939800" imgH="228600" progId="Equation.3">
                  <p:embed/>
                  <p:pic>
                    <p:nvPicPr>
                      <p:cNvPr id="0" name="Picture 1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8051" y="3126358"/>
                        <a:ext cx="2154808" cy="5223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322044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2"/>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tx2"/>
                                      </p:to>
                                    </p:animClr>
                                  </p:sub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fade">
                                      <p:cBhvr>
                                        <p:cTn id="39" dur="1000"/>
                                        <p:tgtEl>
                                          <p:spTgt spid="8">
                                            <p:txEl>
                                              <p:pRg st="5" end="5"/>
                                            </p:txEl>
                                          </p:spTgt>
                                        </p:tgtEl>
                                      </p:cBhvr>
                                    </p:animEffect>
                                    <p:anim calcmode="lin" valueType="num">
                                      <p:cBhvr>
                                        <p:cTn id="4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tx2"/>
                                      </p:to>
                                    </p:animClr>
                                  </p:sub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8">
                                            <p:txEl>
                                              <p:pRg st="6" end="6"/>
                                            </p:txEl>
                                          </p:spTgt>
                                        </p:tgtEl>
                                        <p:attrNameLst>
                                          <p:attrName>style.visibility</p:attrName>
                                        </p:attrNameLst>
                                      </p:cBhvr>
                                      <p:to>
                                        <p:strVal val="visible"/>
                                      </p:to>
                                    </p:set>
                                    <p:animEffect transition="in" filter="fade">
                                      <p:cBhvr>
                                        <p:cTn id="45" dur="1000"/>
                                        <p:tgtEl>
                                          <p:spTgt spid="8">
                                            <p:txEl>
                                              <p:pRg st="6" end="6"/>
                                            </p:txEl>
                                          </p:spTgt>
                                        </p:tgtEl>
                                      </p:cBhvr>
                                    </p:animEffect>
                                    <p:anim calcmode="lin" valueType="num">
                                      <p:cBhvr>
                                        <p:cTn id="4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8">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tx2"/>
                                      </p:to>
                                    </p:animClr>
                                  </p:subTnLst>
                                </p:cTn>
                              </p:par>
                            </p:childTnLst>
                          </p:cTn>
                        </p:par>
                        <p:par>
                          <p:cTn id="48" fill="hold">
                            <p:stCondLst>
                              <p:cond delay="2000"/>
                            </p:stCondLst>
                            <p:childTnLst>
                              <p:par>
                                <p:cTn id="49" presetID="42" presetClass="entr" presetSubtype="0" fill="hold" grpId="0" nodeType="afterEffect">
                                  <p:stCondLst>
                                    <p:cond delay="0"/>
                                  </p:stCondLst>
                                  <p:childTnLst>
                                    <p:set>
                                      <p:cBhvr>
                                        <p:cTn id="50" dur="1" fill="hold">
                                          <p:stCondLst>
                                            <p:cond delay="0"/>
                                          </p:stCondLst>
                                        </p:cTn>
                                        <p:tgtEl>
                                          <p:spTgt spid="8">
                                            <p:txEl>
                                              <p:pRg st="7" end="7"/>
                                            </p:txEl>
                                          </p:spTgt>
                                        </p:tgtEl>
                                        <p:attrNameLst>
                                          <p:attrName>style.visibility</p:attrName>
                                        </p:attrNameLst>
                                      </p:cBhvr>
                                      <p:to>
                                        <p:strVal val="visible"/>
                                      </p:to>
                                    </p:set>
                                    <p:animEffect transition="in" filter="fade">
                                      <p:cBhvr>
                                        <p:cTn id="51" dur="1000"/>
                                        <p:tgtEl>
                                          <p:spTgt spid="8">
                                            <p:txEl>
                                              <p:pRg st="7" end="7"/>
                                            </p:txEl>
                                          </p:spTgt>
                                        </p:tgtEl>
                                      </p:cBhvr>
                                    </p:animEffect>
                                    <p:anim calcmode="lin" valueType="num">
                                      <p:cBhvr>
                                        <p:cTn id="5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7" end="7"/>
                                            </p:txEl>
                                          </p:spTgt>
                                        </p:tgtEl>
                                        <p:attrNameLst>
                                          <p:attrName>ppt_c</p:attrName>
                                        </p:attrNameLst>
                                      </p:cBhvr>
                                      <p:to>
                                        <a:schemeClr val="tx2"/>
                                      </p:to>
                                    </p:animClr>
                                  </p:subTnLst>
                                </p:cTn>
                              </p:par>
                            </p:childTnLst>
                          </p:cTn>
                        </p:par>
                        <p:par>
                          <p:cTn id="54" fill="hold">
                            <p:stCondLst>
                              <p:cond delay="3000"/>
                            </p:stCondLst>
                            <p:childTnLst>
                              <p:par>
                                <p:cTn id="55" presetID="42" presetClass="entr" presetSubtype="0" fill="hold" grpId="0" nodeType="after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fade">
                                      <p:cBhvr>
                                        <p:cTn id="57" dur="1000"/>
                                        <p:tgtEl>
                                          <p:spTgt spid="8">
                                            <p:txEl>
                                              <p:pRg st="8" end="8"/>
                                            </p:txEl>
                                          </p:spTgt>
                                        </p:tgtEl>
                                      </p:cBhvr>
                                    </p:animEffect>
                                    <p:anim calcmode="lin" valueType="num">
                                      <p:cBhvr>
                                        <p:cTn id="58"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8">
                                            <p:txEl>
                                              <p:pRg st="8" end="8"/>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8" end="8"/>
                                            </p:txEl>
                                          </p:spTgt>
                                        </p:tgtEl>
                                        <p:attrNameLst>
                                          <p:attrName>ppt_c</p:attrName>
                                        </p:attrNameLst>
                                      </p:cBhvr>
                                      <p:to>
                                        <a:schemeClr val="tx2"/>
                                      </p:to>
                                    </p:animClr>
                                  </p:subTnLst>
                                </p:cTn>
                              </p:par>
                            </p:childTnLst>
                          </p:cTn>
                        </p:par>
                        <p:par>
                          <p:cTn id="60" fill="hold">
                            <p:stCondLst>
                              <p:cond delay="4000"/>
                            </p:stCondLst>
                            <p:childTnLst>
                              <p:par>
                                <p:cTn id="61" presetID="42" presetClass="entr" presetSubtype="0" fill="hold" grpId="0" nodeType="afterEffect">
                                  <p:stCondLst>
                                    <p:cond delay="0"/>
                                  </p:stCondLst>
                                  <p:childTnLst>
                                    <p:set>
                                      <p:cBhvr>
                                        <p:cTn id="62" dur="1" fill="hold">
                                          <p:stCondLst>
                                            <p:cond delay="0"/>
                                          </p:stCondLst>
                                        </p:cTn>
                                        <p:tgtEl>
                                          <p:spTgt spid="8">
                                            <p:txEl>
                                              <p:pRg st="9" end="9"/>
                                            </p:txEl>
                                          </p:spTgt>
                                        </p:tgtEl>
                                        <p:attrNameLst>
                                          <p:attrName>style.visibility</p:attrName>
                                        </p:attrNameLst>
                                      </p:cBhvr>
                                      <p:to>
                                        <p:strVal val="visible"/>
                                      </p:to>
                                    </p:set>
                                    <p:animEffect transition="in" filter="fade">
                                      <p:cBhvr>
                                        <p:cTn id="63" dur="1000"/>
                                        <p:tgtEl>
                                          <p:spTgt spid="8">
                                            <p:txEl>
                                              <p:pRg st="9" end="9"/>
                                            </p:txEl>
                                          </p:spTgt>
                                        </p:tgtEl>
                                      </p:cBhvr>
                                    </p:animEffect>
                                    <p:anim calcmode="lin" valueType="num">
                                      <p:cBhvr>
                                        <p:cTn id="64"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9" end="9"/>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4" y="1302981"/>
            <a:ext cx="10576964" cy="4483457"/>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20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 Requirements of tool materials</a:t>
            </a:r>
            <a:r>
              <a:rPr lang="en-US" sz="28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514350" indent="-514350" rtl="0">
              <a:lnSpc>
                <a:spcPct val="200000"/>
              </a:lnSpc>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hardness and high hot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hardness </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marL="514350" indent="-514350" rtl="0">
              <a:lnSpc>
                <a:spcPct val="200000"/>
              </a:lnSpc>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wear resistance</a:t>
            </a:r>
          </a:p>
          <a:p>
            <a:pPr marL="514350" indent="-514350" rtl="0">
              <a:lnSpc>
                <a:spcPct val="200000"/>
              </a:lnSpc>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strength and toughness (impact resistance)</a:t>
            </a:r>
          </a:p>
          <a:p>
            <a:pPr marL="514350" indent="-514350" rtl="0">
              <a:lnSpc>
                <a:spcPct val="200000"/>
              </a:lnSpc>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thermal conductivity</a:t>
            </a:r>
          </a:p>
          <a:p>
            <a:pPr marL="514350" indent="-514350" rtl="0">
              <a:lnSpc>
                <a:spcPct val="200000"/>
              </a:lnSpc>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Low cost</a:t>
            </a: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1940883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bg2"/>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4" y="1788755"/>
            <a:ext cx="10576964" cy="4483457"/>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20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2.4 Common tool materials </a:t>
            </a:r>
          </a:p>
          <a:p>
            <a:pPr marL="514350" indent="-514350" rtl="0">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Tool carbon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steels </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contain 0.6 – 1.4 percent carbon and low percentages of </a:t>
            </a:r>
            <a:r>
              <a:rPr lang="en-US" sz="1400" b="1" dirty="0" err="1">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Mn</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Si, S, P, and heat treated, it </a:t>
            </a:r>
            <a:r>
              <a:rPr lang="en-US" sz="1400" b="1" dirty="0">
                <a:ln w="1905"/>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withstand</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1400" b="1" dirty="0">
                <a:ln w="1905"/>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temperatures &lt; 250°C</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p>
          <a:p>
            <a:pPr marL="514350" indent="-514350" rtl="0">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Alloy tool steels </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cutting performance of steel can be improved by adding alloying elements such as chromium (Cr), vanadium (V), molybdenum (Mo) and tungsten (</a:t>
            </a:r>
            <a:r>
              <a:rPr lang="en-US" sz="1400" b="1" dirty="0" err="1">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Tn</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When these steels properly heat treated, they can </a:t>
            </a:r>
            <a:r>
              <a:rPr lang="en-US" sz="1400" b="1" dirty="0">
                <a:ln w="1905"/>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work at temperatures up to 300°C.</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p>
          <a:p>
            <a:pPr marL="514350" indent="-514350" rtl="0">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speed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steels </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contain 8 – 19% tungsten and 3.8 – 4.6% chromium. They can withstand temperatures up to </a:t>
            </a:r>
            <a:r>
              <a:rPr lang="en-US" sz="1400" b="1" dirty="0">
                <a:ln w="1905"/>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600°C</a:t>
            </a:r>
            <a:r>
              <a:rPr lang="en-US" sz="14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p>
          <a:p>
            <a:pPr marL="514350" indent="-514350" rtl="0">
              <a:lnSpc>
                <a:spcPct val="150000"/>
              </a:lnSpc>
              <a:buFont typeface="+mj-lt"/>
              <a:buAutoNum type="arabicPeriod"/>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Cemented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carbides</a:t>
            </a:r>
          </a:p>
          <a:p>
            <a:pPr rtl="0">
              <a:lnSpc>
                <a:spcPct val="150000"/>
              </a:lnSpc>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2.4.4.1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Straight tungsten cemented </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carbide:</a:t>
            </a:r>
          </a:p>
          <a:p>
            <a:pPr rtl="0">
              <a:lnSpc>
                <a:spcPct val="150000"/>
              </a:lnSpc>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2.4.4.2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Titanium -Tungsten cemented carbides: </a:t>
            </a:r>
            <a:endPar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lnSpc>
                <a:spcPct val="150000"/>
              </a:lnSpc>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2.4.4.3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Titanium – Tantalum – Tungsten cemented carbides</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87399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bg2"/>
                                      </p:to>
                                    </p:animClr>
                                  </p:sub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1000"/>
                                        <p:tgtEl>
                                          <p:spTgt spid="8">
                                            <p:txEl>
                                              <p:pRg st="3" end="3"/>
                                            </p:txEl>
                                          </p:spTgt>
                                        </p:tgtEl>
                                      </p:cBhvr>
                                    </p:animEffect>
                                    <p:anim calcmode="lin" valueType="num">
                                      <p:cBhvr>
                                        <p:cTn id="2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bg2"/>
                                      </p:to>
                                    </p:animClr>
                                  </p:sub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animEffect transition="in" filter="fade">
                                      <p:cBhvr>
                                        <p:cTn id="34" dur="1000"/>
                                        <p:tgtEl>
                                          <p:spTgt spid="8">
                                            <p:txEl>
                                              <p:pRg st="4" end="4"/>
                                            </p:txEl>
                                          </p:spTgt>
                                        </p:tgtEl>
                                      </p:cBhvr>
                                    </p:animEffect>
                                    <p:anim calcmode="lin" valueType="num">
                                      <p:cBhvr>
                                        <p:cTn id="3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bg2"/>
                                      </p:to>
                                    </p:animClr>
                                  </p:sub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8">
                                            <p:txEl>
                                              <p:pRg st="5" end="5"/>
                                            </p:txEl>
                                          </p:spTgt>
                                        </p:tgtEl>
                                        <p:attrNameLst>
                                          <p:attrName>style.visibility</p:attrName>
                                        </p:attrNameLst>
                                      </p:cBhvr>
                                      <p:to>
                                        <p:strVal val="visible"/>
                                      </p:to>
                                    </p:set>
                                    <p:animEffect transition="in" filter="fade">
                                      <p:cBhvr>
                                        <p:cTn id="40" dur="1000"/>
                                        <p:tgtEl>
                                          <p:spTgt spid="8">
                                            <p:txEl>
                                              <p:pRg st="5" end="5"/>
                                            </p:txEl>
                                          </p:spTgt>
                                        </p:tgtEl>
                                      </p:cBhvr>
                                    </p:animEffect>
                                    <p:anim calcmode="lin" valueType="num">
                                      <p:cBhvr>
                                        <p:cTn id="4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tx2"/>
                                      </p:to>
                                    </p:animClr>
                                  </p:subTnLst>
                                </p:cTn>
                              </p:par>
                            </p:childTnLst>
                          </p:cTn>
                        </p:par>
                        <p:par>
                          <p:cTn id="43" fill="hold">
                            <p:stCondLst>
                              <p:cond delay="2000"/>
                            </p:stCondLst>
                            <p:childTnLst>
                              <p:par>
                                <p:cTn id="44" presetID="42" presetClass="entr" presetSubtype="0" fill="hold" grpId="0" nodeType="afterEffect">
                                  <p:stCondLst>
                                    <p:cond delay="0"/>
                                  </p:stCondLst>
                                  <p:childTnLst>
                                    <p:set>
                                      <p:cBhvr>
                                        <p:cTn id="45" dur="1" fill="hold">
                                          <p:stCondLst>
                                            <p:cond delay="0"/>
                                          </p:stCondLst>
                                        </p:cTn>
                                        <p:tgtEl>
                                          <p:spTgt spid="8">
                                            <p:txEl>
                                              <p:pRg st="6" end="6"/>
                                            </p:txEl>
                                          </p:spTgt>
                                        </p:tgtEl>
                                        <p:attrNameLst>
                                          <p:attrName>style.visibility</p:attrName>
                                        </p:attrNameLst>
                                      </p:cBhvr>
                                      <p:to>
                                        <p:strVal val="visible"/>
                                      </p:to>
                                    </p:set>
                                    <p:animEffect transition="in" filter="fade">
                                      <p:cBhvr>
                                        <p:cTn id="46" dur="1000"/>
                                        <p:tgtEl>
                                          <p:spTgt spid="8">
                                            <p:txEl>
                                              <p:pRg st="6" end="6"/>
                                            </p:txEl>
                                          </p:spTgt>
                                        </p:tgtEl>
                                      </p:cBhvr>
                                    </p:animEffect>
                                    <p:anim calcmode="lin" valueType="num">
                                      <p:cBhvr>
                                        <p:cTn id="47"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8">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tx2"/>
                                      </p:to>
                                    </p:animClr>
                                  </p:subTnLst>
                                </p:cTn>
                              </p:par>
                            </p:childTnLst>
                          </p:cTn>
                        </p:par>
                        <p:par>
                          <p:cTn id="49" fill="hold">
                            <p:stCondLst>
                              <p:cond delay="3000"/>
                            </p:stCondLst>
                            <p:childTnLst>
                              <p:par>
                                <p:cTn id="50" presetID="42" presetClass="entr" presetSubtype="0" fill="hold" grpId="0" nodeType="after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1000"/>
                                        <p:tgtEl>
                                          <p:spTgt spid="8">
                                            <p:txEl>
                                              <p:pRg st="7" end="7"/>
                                            </p:txEl>
                                          </p:spTgt>
                                        </p:tgtEl>
                                      </p:cBhvr>
                                    </p:animEffect>
                                    <p:anim calcmode="lin" valueType="num">
                                      <p:cBhvr>
                                        <p:cTn id="5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8">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4" y="1002944"/>
            <a:ext cx="10576964" cy="2240319"/>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2.4.5 </a:t>
            </a: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Ceramic tool materials</a:t>
            </a:r>
          </a:p>
          <a:p>
            <a:pPr algn="just" rtl="0">
              <a:lnSpc>
                <a:spcPct val="150000"/>
              </a:lnSpc>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Ceramic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materials are made by compacting followed by sintering of aluminum oxides at high temperature (1700°C). They are enable to machine all materials at </a:t>
            </a:r>
            <a:r>
              <a:rPr lang="en-US" sz="2400" dirty="0">
                <a:ln w="1905"/>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very high cutting speeds with higher surface finish and no coolant is required</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Title 1"/>
          <p:cNvSpPr txBox="1">
            <a:spLocks/>
          </p:cNvSpPr>
          <p:nvPr/>
        </p:nvSpPr>
        <p:spPr>
          <a:xfrm>
            <a:off x="746974" y="3560406"/>
            <a:ext cx="10576964" cy="2240319"/>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2.4.6 Diamonds</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just" rtl="0">
              <a:lnSpc>
                <a:spcPct val="15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Diamonds are the hardest materials; they can work up to 1500°C. It is found in nature or synthetically produced from ordinary graphite by subjecting it to extremely high pressures and </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temperatures.</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78495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2"/>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4">
                                            <p:txEl>
                                              <p:pRg st="0" end="0"/>
                                            </p:txEl>
                                          </p:spTgt>
                                        </p:tgtEl>
                                        <p:attrNameLst>
                                          <p:attrName>ppt_c</p:attrName>
                                        </p:attrNameLst>
                                      </p:cBhvr>
                                      <p:to>
                                        <a:schemeClr val="tx2"/>
                                      </p:to>
                                    </p:animClr>
                                  </p:sub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4">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4" y="645758"/>
            <a:ext cx="10576964" cy="1911706"/>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2.4.7 Cubic Boron Nitride (CBN)</a:t>
            </a:r>
          </a:p>
          <a:p>
            <a:pPr algn="just" rtl="0">
              <a:lnSpc>
                <a:spcPct val="15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Cubic Boron Nitride is the hardest known material next to diamond. It is </a:t>
            </a:r>
            <a:r>
              <a:rPr lang="en-US" sz="2400" dirty="0" err="1">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ment</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to transform the crystal structure of carbon from hexagonal to </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cubic.</a:t>
            </a:r>
            <a:endPar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5" name="Picture 2" descr="7"/>
          <p:cNvPicPr>
            <a:picLocks noChangeAspect="1" noChangeArrowheads="1"/>
          </p:cNvPicPr>
          <p:nvPr/>
        </p:nvPicPr>
        <p:blipFill>
          <a:blip r:embed="rId2" cstate="print">
            <a:extLst>
              <a:ext uri="{28A0092B-C50C-407E-A947-70E740481C1C}">
                <a14:useLocalDpi xmlns:a14="http://schemas.microsoft.com/office/drawing/2010/main" val="0"/>
              </a:ext>
            </a:extLst>
          </a:blip>
          <a:srcRect b="17867"/>
          <a:stretch>
            <a:fillRect/>
          </a:stretch>
        </p:blipFill>
        <p:spPr bwMode="auto">
          <a:xfrm>
            <a:off x="3247517" y="2557464"/>
            <a:ext cx="5575878" cy="346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998406" y="6180609"/>
            <a:ext cx="6074099" cy="276999"/>
          </a:xfrm>
          <a:prstGeom prst="rect">
            <a:avLst/>
          </a:prstGeom>
        </p:spPr>
        <p:txBody>
          <a:bodyPr wrap="none">
            <a:spAutoFit/>
          </a:bodyPr>
          <a:lstStyle/>
          <a:p>
            <a:r>
              <a:rPr lang="en-US" sz="1200" b="1" dirty="0"/>
              <a:t>Figure 2.5: Improvement in cutting tool materials have reduced machining time</a:t>
            </a:r>
          </a:p>
        </p:txBody>
      </p:sp>
    </p:spTree>
    <p:extLst>
      <p:ext uri="{BB962C8B-B14F-4D97-AF65-F5344CB8AC3E}">
        <p14:creationId xmlns:p14="http://schemas.microsoft.com/office/powerpoint/2010/main" val="115598730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2"/>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Rectangle 5"/>
          <p:cNvSpPr/>
          <p:nvPr/>
        </p:nvSpPr>
        <p:spPr>
          <a:xfrm>
            <a:off x="2091120" y="5786647"/>
            <a:ext cx="7888669" cy="646331"/>
          </a:xfrm>
          <a:prstGeom prst="rect">
            <a:avLst/>
          </a:prstGeom>
        </p:spPr>
        <p:txBody>
          <a:bodyPr wrap="square">
            <a:spAutoFit/>
          </a:bodyPr>
          <a:lstStyle/>
          <a:p>
            <a:pPr algn="ctr"/>
            <a:r>
              <a:rPr lang="en-US" sz="1200" b="1" dirty="0"/>
              <a:t>Figure 2.6: Typical hot hardness relationship for selected tool materials. Plain carbon steel shows a rapid loss of hardness as temperature increases, while cemented carbide and ceramics are significantly harder at elevated temperatures.</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2904" y="742742"/>
            <a:ext cx="5245100" cy="4715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25937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fade">
                                      <p:cBhvr>
                                        <p:cTn id="13" dur="1000"/>
                                        <p:tgtEl>
                                          <p:spTgt spid="7170"/>
                                        </p:tgtEl>
                                      </p:cBhvr>
                                    </p:animEffect>
                                    <p:anim calcmode="lin" valueType="num">
                                      <p:cBhvr>
                                        <p:cTn id="14" dur="1000" fill="hold"/>
                                        <p:tgtEl>
                                          <p:spTgt spid="7170"/>
                                        </p:tgtEl>
                                        <p:attrNameLst>
                                          <p:attrName>ppt_x</p:attrName>
                                        </p:attrNameLst>
                                      </p:cBhvr>
                                      <p:tavLst>
                                        <p:tav tm="0">
                                          <p:val>
                                            <p:strVal val="#ppt_x"/>
                                          </p:val>
                                        </p:tav>
                                        <p:tav tm="100000">
                                          <p:val>
                                            <p:strVal val="#ppt_x"/>
                                          </p:val>
                                        </p:tav>
                                      </p:tavLst>
                                    </p:anim>
                                    <p:anim calcmode="lin" valueType="num">
                                      <p:cBhvr>
                                        <p:cTn id="15"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3" y="1517293"/>
            <a:ext cx="10576965" cy="4926370"/>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Methods </a:t>
            </a: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fixation of sintered carbides, ceramics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 diamond </a:t>
            </a: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tools</a:t>
            </a:r>
          </a:p>
          <a:p>
            <a:pPr rtl="0">
              <a:lnSpc>
                <a:spcPct val="15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cutting tools made from sintered carbides, ceramic and diamonds are available in the form of tips (inserts). </a:t>
            </a:r>
          </a:p>
          <a:p>
            <a:pPr rtl="0">
              <a:lnSpc>
                <a:spcPct val="15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2.5.1 Mechanical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clamping</a:t>
            </a:r>
          </a:p>
          <a:p>
            <a:pPr algn="just" rtl="0">
              <a:lnSpc>
                <a:spcPct val="15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Mechanical clamping is used for cemented carbides, ceramics, and other hard materials. In this method the cemented carbide, ceramic, and diamond inserts clamped mechanically with the tool shank.</a:t>
            </a:r>
          </a:p>
          <a:p>
            <a:pPr rtl="0">
              <a:lnSpc>
                <a:spcPct val="15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2.5.2 Brazing </a:t>
            </a:r>
          </a:p>
          <a:p>
            <a:pPr rtl="0">
              <a:lnSpc>
                <a:spcPct val="150000"/>
              </a:lnSpc>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In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this method of fixation, the tool bits are bonded with the shank by applying soldering materials</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47596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bg2"/>
                                      </p:to>
                                    </p:animClr>
                                  </p:sub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Effect transition="in" filter="fade">
                                      <p:cBhvr>
                                        <p:cTn id="33" dur="1000"/>
                                        <p:tgtEl>
                                          <p:spTgt spid="8">
                                            <p:txEl>
                                              <p:pRg st="4" end="4"/>
                                            </p:txEl>
                                          </p:spTgt>
                                        </p:tgtEl>
                                      </p:cBhvr>
                                    </p:animEffect>
                                    <p:anim calcmode="lin" valueType="num">
                                      <p:cBhvr>
                                        <p:cTn id="3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bg2"/>
                                      </p:to>
                                    </p:animClr>
                                  </p:sub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fade">
                                      <p:cBhvr>
                                        <p:cTn id="39" dur="1000"/>
                                        <p:tgtEl>
                                          <p:spTgt spid="8">
                                            <p:txEl>
                                              <p:pRg st="5" end="5"/>
                                            </p:txEl>
                                          </p:spTgt>
                                        </p:tgtEl>
                                      </p:cBhvr>
                                    </p:animEffect>
                                    <p:anim calcmode="lin" valueType="num">
                                      <p:cBhvr>
                                        <p:cTn id="4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56155" y="655092"/>
            <a:ext cx="10576965" cy="588773"/>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Methods </a:t>
            </a: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fixation of sintered carbides, ceramics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 diamond tools</a:t>
            </a:r>
            <a:endPar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38918" name="Picture 6" descr="http://www.harrisproductsgroup.com/~/media/Images/Articles/Brazing/brazing-elbow-j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3833" y="3193576"/>
            <a:ext cx="3942811" cy="29571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39045" y="1844175"/>
            <a:ext cx="8184108" cy="923330"/>
          </a:xfrm>
          <a:prstGeom prst="rect">
            <a:avLst/>
          </a:prstGeom>
        </p:spPr>
        <p:txBody>
          <a:bodyPr wrap="square">
            <a:spAutoFit/>
          </a:bodyPr>
          <a:lstStyle/>
          <a:p>
            <a:r>
              <a:rPr lang="en-US" b="1" dirty="0"/>
              <a:t>Brazing</a:t>
            </a:r>
            <a:r>
              <a:rPr lang="en-US" dirty="0"/>
              <a:t> is a metal-joining process in which two or more metal items are joined together by melting and flowing a filler metal into the joint, the filler metal having a lower melting point than the adjoining metal.</a:t>
            </a:r>
          </a:p>
        </p:txBody>
      </p:sp>
    </p:spTree>
    <p:extLst>
      <p:ext uri="{BB962C8B-B14F-4D97-AF65-F5344CB8AC3E}">
        <p14:creationId xmlns:p14="http://schemas.microsoft.com/office/powerpoint/2010/main" val="29251605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56155" y="655092"/>
            <a:ext cx="10576965" cy="588773"/>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Methods </a:t>
            </a: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fixation of sintered carbides, ceramics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 diamond tools</a:t>
            </a:r>
            <a:endPar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38914" name="Picture 2" descr="http://constructionmanuals.tpub.com/14250/img/14250_127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1181" y="1243865"/>
            <a:ext cx="6210123" cy="3125225"/>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descr="Image result for carbide insert braz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32" y="4369090"/>
            <a:ext cx="3632620" cy="1868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7129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4" y="42863"/>
            <a:ext cx="10576964" cy="2900362"/>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 Geometry of single point tool:</a:t>
            </a:r>
          </a:p>
          <a:p>
            <a:pPr rtl="0">
              <a:lnSpc>
                <a:spcPct val="150000"/>
              </a:lnSpc>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chip removal process may be performed by cutting tools of definite geometry. These cutting tools can be classified as single point cutting tool, used in lathe, planer and, </a:t>
            </a:r>
            <a:r>
              <a:rPr lang="en-US" sz="2400" dirty="0" err="1">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slotter</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and multi point cutting tool used in milling, drilling and broaching</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3957803" y="6195734"/>
            <a:ext cx="4155305" cy="276999"/>
          </a:xfrm>
          <a:prstGeom prst="rect">
            <a:avLst/>
          </a:prstGeom>
        </p:spPr>
        <p:txBody>
          <a:bodyPr wrap="none">
            <a:spAutoFit/>
          </a:bodyPr>
          <a:lstStyle/>
          <a:p>
            <a:r>
              <a:rPr lang="en-US" sz="1200" b="1" dirty="0"/>
              <a:t>Figure 2.1: Nomenclature of a single point cutting tool</a:t>
            </a:r>
          </a:p>
        </p:txBody>
      </p:sp>
      <p:sp>
        <p:nvSpPr>
          <p:cNvPr id="9" name="Title 1"/>
          <p:cNvSpPr txBox="1">
            <a:spLocks/>
          </p:cNvSpPr>
          <p:nvPr/>
        </p:nvSpPr>
        <p:spPr>
          <a:xfrm>
            <a:off x="5731098" y="-357186"/>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7803" y="3203366"/>
            <a:ext cx="4478330" cy="299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72292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746" y="1971107"/>
            <a:ext cx="10435135" cy="3745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856155" y="655092"/>
            <a:ext cx="10576965" cy="588773"/>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Methods </a:t>
            </a:r>
            <a:r>
              <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fixation of sintered carbides, ceramics </a:t>
            </a:r>
            <a:r>
              <a:rPr lang="en-US" sz="27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 diamond tools</a:t>
            </a:r>
            <a:endParaRPr lang="en-US" sz="27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5752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4">
                                            <p:txEl>
                                              <p:pRg st="0" end="0"/>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1" y="1945919"/>
            <a:ext cx="10576965" cy="404054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20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2.6 Disadvantages of mechanical clamping</a:t>
            </a:r>
          </a:p>
          <a:p>
            <a:pPr marL="342900" indent="-342900" algn="just" rtl="0">
              <a:lnSpc>
                <a:spcPct val="200000"/>
              </a:lnSpc>
              <a:buFont typeface="Arial" pitchFamily="34" charset="0"/>
              <a:buChar char="•"/>
            </a:pP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Mechanical clamping of cutting inserts does not always ensure a </a:t>
            </a: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contact stiffness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that is sufficiently high to prevent vibrations which develop in machining.</a:t>
            </a:r>
          </a:p>
          <a:p>
            <a:pPr marL="342900" indent="-342900" algn="just" rtl="0">
              <a:lnSpc>
                <a:spcPct val="200000"/>
              </a:lnSpc>
              <a:buFont typeface="Arial" pitchFamily="34" charset="0"/>
              <a:buChar char="•"/>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These </a:t>
            </a: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vibrations</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shorten the life of the insert and often produce machined surfaces with </a:t>
            </a: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poor finish</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p>
          <a:p>
            <a:pPr marL="342900" indent="-342900" algn="just" rtl="0">
              <a:lnSpc>
                <a:spcPct val="200000"/>
              </a:lnSpc>
              <a:buFont typeface="Arial" pitchFamily="34" charset="0"/>
              <a:buChar char="•"/>
            </a:pP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a:t>
            </a: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clamping arrangement</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is often of </a:t>
            </a: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comparatively large size,</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which in many cases limits the cutting parameters of the tool such as depth of cut, width of cut</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8923030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1000"/>
                                        <p:tgtEl>
                                          <p:spTgt spid="8">
                                            <p:txEl>
                                              <p:pRg st="3" end="3"/>
                                            </p:txEl>
                                          </p:spTgt>
                                        </p:tgtEl>
                                      </p:cBhvr>
                                    </p:animEffect>
                                    <p:anim calcmode="lin" valueType="num">
                                      <p:cBhvr>
                                        <p:cTn id="2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3" y="1045807"/>
            <a:ext cx="10576965" cy="404054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20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2.7 Disadvantages of </a:t>
            </a:r>
            <a:r>
              <a:rPr lang="en-US" sz="28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brazing</a:t>
            </a:r>
            <a:endPar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rtl="0">
              <a:lnSpc>
                <a:spcPct val="200000"/>
              </a:lnSpc>
              <a:buFont typeface="Arial" pitchFamily="34" charset="0"/>
              <a:buChar char="•"/>
            </a:pP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Micro </a:t>
            </a:r>
            <a:r>
              <a:rPr lang="en-US" sz="2400" dirty="0" smtClean="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cracks </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are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often produced due to the </a:t>
            </a: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temperature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of the brazing operation. </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proportion of rejects due to cracks in tips is 10 – 40</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marL="342900" indent="-342900" algn="just" rtl="0">
              <a:lnSpc>
                <a:spcPct val="200000"/>
              </a:lnSpc>
              <a:buFont typeface="Arial" pitchFamily="34" charset="0"/>
              <a:buChar char="•"/>
            </a:pP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High skills is required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for brazing</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marL="342900" indent="-342900" algn="just" rtl="0">
              <a:lnSpc>
                <a:spcPct val="200000"/>
              </a:lnSpc>
              <a:buFont typeface="Arial" pitchFamily="34" charset="0"/>
              <a:buChar char="•"/>
            </a:pPr>
            <a:r>
              <a:rPr lang="en-US" sz="2400" dirty="0">
                <a:ln w="1905"/>
                <a:solidFill>
                  <a:schemeClr val="accent6"/>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Difficulty in changing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worn insert.</a:t>
            </a: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4812535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1000"/>
                                        <p:tgtEl>
                                          <p:spTgt spid="8">
                                            <p:txEl>
                                              <p:pRg st="3" end="3"/>
                                            </p:txEl>
                                          </p:spTgt>
                                        </p:tgtEl>
                                      </p:cBhvr>
                                    </p:animEffect>
                                    <p:anim calcmode="lin" valueType="num">
                                      <p:cBhvr>
                                        <p:cTn id="2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Rectangle 2"/>
          <p:cNvSpPr/>
          <p:nvPr/>
        </p:nvSpPr>
        <p:spPr>
          <a:xfrm>
            <a:off x="1637730" y="2791936"/>
            <a:ext cx="9758149" cy="1477328"/>
          </a:xfrm>
          <a:prstGeom prst="rect">
            <a:avLst/>
          </a:prstGeom>
        </p:spPr>
        <p:txBody>
          <a:bodyPr wrap="square">
            <a:spAutoFit/>
          </a:bodyPr>
          <a:lstStyle/>
          <a:p>
            <a:pPr marL="285750" indent="-285750">
              <a:buFont typeface="Arial" panose="020B0604020202020204" pitchFamily="34" charset="0"/>
              <a:buChar char="•"/>
            </a:pPr>
            <a:r>
              <a:rPr lang="en-US" dirty="0">
                <a:hlinkClick r:id="rId2"/>
              </a:rPr>
              <a:t>https://</a:t>
            </a:r>
            <a:r>
              <a:rPr lang="en-US" dirty="0" smtClean="0">
                <a:hlinkClick r:id="rId2"/>
              </a:rPr>
              <a:t>www.youtube.com/watch?v=vAo0xmDQ-kI&amp;feature=youtu.be</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u="sng" dirty="0">
                <a:hlinkClick r:id="rId3"/>
              </a:rPr>
              <a:t>https://</a:t>
            </a:r>
            <a:r>
              <a:rPr lang="en-US" u="sng" dirty="0" smtClean="0">
                <a:hlinkClick r:id="rId3"/>
              </a:rPr>
              <a:t>youtu.be/Za0t2Rfjewg</a:t>
            </a:r>
            <a:endParaRPr lang="en-US" u="sng" dirty="0" smtClean="0"/>
          </a:p>
          <a:p>
            <a:pPr marL="285750" indent="-285750">
              <a:buFont typeface="Arial" panose="020B0604020202020204" pitchFamily="34" charset="0"/>
              <a:buChar char="•"/>
            </a:pPr>
            <a:endParaRPr lang="en-US" u="sng" dirty="0" smtClean="0"/>
          </a:p>
          <a:p>
            <a:pPr marL="285750" indent="-285750">
              <a:buFont typeface="Arial" panose="020B0604020202020204" pitchFamily="34" charset="0"/>
              <a:buChar char="•"/>
            </a:pPr>
            <a:r>
              <a:rPr lang="en-US" u="sng" dirty="0">
                <a:hlinkClick r:id="rId4"/>
              </a:rPr>
              <a:t>https://youtu.be/w46cnvjIJzA</a:t>
            </a:r>
            <a:endParaRPr lang="en-US" dirty="0"/>
          </a:p>
        </p:txBody>
      </p:sp>
    </p:spTree>
    <p:extLst>
      <p:ext uri="{BB962C8B-B14F-4D97-AF65-F5344CB8AC3E}">
        <p14:creationId xmlns:p14="http://schemas.microsoft.com/office/powerpoint/2010/main" val="39587620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3.bp.blogspot.com/_iv6ASYFztAs/SlqC_pyUGKI/AAAAAAAAACk/0peL0FBaIhw/s400/Single+Point+Cutting+Tool+Angl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6642" y="838787"/>
            <a:ext cx="4558742" cy="373817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50001" y="390942"/>
            <a:ext cx="5291833" cy="661207"/>
          </a:xfrm>
          <a:prstGeom prst="rect">
            <a:avLst/>
          </a:prstGeom>
        </p:spPr>
        <p:txBody>
          <a:bodyPr wrap="none">
            <a:spAutoFit/>
          </a:bodyPr>
          <a:lstStyle/>
          <a:p>
            <a:pPr>
              <a:lnSpc>
                <a:spcPct val="15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2.1 Geometry of single point tool:</a:t>
            </a:r>
          </a:p>
        </p:txBody>
      </p:sp>
      <p:pic>
        <p:nvPicPr>
          <p:cNvPr id="38916" name="Picture 4" descr="http://4.bp.blogspot.com/_iv6ASYFztAs/SlqC2h_NkBI/AAAAAAAAACc/ct2Wply-oLQ/s400/Single+Point+Cutting+Tool+Ang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5691" y="4577141"/>
            <a:ext cx="4539693" cy="214437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7058" y="3238888"/>
            <a:ext cx="6027499" cy="1015663"/>
          </a:xfrm>
          <a:prstGeom prst="rect">
            <a:avLst/>
          </a:prstGeom>
        </p:spPr>
        <p:txBody>
          <a:bodyPr wrap="square">
            <a:spAutoFit/>
          </a:bodyPr>
          <a:lstStyle/>
          <a:p>
            <a:r>
              <a:rPr lang="en-GB" dirty="0" smtClean="0">
                <a:hlinkClick r:id="rId4"/>
              </a:rPr>
              <a:t>Useful links:</a:t>
            </a:r>
          </a:p>
          <a:p>
            <a:pPr marL="342900" indent="-342900">
              <a:buFont typeface="+mj-lt"/>
              <a:buAutoNum type="arabicPeriod"/>
            </a:pPr>
            <a:r>
              <a:rPr lang="en-GB" sz="1400" dirty="0" smtClean="0">
                <a:hlinkClick r:id="rId4"/>
              </a:rPr>
              <a:t>https</a:t>
            </a:r>
            <a:r>
              <a:rPr lang="en-GB" sz="1400" dirty="0">
                <a:hlinkClick r:id="rId4"/>
              </a:rPr>
              <a:t>://</a:t>
            </a:r>
            <a:r>
              <a:rPr lang="en-GB" sz="1400" dirty="0" smtClean="0">
                <a:hlinkClick r:id="rId4"/>
              </a:rPr>
              <a:t>www.youtube.com/watch?v=Mn9jpqI8rao</a:t>
            </a:r>
            <a:endParaRPr lang="en-GB" sz="1400" dirty="0" smtClean="0"/>
          </a:p>
          <a:p>
            <a:pPr marL="342900" indent="-342900">
              <a:buFont typeface="+mj-lt"/>
              <a:buAutoNum type="arabicPeriod"/>
            </a:pPr>
            <a:r>
              <a:rPr lang="en-GB" sz="1400" dirty="0">
                <a:hlinkClick r:id="rId5"/>
              </a:rPr>
              <a:t>https://</a:t>
            </a:r>
            <a:r>
              <a:rPr lang="en-GB" sz="1400" dirty="0" smtClean="0">
                <a:hlinkClick r:id="rId5"/>
              </a:rPr>
              <a:t>www.youtube.com/watch?v=bUrp8JMRwx4</a:t>
            </a:r>
            <a:endParaRPr lang="en-GB" sz="1400" dirty="0" smtClean="0"/>
          </a:p>
          <a:p>
            <a:pPr marL="342900" indent="-342900">
              <a:buFont typeface="+mj-lt"/>
              <a:buAutoNum type="arabicPeriod"/>
            </a:pPr>
            <a:r>
              <a:rPr lang="en-GB" sz="1400" dirty="0">
                <a:hlinkClick r:id="rId6"/>
              </a:rPr>
              <a:t>https://</a:t>
            </a:r>
            <a:r>
              <a:rPr lang="en-GB" sz="1400" dirty="0" smtClean="0">
                <a:hlinkClick r:id="rId6"/>
              </a:rPr>
              <a:t>www.youtube.com/watch?v=J63dZsw7Ia4</a:t>
            </a:r>
            <a:endParaRPr lang="en-GB" sz="1400" dirty="0"/>
          </a:p>
        </p:txBody>
      </p:sp>
    </p:spTree>
    <p:extLst>
      <p:ext uri="{BB962C8B-B14F-4D97-AF65-F5344CB8AC3E}">
        <p14:creationId xmlns:p14="http://schemas.microsoft.com/office/powerpoint/2010/main" val="181667385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www.machinistblog.com/wp-content/uploads/2011/08/GrindingLathe0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605" y="861080"/>
            <a:ext cx="4808799" cy="306238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50001" y="390942"/>
            <a:ext cx="5291833" cy="661207"/>
          </a:xfrm>
          <a:prstGeom prst="rect">
            <a:avLst/>
          </a:prstGeom>
        </p:spPr>
        <p:txBody>
          <a:bodyPr wrap="none">
            <a:spAutoFit/>
          </a:bodyPr>
          <a:lstStyle/>
          <a:p>
            <a:pPr>
              <a:lnSpc>
                <a:spcPct val="15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2.1 Geometry of single point tool:</a:t>
            </a:r>
          </a:p>
        </p:txBody>
      </p:sp>
      <p:pic>
        <p:nvPicPr>
          <p:cNvPr id="39940" name="Picture 4" descr="http://www.machinistblog.com/wp-content/uploads/2011/08/GrindingLathe08.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520" y="4114534"/>
            <a:ext cx="3542968" cy="2642801"/>
          </a:xfrm>
          <a:prstGeom prst="rect">
            <a:avLst/>
          </a:prstGeom>
          <a:noFill/>
          <a:extLst>
            <a:ext uri="{909E8E84-426E-40DD-AFC4-6F175D3DCCD1}">
              <a14:hiddenFill xmlns:a14="http://schemas.microsoft.com/office/drawing/2010/main">
                <a:solidFill>
                  <a:srgbClr val="FFFFFF"/>
                </a:solidFill>
              </a14:hiddenFill>
            </a:ext>
          </a:extLst>
        </p:spPr>
      </p:pic>
      <p:pic>
        <p:nvPicPr>
          <p:cNvPr id="39942" name="Picture 6" descr="http://www.machinistblog.com/wp-content/uploads/2011/08/Grinding1-1-720x54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6721" y="3920091"/>
            <a:ext cx="3909971" cy="2937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2355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5217" y="1142361"/>
            <a:ext cx="6209731" cy="5047536"/>
          </a:xfrm>
          <a:prstGeom prst="rect">
            <a:avLst/>
          </a:prstGeom>
        </p:spPr>
        <p:txBody>
          <a:bodyPr wrap="square">
            <a:spAutoFit/>
          </a:bodyPr>
          <a:lstStyle/>
          <a:p>
            <a:pPr fontAlgn="base"/>
            <a:r>
              <a:rPr lang="en-US" sz="1400" b="1" i="1" dirty="0"/>
              <a:t>Shank:</a:t>
            </a:r>
            <a:r>
              <a:rPr lang="en-US" sz="1400" dirty="0"/>
              <a:t> the shank is used as a tool holder. It is a main body of the tool. It is generally gripped in the tool frame.</a:t>
            </a:r>
          </a:p>
          <a:p>
            <a:pPr fontAlgn="base"/>
            <a:r>
              <a:rPr lang="en-US" sz="1400" b="1" i="1" dirty="0"/>
              <a:t>Flank:</a:t>
            </a:r>
            <a:r>
              <a:rPr lang="en-US" sz="1400" i="1" dirty="0"/>
              <a:t> </a:t>
            </a:r>
            <a:r>
              <a:rPr lang="en-US" sz="1400" dirty="0"/>
              <a:t>It is a surface of the cutting edge or the surface adjacent to the cutting edge of the tool.</a:t>
            </a:r>
          </a:p>
          <a:p>
            <a:pPr fontAlgn="base"/>
            <a:r>
              <a:rPr lang="en-US" sz="1400" b="1" i="1" dirty="0"/>
              <a:t>Face</a:t>
            </a:r>
            <a:r>
              <a:rPr lang="en-US" sz="1400" i="1" dirty="0"/>
              <a:t>: </a:t>
            </a:r>
            <a:r>
              <a:rPr lang="en-US" sz="1400" dirty="0"/>
              <a:t>It is the surface of the tool where the chip slides along the top of this surface.</a:t>
            </a:r>
          </a:p>
          <a:p>
            <a:pPr fontAlgn="base"/>
            <a:r>
              <a:rPr lang="en-US" sz="1400" b="1" i="1" dirty="0"/>
              <a:t>Base</a:t>
            </a:r>
            <a:r>
              <a:rPr lang="en-US" sz="1400" i="1" dirty="0"/>
              <a:t>: </a:t>
            </a:r>
            <a:r>
              <a:rPr lang="en-US" sz="1400" dirty="0"/>
              <a:t>Base is a bearing surface of the tool. This base is held in a tool holder or it is directly clamped in the tool post.</a:t>
            </a:r>
          </a:p>
          <a:p>
            <a:pPr fontAlgn="base"/>
            <a:r>
              <a:rPr lang="en-US" sz="1400" b="1" i="1" dirty="0"/>
              <a:t>Heel: </a:t>
            </a:r>
            <a:r>
              <a:rPr lang="en-US" sz="1400" dirty="0"/>
              <a:t>Heel is an intersection to the flank and base of the cutting tool. It is a curved portion at the bottom of the tool.</a:t>
            </a:r>
          </a:p>
          <a:p>
            <a:pPr fontAlgn="base"/>
            <a:r>
              <a:rPr lang="en-US" sz="1400" b="1" i="1" dirty="0"/>
              <a:t>Nose:</a:t>
            </a:r>
            <a:r>
              <a:rPr lang="en-US" sz="1400" i="1" dirty="0"/>
              <a:t> </a:t>
            </a:r>
            <a:r>
              <a:rPr lang="en-US" sz="1400" dirty="0"/>
              <a:t>This is a point where the base cutting edge and the side cutting edge gets intersected.</a:t>
            </a:r>
          </a:p>
          <a:p>
            <a:pPr fontAlgn="base"/>
            <a:r>
              <a:rPr lang="en-US" sz="1400" b="1" i="1" dirty="0"/>
              <a:t>Cutting edges:</a:t>
            </a:r>
            <a:r>
              <a:rPr lang="en-US" sz="1400" i="1" dirty="0"/>
              <a:t> </a:t>
            </a:r>
            <a:r>
              <a:rPr lang="en-US" sz="1400" dirty="0"/>
              <a:t>It is a face edge on the face of the tool that removes the material from the work piece. There are two cutting edges as side cutting edge and end cutting edge, where the </a:t>
            </a:r>
            <a:r>
              <a:rPr lang="en-US" sz="1400" dirty="0">
                <a:solidFill>
                  <a:schemeClr val="accent6"/>
                </a:solidFill>
              </a:rPr>
              <a:t>side cutting edge is major cutting edge and the end cutting edge is minor cutting edge</a:t>
            </a:r>
            <a:r>
              <a:rPr lang="en-US" sz="1400" dirty="0"/>
              <a:t>.</a:t>
            </a:r>
          </a:p>
          <a:p>
            <a:pPr fontAlgn="base"/>
            <a:r>
              <a:rPr lang="en-US" sz="1400" b="1" i="1" dirty="0"/>
              <a:t>Tool angles:</a:t>
            </a:r>
            <a:r>
              <a:rPr lang="en-US" sz="1400" i="1" dirty="0"/>
              <a:t> </a:t>
            </a:r>
            <a:r>
              <a:rPr lang="en-US" sz="1400" dirty="0"/>
              <a:t>Tool angle splay a vital role in the tool cutting action. The tool that comes with proper angles will reduce failures as tool breaking due to high work forces on the work piece. The metal cutting is done more efficiently with generation of little heat.</a:t>
            </a:r>
          </a:p>
          <a:p>
            <a:pPr fontAlgn="base"/>
            <a:r>
              <a:rPr lang="en-US" sz="1400" b="1" i="1" dirty="0"/>
              <a:t>Noise radius: </a:t>
            </a:r>
            <a:r>
              <a:rPr lang="en-US" sz="1400" dirty="0"/>
              <a:t>The nose radius will provide long life and also good surface finish with it sharp point on the nose. It has high stress and leaves in its path of cut. Longer nose radius will give raise to chatter.</a:t>
            </a:r>
          </a:p>
        </p:txBody>
      </p:sp>
      <p:sp>
        <p:nvSpPr>
          <p:cNvPr id="5" name="Rectangle 4"/>
          <p:cNvSpPr/>
          <p:nvPr/>
        </p:nvSpPr>
        <p:spPr>
          <a:xfrm>
            <a:off x="650001" y="390942"/>
            <a:ext cx="5291833" cy="661207"/>
          </a:xfrm>
          <a:prstGeom prst="rect">
            <a:avLst/>
          </a:prstGeom>
        </p:spPr>
        <p:txBody>
          <a:bodyPr wrap="none">
            <a:spAutoFit/>
          </a:bodyPr>
          <a:lstStyle/>
          <a:p>
            <a:pPr>
              <a:lnSpc>
                <a:spcPct val="15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2.1 Geometry of single point tool:</a:t>
            </a:r>
          </a:p>
        </p:txBody>
      </p:sp>
      <p:pic>
        <p:nvPicPr>
          <p:cNvPr id="7" name="Picture 2" descr="http://3.bp.blogspot.com/_iv6ASYFztAs/SlqC_pyUGKI/AAAAAAAAACk/0peL0FBaIhw/s400/Single+Point+Cutting+Tool+Angle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2409" y="1302811"/>
            <a:ext cx="4558742" cy="3738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63015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0001" y="1516834"/>
            <a:ext cx="6209731" cy="4185761"/>
          </a:xfrm>
          <a:prstGeom prst="rect">
            <a:avLst/>
          </a:prstGeom>
        </p:spPr>
        <p:txBody>
          <a:bodyPr wrap="square">
            <a:spAutoFit/>
          </a:bodyPr>
          <a:lstStyle/>
          <a:p>
            <a:pPr fontAlgn="base"/>
            <a:r>
              <a:rPr lang="en-US" sz="1400" b="1" dirty="0"/>
              <a:t>Side cutting edge angle:</a:t>
            </a:r>
            <a:endParaRPr lang="en-US" sz="1400" dirty="0"/>
          </a:p>
          <a:p>
            <a:pPr fontAlgn="base"/>
            <a:r>
              <a:rPr lang="en-US" sz="1400" dirty="0"/>
              <a:t>It is the angle in between the side cutting edge and the side of the tool shank. This angle is also referred as lead angle.</a:t>
            </a:r>
          </a:p>
          <a:p>
            <a:pPr fontAlgn="base"/>
            <a:r>
              <a:rPr lang="en-US" sz="1400" b="1" dirty="0"/>
              <a:t>End cutting edge angle:</a:t>
            </a:r>
            <a:endParaRPr lang="en-US" sz="1400" dirty="0"/>
          </a:p>
          <a:p>
            <a:pPr fontAlgn="base"/>
            <a:r>
              <a:rPr lang="en-US" sz="1400" dirty="0"/>
              <a:t>End cutting edge angle is in between the perpendicular line of the tool shank and the end cutting edge.</a:t>
            </a:r>
          </a:p>
          <a:p>
            <a:pPr fontAlgn="base"/>
            <a:r>
              <a:rPr lang="en-US" sz="1400" b="1" dirty="0"/>
              <a:t>Side relief angle:</a:t>
            </a:r>
            <a:endParaRPr lang="en-US" sz="1400" dirty="0"/>
          </a:p>
          <a:p>
            <a:pPr fontAlgn="base"/>
            <a:r>
              <a:rPr lang="en-US" sz="1400" dirty="0"/>
              <a:t>The portion of side flank that is immediate below to the side cutting edge and the base perpendicular line of the cutting tool.</a:t>
            </a:r>
          </a:p>
          <a:p>
            <a:pPr fontAlgn="base"/>
            <a:r>
              <a:rPr lang="en-US" sz="1400" b="1" dirty="0"/>
              <a:t>End relief angle:</a:t>
            </a:r>
            <a:endParaRPr lang="en-US" sz="1400" dirty="0"/>
          </a:p>
          <a:p>
            <a:pPr fontAlgn="base"/>
            <a:r>
              <a:rPr lang="en-US" sz="1400" dirty="0"/>
              <a:t>Relief angle is in between the base perpendicular line and end flank.</a:t>
            </a:r>
          </a:p>
          <a:p>
            <a:pPr fontAlgn="base"/>
            <a:r>
              <a:rPr lang="en-US" sz="1400" b="1" dirty="0"/>
              <a:t>Back rake angle:</a:t>
            </a:r>
            <a:endParaRPr lang="en-US" sz="1400" dirty="0"/>
          </a:p>
          <a:p>
            <a:pPr fontAlgn="base"/>
            <a:r>
              <a:rPr lang="en-US" sz="1400" dirty="0"/>
              <a:t>The angle measured along the plane perpendicular through the side cutting edge in between the tool face and the perpendicular line to the base.</a:t>
            </a:r>
          </a:p>
          <a:p>
            <a:pPr fontAlgn="base"/>
            <a:r>
              <a:rPr lang="en-US" sz="1400" b="1" dirty="0" smtClean="0"/>
              <a:t>Side </a:t>
            </a:r>
            <a:r>
              <a:rPr lang="en-US" sz="1400" b="1" dirty="0"/>
              <a:t>rake angle:</a:t>
            </a:r>
            <a:endParaRPr lang="en-US" sz="1400" dirty="0"/>
          </a:p>
          <a:p>
            <a:pPr fontAlgn="base"/>
            <a:r>
              <a:rPr lang="en-US" sz="1400" dirty="0"/>
              <a:t>The angle in between the parallel line of the base and the face of the tool that is measured it the plane perpendicular to the side edge and base.</a:t>
            </a:r>
          </a:p>
        </p:txBody>
      </p:sp>
      <p:sp>
        <p:nvSpPr>
          <p:cNvPr id="5" name="Rectangle 4"/>
          <p:cNvSpPr/>
          <p:nvPr/>
        </p:nvSpPr>
        <p:spPr>
          <a:xfrm>
            <a:off x="650001" y="390942"/>
            <a:ext cx="5291833" cy="661207"/>
          </a:xfrm>
          <a:prstGeom prst="rect">
            <a:avLst/>
          </a:prstGeom>
        </p:spPr>
        <p:txBody>
          <a:bodyPr wrap="none">
            <a:spAutoFit/>
          </a:bodyPr>
          <a:lstStyle/>
          <a:p>
            <a:pPr>
              <a:lnSpc>
                <a:spcPct val="15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2.1 Geometry of single point tool:</a:t>
            </a:r>
          </a:p>
        </p:txBody>
      </p:sp>
      <p:pic>
        <p:nvPicPr>
          <p:cNvPr id="6" name="Picture 4" descr="http://4.bp.blogspot.com/_iv6ASYFztAs/SlqC2h_NkBI/AAAAAAAAACc/ct2Wply-oLQ/s400/Single+Point+Cutting+Tool+Ang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3412" y="4454312"/>
            <a:ext cx="5146441" cy="24309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3.bp.blogspot.com/_iv6ASYFztAs/SlqC_pyUGKI/AAAAAAAAACk/0peL0FBaIhw/s400/Single+Point+Cutting+Tool+Angle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0457" y="411295"/>
            <a:ext cx="4792350" cy="3929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9104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90723" y="42863"/>
            <a:ext cx="10689465" cy="1926194"/>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2.1.1 </a:t>
            </a: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Right cut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tool:</a:t>
            </a:r>
          </a:p>
          <a:p>
            <a:pPr rtl="0"/>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right cut tool is the tool in which the main cutting edge faces the headstock of the lathe, when the tool is clamped and in this case the tool cuts from right to left</a:t>
            </a:r>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endParaRPr lang="en-US" sz="2800"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Title 1"/>
          <p:cNvSpPr txBox="1">
            <a:spLocks/>
          </p:cNvSpPr>
          <p:nvPr/>
        </p:nvSpPr>
        <p:spPr>
          <a:xfrm>
            <a:off x="788936" y="1897617"/>
            <a:ext cx="10576964" cy="1552706"/>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2.1.2 Left cut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tool:</a:t>
            </a:r>
          </a:p>
          <a:p>
            <a:pPr rtl="0"/>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In this case the main cutting edge faces the tailstock of the lathe and consequently the tool cuts from left to right as shown in figure 2.2.</a:t>
            </a:r>
            <a:endParaRPr lang="en-US" sz="2800"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rotWithShape="1">
          <a:blip r:embed="rId2" cstate="print"/>
          <a:srcRect l="36667" t="44010" r="35729" b="32812"/>
          <a:stretch/>
        </p:blipFill>
        <p:spPr>
          <a:xfrm>
            <a:off x="4260631" y="3657712"/>
            <a:ext cx="3778515" cy="2538022"/>
          </a:xfrm>
          <a:prstGeom prst="rect">
            <a:avLst/>
          </a:prstGeom>
        </p:spPr>
      </p:pic>
      <p:sp>
        <p:nvSpPr>
          <p:cNvPr id="7" name="Rectangle 6"/>
          <p:cNvSpPr/>
          <p:nvPr/>
        </p:nvSpPr>
        <p:spPr>
          <a:xfrm>
            <a:off x="4072237" y="6195734"/>
            <a:ext cx="4155305" cy="276999"/>
          </a:xfrm>
          <a:prstGeom prst="rect">
            <a:avLst/>
          </a:prstGeom>
        </p:spPr>
        <p:txBody>
          <a:bodyPr wrap="none">
            <a:spAutoFit/>
          </a:bodyPr>
          <a:lstStyle/>
          <a:p>
            <a:r>
              <a:rPr lang="en-US" sz="1200" b="1" dirty="0"/>
              <a:t>Figure 2.2: Two basic types of single point cutting tools</a:t>
            </a:r>
          </a:p>
        </p:txBody>
      </p:sp>
    </p:spTree>
    <p:extLst>
      <p:ext uri="{BB962C8B-B14F-4D97-AF65-F5344CB8AC3E}">
        <p14:creationId xmlns:p14="http://schemas.microsoft.com/office/powerpoint/2010/main" val="8680762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bg2"/>
                                      </p:to>
                                    </p:animClr>
                                  </p:subTnLst>
                                </p:cTn>
                              </p:par>
                              <p:par>
                                <p:cTn id="10" presetID="42" presetClass="entr" presetSubtype="0" fill="hold" grpId="0"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5">
                                            <p:txEl>
                                              <p:pRg st="0" end="0"/>
                                            </p:txEl>
                                          </p:spTgt>
                                        </p:tgtEl>
                                        <p:attrNameLst>
                                          <p:attrName>ppt_c</p:attrName>
                                        </p:attrNameLst>
                                      </p:cBhvr>
                                      <p:to>
                                        <a:schemeClr val="bg2"/>
                                      </p:to>
                                    </p:animClr>
                                  </p:subTnLst>
                                </p:cTn>
                              </p:par>
                              <p:par>
                                <p:cTn id="22" presetID="42"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5">
                                            <p:txEl>
                                              <p:pRg st="1" end="1"/>
                                            </p:txEl>
                                          </p:spTgt>
                                        </p:tgtEl>
                                        <p:attrNameLst>
                                          <p:attrName>ppt_c</p:attrName>
                                        </p:attrNameLst>
                                      </p:cBhvr>
                                      <p:to>
                                        <a:schemeClr val="tx2"/>
                                      </p:to>
                                    </p:animClr>
                                  </p:subTnLst>
                                </p:cTn>
                              </p:par>
                            </p:childTnLst>
                          </p:cTn>
                        </p:par>
                        <p:par>
                          <p:cTn id="27" fill="hold">
                            <p:stCondLst>
                              <p:cond delay="1000"/>
                            </p:stCondLst>
                            <p:childTnLst>
                              <p:par>
                                <p:cTn id="28" presetID="42"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2" presetClass="entr" presetSubtype="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5" grpId="0" uiExpan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90723" y="460019"/>
            <a:ext cx="10689465" cy="500062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2.1.3 Tool </a:t>
            </a:r>
            <a:r>
              <a:rPr lang="en-US" sz="2800" b="1" dirty="0" smtClean="0">
                <a:ln w="1905"/>
                <a:solidFill>
                  <a:schemeClr val="bg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planes:</a:t>
            </a:r>
          </a:p>
          <a:p>
            <a:pPr rtl="0"/>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To define the tool angles, some reference planes are suggested.</a:t>
            </a:r>
          </a:p>
          <a:p>
            <a:pPr rtl="0"/>
            <a:endPar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r>
              <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a-The </a:t>
            </a:r>
            <a:r>
              <a:rPr lang="en-US" sz="24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basic plane: </a:t>
            </a:r>
            <a:endPar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Is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plane containing the tool base.</a:t>
            </a:r>
          </a:p>
          <a:p>
            <a:pPr rtl="0"/>
            <a:endPar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r>
              <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b-Auxiliary </a:t>
            </a:r>
            <a:r>
              <a:rPr lang="en-US" sz="24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plane of main cutting edge: </a:t>
            </a:r>
            <a:endPar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Is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plane containing the main cutting edge and perpendicular to the basic plane.</a:t>
            </a:r>
          </a:p>
          <a:p>
            <a:pPr rtl="0"/>
            <a:endPar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r>
              <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 </a:t>
            </a:r>
            <a:r>
              <a:rPr lang="en-US" sz="24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Auxiliary plane perpendicular to the projection of main cutting edge: </a:t>
            </a:r>
            <a:endParaRPr lang="en-US" sz="24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rtl="0"/>
            <a:r>
              <a:rPr lang="en-US" sz="2400"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It </a:t>
            </a:r>
            <a:r>
              <a:rPr lang="en-US" sz="2400"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is the plane perpendicular to the projection of the main cutting edge and both planes mentioned above. </a:t>
            </a:r>
          </a:p>
        </p:txBody>
      </p:sp>
      <p:sp>
        <p:nvSpPr>
          <p:cNvPr id="4"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1685287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bg2"/>
                                      </p:to>
                                    </p:animClr>
                                  </p:subTnLst>
                                </p:cTn>
                              </p:par>
                              <p:par>
                                <p:cTn id="10" presetID="42" presetClass="entr" presetSubtype="0" fill="hold" grpId="0"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1000"/>
                                        <p:tgtEl>
                                          <p:spTgt spid="8">
                                            <p:txEl>
                                              <p:pRg st="3" end="3"/>
                                            </p:txEl>
                                          </p:spTgt>
                                        </p:tgtEl>
                                      </p:cBhvr>
                                    </p:animEffect>
                                    <p:anim calcmode="lin" valueType="num">
                                      <p:cBhvr>
                                        <p:cTn id="2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par>
                                <p:cTn id="22" presetID="42" presetClass="entr" presetSubtype="0" fill="hold" grpId="0"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1000"/>
                                        <p:tgtEl>
                                          <p:spTgt spid="8">
                                            <p:txEl>
                                              <p:pRg st="4" end="4"/>
                                            </p:txEl>
                                          </p:spTgt>
                                        </p:tgtEl>
                                      </p:cBhvr>
                                    </p:animEffect>
                                    <p:anim calcmode="lin" valueType="num">
                                      <p:cBhvr>
                                        <p:cTn id="2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1000"/>
                                        <p:tgtEl>
                                          <p:spTgt spid="8">
                                            <p:txEl>
                                              <p:pRg st="6" end="6"/>
                                            </p:txEl>
                                          </p:spTgt>
                                        </p:tgtEl>
                                      </p:cBhvr>
                                    </p:animEffect>
                                    <p:anim calcmode="lin" valueType="num">
                                      <p:cBhvr>
                                        <p:cTn id="32"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8">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tx2"/>
                                      </p:to>
                                    </p:animClr>
                                  </p:subTnLst>
                                </p:cTn>
                              </p:par>
                              <p:par>
                                <p:cTn id="34" presetID="42" presetClass="entr" presetSubtype="0" fill="hold" grpId="0" nodeType="with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fade">
                                      <p:cBhvr>
                                        <p:cTn id="36" dur="1000"/>
                                        <p:tgtEl>
                                          <p:spTgt spid="8">
                                            <p:txEl>
                                              <p:pRg st="7" end="7"/>
                                            </p:txEl>
                                          </p:spTgt>
                                        </p:tgtEl>
                                      </p:cBhvr>
                                    </p:animEffect>
                                    <p:anim calcmode="lin" valueType="num">
                                      <p:cBhvr>
                                        <p:cTn id="3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7" end="7"/>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fade">
                                      <p:cBhvr>
                                        <p:cTn id="43" dur="1000"/>
                                        <p:tgtEl>
                                          <p:spTgt spid="8">
                                            <p:txEl>
                                              <p:pRg st="9" end="9"/>
                                            </p:txEl>
                                          </p:spTgt>
                                        </p:tgtEl>
                                      </p:cBhvr>
                                    </p:animEffect>
                                    <p:anim calcmode="lin" valueType="num">
                                      <p:cBhvr>
                                        <p:cTn id="44"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8">
                                            <p:txEl>
                                              <p:pRg st="9" end="9"/>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9" end="9"/>
                                            </p:txEl>
                                          </p:spTgt>
                                        </p:tgtEl>
                                        <p:attrNameLst>
                                          <p:attrName>ppt_c</p:attrName>
                                        </p:attrNameLst>
                                      </p:cBhvr>
                                      <p:to>
                                        <a:schemeClr val="tx2"/>
                                      </p:to>
                                    </p:animClr>
                                  </p:subTnLst>
                                </p:cTn>
                              </p:par>
                              <p:par>
                                <p:cTn id="46" presetID="42" presetClass="entr" presetSubtype="0" fill="hold" grpId="0" nodeType="withEffect">
                                  <p:stCondLst>
                                    <p:cond delay="0"/>
                                  </p:stCondLst>
                                  <p:childTnLst>
                                    <p:set>
                                      <p:cBhvr>
                                        <p:cTn id="47" dur="1" fill="hold">
                                          <p:stCondLst>
                                            <p:cond delay="0"/>
                                          </p:stCondLst>
                                        </p:cTn>
                                        <p:tgtEl>
                                          <p:spTgt spid="8">
                                            <p:txEl>
                                              <p:pRg st="10" end="10"/>
                                            </p:txEl>
                                          </p:spTgt>
                                        </p:tgtEl>
                                        <p:attrNameLst>
                                          <p:attrName>style.visibility</p:attrName>
                                        </p:attrNameLst>
                                      </p:cBhvr>
                                      <p:to>
                                        <p:strVal val="visible"/>
                                      </p:to>
                                    </p:set>
                                    <p:animEffect transition="in" filter="fade">
                                      <p:cBhvr>
                                        <p:cTn id="48" dur="1000"/>
                                        <p:tgtEl>
                                          <p:spTgt spid="8">
                                            <p:txEl>
                                              <p:pRg st="10" end="10"/>
                                            </p:txEl>
                                          </p:spTgt>
                                        </p:tgtEl>
                                      </p:cBhvr>
                                    </p:animEffect>
                                    <p:anim calcmode="lin" valueType="num">
                                      <p:cBhvr>
                                        <p:cTn id="49"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8">
                                            <p:txEl>
                                              <p:pRg st="10" end="1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10" end="1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46974" y="571538"/>
            <a:ext cx="10576964" cy="88582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lnSpc>
                <a:spcPct val="150000"/>
              </a:lnSpc>
            </a:pPr>
            <a:r>
              <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2.2 Tool </a:t>
            </a:r>
            <a:r>
              <a:rPr lang="en-US" sz="2800" b="1" dirty="0" smtClean="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angles:</a:t>
            </a:r>
            <a:endParaRPr lang="en-US" sz="2800" b="1" dirty="0">
              <a:ln w="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4401834" y="6052193"/>
            <a:ext cx="3267241" cy="276999"/>
          </a:xfrm>
          <a:prstGeom prst="rect">
            <a:avLst/>
          </a:prstGeom>
        </p:spPr>
        <p:txBody>
          <a:bodyPr wrap="none">
            <a:spAutoFit/>
          </a:bodyPr>
          <a:lstStyle/>
          <a:p>
            <a:r>
              <a:rPr lang="en-US" sz="1200" b="1" dirty="0"/>
              <a:t>Figure 2.4: Single point cutting tool angles</a:t>
            </a:r>
          </a:p>
        </p:txBody>
      </p:sp>
      <p:sp>
        <p:nvSpPr>
          <p:cNvPr id="9" name="Title 1"/>
          <p:cNvSpPr txBox="1">
            <a:spLocks/>
          </p:cNvSpPr>
          <p:nvPr/>
        </p:nvSpPr>
        <p:spPr>
          <a:xfrm>
            <a:off x="5731099" y="-388579"/>
            <a:ext cx="5592839" cy="862885"/>
          </a:xfrm>
          <a:prstGeom prst="rect">
            <a:avLst/>
          </a:prstGeom>
        </p:spPr>
        <p:txBody>
          <a:bodyPr vert="horz" lIns="91440" tIns="45720" rIns="91440" bIns="45720" rtlCol="0" anchor="b">
            <a:no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lnSpc>
                <a:spcPct val="200000"/>
              </a:lnSpc>
            </a:pPr>
            <a:r>
              <a:rPr lang="en-US"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CHAPTER TWO</a:t>
            </a:r>
            <a:r>
              <a:rPr lang="ar-SA" sz="14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800" b="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Fundamentals of Metal Cutting</a:t>
            </a:r>
            <a:endParaRPr lang="en-US" sz="20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1797" y="1457362"/>
            <a:ext cx="7907318"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4351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3">
      <a:dk1>
        <a:sysClr val="windowText" lastClr="000000"/>
      </a:dk1>
      <a:lt1>
        <a:sysClr val="window" lastClr="FFFFFF"/>
      </a:lt1>
      <a:dk2>
        <a:srgbClr val="666666"/>
      </a:dk2>
      <a:lt2>
        <a:srgbClr val="002676"/>
      </a:lt2>
      <a:accent1>
        <a:srgbClr val="FF388C"/>
      </a:accent1>
      <a:accent2>
        <a:srgbClr val="B0C9FF"/>
      </a:accent2>
      <a:accent3>
        <a:srgbClr val="9C007F"/>
      </a:accent3>
      <a:accent4>
        <a:srgbClr val="68007F"/>
      </a:accent4>
      <a:accent5>
        <a:srgbClr val="005BD3"/>
      </a:accent5>
      <a:accent6>
        <a:srgbClr val="00349E"/>
      </a:accent6>
      <a:hlink>
        <a:srgbClr val="17BBFD"/>
      </a:hlink>
      <a:folHlink>
        <a:srgbClr val="FF79C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1717</TotalTime>
  <Words>1313</Words>
  <Application>Microsoft Office PowerPoint</Application>
  <PresentationFormat>Custom</PresentationFormat>
  <Paragraphs>156</Paragraphs>
  <Slides>23</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Austin</vt:lpstr>
      <vt:lpstr>معادلة</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Useful links</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Selection of Manufacturing Engineering Processes   By Dr. Saied Darwish (Prof.  Industrial Engineering Department, KSU)</dc:title>
  <dc:creator>Mohammed Ali Elmeligy</dc:creator>
  <cp:lastModifiedBy>User</cp:lastModifiedBy>
  <cp:revision>211</cp:revision>
  <dcterms:created xsi:type="dcterms:W3CDTF">2014-07-08T07:30:00Z</dcterms:created>
  <dcterms:modified xsi:type="dcterms:W3CDTF">2016-02-15T21:08:05Z</dcterms:modified>
</cp:coreProperties>
</file>