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8"/>
  </p:notesMasterIdLst>
  <p:handoutMasterIdLst>
    <p:handoutMasterId r:id="rId9"/>
  </p:handoutMasterIdLst>
  <p:sldIdLst>
    <p:sldId id="293" r:id="rId3"/>
    <p:sldId id="291" r:id="rId4"/>
    <p:sldId id="285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Welcome" id="{E75E278A-FF0E-49A4-B170-79828D63BBAD}">
          <p14:sldIdLst>
            <p14:sldId id="293"/>
            <p14:sldId id="291"/>
            <p14:sldId id="285"/>
            <p14:sldId id="289"/>
            <p14:sldId id="290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D24726"/>
    <a:srgbClr val="404040"/>
    <a:srgbClr val="FF9B45"/>
    <a:srgbClr val="DD462F"/>
    <a:srgbClr val="F8CFB6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214" autoAdjust="0"/>
  </p:normalViewPr>
  <p:slideViewPr>
    <p:cSldViewPr snapToGrid="0">
      <p:cViewPr varScale="1">
        <p:scale>
          <a:sx n="85" d="100"/>
          <a:sy n="85" d="100"/>
        </p:scale>
        <p:origin x="-16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FB51A-E05F-4494-ADA5-A77EAE266FCF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CD1B0D-083E-4DA2-81AD-16B7E971189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74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BF990-2925-42CC-BE18-7E97EEC0BD42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September 06, 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4C974-5669-4F4D-B5F7-AEFAF0EB8F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87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noProof="1" smtClean="0"/>
              <a:t>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noProof="1" smtClean="0"/>
              <a:t>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EE0381-8DAB-46AF-BE10-06DEC2FD9A43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September 06, 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4C974-5669-4F4D-B5F7-AEFAF0EB8F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588A06-22D0-429D-B388-032B994F4FEA}" type="datetime1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312A-CF07-4605-AF1F-1040BB975DC2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10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956D2E-700E-4704-8BA1-2EB7886101CE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September 06, 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A2BDD-D331-44F0-96AA-4FB4ED4970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123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20212-8CDE-4A62-921C-0C6696FF4568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September 06, 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A2BDD-D331-44F0-96AA-4FB4ED4970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02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7D796-8150-4154-A545-979FC0A11C38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September 06, 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A2BDD-D331-44F0-96AA-4FB4ED4970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47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E6199D-0275-474B-B6F6-69CE4E1C7045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September 06, 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A2BDD-D331-44F0-96AA-4FB4ED4970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100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noProof="1" smtClean="0"/>
              <a:t>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noProof="1" smtClean="0"/>
              <a:t>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C92BE-B393-47F2-86C3-1DFE636FE94E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September 06, 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4C974-5669-4F4D-B5F7-AEFAF0EB8F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64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958">
              <a:srgbClr val="D2E3F3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00FA6D-87FC-4028-B800-43A18D1B0049}" type="datetime1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alphaModFix amt="16000"/>
            <a:lum/>
          </a:blip>
          <a:srcRect/>
          <a:stretch>
            <a:fillRect l="90000" t="94000" r="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B24409-0788-44D4-9919-48BAEC8E58E4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September 06, 2018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A2BDD-D331-44F0-96AA-4FB4ED4970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0896600" y="6657945"/>
            <a:ext cx="10881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775E7">
                    <a:lumMod val="50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Dr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775E7">
                    <a:lumMod val="50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Mohamed El-Newehy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4775E7">
                  <a:lumMod val="50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69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/>
          </p:cNvSpPr>
          <p:nvPr/>
        </p:nvSpPr>
        <p:spPr>
          <a:xfrm>
            <a:off x="5181600" y="4800600"/>
            <a:ext cx="6934200" cy="139498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2000"/>
              </a:lnSpc>
              <a:spcBef>
                <a:spcPts val="0"/>
              </a:spcBef>
            </a:pPr>
            <a:r>
              <a:rPr lang="en-US" sz="2800" b="1" cap="none" smtClean="0">
                <a:solidFill>
                  <a:srgbClr val="1909E7"/>
                </a:solidFill>
                <a:effectLst/>
                <a:ea typeface="+mn-ea"/>
                <a:cs typeface="+mn-cs"/>
              </a:rPr>
              <a:t>Dr. Mohamed El-Newehy</a:t>
            </a:r>
            <a:br>
              <a:rPr lang="en-US" sz="2800" b="1" cap="none" smtClean="0">
                <a:solidFill>
                  <a:srgbClr val="1909E7"/>
                </a:solidFill>
                <a:effectLst/>
                <a:ea typeface="+mn-ea"/>
                <a:cs typeface="+mn-cs"/>
              </a:rPr>
            </a:br>
            <a:r>
              <a:rPr lang="en-US" sz="2800" cap="none" smtClean="0">
                <a:solidFill>
                  <a:srgbClr val="191B0E"/>
                </a:solidFill>
                <a:effectLst/>
                <a:latin typeface="Tw Cen MT Condensed" panose="020B0606020104020203" pitchFamily="34" charset="0"/>
                <a:ea typeface="+mn-ea"/>
                <a:cs typeface="+mn-cs"/>
              </a:rPr>
              <a:t>Chemistry Department, College of Science, King Saud University</a:t>
            </a:r>
            <a:r>
              <a:rPr lang="en-US" sz="2000" b="1" i="1" cap="none" smtClean="0">
                <a:solidFill>
                  <a:srgbClr val="191B0E"/>
                </a:solidFill>
                <a:effectLst/>
                <a:latin typeface="Tw Cen MT Condensed" panose="020B0606020104020203" pitchFamily="34" charset="0"/>
                <a:ea typeface="+mn-ea"/>
                <a:cs typeface="+mn-cs"/>
              </a:rPr>
              <a:t/>
            </a:r>
            <a:br>
              <a:rPr lang="en-US" sz="2000" b="1" i="1" cap="none" smtClean="0">
                <a:solidFill>
                  <a:srgbClr val="191B0E"/>
                </a:solidFill>
                <a:effectLst/>
                <a:latin typeface="Tw Cen MT Condensed" panose="020B0606020104020203" pitchFamily="34" charset="0"/>
                <a:ea typeface="+mn-ea"/>
                <a:cs typeface="+mn-cs"/>
              </a:rPr>
            </a:br>
            <a:r>
              <a:rPr lang="en-US" sz="2000" cap="none" smtClean="0">
                <a:solidFill>
                  <a:srgbClr val="1909E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http://fac.ksu.edu.sa/melnewehy/home   </a:t>
            </a:r>
            <a:endParaRPr lang="en-US" sz="2000" cap="none" dirty="0">
              <a:solidFill>
                <a:srgbClr val="1909E7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angle 3"/>
          <p:cNvSpPr txBox="1">
            <a:spLocks/>
          </p:cNvSpPr>
          <p:nvPr/>
        </p:nvSpPr>
        <p:spPr>
          <a:xfrm>
            <a:off x="508000" y="1066800"/>
            <a:ext cx="11277600" cy="3352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70C0"/>
                </a:solidFill>
              </a:rPr>
              <a:t>CHEM 342</a:t>
            </a:r>
            <a:r>
              <a:rPr lang="en-US" sz="4400" b="1" dirty="0" smtClean="0">
                <a:solidFill>
                  <a:srgbClr val="0070C0"/>
                </a:solidFill>
              </a:rPr>
              <a:t/>
            </a:r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Polymers &amp; Petrochemicals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>FOR BSc’s STUDENTS IN CHEMISTRY PROGRAM, COLLEGE OF SCIENCE</a:t>
            </a:r>
            <a:r>
              <a:rPr lang="en-US" sz="2000" i="1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  <a:t/>
            </a:r>
            <a:br>
              <a:rPr lang="en-US" sz="2000" i="1" dirty="0" smtClean="0">
                <a:solidFill>
                  <a:schemeClr val="tx1"/>
                </a:solidFill>
                <a:latin typeface="Tw Cen MT Condensed" panose="020B0606020104020203" pitchFamily="34" charset="0"/>
              </a:rPr>
            </a:br>
            <a:r>
              <a:rPr lang="en-US" sz="1800" b="1" i="1" dirty="0" smtClean="0">
                <a:solidFill>
                  <a:schemeClr val="tx1"/>
                </a:solidFill>
              </a:rPr>
              <a:t/>
            </a:r>
            <a:br>
              <a:rPr lang="en-US" sz="1800" b="1" i="1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rgbClr val="00B050"/>
                </a:solidFill>
                <a:latin typeface="Tw Cen MT Condensed" panose="020B0606020104020203" pitchFamily="34" charset="0"/>
              </a:rPr>
              <a:t>PRE-REQUISITES COURSE;  CHEM 340</a:t>
            </a:r>
            <a:br>
              <a:rPr lang="en-US" sz="3600" dirty="0" smtClean="0">
                <a:solidFill>
                  <a:srgbClr val="00B050"/>
                </a:solidFill>
                <a:latin typeface="Tw Cen MT Condensed" panose="020B0606020104020203" pitchFamily="34" charset="0"/>
              </a:rPr>
            </a:br>
            <a:r>
              <a:rPr lang="en-US" sz="3600" dirty="0" smtClean="0">
                <a:solidFill>
                  <a:srgbClr val="00B050"/>
                </a:solidFill>
                <a:latin typeface="Tw Cen MT Condensed" panose="020B0606020104020203" pitchFamily="34" charset="0"/>
              </a:rPr>
              <a:t>CREDIT HOURS;  </a:t>
            </a:r>
            <a:r>
              <a:rPr lang="en-US" sz="3600" dirty="0">
                <a:solidFill>
                  <a:srgbClr val="00B050"/>
                </a:solidFill>
                <a:latin typeface="Tw Cen MT Condensed" panose="020B0606020104020203" pitchFamily="34" charset="0"/>
              </a:rPr>
              <a:t>2</a:t>
            </a:r>
            <a:r>
              <a:rPr lang="en-US" sz="3600" dirty="0" smtClean="0">
                <a:solidFill>
                  <a:srgbClr val="00B050"/>
                </a:solidFill>
                <a:latin typeface="Tw Cen MT Condensed" panose="020B0606020104020203" pitchFamily="34" charset="0"/>
              </a:rPr>
              <a:t> (</a:t>
            </a:r>
            <a:r>
              <a:rPr lang="en-US" sz="3600" dirty="0">
                <a:solidFill>
                  <a:srgbClr val="00B050"/>
                </a:solidFill>
                <a:latin typeface="Tw Cen MT Condensed" panose="020B0606020104020203" pitchFamily="34" charset="0"/>
              </a:rPr>
              <a:t>2</a:t>
            </a:r>
            <a:r>
              <a:rPr lang="en-US" sz="3600" dirty="0" smtClean="0">
                <a:solidFill>
                  <a:srgbClr val="00B050"/>
                </a:solidFill>
                <a:latin typeface="Tw Cen MT Condensed" panose="020B0606020104020203" pitchFamily="34" charset="0"/>
              </a:rPr>
              <a:t>+0+0)</a:t>
            </a:r>
            <a:endParaRPr lang="en-US" sz="3600" dirty="0">
              <a:latin typeface="Tw Cen MT Condensed" panose="020B0606020104020203" pitchFamily="34" charset="0"/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A2BDD-D331-44F0-96AA-4FB4ED4970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E32D91">
                    <a:shade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32D91">
                  <a:shade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9400" y="228600"/>
            <a:ext cx="1676400" cy="64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54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246645"/>
            <a:ext cx="1119928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>
                <a:solidFill>
                  <a:srgbClr val="1909E7"/>
                </a:solidFill>
                <a:latin typeface="Franklin Gothic Medium" panose="020B0603020102020204" pitchFamily="34" charset="0"/>
              </a:rPr>
              <a:t>Upon successful completion of this course, </a:t>
            </a:r>
            <a:r>
              <a:rPr lang="en-US" sz="2800" b="1" dirty="0" smtClean="0">
                <a:solidFill>
                  <a:srgbClr val="1909E7"/>
                </a:solidFill>
                <a:latin typeface="Franklin Gothic Medium" panose="020B0603020102020204" pitchFamily="34" charset="0"/>
              </a:rPr>
              <a:t>the student will be able to:</a:t>
            </a:r>
            <a:endParaRPr lang="en-US" sz="2800" b="1" dirty="0">
              <a:solidFill>
                <a:srgbClr val="1909E7"/>
              </a:solidFill>
              <a:latin typeface="Franklin Gothic Medium" panose="020B0603020102020204" pitchFamily="34" charset="0"/>
            </a:endParaRPr>
          </a:p>
          <a:p>
            <a:pPr marL="631825" indent="-339725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Learn</a:t>
            </a:r>
            <a:r>
              <a:rPr lang="en-US" sz="2400" b="1" dirty="0" smtClean="0">
                <a:latin typeface="Franklin Gothic Medium" panose="020B0603020102020204" pitchFamily="34" charset="0"/>
              </a:rPr>
              <a:t> the </a:t>
            </a:r>
            <a:r>
              <a:rPr lang="en-US" sz="2400" b="1" dirty="0">
                <a:latin typeface="Franklin Gothic Medium" panose="020B0603020102020204" pitchFamily="34" charset="0"/>
              </a:rPr>
              <a:t>polymer definitions, different classification systems, the stereochemistry of polymers and their physical and chemical properties.</a:t>
            </a:r>
          </a:p>
          <a:p>
            <a:pPr marL="631825" indent="-339725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Learn</a:t>
            </a:r>
            <a:r>
              <a:rPr lang="en-US" sz="2400" b="1" dirty="0" smtClean="0">
                <a:latin typeface="Franklin Gothic Medium" panose="020B0603020102020204" pitchFamily="34" charset="0"/>
              </a:rPr>
              <a:t> the </a:t>
            </a:r>
            <a:r>
              <a:rPr lang="en-US" sz="2400" b="1" dirty="0">
                <a:latin typeface="Franklin Gothic Medium" panose="020B0603020102020204" pitchFamily="34" charset="0"/>
              </a:rPr>
              <a:t>general methods for polymer synthesis (condensation and addition polymerization).</a:t>
            </a:r>
          </a:p>
          <a:p>
            <a:pPr marL="631825" indent="-339725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Learn</a:t>
            </a:r>
            <a:r>
              <a:rPr lang="en-US" sz="2400" b="1" dirty="0" smtClean="0">
                <a:latin typeface="Franklin Gothic Medium" panose="020B0603020102020204" pitchFamily="34" charset="0"/>
              </a:rPr>
              <a:t> what </a:t>
            </a:r>
            <a:r>
              <a:rPr lang="en-US" sz="2400" b="1" dirty="0">
                <a:latin typeface="Franklin Gothic Medium" panose="020B0603020102020204" pitchFamily="34" charset="0"/>
              </a:rPr>
              <a:t>is the copolymerization</a:t>
            </a:r>
            <a:r>
              <a:rPr lang="en-US" sz="2400" b="1" dirty="0" smtClean="0">
                <a:latin typeface="Franklin Gothic Medium" panose="020B0603020102020204" pitchFamily="34" charset="0"/>
              </a:rPr>
              <a:t>.</a:t>
            </a:r>
            <a:endParaRPr lang="en-US" sz="2400" b="1" dirty="0">
              <a:latin typeface="Franklin Gothic Medium" panose="020B0603020102020204" pitchFamily="34" charset="0"/>
            </a:endParaRPr>
          </a:p>
          <a:p>
            <a:pPr marL="631825" indent="-339725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Learn</a:t>
            </a:r>
            <a:r>
              <a:rPr lang="en-US" sz="2400" b="1" dirty="0" smtClean="0">
                <a:latin typeface="Franklin Gothic Medium" panose="020B0603020102020204" pitchFamily="34" charset="0"/>
              </a:rPr>
              <a:t> the </a:t>
            </a:r>
            <a:r>
              <a:rPr lang="en-US" sz="2400" b="1" dirty="0">
                <a:latin typeface="Franklin Gothic Medium" panose="020B0603020102020204" pitchFamily="34" charset="0"/>
              </a:rPr>
              <a:t>different types of polymerization techniques and industrial applications.</a:t>
            </a:r>
          </a:p>
          <a:p>
            <a:pPr marL="631825" indent="-339725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Learn</a:t>
            </a:r>
            <a:r>
              <a:rPr lang="en-US" sz="2400" b="1" dirty="0" smtClean="0">
                <a:latin typeface="Franklin Gothic Medium" panose="020B0603020102020204" pitchFamily="34" charset="0"/>
              </a:rPr>
              <a:t> about </a:t>
            </a:r>
            <a:r>
              <a:rPr lang="en-US" sz="2400" b="1" dirty="0">
                <a:latin typeface="Franklin Gothic Medium" panose="020B0603020102020204" pitchFamily="34" charset="0"/>
              </a:rPr>
              <a:t>oil (origin, composition, importance) and methods of </a:t>
            </a:r>
            <a:r>
              <a:rPr lang="en-US" sz="2400" b="1" dirty="0" smtClean="0">
                <a:latin typeface="Franklin Gothic Medium" panose="020B0603020102020204" pitchFamily="34" charset="0"/>
              </a:rPr>
              <a:t>petrochemicals production.</a:t>
            </a:r>
            <a:endParaRPr lang="en-US" sz="2400" b="1" dirty="0">
              <a:latin typeface="Franklin Gothic Medium" panose="020B0603020102020204" pitchFamily="34" charset="0"/>
            </a:endParaRPr>
          </a:p>
          <a:p>
            <a:pPr marL="631825" indent="-339725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Learn</a:t>
            </a:r>
            <a:r>
              <a:rPr lang="en-US" sz="2400" b="1" dirty="0" smtClean="0">
                <a:latin typeface="Franklin Gothic Medium" panose="020B0603020102020204" pitchFamily="34" charset="0"/>
              </a:rPr>
              <a:t> about </a:t>
            </a:r>
            <a:r>
              <a:rPr lang="en-US" sz="2400" b="1" dirty="0">
                <a:latin typeface="Franklin Gothic Medium" panose="020B0603020102020204" pitchFamily="34" charset="0"/>
              </a:rPr>
              <a:t>composition and petrochemicals from natural gas</a:t>
            </a:r>
            <a:r>
              <a:rPr lang="en-US" sz="2400" b="1" dirty="0" smtClean="0">
                <a:latin typeface="Franklin Gothic Medium" panose="020B0603020102020204" pitchFamily="34" charset="0"/>
              </a:rPr>
              <a:t>.</a:t>
            </a:r>
            <a:endParaRPr lang="en-US" sz="2400" b="1" dirty="0">
              <a:latin typeface="Franklin Gothic Medium" panose="020B06030201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6400" y="609453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b="1" dirty="0">
                <a:solidFill>
                  <a:srgbClr val="454551"/>
                </a:solidFill>
                <a:latin typeface="Franklin Gothic Medium" panose="020B0603020102020204"/>
              </a:rPr>
              <a:t>COURSE OBJECTIVES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rgbClr val="45455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Franklin Gothic Medium" panose="020B06030201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7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6401" y="1374105"/>
            <a:ext cx="1124610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arenR"/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 and definitions,</a:t>
            </a:r>
          </a:p>
          <a:p>
            <a:pPr marL="457200" algn="just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 </a:t>
            </a:r>
            <a:r>
              <a:rPr lang="en-US" sz="2400" b="1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 for Polymer Synthesis; Condensation polymerization and Addition polymerization</a:t>
            </a: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400" b="1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</a:t>
            </a: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400" b="1" u="sng" dirty="0" smtClean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(10 hours)</a:t>
            </a:r>
            <a:endParaRPr lang="en-US" sz="2400" b="1" u="sng" dirty="0">
              <a:solidFill>
                <a:srgbClr val="3333FF"/>
              </a:solidFill>
              <a:highlight>
                <a:srgbClr val="FFFF00"/>
              </a:highlight>
              <a:latin typeface="Franklin Gothic Medium" panose="020B06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 algn="ctr">
              <a:spcAft>
                <a:spcPts val="1200"/>
              </a:spcAft>
              <a:defRPr/>
            </a:pPr>
            <a:r>
              <a:rPr lang="ar-SA" sz="2800" b="1" i="1" u="sng" dirty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b="1" i="1" u="sng" baseline="30000" dirty="0" err="1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2800" b="1" i="1" u="sng" dirty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Midterm Exam</a:t>
            </a:r>
            <a:endParaRPr lang="en-US" sz="2800" dirty="0">
              <a:solidFill>
                <a:srgbClr val="FF0000"/>
              </a:solidFill>
              <a:latin typeface="Franklin Gothic Medium" panose="020B06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 </a:t>
            </a:r>
            <a:r>
              <a:rPr lang="en-US" sz="2400" b="1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polymerization techniques and applications.</a:t>
            </a: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2400" b="1" u="sng" dirty="0" smtClean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 </a:t>
            </a:r>
            <a:r>
              <a:rPr lang="en-US" sz="2400" b="1" u="sng" dirty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hours)</a:t>
            </a:r>
            <a:endParaRPr lang="en-US" sz="2400" b="1" u="sng" dirty="0" smtClean="0">
              <a:solidFill>
                <a:srgbClr val="3333FF"/>
              </a:solidFill>
              <a:highlight>
                <a:srgbClr val="FFFF00"/>
              </a:highlight>
              <a:latin typeface="Franklin Gothic Medium" panose="020B06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1313" indent="-341313" algn="just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Copolymerization</a:t>
            </a:r>
            <a:r>
              <a:rPr lang="en-US" sz="2400" b="1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</a:t>
            </a:r>
            <a:r>
              <a:rPr lang="en-US" sz="2400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400" b="1" u="sng" dirty="0" smtClean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 hours)</a:t>
            </a:r>
            <a:endParaRPr lang="en-US" sz="2400" dirty="0" smtClean="0">
              <a:solidFill>
                <a:srgbClr val="3333FF"/>
              </a:solidFill>
              <a:latin typeface="Franklin Gothic Medium" panose="020B06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Degradation and stabilization of polymers</a:t>
            </a:r>
            <a:r>
              <a:rPr lang="en-US" sz="2400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			</a:t>
            </a:r>
            <a:r>
              <a:rPr lang="en-US" sz="2400" b="1" u="sng" dirty="0" smtClean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</a:t>
            </a:r>
            <a:r>
              <a:rPr lang="en-US" sz="2400" b="1" u="sng" dirty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hours</a:t>
            </a:r>
            <a:r>
              <a:rPr lang="en-US" sz="2400" b="1" u="sng" dirty="0" smtClean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3333FF"/>
              </a:solidFill>
              <a:latin typeface="Franklin Gothic Medium" panose="020B06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1313" indent="-341313" algn="just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Petroleum and petrochemicals from benzene, toluene and xylene</a:t>
            </a:r>
            <a:r>
              <a:rPr lang="ar-SA" sz="2400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400" b="1" u="sng" dirty="0" smtClean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</a:t>
            </a:r>
            <a:r>
              <a:rPr lang="en-US" sz="2400" b="1" u="sng" dirty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hours</a:t>
            </a:r>
            <a:r>
              <a:rPr lang="en-US" sz="2400" b="1" u="sng" dirty="0" smtClean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1313" lvl="1" indent="-341313" algn="ctr">
              <a:spcAft>
                <a:spcPts val="1200"/>
              </a:spcAft>
              <a:defRPr/>
            </a:pPr>
            <a:r>
              <a:rPr lang="en-US" sz="2800" b="1" i="1" u="sng" dirty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i="1" u="sng" baseline="30000" dirty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800" b="1" i="1" u="sng" dirty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Midterm </a:t>
            </a:r>
            <a:r>
              <a:rPr lang="en-US" sz="2800" b="1" i="1" u="sng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</a:t>
            </a:r>
            <a:endParaRPr lang="en-US" sz="2400" b="1" u="sng" dirty="0">
              <a:solidFill>
                <a:srgbClr val="3333FF"/>
              </a:solidFill>
              <a:highlight>
                <a:srgbClr val="FFFF00"/>
              </a:highlight>
              <a:latin typeface="Franklin Gothic Medium" panose="020B0603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 algn="just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6) Petrochemicals from natural gas.</a:t>
            </a:r>
            <a:r>
              <a:rPr lang="en-US" sz="2400" dirty="0" smtClean="0">
                <a:solidFill>
                  <a:srgbClr val="3333FF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</a:t>
            </a:r>
            <a:r>
              <a:rPr lang="en-US" sz="2400" b="1" u="sng" dirty="0" smtClean="0">
                <a:solidFill>
                  <a:srgbClr val="3333FF"/>
                </a:solidFill>
                <a:highlight>
                  <a:srgbClr val="FFFF00"/>
                </a:highlight>
                <a:latin typeface="Franklin Gothic Medium" panose="020B0603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 hours)</a:t>
            </a:r>
            <a:endParaRPr lang="en-US" sz="2400" b="1" i="1" u="sng" dirty="0">
              <a:solidFill>
                <a:srgbClr val="FF0000"/>
              </a:solidFill>
              <a:highlight>
                <a:srgbClr val="FFFF00"/>
              </a:highlight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>
                <a:latin typeface="Franklin Gothic Medium" panose="020B0603020102020204" pitchFamily="34" charset="0"/>
              </a:rPr>
              <a:pPr/>
              <a:t>3</a:t>
            </a:fld>
            <a:endParaRPr lang="en-US">
              <a:latin typeface="Franklin Gothic Medium" panose="020B06030201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6400" y="609453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45455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Franklin Gothic Medium" panose="020B0603020102020204"/>
                <a:ea typeface="+mj-ea"/>
                <a:cs typeface="+mj-cs"/>
              </a:rPr>
              <a:t>Topics to be Covered 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rgbClr val="45455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Franklin Gothic Medium" panose="020B06030201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9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0891" y="1598206"/>
            <a:ext cx="10750732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defTabSz="5746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AutoNum type="arabicParenR"/>
              <a:defRPr/>
            </a:pPr>
            <a:r>
              <a:rPr lang="en-US" sz="2400" b="1" i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Fundamentals </a:t>
            </a:r>
            <a:r>
              <a:rPr lang="en-US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Polymerization, </a:t>
            </a:r>
            <a:r>
              <a:rPr lang="en-US" sz="2400" b="1" i="1" dirty="0" err="1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Broja</a:t>
            </a:r>
            <a:r>
              <a:rPr lang="en-US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M Mandal, World Scientific, </a:t>
            </a:r>
            <a:r>
              <a:rPr lang="en-US" sz="2400" b="1" i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2013.</a:t>
            </a:r>
          </a:p>
          <a:p>
            <a:pPr marL="457200" indent="-457200" algn="just" defTabSz="5746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AutoNum type="arabicParenR"/>
              <a:defRPr/>
            </a:pPr>
            <a:r>
              <a:rPr lang="en-US" sz="2400" b="1" i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Polymer </a:t>
            </a:r>
            <a:r>
              <a:rPr lang="en-US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Chemistry, </a:t>
            </a:r>
            <a:r>
              <a:rPr lang="en-US" sz="2400" b="1" i="1" dirty="0" err="1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Koltzenburg</a:t>
            </a:r>
            <a:r>
              <a:rPr lang="en-US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Sebastian, </a:t>
            </a:r>
            <a:r>
              <a:rPr lang="en-US" sz="2400" b="1" i="1" dirty="0" err="1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Maskos</a:t>
            </a:r>
            <a:r>
              <a:rPr lang="en-US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Michael, </a:t>
            </a:r>
            <a:r>
              <a:rPr lang="en-US" sz="2400" b="1" i="1" dirty="0" err="1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Nuyken</a:t>
            </a:r>
            <a:r>
              <a:rPr lang="en-US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Oskar, Springer, </a:t>
            </a:r>
            <a:r>
              <a:rPr lang="en-US" sz="2400" b="1" i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2017.</a:t>
            </a:r>
          </a:p>
          <a:p>
            <a:pPr marL="457200" indent="-457200" algn="just" defTabSz="5746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AutoNum type="arabicParenR"/>
              <a:defRPr/>
            </a:pPr>
            <a:r>
              <a:rPr lang="en-US" sz="2400" b="1" i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Textbook </a:t>
            </a:r>
            <a:r>
              <a:rPr lang="en-US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Polymer Science, Fred W. </a:t>
            </a:r>
            <a:r>
              <a:rPr lang="en-US" sz="2400" b="1" i="1" dirty="0" err="1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Billmeyer</a:t>
            </a:r>
            <a:r>
              <a:rPr lang="en-US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400" b="1" i="1" baseline="30000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rd</a:t>
            </a:r>
            <a:r>
              <a:rPr lang="en-US" sz="2400" b="1" i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1984.</a:t>
            </a:r>
          </a:p>
          <a:p>
            <a:pPr marL="346075" indent="-346075" algn="just" rt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SA" sz="2400" b="1" i="1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4) كتاب </a:t>
            </a:r>
            <a:r>
              <a:rPr lang="ar-SA" sz="2400" b="1" i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الصناعات البترولية والبتروكيماوية -  للدكتور سالم بن سليم الذياب – ردمك 277-27-9960 ، 1423 هـ</a:t>
            </a:r>
            <a:endParaRPr lang="en-US" sz="2400" b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6400" y="609453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b="1" dirty="0">
                <a:solidFill>
                  <a:srgbClr val="454551"/>
                </a:solidFill>
                <a:latin typeface="Franklin Gothic Medium" panose="020B0603020102020204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xmlns="" val="4399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2369520"/>
              </p:ext>
            </p:extLst>
          </p:nvPr>
        </p:nvGraphicFramePr>
        <p:xfrm>
          <a:off x="521207" y="1684162"/>
          <a:ext cx="11127319" cy="384048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531931">
                  <a:extLst>
                    <a:ext uri="{9D8B030D-6E8A-4147-A177-3AD203B41FA5}">
                      <a16:colId xmlns:a16="http://schemas.microsoft.com/office/drawing/2014/main" xmlns="" val="2930485599"/>
                    </a:ext>
                  </a:extLst>
                </a:gridCol>
                <a:gridCol w="5166117">
                  <a:extLst>
                    <a:ext uri="{9D8B030D-6E8A-4147-A177-3AD203B41FA5}">
                      <a16:colId xmlns:a16="http://schemas.microsoft.com/office/drawing/2014/main" xmlns="" val="3946197067"/>
                    </a:ext>
                  </a:extLst>
                </a:gridCol>
                <a:gridCol w="2123330">
                  <a:extLst>
                    <a:ext uri="{9D8B030D-6E8A-4147-A177-3AD203B41FA5}">
                      <a16:colId xmlns:a16="http://schemas.microsoft.com/office/drawing/2014/main" xmlns="" val="1969660004"/>
                    </a:ext>
                  </a:extLst>
                </a:gridCol>
                <a:gridCol w="3305941">
                  <a:extLst>
                    <a:ext uri="{9D8B030D-6E8A-4147-A177-3AD203B41FA5}">
                      <a16:colId xmlns:a16="http://schemas.microsoft.com/office/drawing/2014/main" xmlns="" val="3313259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27305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en-US" sz="240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Assessment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task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7305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Week Due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7305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Proportion of Total Assessment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3865486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1.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  <a:ea typeface="+mn-ea"/>
                        </a:rPr>
                        <a:t>Homework</a:t>
                      </a:r>
                      <a:r>
                        <a:rPr lang="en-US" sz="2400" baseline="0" dirty="0" smtClean="0">
                          <a:effectLst/>
                          <a:latin typeface="Franklin Gothic Medium" panose="020B0603020102020204" pitchFamily="34" charset="0"/>
                          <a:ea typeface="+mn-ea"/>
                        </a:rPr>
                        <a:t> and Research project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14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10 </a:t>
                      </a:r>
                      <a:r>
                        <a:rPr lang="en-US" sz="2400" dirty="0">
                          <a:effectLst/>
                          <a:latin typeface="Franklin Gothic Medium" panose="020B0603020102020204" pitchFamily="34" charset="0"/>
                        </a:rPr>
                        <a:t>%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82354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2.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Quizzes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4, 8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10 </a:t>
                      </a:r>
                      <a:r>
                        <a:rPr lang="en-US" sz="2400" dirty="0">
                          <a:effectLst/>
                          <a:latin typeface="Franklin Gothic Medium" panose="020B0603020102020204" pitchFamily="34" charset="0"/>
                        </a:rPr>
                        <a:t>%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8102699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4.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>
                          <a:effectLst/>
                          <a:latin typeface="Franklin Gothic Medium" panose="020B0603020102020204" pitchFamily="34" charset="0"/>
                        </a:rPr>
                        <a:t>1</a:t>
                      </a:r>
                      <a:r>
                        <a:rPr lang="en-US" sz="2400" baseline="30000">
                          <a:effectLst/>
                          <a:latin typeface="Franklin Gothic Medium" panose="020B0603020102020204" pitchFamily="34" charset="0"/>
                        </a:rPr>
                        <a:t>st</a:t>
                      </a:r>
                      <a:r>
                        <a:rPr lang="en-US" sz="2400">
                          <a:effectLst/>
                          <a:latin typeface="Franklin Gothic Medium" panose="020B0603020102020204" pitchFamily="34" charset="0"/>
                        </a:rPr>
                        <a:t> Midterm exam </a:t>
                      </a:r>
                      <a:endParaRPr lang="en-US" sz="240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20 </a:t>
                      </a:r>
                      <a:r>
                        <a:rPr lang="en-US" sz="2400" dirty="0">
                          <a:effectLst/>
                          <a:latin typeface="Franklin Gothic Medium" panose="020B0603020102020204" pitchFamily="34" charset="0"/>
                        </a:rPr>
                        <a:t>%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8781983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5.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>
                          <a:effectLst/>
                          <a:latin typeface="Franklin Gothic Medium" panose="020B0603020102020204" pitchFamily="34" charset="0"/>
                        </a:rPr>
                        <a:t>2</a:t>
                      </a:r>
                      <a:r>
                        <a:rPr lang="en-US" sz="2400" baseline="30000">
                          <a:effectLst/>
                          <a:latin typeface="Franklin Gothic Medium" panose="020B0603020102020204" pitchFamily="34" charset="0"/>
                        </a:rPr>
                        <a:t>nd</a:t>
                      </a:r>
                      <a:r>
                        <a:rPr lang="en-US" sz="2400">
                          <a:effectLst/>
                          <a:latin typeface="Franklin Gothic Medium" panose="020B0603020102020204" pitchFamily="34" charset="0"/>
                        </a:rPr>
                        <a:t> Midterm exam </a:t>
                      </a:r>
                      <a:endParaRPr lang="en-US" sz="240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10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effectLst/>
                          <a:latin typeface="Franklin Gothic Medium" panose="020B0603020102020204" pitchFamily="34" charset="0"/>
                        </a:rPr>
                        <a:t>20 </a:t>
                      </a:r>
                      <a:r>
                        <a:rPr lang="en-US" sz="2400" dirty="0">
                          <a:effectLst/>
                          <a:latin typeface="Franklin Gothic Medium" panose="020B0603020102020204" pitchFamily="34" charset="0"/>
                        </a:rPr>
                        <a:t>%</a:t>
                      </a:r>
                      <a:endParaRPr lang="en-US" sz="2400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9476288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 smtClean="0">
                          <a:effectLst/>
                          <a:latin typeface="Franklin Gothic Medium" panose="020B0603020102020204" pitchFamily="34" charset="0"/>
                        </a:rPr>
                        <a:t>6.</a:t>
                      </a:r>
                      <a:endParaRPr lang="en-US" sz="2400" b="1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>
                          <a:effectLst/>
                          <a:latin typeface="Franklin Gothic Medium" panose="020B0603020102020204" pitchFamily="34" charset="0"/>
                        </a:rPr>
                        <a:t>Final exam</a:t>
                      </a:r>
                      <a:endParaRPr lang="en-US" sz="2400" b="1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 smtClean="0">
                          <a:effectLst/>
                          <a:latin typeface="Franklin Gothic Medium" panose="020B06030201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sz="2400" b="1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>
                          <a:effectLst/>
                          <a:latin typeface="Franklin Gothic Medium" panose="020B0603020102020204" pitchFamily="34" charset="0"/>
                        </a:rPr>
                        <a:t>40 %</a:t>
                      </a:r>
                      <a:endParaRPr lang="en-US" sz="2400" b="1" dirty="0">
                        <a:effectLst/>
                        <a:latin typeface="Franklin Gothic Medium" panose="020B0603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0074966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1207" y="622985"/>
            <a:ext cx="11127319" cy="64008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Franklin Gothic Medium" panose="020B0603020102020204" pitchFamily="34" charset="0"/>
              </a:rPr>
              <a:t>Schedule of Assessment Tasks During the Semester</a:t>
            </a:r>
          </a:p>
        </p:txBody>
      </p:sp>
    </p:spTree>
    <p:extLst>
      <p:ext uri="{BB962C8B-B14F-4D97-AF65-F5344CB8AC3E}">
        <p14:creationId xmlns:p14="http://schemas.microsoft.com/office/powerpoint/2010/main" xmlns="" val="38928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 to PowerPoint_Win32_new.potx" id="{95F22252-1276-4CE0-B5B2-7173AC23E7C1}" vid="{5251F4FC-9BFF-4FAA-9D53-CA3325573799}"/>
    </a:ext>
  </a:extLst>
</a:theme>
</file>

<file path=ppt/theme/theme2.xml><?xml version="1.0" encoding="utf-8"?>
<a:theme xmlns:a="http://schemas.openxmlformats.org/drawingml/2006/main" name="2_Trek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PowerPoint(3)</Template>
  <TotalTime>598</TotalTime>
  <Words>245</Words>
  <Application>Microsoft Office PowerPoint</Application>
  <PresentationFormat>Custom</PresentationFormat>
  <Paragraphs>58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WelcomeDoc</vt:lpstr>
      <vt:lpstr>2_Trek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fasmari</cp:lastModifiedBy>
  <cp:revision>59</cp:revision>
  <dcterms:created xsi:type="dcterms:W3CDTF">2018-06-25T10:26:11Z</dcterms:created>
  <dcterms:modified xsi:type="dcterms:W3CDTF">2018-09-06T06:13:41Z</dcterms:modified>
  <cp:version/>
</cp:coreProperties>
</file>