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83" r:id="rId2"/>
    <p:sldId id="285" r:id="rId3"/>
    <p:sldId id="286" r:id="rId4"/>
    <p:sldId id="287" r:id="rId5"/>
    <p:sldId id="288" r:id="rId6"/>
    <p:sldId id="289" r:id="rId7"/>
    <p:sldId id="29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83"/>
            <p14:sldId id="285"/>
            <p14:sldId id="286"/>
            <p14:sldId id="287"/>
            <p14:sldId id="288"/>
            <p14:sldId id="289"/>
            <p14:sldId id="290"/>
          </p14:sldIdLst>
        </p14:section>
        <p14:section name="Design, Morph, Annotate, Work Together, Tell Me" id="{B9B51309-D148-4332-87C2-07BE32FBCA3B}">
          <p14:sldIdLst/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214" autoAdjust="0"/>
  </p:normalViewPr>
  <p:slideViewPr>
    <p:cSldViewPr snapToGrid="0">
      <p:cViewPr varScale="1">
        <p:scale>
          <a:sx n="78" d="100"/>
          <a:sy n="78" d="100"/>
        </p:scale>
        <p:origin x="120" y="7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78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588A06-22D0-429D-B388-032B994F4FEA}" type="datetime1">
              <a:rPr lang="en-US" smtClean="0"/>
              <a:t>7/2/2018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6312A-CF07-4605-AF1F-1040BB975DC2}" type="datetime1">
              <a:rPr lang="en-US" smtClean="0"/>
              <a:t>7/2/2018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12B2-4FB3-489F-A189-74144EEB96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0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Third level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600FA6D-87FC-4028-B800-43A18D1B0049}" type="datetime1">
              <a:rPr lang="en-US" smtClean="0"/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Rectangle 2"/>
          <p:cNvSpPr txBox="1">
            <a:spLocks/>
          </p:cNvSpPr>
          <p:nvPr/>
        </p:nvSpPr>
        <p:spPr>
          <a:xfrm>
            <a:off x="1496290" y="1298864"/>
            <a:ext cx="8866736" cy="4231496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</a:pPr>
            <a:endParaRPr lang="en-US" altLang="en-US" sz="400" dirty="0" smtClean="0">
              <a:latin typeface="+mj-lt"/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4000" b="1" dirty="0" smtClean="0">
                <a:solidFill>
                  <a:srgbClr val="FF0000"/>
                </a:solidFill>
                <a:cs typeface="Times New Roman" pitchFamily="18" charset="0"/>
              </a:rPr>
              <a:t>Fundamentals of Organic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Chemistry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3600" b="1" dirty="0" smtClean="0">
                <a:solidFill>
                  <a:srgbClr val="0033CC"/>
                </a:solidFill>
              </a:rPr>
              <a:t>CHEM 109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800" b="1" i="1" dirty="0" smtClean="0">
                <a:solidFill>
                  <a:srgbClr val="FF0000"/>
                </a:solidFill>
                <a:latin typeface="+mj-lt"/>
              </a:rPr>
              <a:t>For Students of Health Colleges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400" b="1" dirty="0" smtClean="0">
                <a:solidFill>
                  <a:srgbClr val="0033CC"/>
                </a:solidFill>
                <a:latin typeface="+mj-lt"/>
              </a:rPr>
              <a:t>Credit hrs.: (2+1) </a:t>
            </a:r>
            <a:endParaRPr lang="en-US" altLang="en-US" sz="2400" dirty="0" smtClean="0">
              <a:solidFill>
                <a:srgbClr val="0033CC"/>
              </a:solidFill>
              <a:latin typeface="+mj-lt"/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3200" b="1" i="1" dirty="0" smtClean="0">
                <a:solidFill>
                  <a:srgbClr val="00B050"/>
                </a:solidFill>
                <a:latin typeface="+mj-lt"/>
              </a:rPr>
              <a:t>King Saud University</a:t>
            </a:r>
            <a:endParaRPr lang="en-US" altLang="en-US" sz="3200" b="1" dirty="0" smtClean="0">
              <a:solidFill>
                <a:srgbClr val="00B050"/>
              </a:solidFill>
              <a:latin typeface="+mj-lt"/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800" b="1" dirty="0" smtClean="0">
                <a:solidFill>
                  <a:srgbClr val="00B050"/>
                </a:solidFill>
                <a:latin typeface="+mj-lt"/>
              </a:rPr>
              <a:t>College of Science, Chemistry Department</a:t>
            </a:r>
            <a:endParaRPr lang="en-US" altLang="en-US" sz="28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257" y="6013330"/>
            <a:ext cx="8882743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Syllabus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25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4971737" y="368300"/>
            <a:ext cx="21723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+mj-lt"/>
              </a:rPr>
              <a:t>Syllabus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363444"/>
            <a:ext cx="115062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Introduction</a:t>
            </a:r>
            <a:endParaRPr lang="en-US" sz="2000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Types of chemical bonds: (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Ionic and covalent bonds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 - Atomic and molecular orbital: (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sigma and pi bond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 - Hybridization (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sp</a:t>
            </a:r>
            <a:r>
              <a:rPr lang="en-US" i="1" baseline="300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sp</a:t>
            </a:r>
            <a:r>
              <a:rPr lang="en-US" i="1" baseline="300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i="1" baseline="300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sp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 - Inductive effect, polarization, and Stability of </a:t>
            </a:r>
            <a:r>
              <a:rPr lang="en-US" dirty="0" smtClean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carbocation's 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- Classification of organic compounds and functional groups - Types of chemical reactions: (Substitution (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Free radical - electrophilic - nucleophilic), Elimination, Oxidation and reduction reactions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b="1" u="sng" dirty="0"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Lectures (2</a:t>
            </a:r>
            <a:r>
              <a:rPr lang="en-US" b="1" u="sng" dirty="0" smtClean="0"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en-US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Aliphatic </a:t>
            </a:r>
            <a:r>
              <a:rPr lang="en-US" sz="2000" b="1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Hydrocarbons</a:t>
            </a:r>
            <a:endParaRPr lang="en-US" sz="2000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Classes of hydrocarbons: (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saturated and unsaturated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 – Nomenclature: (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IUPAC and common names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 – Isomerism: (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Structural and Geometrical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 - Physical properties of aliphatic hydrocarbons - Preparation of saturated hydrocarbons (Alkanes): (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Hydrogenation of unsaturated hydrocarbons - Hydrolysis of alkyl Grignard reagent - Reaction of lithium </a:t>
            </a:r>
            <a:r>
              <a:rPr lang="en-US" i="1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dialkyl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cuprates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with alkyl halides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 - Reactions of saturated hydrocarbons: (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Halogenations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 - Preparation of Unsaturated hydrocarbons: (Alkenes and Alkynes): (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Elimination reactions (Dehydration, </a:t>
            </a:r>
            <a:r>
              <a:rPr lang="en-US" i="1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dehydrohalogenation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and dehalogenation reactions) and </a:t>
            </a:r>
            <a:r>
              <a:rPr lang="en-US" i="1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Saytzeff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rule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 - Reactions of Unsaturated hydrocarbons: (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Electrophilic addition reactions (Markovnikov's rule), hydrogenation</a:t>
            </a:r>
            <a:r>
              <a:rPr lang="en-US" i="1" baseline="-250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halogenation, </a:t>
            </a:r>
            <a:r>
              <a:rPr lang="en-US" i="1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hydrohalogenation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and hydration - Oxidation reactions - Acidity of alkynes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u="sng" dirty="0"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Lectures (4</a:t>
            </a:r>
            <a:r>
              <a:rPr lang="en-US" b="1" u="sng" dirty="0" smtClean="0"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12B2-4FB3-489F-A189-74144EEB969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7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1145210"/>
            <a:ext cx="11430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Aromatic </a:t>
            </a:r>
            <a:r>
              <a:rPr lang="en-US" sz="2000" b="1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compounds</a:t>
            </a:r>
            <a:endParaRPr lang="en-US" sz="2000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Aromaticity: structure and bonding requirements and </a:t>
            </a:r>
            <a:r>
              <a:rPr lang="en-US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Hückel's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rule - Nomenclature of aromatic compounds - Electrophilic aromatic substitution reactions: (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Alkylation, acylation, halogenations, nitration and </a:t>
            </a:r>
            <a:r>
              <a:rPr lang="en-US" i="1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sulfonation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 - Effects of substituents on electrophilic aromatic substitution reactions - Side-chain reactions: (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Oxidation of </a:t>
            </a:r>
            <a:r>
              <a:rPr lang="en-US" i="1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alkylbenzenes</a:t>
            </a:r>
            <a:r>
              <a:rPr lang="en-US" dirty="0" smtClean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en-US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b="1" u="sng" dirty="0"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Lectures (2</a:t>
            </a:r>
            <a:r>
              <a:rPr lang="en-US" b="1" u="sng" dirty="0" smtClean="0"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en-US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Alcohols</a:t>
            </a:r>
            <a:r>
              <a:rPr lang="en-US" sz="2000" b="1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Phenols and Ethers</a:t>
            </a:r>
            <a:endParaRPr lang="en-US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Structure, classifications and nomenclature - Physical properties - Preparation of alcohols and phenols: (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Hydration of alkenes - Nucleophilic substitution reaction of alkyl halides - Reduction of aldehydes, ketones and acids - Addition of Grignard compounds to aldehydes and ketones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 - Preparation of Phenols: (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Benzene sulfonic acids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 - Preparation of ethers (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Williamson synthesis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 - Reactions of Alcohols, Phenols and Ethers: (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Salt formation of alcohols and phenols (Acidity of phenols and Reaction of Alcohols with Sodium metal) - Reactions of Alcohols and Ethers with Hydrogen halides - Conversion of Alcohols to alkyl halides - Oxidation of alcohols - Electrophilic substitution reactions of phenols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 - Alcohols with More Than One Hydroxyl Group; glycols.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b="1" u="sng" dirty="0"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Lectures (4</a:t>
            </a:r>
            <a:r>
              <a:rPr lang="en-US" b="1" u="sng" dirty="0" smtClean="0"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en-US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ctr">
              <a:spcBef>
                <a:spcPts val="0"/>
              </a:spcBef>
              <a:spcAft>
                <a:spcPts val="0"/>
              </a:spcAft>
              <a:buSzPts val="1000"/>
              <a:tabLst>
                <a:tab pos="914400" algn="l"/>
              </a:tabLst>
              <a:defRPr/>
            </a:pPr>
            <a:r>
              <a:rPr lang="ar-SA" sz="2800" b="1" i="1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b="1" i="1" u="sng" baseline="30000" dirty="0" err="1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US" sz="2800" b="1" i="1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Midterm Exam</a:t>
            </a:r>
            <a:endParaRPr lang="en-US" sz="2800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12B2-4FB3-489F-A189-74144EEB969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4971737" y="368300"/>
            <a:ext cx="21723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+mj-lt"/>
              </a:rPr>
              <a:t>Syllabus</a:t>
            </a:r>
          </a:p>
        </p:txBody>
      </p:sp>
    </p:spTree>
    <p:extLst>
      <p:ext uri="{BB962C8B-B14F-4D97-AF65-F5344CB8AC3E}">
        <p14:creationId xmlns:p14="http://schemas.microsoft.com/office/powerpoint/2010/main" val="297996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2851" y="1168400"/>
            <a:ext cx="115824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Aldehydes </a:t>
            </a:r>
            <a:r>
              <a:rPr lang="en-US" sz="2000" b="1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Ketones</a:t>
            </a:r>
            <a:endParaRPr lang="en-US" sz="2000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Structure and Nomenclature - Physical properties - Preparation of aldehydes and ketones: (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Hydration of alkynes - </a:t>
            </a:r>
            <a:r>
              <a:rPr lang="en-US" i="1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Ozonolysis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of alkynes - </a:t>
            </a:r>
            <a:r>
              <a:rPr lang="en-US" i="1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Friedel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-Crafts acylation - Oxidation of alcohols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 - Reactions of aldehydes and ketones: (</a:t>
            </a:r>
            <a:r>
              <a:rPr lang="en-US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Nucleophilic addition reaction (addition of hydrogen cyanide, Reduction, Grignard addition, addition of Alcohol (hemiacetal and </a:t>
            </a:r>
            <a:r>
              <a:rPr lang="en-US" i="1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acetal</a:t>
            </a:r>
            <a:r>
              <a:rPr lang="en-US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Formation), addition of ammonia and amine derivatives</a:t>
            </a:r>
            <a:r>
              <a:rPr lang="en-US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ar-SA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.</a:t>
            </a:r>
            <a:endParaRPr lang="en-US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b="1" u="sng" dirty="0"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Lectures (3</a:t>
            </a:r>
            <a:r>
              <a:rPr lang="en-US" b="1" u="sng" dirty="0" smtClean="0"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en-US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Carbohydrates</a:t>
            </a:r>
            <a:endParaRPr lang="en-US" sz="2000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Definitions and Classification (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monosaccharides, disaccharides and polysaccharides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 – Monosaccharides: (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Nomenclature - Structure (Optical isomerism, cyclic structure, Fischer Projection, Haworth Formulas)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 - Reactions of Monosaccharides: (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Reduction and oxidation of monosaccharides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 – Disaccharides: (Maltose, </a:t>
            </a:r>
            <a:r>
              <a:rPr lang="en-US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Cellobiose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Sucrose and Lactose) – Polysaccharides: (Cellulose and Starch)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b="1" u="sng" dirty="0"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Lectures (4</a:t>
            </a:r>
            <a:r>
              <a:rPr lang="en-US" b="1" u="sng" dirty="0" smtClean="0"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en-US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Carboxylic </a:t>
            </a:r>
            <a:r>
              <a:rPr lang="en-US" sz="2000" b="1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acids and Their Derivatives</a:t>
            </a:r>
            <a:endParaRPr lang="en-US" sz="2000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Structure and Nomenclature - Physical properties - Acidity of Carboxylic acids - Preparation: (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Hydrolysis of nitrile - Carbonation of Grignard reagents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 - Reactions of carboxylic acids: (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Salt Formation - Ester, amide, anhydride, and acid chloride formation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u="sng" dirty="0"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Lectures (3</a:t>
            </a:r>
            <a:r>
              <a:rPr lang="en-US" b="1" u="sng" dirty="0" smtClean="0"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12B2-4FB3-489F-A189-74144EEB969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4971737" y="368300"/>
            <a:ext cx="21723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+mj-lt"/>
              </a:rPr>
              <a:t>Syllabus</a:t>
            </a:r>
          </a:p>
        </p:txBody>
      </p:sp>
    </p:spTree>
    <p:extLst>
      <p:ext uri="{BB962C8B-B14F-4D97-AF65-F5344CB8AC3E}">
        <p14:creationId xmlns:p14="http://schemas.microsoft.com/office/powerpoint/2010/main" val="382451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1172793"/>
            <a:ext cx="11506200" cy="583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Amines</a:t>
            </a:r>
            <a:endParaRPr lang="en-US" sz="2000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Structure of amines - Nomenclature of amines - Physical properties of amines - Basicity of amines - Preparation of amines: (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Reduction of nitro compounds, nitriles and amides - Alkylation of ammonia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 - Reactions of amines: (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Sulfa drugs - </a:t>
            </a:r>
            <a:r>
              <a:rPr lang="en-US" i="1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Diazonium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salts (Formation and Replacement reactions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b="1" u="sng" dirty="0"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Lectures (2)</a:t>
            </a:r>
            <a:endParaRPr lang="en-US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800" b="1" i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800" b="1" i="1" baseline="300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nd</a:t>
            </a:r>
            <a:r>
              <a:rPr lang="en-US" sz="2800" b="1" i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Midterm </a:t>
            </a:r>
            <a:r>
              <a:rPr lang="en-US" sz="2800" b="1" i="1" dirty="0" smtClean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Exam</a:t>
            </a:r>
            <a:endParaRPr lang="en-US" sz="2800" dirty="0" smtClean="0">
              <a:solidFill>
                <a:srgbClr val="FF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b="1" u="sng" dirty="0" smtClean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Amino </a:t>
            </a:r>
            <a:r>
              <a:rPr lang="en-US" sz="2000" b="1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Acids, Peptides</a:t>
            </a:r>
            <a:r>
              <a:rPr lang="ar-SA" sz="2000" b="1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b="1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Proteins</a:t>
            </a:r>
            <a:endParaRPr lang="en-US" sz="2000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- Sources, classification and Structure - The acid–base Properties of Amino Acids - Reactions of amino acids: (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i="1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Ninhydrin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Reaction, Peptides - Sanger reaction - Formation of an amide linkage (The peptide bond: Proteins)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 - Structure of proteins.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b="1" u="sng" dirty="0"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Lectures (4</a:t>
            </a:r>
            <a:r>
              <a:rPr lang="en-US" b="1" u="sng" dirty="0" smtClean="0"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en-US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Nucleic </a:t>
            </a:r>
            <a:r>
              <a:rPr lang="en-US" sz="2000" b="1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Acids</a:t>
            </a:r>
            <a:endParaRPr lang="en-US" sz="2000" b="1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Chemical Structure: (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General structure (Nucleoside, Nucleotide and Nucleic acids) - DNA; structure - RNA; structure and types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b="1" u="sng" dirty="0"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Lectures (</a:t>
            </a:r>
            <a:r>
              <a:rPr lang="en-US" b="1" u="sng" dirty="0" smtClean="0"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2)</a:t>
            </a:r>
            <a:endParaRPr lang="en-US" dirty="0" smtClean="0">
              <a:highlight>
                <a:srgbClr val="FFFF00"/>
              </a:highlight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800" b="1" i="1" dirty="0" smtClean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Final Exam</a:t>
            </a:r>
            <a:endParaRPr lang="en-US" sz="2800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12B2-4FB3-489F-A189-74144EEB969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4971737" y="368300"/>
            <a:ext cx="21723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+mj-lt"/>
              </a:rPr>
              <a:t>Syllabus</a:t>
            </a:r>
          </a:p>
        </p:txBody>
      </p:sp>
    </p:spTree>
    <p:extLst>
      <p:ext uri="{BB962C8B-B14F-4D97-AF65-F5344CB8AC3E}">
        <p14:creationId xmlns:p14="http://schemas.microsoft.com/office/powerpoint/2010/main" val="117399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1252041"/>
            <a:ext cx="11521280" cy="159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b="1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b="1" i="1" dirty="0" smtClean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Organic </a:t>
            </a:r>
            <a:r>
              <a:rPr lang="en-US" b="1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chemistry: A short course by I Harold Hart, David J. Hart and Leslie E. </a:t>
            </a:r>
            <a:r>
              <a:rPr lang="en-US" b="1" i="1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Craine</a:t>
            </a:r>
            <a:r>
              <a:rPr lang="en-US" b="1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Houghton Mifflin Company, </a:t>
            </a:r>
            <a:r>
              <a:rPr lang="en-US" b="1" i="1" dirty="0" smtClean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USA, 2012</a:t>
            </a:r>
            <a:r>
              <a:rPr lang="ar-SA" b="1" i="1" dirty="0" smtClean="0">
                <a:latin typeface="+mj-lt"/>
                <a:ea typeface="Calibri" panose="020F0502020204030204" pitchFamily="34" charset="0"/>
              </a:rPr>
              <a:t>.</a:t>
            </a:r>
            <a:endParaRPr lang="en-US" b="1" dirty="0" smtClean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b="1" i="1" dirty="0" smtClean="0">
                <a:solidFill>
                  <a:srgbClr val="33333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Elements </a:t>
            </a:r>
            <a:r>
              <a:rPr lang="en-US" b="1" i="1" dirty="0">
                <a:solidFill>
                  <a:srgbClr val="33333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 Organic Chemistry (second edition) is written by Isaak Zimmerman and Henry Zimmerman and published by Macmillan Publishing Co., Inc. New York in 1983.</a:t>
            </a:r>
            <a:endParaRPr lang="en-US" b="1" dirty="0">
              <a:latin typeface="+mj-lt"/>
              <a:ea typeface="Calibri" panose="020F0502020204030204" pitchFamily="34" charset="0"/>
            </a:endParaRPr>
          </a:p>
          <a:p>
            <a:pPr marL="285750" indent="-28575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ar-SA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أسس الكيمياء العضوية - </a:t>
            </a:r>
            <a:r>
              <a:rPr lang="ar-SA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أ.د</a:t>
            </a:r>
            <a:r>
              <a:rPr lang="ar-SA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./ سالم بن سليم الذياب - الناشر: مؤسسة </a:t>
            </a:r>
            <a:r>
              <a:rPr lang="ar-SA" b="1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نافثة</a:t>
            </a:r>
            <a:endParaRPr lang="en-US" b="1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369260"/>
            <a:ext cx="2595587" cy="3318053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369260"/>
            <a:ext cx="2592609" cy="3318052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12B2-4FB3-489F-A189-74144EEB969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4971737" y="368300"/>
            <a:ext cx="274299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+mj-lt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43998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6559" t="3500" r="8174" b="8391"/>
          <a:stretch/>
        </p:blipFill>
        <p:spPr bwMode="auto">
          <a:xfrm>
            <a:off x="2324100" y="1323000"/>
            <a:ext cx="7467600" cy="5169877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12B2-4FB3-489F-A189-74144EEB969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3765237" y="368300"/>
            <a:ext cx="414728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4400" b="1" dirty="0">
                <a:solidFill>
                  <a:srgbClr val="FF0000"/>
                </a:solidFill>
                <a:latin typeface="+mj-lt"/>
              </a:rPr>
              <a:t>ضوابط الاختبار البديل</a:t>
            </a:r>
          </a:p>
        </p:txBody>
      </p:sp>
    </p:spTree>
    <p:extLst>
      <p:ext uri="{BB962C8B-B14F-4D97-AF65-F5344CB8AC3E}">
        <p14:creationId xmlns:p14="http://schemas.microsoft.com/office/powerpoint/2010/main" val="373676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_Win32_new.potx" id="{95F22252-1276-4CE0-B5B2-7173AC23E7C1}" vid="{5251F4FC-9BFF-4FAA-9D53-CA332557379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PowerPoint(3)</Template>
  <TotalTime>499</TotalTime>
  <Words>794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Segoe UI</vt:lpstr>
      <vt:lpstr>Segoe UI Light</vt:lpstr>
      <vt:lpstr>Times New Roman</vt:lpstr>
      <vt:lpstr>Wingdings</vt:lpstr>
      <vt:lpstr>Wingdings 2</vt:lpstr>
      <vt:lpstr>WelcomeDoc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keywords/>
  <cp:lastModifiedBy>Windows User</cp:lastModifiedBy>
  <cp:revision>43</cp:revision>
  <dcterms:created xsi:type="dcterms:W3CDTF">2018-06-25T10:26:11Z</dcterms:created>
  <dcterms:modified xsi:type="dcterms:W3CDTF">2018-07-02T12:27:19Z</dcterms:modified>
  <cp:version/>
</cp:coreProperties>
</file>