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3"/>
  </p:handoutMasterIdLst>
  <p:sldIdLst>
    <p:sldId id="442" r:id="rId2"/>
    <p:sldId id="444" r:id="rId3"/>
    <p:sldId id="445" r:id="rId4"/>
    <p:sldId id="446" r:id="rId5"/>
    <p:sldId id="447" r:id="rId6"/>
    <p:sldId id="448" r:id="rId7"/>
    <p:sldId id="449" r:id="rId8"/>
    <p:sldId id="450" r:id="rId9"/>
    <p:sldId id="453" r:id="rId10"/>
    <p:sldId id="451" r:id="rId11"/>
    <p:sldId id="454" r:id="rId12"/>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التكيفات التركيبية و السلوكية والفسيولوجية للبرمائيات" id="{B028E4A9-2B62-43F2-9C85-6413F296E52A}">
          <p14:sldIdLst>
            <p14:sldId id="442"/>
            <p14:sldId id="444"/>
            <p14:sldId id="445"/>
            <p14:sldId id="446"/>
            <p14:sldId id="447"/>
            <p14:sldId id="448"/>
            <p14:sldId id="449"/>
            <p14:sldId id="450"/>
            <p14:sldId id="453"/>
            <p14:sldId id="451"/>
            <p14:sldId id="454"/>
          </p14:sldIdLst>
        </p14:section>
      </p14:sectionLst>
    </p:ext>
    <p:ext uri="{EFAFB233-063F-42B5-8137-9DF3F51BA10A}">
      <p15:sldGuideLst xmlns:p15="http://schemas.microsoft.com/office/powerpoint/2012/main">
        <p15:guide id="1" pos="3888"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691" autoAdjust="0"/>
    <p:restoredTop sz="94015" autoAdjust="0"/>
  </p:normalViewPr>
  <p:slideViewPr>
    <p:cSldViewPr snapToGrid="0">
      <p:cViewPr varScale="1">
        <p:scale>
          <a:sx n="75" d="100"/>
          <a:sy n="75" d="100"/>
        </p:scale>
        <p:origin x="66" y="288"/>
      </p:cViewPr>
      <p:guideLst>
        <p:guide pos="3888"/>
        <p:guide orient="horz" pos="21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F3C4B4-5707-4BA7-997E-926D096045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3DEE3E-8F24-4AC7-BE14-DB051A57FE35}">
      <dgm:prSet phldrT="[Text]" custT="1"/>
      <dgm:spPr/>
      <dgm:t>
        <a:bodyPr/>
        <a:lstStyle/>
        <a:p>
          <a:pPr rtl="1"/>
          <a:r>
            <a:rPr lang="ar-SA" sz="1800" b="1" dirty="0">
              <a:latin typeface="Segoe UI Semilight" panose="020B0402040204020203" pitchFamily="34" charset="0"/>
              <a:cs typeface="Segoe UI Semilight" panose="020B0402040204020203" pitchFamily="34" charset="0"/>
            </a:rPr>
            <a:t>هناك عدة تكيفات تركيبية للبرمائيات نذكر منها : </a:t>
          </a:r>
          <a:endParaRPr lang="en-US" sz="1800" b="1" dirty="0">
            <a:latin typeface="Segoe UI Semilight" panose="020B0402040204020203" pitchFamily="34" charset="0"/>
            <a:cs typeface="Segoe UI Semilight" panose="020B0402040204020203" pitchFamily="34" charset="0"/>
          </a:endParaRPr>
        </a:p>
      </dgm:t>
    </dgm:pt>
    <dgm:pt modelId="{0656A9E7-5CF1-47F1-885C-A3AA7DE7C351}" type="parTrans" cxnId="{6FFAFA0F-CC87-4A24-B6AB-13160F25BFA5}">
      <dgm:prSet/>
      <dgm:spPr/>
      <dgm:t>
        <a:bodyPr/>
        <a:lstStyle/>
        <a:p>
          <a:endParaRPr lang="en-US">
            <a:latin typeface="Segoe UI Semilight" panose="020B0402040204020203" pitchFamily="34" charset="0"/>
            <a:cs typeface="Segoe UI Semilight" panose="020B0402040204020203" pitchFamily="34" charset="0"/>
          </a:endParaRPr>
        </a:p>
      </dgm:t>
    </dgm:pt>
    <dgm:pt modelId="{868B19C9-65EF-41F5-BE01-16F2B6607CC8}" type="sibTrans" cxnId="{6FFAFA0F-CC87-4A24-B6AB-13160F25BFA5}">
      <dgm:prSet/>
      <dgm:spPr/>
      <dgm:t>
        <a:bodyPr/>
        <a:lstStyle/>
        <a:p>
          <a:endParaRPr lang="en-US">
            <a:latin typeface="Segoe UI Semilight" panose="020B0402040204020203" pitchFamily="34" charset="0"/>
            <a:cs typeface="Segoe UI Semilight" panose="020B0402040204020203" pitchFamily="34" charset="0"/>
          </a:endParaRPr>
        </a:p>
      </dgm:t>
    </dgm:pt>
    <dgm:pt modelId="{3A7D699C-827E-4C3E-8E0C-895B02A9AC7D}" type="pres">
      <dgm:prSet presAssocID="{7AF3C4B4-5707-4BA7-997E-926D096045E6}" presName="linear" presStyleCnt="0">
        <dgm:presLayoutVars>
          <dgm:animLvl val="lvl"/>
          <dgm:resizeHandles val="exact"/>
        </dgm:presLayoutVars>
      </dgm:prSet>
      <dgm:spPr/>
    </dgm:pt>
    <dgm:pt modelId="{A4E65775-3FA6-4C93-A6B8-453F6613FE01}" type="pres">
      <dgm:prSet presAssocID="{E83DEE3E-8F24-4AC7-BE14-DB051A57FE35}" presName="parentText" presStyleLbl="node1" presStyleIdx="0" presStyleCnt="1" custScaleX="135232" custScaleY="200464" custLinFactNeighborX="-45203" custLinFactNeighborY="-35285">
        <dgm:presLayoutVars>
          <dgm:chMax val="0"/>
          <dgm:bulletEnabled val="1"/>
        </dgm:presLayoutVars>
      </dgm:prSet>
      <dgm:spPr/>
    </dgm:pt>
  </dgm:ptLst>
  <dgm:cxnLst>
    <dgm:cxn modelId="{6801CF0C-E481-45DB-A89B-AE6106B4493B}" type="presOf" srcId="{E83DEE3E-8F24-4AC7-BE14-DB051A57FE35}" destId="{A4E65775-3FA6-4C93-A6B8-453F6613FE01}" srcOrd="0" destOrd="0" presId="urn:microsoft.com/office/officeart/2005/8/layout/vList2"/>
    <dgm:cxn modelId="{6FFAFA0F-CC87-4A24-B6AB-13160F25BFA5}" srcId="{7AF3C4B4-5707-4BA7-997E-926D096045E6}" destId="{E83DEE3E-8F24-4AC7-BE14-DB051A57FE35}" srcOrd="0" destOrd="0" parTransId="{0656A9E7-5CF1-47F1-885C-A3AA7DE7C351}" sibTransId="{868B19C9-65EF-41F5-BE01-16F2B6607CC8}"/>
    <dgm:cxn modelId="{2A0E43B1-5449-4F7C-AB3E-421270C2645C}" type="presOf" srcId="{7AF3C4B4-5707-4BA7-997E-926D096045E6}" destId="{3A7D699C-827E-4C3E-8E0C-895B02A9AC7D}" srcOrd="0" destOrd="0" presId="urn:microsoft.com/office/officeart/2005/8/layout/vList2"/>
    <dgm:cxn modelId="{FAE00CD4-E867-40A0-B1FB-3BCD75114F8C}" type="presParOf" srcId="{3A7D699C-827E-4C3E-8E0C-895B02A9AC7D}" destId="{A4E65775-3FA6-4C93-A6B8-453F6613FE0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F3C4B4-5707-4BA7-997E-926D096045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3DEE3E-8F24-4AC7-BE14-DB051A57FE35}">
      <dgm:prSet phldrT="[Text]" custT="1"/>
      <dgm:spPr/>
      <dgm:t>
        <a:bodyPr/>
        <a:lstStyle/>
        <a:p>
          <a:pPr algn="justLow" rtl="1">
            <a:lnSpc>
              <a:spcPct val="100000"/>
            </a:lnSpc>
          </a:pPr>
          <a:r>
            <a:rPr lang="ar-SA" sz="1800" b="1" dirty="0">
              <a:latin typeface="Segoe UI Semilight" panose="020B0402040204020203" pitchFamily="34" charset="0"/>
              <a:cs typeface="Segoe UI Semilight" panose="020B0402040204020203" pitchFamily="34" charset="0"/>
            </a:rPr>
            <a:t>ان اساليب الحياة عند البرمائيات وكذلك عاداتها الخاصة وصفاتها التركيبية قد تكونت بحيث تمكن هذه الحيوانات من التغلب على الصعوبات المختلفة التي تهدد حياتها على اليابسة وذلك عن طريق بعض التكيفات السلوكية                 </a:t>
          </a:r>
          <a:r>
            <a:rPr lang="ar-SA" sz="2400" b="1" dirty="0">
              <a:latin typeface="Segoe UI Semilight" panose="020B0402040204020203" pitchFamily="34" charset="0"/>
              <a:cs typeface="Segoe UI Semilight" panose="020B0402040204020203" pitchFamily="34" charset="0"/>
            </a:rPr>
            <a:t>مــــــثــــــل:</a:t>
          </a:r>
          <a:endParaRPr lang="en-US" sz="1600" b="1" dirty="0">
            <a:latin typeface="Segoe UI Semilight" panose="020B0402040204020203" pitchFamily="34" charset="0"/>
            <a:cs typeface="Segoe UI Semilight" panose="020B0402040204020203" pitchFamily="34" charset="0"/>
          </a:endParaRPr>
        </a:p>
      </dgm:t>
    </dgm:pt>
    <dgm:pt modelId="{0656A9E7-5CF1-47F1-885C-A3AA7DE7C351}" type="parTrans" cxnId="{6FFAFA0F-CC87-4A24-B6AB-13160F25BFA5}">
      <dgm:prSet/>
      <dgm:spPr/>
      <dgm:t>
        <a:bodyPr/>
        <a:lstStyle/>
        <a:p>
          <a:pPr algn="justLow">
            <a:lnSpc>
              <a:spcPct val="100000"/>
            </a:lnSpc>
          </a:pPr>
          <a:endParaRPr lang="en-US" sz="1600" b="1"/>
        </a:p>
      </dgm:t>
    </dgm:pt>
    <dgm:pt modelId="{868B19C9-65EF-41F5-BE01-16F2B6607CC8}" type="sibTrans" cxnId="{6FFAFA0F-CC87-4A24-B6AB-13160F25BFA5}">
      <dgm:prSet/>
      <dgm:spPr/>
      <dgm:t>
        <a:bodyPr/>
        <a:lstStyle/>
        <a:p>
          <a:pPr algn="justLow">
            <a:lnSpc>
              <a:spcPct val="100000"/>
            </a:lnSpc>
          </a:pPr>
          <a:endParaRPr lang="en-US" sz="1600" b="1"/>
        </a:p>
      </dgm:t>
    </dgm:pt>
    <dgm:pt modelId="{3A7D699C-827E-4C3E-8E0C-895B02A9AC7D}" type="pres">
      <dgm:prSet presAssocID="{7AF3C4B4-5707-4BA7-997E-926D096045E6}" presName="linear" presStyleCnt="0">
        <dgm:presLayoutVars>
          <dgm:animLvl val="lvl"/>
          <dgm:resizeHandles val="exact"/>
        </dgm:presLayoutVars>
      </dgm:prSet>
      <dgm:spPr/>
    </dgm:pt>
    <dgm:pt modelId="{A4E65775-3FA6-4C93-A6B8-453F6613FE01}" type="pres">
      <dgm:prSet presAssocID="{E83DEE3E-8F24-4AC7-BE14-DB051A57FE35}" presName="parentText" presStyleLbl="node1" presStyleIdx="0" presStyleCnt="1" custScaleX="135232" custScaleY="1926385" custLinFactNeighborX="3068" custLinFactNeighborY="-72072">
        <dgm:presLayoutVars>
          <dgm:chMax val="0"/>
          <dgm:bulletEnabled val="1"/>
        </dgm:presLayoutVars>
      </dgm:prSet>
      <dgm:spPr/>
    </dgm:pt>
  </dgm:ptLst>
  <dgm:cxnLst>
    <dgm:cxn modelId="{6801CF0C-E481-45DB-A89B-AE6106B4493B}" type="presOf" srcId="{E83DEE3E-8F24-4AC7-BE14-DB051A57FE35}" destId="{A4E65775-3FA6-4C93-A6B8-453F6613FE01}" srcOrd="0" destOrd="0" presId="urn:microsoft.com/office/officeart/2005/8/layout/vList2"/>
    <dgm:cxn modelId="{6FFAFA0F-CC87-4A24-B6AB-13160F25BFA5}" srcId="{7AF3C4B4-5707-4BA7-997E-926D096045E6}" destId="{E83DEE3E-8F24-4AC7-BE14-DB051A57FE35}" srcOrd="0" destOrd="0" parTransId="{0656A9E7-5CF1-47F1-885C-A3AA7DE7C351}" sibTransId="{868B19C9-65EF-41F5-BE01-16F2B6607CC8}"/>
    <dgm:cxn modelId="{2A0E43B1-5449-4F7C-AB3E-421270C2645C}" type="presOf" srcId="{7AF3C4B4-5707-4BA7-997E-926D096045E6}" destId="{3A7D699C-827E-4C3E-8E0C-895B02A9AC7D}" srcOrd="0" destOrd="0" presId="urn:microsoft.com/office/officeart/2005/8/layout/vList2"/>
    <dgm:cxn modelId="{FAE00CD4-E867-40A0-B1FB-3BCD75114F8C}" type="presParOf" srcId="{3A7D699C-827E-4C3E-8E0C-895B02A9AC7D}" destId="{A4E65775-3FA6-4C93-A6B8-453F6613FE0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F3C4B4-5707-4BA7-997E-926D096045E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3DEE3E-8F24-4AC7-BE14-DB051A57FE35}">
      <dgm:prSet phldrT="[Text]" custT="1"/>
      <dgm:spPr/>
      <dgm:t>
        <a:bodyPr/>
        <a:lstStyle/>
        <a:p>
          <a:pPr rtl="1"/>
          <a:r>
            <a:rPr lang="ar-SA" sz="2400" b="1" dirty="0">
              <a:latin typeface="Segoe UI Semilight" panose="020B0402040204020203" pitchFamily="34" charset="0"/>
              <a:cs typeface="Segoe UI Semilight" panose="020B0402040204020203" pitchFamily="34" charset="0"/>
            </a:rPr>
            <a:t>للبرمائيات اهمية كبيرة في حياة الانسان ويمكننا ذكر أهمية البرمائيات فيما يلي: </a:t>
          </a:r>
          <a:endParaRPr lang="en-US" sz="2400" b="1" dirty="0">
            <a:latin typeface="Segoe UI Semilight" panose="020B0402040204020203" pitchFamily="34" charset="0"/>
            <a:cs typeface="Segoe UI Semilight" panose="020B0402040204020203" pitchFamily="34" charset="0"/>
          </a:endParaRPr>
        </a:p>
      </dgm:t>
    </dgm:pt>
    <dgm:pt modelId="{0656A9E7-5CF1-47F1-885C-A3AA7DE7C351}" type="parTrans" cxnId="{6FFAFA0F-CC87-4A24-B6AB-13160F25BFA5}">
      <dgm:prSet/>
      <dgm:spPr/>
      <dgm:t>
        <a:bodyPr/>
        <a:lstStyle/>
        <a:p>
          <a:endParaRPr lang="en-US" sz="2400">
            <a:latin typeface="Segoe UI Semilight" panose="020B0402040204020203" pitchFamily="34" charset="0"/>
            <a:cs typeface="Segoe UI Semilight" panose="020B0402040204020203" pitchFamily="34" charset="0"/>
          </a:endParaRPr>
        </a:p>
      </dgm:t>
    </dgm:pt>
    <dgm:pt modelId="{868B19C9-65EF-41F5-BE01-16F2B6607CC8}" type="sibTrans" cxnId="{6FFAFA0F-CC87-4A24-B6AB-13160F25BFA5}">
      <dgm:prSet/>
      <dgm:spPr/>
      <dgm:t>
        <a:bodyPr/>
        <a:lstStyle/>
        <a:p>
          <a:endParaRPr lang="en-US" sz="2400">
            <a:latin typeface="Segoe UI Semilight" panose="020B0402040204020203" pitchFamily="34" charset="0"/>
            <a:cs typeface="Segoe UI Semilight" panose="020B0402040204020203" pitchFamily="34" charset="0"/>
          </a:endParaRPr>
        </a:p>
      </dgm:t>
    </dgm:pt>
    <dgm:pt modelId="{3A7D699C-827E-4C3E-8E0C-895B02A9AC7D}" type="pres">
      <dgm:prSet presAssocID="{7AF3C4B4-5707-4BA7-997E-926D096045E6}" presName="linear" presStyleCnt="0">
        <dgm:presLayoutVars>
          <dgm:animLvl val="lvl"/>
          <dgm:resizeHandles val="exact"/>
        </dgm:presLayoutVars>
      </dgm:prSet>
      <dgm:spPr/>
    </dgm:pt>
    <dgm:pt modelId="{A4E65775-3FA6-4C93-A6B8-453F6613FE01}" type="pres">
      <dgm:prSet presAssocID="{E83DEE3E-8F24-4AC7-BE14-DB051A57FE35}" presName="parentText" presStyleLbl="node1" presStyleIdx="0" presStyleCnt="1" custScaleX="135232" custScaleY="200464" custLinFactNeighborX="-45203" custLinFactNeighborY="-35285">
        <dgm:presLayoutVars>
          <dgm:chMax val="0"/>
          <dgm:bulletEnabled val="1"/>
        </dgm:presLayoutVars>
      </dgm:prSet>
      <dgm:spPr/>
    </dgm:pt>
  </dgm:ptLst>
  <dgm:cxnLst>
    <dgm:cxn modelId="{6801CF0C-E481-45DB-A89B-AE6106B4493B}" type="presOf" srcId="{E83DEE3E-8F24-4AC7-BE14-DB051A57FE35}" destId="{A4E65775-3FA6-4C93-A6B8-453F6613FE01}" srcOrd="0" destOrd="0" presId="urn:microsoft.com/office/officeart/2005/8/layout/vList2"/>
    <dgm:cxn modelId="{6FFAFA0F-CC87-4A24-B6AB-13160F25BFA5}" srcId="{7AF3C4B4-5707-4BA7-997E-926D096045E6}" destId="{E83DEE3E-8F24-4AC7-BE14-DB051A57FE35}" srcOrd="0" destOrd="0" parTransId="{0656A9E7-5CF1-47F1-885C-A3AA7DE7C351}" sibTransId="{868B19C9-65EF-41F5-BE01-16F2B6607CC8}"/>
    <dgm:cxn modelId="{2A0E43B1-5449-4F7C-AB3E-421270C2645C}" type="presOf" srcId="{7AF3C4B4-5707-4BA7-997E-926D096045E6}" destId="{3A7D699C-827E-4C3E-8E0C-895B02A9AC7D}" srcOrd="0" destOrd="0" presId="urn:microsoft.com/office/officeart/2005/8/layout/vList2"/>
    <dgm:cxn modelId="{FAE00CD4-E867-40A0-B1FB-3BCD75114F8C}" type="presParOf" srcId="{3A7D699C-827E-4C3E-8E0C-895B02A9AC7D}" destId="{A4E65775-3FA6-4C93-A6B8-453F6613FE0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65775-3FA6-4C93-A6B8-453F6613FE01}">
      <dsp:nvSpPr>
        <dsp:cNvPr id="0" name=""/>
        <dsp:cNvSpPr/>
      </dsp:nvSpPr>
      <dsp:spPr>
        <a:xfrm>
          <a:off x="0" y="0"/>
          <a:ext cx="4795823" cy="43811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r" defTabSz="800100" rtl="1">
            <a:lnSpc>
              <a:spcPct val="90000"/>
            </a:lnSpc>
            <a:spcBef>
              <a:spcPct val="0"/>
            </a:spcBef>
            <a:spcAft>
              <a:spcPct val="35000"/>
            </a:spcAft>
            <a:buNone/>
          </a:pPr>
          <a:r>
            <a:rPr lang="ar-SA" sz="1800" b="1" kern="1200" dirty="0">
              <a:latin typeface="Segoe UI Semilight" panose="020B0402040204020203" pitchFamily="34" charset="0"/>
              <a:cs typeface="Segoe UI Semilight" panose="020B0402040204020203" pitchFamily="34" charset="0"/>
            </a:rPr>
            <a:t>هناك عدة تكيفات تركيبية للبرمائيات نذكر منها : </a:t>
          </a:r>
          <a:endParaRPr lang="en-US" sz="1800" b="1" kern="1200" dirty="0">
            <a:latin typeface="Segoe UI Semilight" panose="020B0402040204020203" pitchFamily="34" charset="0"/>
            <a:cs typeface="Segoe UI Semilight" panose="020B0402040204020203" pitchFamily="34" charset="0"/>
          </a:endParaRPr>
        </a:p>
      </dsp:txBody>
      <dsp:txXfrm>
        <a:off x="21387" y="21387"/>
        <a:ext cx="4753049" cy="3953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65775-3FA6-4C93-A6B8-453F6613FE01}">
      <dsp:nvSpPr>
        <dsp:cNvPr id="0" name=""/>
        <dsp:cNvSpPr/>
      </dsp:nvSpPr>
      <dsp:spPr>
        <a:xfrm>
          <a:off x="0" y="0"/>
          <a:ext cx="2270985" cy="434513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Low" defTabSz="800100" rtl="1">
            <a:lnSpc>
              <a:spcPct val="100000"/>
            </a:lnSpc>
            <a:spcBef>
              <a:spcPct val="0"/>
            </a:spcBef>
            <a:spcAft>
              <a:spcPct val="35000"/>
            </a:spcAft>
            <a:buNone/>
          </a:pPr>
          <a:r>
            <a:rPr lang="ar-SA" sz="1800" b="1" kern="1200" dirty="0">
              <a:latin typeface="Segoe UI Semilight" panose="020B0402040204020203" pitchFamily="34" charset="0"/>
              <a:cs typeface="Segoe UI Semilight" panose="020B0402040204020203" pitchFamily="34" charset="0"/>
            </a:rPr>
            <a:t>ان اساليب الحياة عند البرمائيات وكذلك عاداتها الخاصة وصفاتها التركيبية قد تكونت بحيث تمكن هذه الحيوانات من التغلب على الصعوبات المختلفة التي تهدد حياتها على اليابسة وذلك عن طريق بعض التكيفات السلوكية                 </a:t>
          </a:r>
          <a:r>
            <a:rPr lang="ar-SA" sz="2400" b="1" kern="1200" dirty="0">
              <a:latin typeface="Segoe UI Semilight" panose="020B0402040204020203" pitchFamily="34" charset="0"/>
              <a:cs typeface="Segoe UI Semilight" panose="020B0402040204020203" pitchFamily="34" charset="0"/>
            </a:rPr>
            <a:t>مــــــثــــــل:</a:t>
          </a:r>
          <a:endParaRPr lang="en-US" sz="1600" b="1" kern="1200" dirty="0">
            <a:latin typeface="Segoe UI Semilight" panose="020B0402040204020203" pitchFamily="34" charset="0"/>
            <a:cs typeface="Segoe UI Semilight" panose="020B0402040204020203" pitchFamily="34" charset="0"/>
          </a:endParaRPr>
        </a:p>
      </dsp:txBody>
      <dsp:txXfrm>
        <a:off x="110860" y="110860"/>
        <a:ext cx="2049265" cy="41234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E65775-3FA6-4C93-A6B8-453F6613FE01}">
      <dsp:nvSpPr>
        <dsp:cNvPr id="0" name=""/>
        <dsp:cNvSpPr/>
      </dsp:nvSpPr>
      <dsp:spPr>
        <a:xfrm>
          <a:off x="0" y="0"/>
          <a:ext cx="9962984" cy="47878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r" defTabSz="1066800" rtl="1">
            <a:lnSpc>
              <a:spcPct val="90000"/>
            </a:lnSpc>
            <a:spcBef>
              <a:spcPct val="0"/>
            </a:spcBef>
            <a:spcAft>
              <a:spcPct val="35000"/>
            </a:spcAft>
            <a:buNone/>
          </a:pPr>
          <a:r>
            <a:rPr lang="ar-SA" sz="2400" b="1" kern="1200" dirty="0">
              <a:latin typeface="Segoe UI Semilight" panose="020B0402040204020203" pitchFamily="34" charset="0"/>
              <a:cs typeface="Segoe UI Semilight" panose="020B0402040204020203" pitchFamily="34" charset="0"/>
            </a:rPr>
            <a:t>للبرمائيات اهمية كبيرة في حياة الانسان ويمكننا ذكر أهمية البرمائيات فيما يلي: </a:t>
          </a:r>
          <a:endParaRPr lang="en-US" sz="2400" b="1" kern="1200" dirty="0">
            <a:latin typeface="Segoe UI Semilight" panose="020B0402040204020203" pitchFamily="34" charset="0"/>
            <a:cs typeface="Segoe UI Semilight" panose="020B0402040204020203" pitchFamily="34" charset="0"/>
          </a:endParaRPr>
        </a:p>
      </dsp:txBody>
      <dsp:txXfrm>
        <a:off x="23372" y="23372"/>
        <a:ext cx="9916240" cy="43203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26B132D8-511A-4160-BB37-D8536EC654AE}" type="datetimeFigureOut">
              <a:rPr lang="en-US" smtClean="0"/>
              <a:t>9/5/2020</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E42D092C-0B0F-4AF0-A48D-35E78ED6A809}" type="slidenum">
              <a:rPr lang="en-US" smtClean="0"/>
              <a:t>‹#›</a:t>
            </a:fld>
            <a:endParaRPr lang="en-US"/>
          </a:p>
        </p:txBody>
      </p:sp>
    </p:spTree>
    <p:extLst>
      <p:ext uri="{BB962C8B-B14F-4D97-AF65-F5344CB8AC3E}">
        <p14:creationId xmlns:p14="http://schemas.microsoft.com/office/powerpoint/2010/main" val="9323431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37A979-1E80-48FF-8FF3-09D27E50C6F2}"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7164B-3CA5-4917-9276-81BA2D334B6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402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7A979-1E80-48FF-8FF3-09D27E50C6F2}"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1941751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7A979-1E80-48FF-8FF3-09D27E50C6F2}"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2903888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37A979-1E80-48FF-8FF3-09D27E50C6F2}"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968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537A979-1E80-48FF-8FF3-09D27E50C6F2}" type="datetimeFigureOut">
              <a:rPr lang="en-US" smtClean="0"/>
              <a:t>9/5/2020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7164B-3CA5-4917-9276-81BA2D334B6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59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37A979-1E80-48FF-8FF3-09D27E50C6F2}" type="datetimeFigureOut">
              <a:rPr lang="en-US" smtClean="0"/>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406439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37A979-1E80-48FF-8FF3-09D27E50C6F2}" type="datetimeFigureOut">
              <a:rPr lang="en-US" smtClean="0"/>
              <a:t>9/5/2020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360953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37A979-1E80-48FF-8FF3-09D27E50C6F2}" type="datetimeFigureOut">
              <a:rPr lang="en-US" smtClean="0"/>
              <a:t>9/5/2020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49448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537A979-1E80-48FF-8FF3-09D27E50C6F2}" type="datetimeFigureOut">
              <a:rPr lang="en-US" smtClean="0"/>
              <a:t>9/5/2020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3386165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537A979-1E80-48FF-8FF3-09D27E50C6F2}" type="datetimeFigureOut">
              <a:rPr lang="en-US" smtClean="0"/>
              <a:t>9/5/2020</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397164B-3CA5-4917-9276-81BA2D334B65}" type="slidenum">
              <a:rPr lang="en-US" smtClean="0"/>
              <a:t>‹#›</a:t>
            </a:fld>
            <a:endParaRPr lang="en-US"/>
          </a:p>
        </p:txBody>
      </p:sp>
    </p:spTree>
    <p:extLst>
      <p:ext uri="{BB962C8B-B14F-4D97-AF65-F5344CB8AC3E}">
        <p14:creationId xmlns:p14="http://schemas.microsoft.com/office/powerpoint/2010/main" val="424595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537A979-1E80-48FF-8FF3-09D27E50C6F2}" type="datetimeFigureOut">
              <a:rPr lang="en-US" smtClean="0"/>
              <a:t>9/5/2020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7164B-3CA5-4917-9276-81BA2D334B65}" type="slidenum">
              <a:rPr lang="en-US" smtClean="0"/>
              <a:t>‹#›</a:t>
            </a:fld>
            <a:endParaRPr lang="en-US"/>
          </a:p>
        </p:txBody>
      </p:sp>
    </p:spTree>
    <p:extLst>
      <p:ext uri="{BB962C8B-B14F-4D97-AF65-F5344CB8AC3E}">
        <p14:creationId xmlns:p14="http://schemas.microsoft.com/office/powerpoint/2010/main" val="166940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537A979-1E80-48FF-8FF3-09D27E50C6F2}" type="datetimeFigureOut">
              <a:rPr lang="en-US" smtClean="0"/>
              <a:t>9/5/2020</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397164B-3CA5-4917-9276-81BA2D334B6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MSIPCMContentMarking" descr="{&quot;HashCode&quot;:1438093832,&quot;Placement&quot;:&quot;Header&quot;,&quot;Top&quot;:0.0,&quot;Left&quot;:0.0,&quot;SlideWidth&quot;:960,&quot;SlideHeight&quot;:540}"/>
          <p:cNvSpPr txBox="1"/>
          <p:nvPr userDrawn="1"/>
        </p:nvSpPr>
        <p:spPr>
          <a:xfrm>
            <a:off x="0" y="0"/>
            <a:ext cx="2441490" cy="234315"/>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A7A8AA"/>
                </a:solidFill>
                <a:latin typeface="SABIC Typeface Headline Light" panose="020B0303060202020204" pitchFamily="34" charset="0"/>
              </a:rPr>
              <a:t>Classification: General Business Use </a:t>
            </a:r>
          </a:p>
        </p:txBody>
      </p:sp>
    </p:spTree>
    <p:extLst>
      <p:ext uri="{BB962C8B-B14F-4D97-AF65-F5344CB8AC3E}">
        <p14:creationId xmlns:p14="http://schemas.microsoft.com/office/powerpoint/2010/main" val="35235926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4.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diagramLayout" Target="../diagrams/layout3.xml"/><Relationship Id="rId7" Type="http://schemas.openxmlformats.org/officeDocument/2006/relationships/image" Target="../media/image9.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2906975" y="302483"/>
            <a:ext cx="8965886" cy="886691"/>
          </a:xfrm>
        </p:spPr>
        <p:txBody>
          <a:bodyPr>
            <a:noAutofit/>
          </a:bodyPr>
          <a:lstStyle/>
          <a:p>
            <a:pPr algn="ctr" rtl="1"/>
            <a:r>
              <a:rPr lang="ar-SA" sz="4000" b="1" dirty="0">
                <a:solidFill>
                  <a:schemeClr val="tx1"/>
                </a:solidFill>
                <a:latin typeface="Segoe UI Semibold" panose="020B0702040204020203" pitchFamily="34" charset="0"/>
                <a:cs typeface="Segoe UI Semibold" panose="020B0702040204020203" pitchFamily="34" charset="0"/>
              </a:rPr>
              <a:t>التكيفات التركيبية و السلوكية والفسيولوجية في البرمائيات</a:t>
            </a:r>
            <a:endParaRPr lang="en-US" sz="2000" dirty="0">
              <a:solidFill>
                <a:schemeClr val="tx1"/>
              </a:solidFill>
              <a:latin typeface="Segoe UI Semibold" panose="020B0702040204020203" pitchFamily="34" charset="0"/>
              <a:cs typeface="Segoe UI Semibold" panose="020B0702040204020203" pitchFamily="34" charset="0"/>
            </a:endParaRPr>
          </a:p>
        </p:txBody>
      </p:sp>
      <p:pic>
        <p:nvPicPr>
          <p:cNvPr id="19" name="Picture Placeholder 18"/>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10139" y="2715491"/>
            <a:ext cx="4202479" cy="323503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 name="Text Placeholder 17"/>
          <p:cNvSpPr>
            <a:spLocks noGrp="1"/>
          </p:cNvSpPr>
          <p:nvPr>
            <p:ph type="body" sz="half" idx="2"/>
          </p:nvPr>
        </p:nvSpPr>
        <p:spPr>
          <a:xfrm>
            <a:off x="4572000" y="5219410"/>
            <a:ext cx="7805737" cy="1277505"/>
          </a:xfrm>
        </p:spPr>
        <p:txBody>
          <a:bodyPr>
            <a:noAutofit/>
          </a:bodyPr>
          <a:lstStyle/>
          <a:p>
            <a:pPr algn="ctr"/>
            <a:r>
              <a:rPr lang="ar-SA" sz="2800" b="1" dirty="0">
                <a:latin typeface="Segoe UI Semibold" panose="020B0702040204020203" pitchFamily="34" charset="0"/>
                <a:cs typeface="Segoe UI Semibold" panose="020B0702040204020203" pitchFamily="34" charset="0"/>
              </a:rPr>
              <a:t>مقرر: علم البرمائيات والزواحف (327 حين)</a:t>
            </a:r>
            <a:endParaRPr lang="en-US" sz="2800" b="1" dirty="0">
              <a:latin typeface="Segoe UI Semibold" panose="020B0702040204020203" pitchFamily="34" charset="0"/>
              <a:cs typeface="Segoe UI Semibold" panose="020B0702040204020203" pitchFamily="34" charset="0"/>
            </a:endParaRPr>
          </a:p>
          <a:p>
            <a:pPr algn="ctr"/>
            <a:r>
              <a:rPr lang="ar-SA" sz="2800" b="1" dirty="0">
                <a:latin typeface="Segoe UI Semibold" panose="020B0702040204020203" pitchFamily="34" charset="0"/>
                <a:cs typeface="Segoe UI Semibold" panose="020B0702040204020203" pitchFamily="34" charset="0"/>
              </a:rPr>
              <a:t>استاذ المقرر : </a:t>
            </a:r>
            <a:r>
              <a:rPr lang="ar-SA" sz="2800" b="1" dirty="0" err="1">
                <a:latin typeface="Segoe UI Semibold" panose="020B0702040204020203" pitchFamily="34" charset="0"/>
                <a:cs typeface="Segoe UI Semibold" panose="020B0702040204020203" pitchFamily="34" charset="0"/>
              </a:rPr>
              <a:t>أ.د</a:t>
            </a:r>
            <a:r>
              <a:rPr lang="ar-SA" sz="2800" b="1" dirty="0">
                <a:latin typeface="Segoe UI Semibold" panose="020B0702040204020203" pitchFamily="34" charset="0"/>
                <a:cs typeface="Segoe UI Semibold" panose="020B0702040204020203" pitchFamily="34" charset="0"/>
              </a:rPr>
              <a:t>. محمد بن خالد السعدون</a:t>
            </a:r>
            <a:endParaRPr lang="ar-SA" sz="2800" dirty="0">
              <a:latin typeface="Segoe UI Semibold" panose="020B0702040204020203" pitchFamily="34" charset="0"/>
              <a:cs typeface="Segoe UI Semibold" panose="020B0702040204020203" pitchFamily="34" charset="0"/>
            </a:endParaRPr>
          </a:p>
          <a:p>
            <a:pPr algn="ctr"/>
            <a:r>
              <a:rPr lang="ar-SA" sz="2200" dirty="0">
                <a:latin typeface="Segoe UI Semibold" panose="020B0702040204020203" pitchFamily="34" charset="0"/>
                <a:cs typeface="Segoe UI Semibold" panose="020B0702040204020203" pitchFamily="34" charset="0"/>
              </a:rPr>
              <a:t>كلية العلوم - قسم علم الحيوان</a:t>
            </a:r>
          </a:p>
          <a:p>
            <a:pPr algn="ctr"/>
            <a:endParaRPr lang="ar-SA" sz="2800" dirty="0">
              <a:latin typeface="Segoe UI Semibold" panose="020B0702040204020203" pitchFamily="34" charset="0"/>
              <a:cs typeface="Segoe UI Semibold" panose="020B0702040204020203" pitchFamily="34" charset="0"/>
            </a:endParaRPr>
          </a:p>
          <a:p>
            <a:pPr algn="ctr"/>
            <a:endParaRPr lang="en-US" sz="3600" dirty="0">
              <a:latin typeface="Segoe UI Semibold" panose="020B0702040204020203" pitchFamily="34" charset="0"/>
              <a:cs typeface="Segoe UI Semibold" panose="020B0702040204020203" pitchFamily="34" charset="0"/>
            </a:endParaRPr>
          </a:p>
        </p:txBody>
      </p:sp>
      <p:sp>
        <p:nvSpPr>
          <p:cNvPr id="15" name="Subtitle 14"/>
          <p:cNvSpPr>
            <a:spLocks noGrp="1"/>
          </p:cNvSpPr>
          <p:nvPr>
            <p:ph idx="4294967295"/>
          </p:nvPr>
        </p:nvSpPr>
        <p:spPr>
          <a:xfrm>
            <a:off x="3366654" y="1190997"/>
            <a:ext cx="8283292" cy="707629"/>
          </a:xfrm>
        </p:spPr>
        <p:txBody>
          <a:bodyPr>
            <a:noAutofit/>
          </a:bodyPr>
          <a:lstStyle/>
          <a:p>
            <a:pPr marL="0" indent="0" algn="ctr" rtl="1">
              <a:buNone/>
            </a:pPr>
            <a:r>
              <a:rPr lang="en-US" sz="2800" b="1" dirty="0">
                <a:solidFill>
                  <a:schemeClr val="accent1"/>
                </a:solidFill>
                <a:latin typeface="Segoe UI Semibold" panose="020B0702040204020203" pitchFamily="34" charset="0"/>
                <a:ea typeface="+mj-ea"/>
                <a:cs typeface="Segoe UI Semibold" panose="020B0702040204020203" pitchFamily="34" charset="0"/>
              </a:rPr>
              <a:t>Structural, Behavioral, And Physiological Adaptations In Amphibians</a:t>
            </a:r>
          </a:p>
        </p:txBody>
      </p:sp>
      <p:pic>
        <p:nvPicPr>
          <p:cNvPr id="8" name="Picture Placeholder 4"/>
          <p:cNvPicPr>
            <a:picLocks noChangeAspect="1"/>
          </p:cNvPicPr>
          <p:nvPr/>
        </p:nvPicPr>
        <p:blipFill>
          <a:blip r:embed="rId3">
            <a:extLst>
              <a:ext uri="{28A0092B-C50C-407E-A947-70E740481C1C}">
                <a14:useLocalDpi xmlns:a14="http://schemas.microsoft.com/office/drawing/2010/main" val="0"/>
              </a:ext>
            </a:extLst>
          </a:blip>
          <a:srcRect t="16877" b="16877"/>
          <a:stretch>
            <a:fillRect/>
          </a:stretch>
        </p:blipFill>
        <p:spPr>
          <a:xfrm>
            <a:off x="1" y="13855"/>
            <a:ext cx="2716696" cy="1007165"/>
          </a:xfrm>
          <a:prstGeom prst="rect">
            <a:avLst/>
          </a:prstGeom>
          <a:solidFill>
            <a:schemeClr val="bg2">
              <a:lumMod val="90000"/>
            </a:schemeClr>
          </a:solidFill>
        </p:spPr>
      </p:pic>
      <p:sp>
        <p:nvSpPr>
          <p:cNvPr id="9" name="Rectangle 8"/>
          <p:cNvSpPr/>
          <p:nvPr/>
        </p:nvSpPr>
        <p:spPr>
          <a:xfrm>
            <a:off x="27710" y="6442365"/>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sp>
        <p:nvSpPr>
          <p:cNvPr id="10" name="Content Placeholder 2"/>
          <p:cNvSpPr txBox="1">
            <a:spLocks/>
          </p:cNvSpPr>
          <p:nvPr/>
        </p:nvSpPr>
        <p:spPr>
          <a:xfrm>
            <a:off x="6602306" y="2172629"/>
            <a:ext cx="5454127" cy="4172028"/>
          </a:xfrm>
          <a:prstGeom prst="rect">
            <a:avLst/>
          </a:prstGeom>
          <a:noFill/>
        </p:spPr>
        <p:txBody>
          <a:bodyPr vert="horz" lIns="457200" tIns="457200" rIns="0" bIns="45720" rtlCol="0" anchor="t">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32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800"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r" rtl="1">
              <a:lnSpc>
                <a:spcPct val="100000"/>
              </a:lnSpc>
            </a:pPr>
            <a:r>
              <a:rPr lang="ar-SA" sz="2000" b="1" dirty="0">
                <a:solidFill>
                  <a:schemeClr val="accent1"/>
                </a:solidFill>
                <a:latin typeface="Segoe UI Semibold" panose="020B0702040204020203" pitchFamily="34" charset="0"/>
                <a:cs typeface="Segoe UI Semibold" panose="020B0702040204020203" pitchFamily="34" charset="0"/>
              </a:rPr>
              <a:t>المحتويات:</a:t>
            </a:r>
            <a:endParaRPr lang="en-US" sz="2000" b="1" dirty="0">
              <a:solidFill>
                <a:schemeClr val="accent1"/>
              </a:solidFill>
              <a:latin typeface="Segoe UI Semibold" panose="020B0702040204020203" pitchFamily="34" charset="0"/>
              <a:cs typeface="Segoe UI Semibold" panose="020B0702040204020203" pitchFamily="34" charset="0"/>
            </a:endParaRPr>
          </a:p>
          <a:p>
            <a:pPr algn="r" rtl="1">
              <a:lnSpc>
                <a:spcPct val="100000"/>
              </a:lnSpc>
              <a:buFont typeface="Wingdings" panose="05000000000000000000" pitchFamily="2" charset="2"/>
              <a:buChar char="q"/>
            </a:pPr>
            <a:r>
              <a:rPr lang="ar-SA" sz="2000" dirty="0">
                <a:solidFill>
                  <a:schemeClr val="tx1"/>
                </a:solidFill>
                <a:latin typeface="Segoe UI Semibold" panose="020B0702040204020203" pitchFamily="34" charset="0"/>
                <a:cs typeface="Segoe UI Semibold" panose="020B0702040204020203" pitchFamily="34" charset="0"/>
              </a:rPr>
              <a:t>التكيفات التركيبية</a:t>
            </a:r>
          </a:p>
          <a:p>
            <a:pPr algn="r" rtl="1">
              <a:lnSpc>
                <a:spcPct val="100000"/>
              </a:lnSpc>
              <a:buFont typeface="Wingdings" panose="05000000000000000000" pitchFamily="2" charset="2"/>
              <a:buChar char="q"/>
            </a:pPr>
            <a:r>
              <a:rPr lang="ar-SA" sz="2000" dirty="0">
                <a:solidFill>
                  <a:schemeClr val="tx1"/>
                </a:solidFill>
                <a:latin typeface="Segoe UI Semibold" panose="020B0702040204020203" pitchFamily="34" charset="0"/>
                <a:cs typeface="Segoe UI Semibold" panose="020B0702040204020203" pitchFamily="34" charset="0"/>
              </a:rPr>
              <a:t>التكيفات السلوكية</a:t>
            </a:r>
          </a:p>
          <a:p>
            <a:pPr algn="r" rtl="1">
              <a:lnSpc>
                <a:spcPct val="100000"/>
              </a:lnSpc>
              <a:buFont typeface="Wingdings" panose="05000000000000000000" pitchFamily="2" charset="2"/>
              <a:buChar char="q"/>
            </a:pPr>
            <a:r>
              <a:rPr lang="ar-SA" sz="2000" dirty="0">
                <a:solidFill>
                  <a:schemeClr val="tx1"/>
                </a:solidFill>
                <a:latin typeface="Segoe UI Semibold" panose="020B0702040204020203" pitchFamily="34" charset="0"/>
                <a:cs typeface="Segoe UI Semibold" panose="020B0702040204020203" pitchFamily="34" charset="0"/>
              </a:rPr>
              <a:t>التكيفات الفسيولوجية</a:t>
            </a:r>
            <a:endParaRPr lang="en-US" sz="2000" dirty="0">
              <a:solidFill>
                <a:schemeClr val="tx1"/>
              </a:solidFill>
              <a:latin typeface="Segoe UI Semibold" panose="020B0702040204020203" pitchFamily="34" charset="0"/>
              <a:cs typeface="Segoe UI Semibold" panose="020B0702040204020203" pitchFamily="34" charset="0"/>
            </a:endParaRPr>
          </a:p>
          <a:p>
            <a:pPr algn="r" rtl="1">
              <a:lnSpc>
                <a:spcPct val="100000"/>
              </a:lnSpc>
              <a:buFont typeface="Wingdings" panose="05000000000000000000" pitchFamily="2" charset="2"/>
              <a:buChar char="q"/>
            </a:pPr>
            <a:r>
              <a:rPr lang="ar-SA" sz="2000" dirty="0">
                <a:solidFill>
                  <a:schemeClr val="tx1"/>
                </a:solidFill>
                <a:latin typeface="Segoe UI Semibold" panose="020B0702040204020203" pitchFamily="34" charset="0"/>
                <a:cs typeface="Segoe UI Semibold" panose="020B0702040204020203" pitchFamily="34" charset="0"/>
              </a:rPr>
              <a:t>البرمائيات والإنسـان</a:t>
            </a:r>
          </a:p>
          <a:p>
            <a:pPr algn="r" rtl="1">
              <a:lnSpc>
                <a:spcPct val="100000"/>
              </a:lnSpc>
              <a:buFont typeface="Wingdings" panose="05000000000000000000" pitchFamily="2" charset="2"/>
              <a:buChar char="q"/>
            </a:pPr>
            <a:endParaRPr lang="en-US" sz="2000" dirty="0">
              <a:solidFill>
                <a:schemeClr val="tx1"/>
              </a:solidFill>
              <a:latin typeface="Segoe UI Semibold" panose="020B0702040204020203" pitchFamily="34" charset="0"/>
              <a:cs typeface="Segoe UI Semibold" panose="020B0702040204020203" pitchFamily="34" charset="0"/>
            </a:endParaRPr>
          </a:p>
        </p:txBody>
      </p:sp>
      <p:sp>
        <p:nvSpPr>
          <p:cNvPr id="11" name="Content Placeholder 2"/>
          <p:cNvSpPr txBox="1">
            <a:spLocks/>
          </p:cNvSpPr>
          <p:nvPr/>
        </p:nvSpPr>
        <p:spPr>
          <a:xfrm>
            <a:off x="4575029" y="2586329"/>
            <a:ext cx="6184751" cy="2531104"/>
          </a:xfrm>
          <a:prstGeom prst="rect">
            <a:avLst/>
          </a:prstGeom>
          <a:noFill/>
        </p:spPr>
        <p:txBody>
          <a:bodyPr vert="horz" lIns="0" tIns="45720" rIns="0" bIns="45720" rtlCol="0" anchor="t">
            <a:norm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3200" kern="1200">
                <a:solidFill>
                  <a:schemeClr val="tx1">
                    <a:lumMod val="75000"/>
                    <a:lumOff val="25000"/>
                  </a:schemeClr>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accent1"/>
              </a:buClr>
              <a:buFont typeface="Calibri" pitchFamily="34" charset="0"/>
              <a:buNone/>
              <a:defRPr sz="2800" kern="1200">
                <a:solidFill>
                  <a:schemeClr val="tx1">
                    <a:lumMod val="75000"/>
                    <a:lumOff val="2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nSpc>
                <a:spcPct val="100000"/>
              </a:lnSpc>
            </a:pPr>
            <a:r>
              <a:rPr lang="en-US" sz="2000" b="1" dirty="0">
                <a:solidFill>
                  <a:schemeClr val="accent1"/>
                </a:solidFill>
                <a:latin typeface="Segoe UI Semibold" panose="020B0702040204020203" pitchFamily="34" charset="0"/>
                <a:cs typeface="Segoe UI Semibold" panose="020B0702040204020203" pitchFamily="34" charset="0"/>
              </a:rPr>
              <a:t>Contents:</a:t>
            </a:r>
          </a:p>
          <a:p>
            <a:pPr>
              <a:lnSpc>
                <a:spcPct val="100000"/>
              </a:lnSpc>
              <a:buFont typeface="Wingdings" panose="05000000000000000000" pitchFamily="2" charset="2"/>
              <a:buChar char="q"/>
            </a:pPr>
            <a:r>
              <a:rPr lang="en-US" sz="2000" dirty="0">
                <a:solidFill>
                  <a:schemeClr val="tx1"/>
                </a:solidFill>
                <a:latin typeface="Segoe UI Semibold" panose="020B0702040204020203" pitchFamily="34" charset="0"/>
                <a:cs typeface="Segoe UI Semibold" panose="020B0702040204020203" pitchFamily="34" charset="0"/>
              </a:rPr>
              <a:t>Structural Adaptations</a:t>
            </a:r>
            <a:endParaRPr lang="ar-SA" sz="2000" dirty="0">
              <a:solidFill>
                <a:schemeClr val="tx1"/>
              </a:solidFill>
              <a:latin typeface="Segoe UI Semibold" panose="020B0702040204020203" pitchFamily="34" charset="0"/>
              <a:cs typeface="Segoe UI Semibold" panose="020B0702040204020203" pitchFamily="34" charset="0"/>
            </a:endParaRPr>
          </a:p>
          <a:p>
            <a:pPr>
              <a:lnSpc>
                <a:spcPct val="100000"/>
              </a:lnSpc>
              <a:buFont typeface="Wingdings" panose="05000000000000000000" pitchFamily="2" charset="2"/>
              <a:buChar char="q"/>
            </a:pPr>
            <a:r>
              <a:rPr lang="en-US" sz="2000" dirty="0">
                <a:solidFill>
                  <a:schemeClr val="tx1"/>
                </a:solidFill>
                <a:latin typeface="Segoe UI Semibold" panose="020B0702040204020203" pitchFamily="34" charset="0"/>
                <a:cs typeface="Segoe UI Semibold" panose="020B0702040204020203" pitchFamily="34" charset="0"/>
              </a:rPr>
              <a:t>Behavioral  Adaptations</a:t>
            </a:r>
          </a:p>
          <a:p>
            <a:pPr>
              <a:lnSpc>
                <a:spcPct val="100000"/>
              </a:lnSpc>
              <a:buFont typeface="Wingdings" panose="05000000000000000000" pitchFamily="2" charset="2"/>
              <a:buChar char="q"/>
            </a:pPr>
            <a:r>
              <a:rPr lang="en-US" sz="2000" dirty="0">
                <a:solidFill>
                  <a:schemeClr val="tx1"/>
                </a:solidFill>
                <a:latin typeface="Segoe UI Semibold" panose="020B0702040204020203" pitchFamily="34" charset="0"/>
                <a:cs typeface="Segoe UI Semibold" panose="020B0702040204020203" pitchFamily="34" charset="0"/>
              </a:rPr>
              <a:t>Physiological Adaptations</a:t>
            </a:r>
            <a:endParaRPr lang="ar-SA" sz="2000" dirty="0">
              <a:solidFill>
                <a:schemeClr val="tx1"/>
              </a:solidFill>
              <a:latin typeface="Segoe UI Semibold" panose="020B0702040204020203" pitchFamily="34" charset="0"/>
              <a:cs typeface="Segoe UI Semibold" panose="020B0702040204020203" pitchFamily="34" charset="0"/>
            </a:endParaRPr>
          </a:p>
          <a:p>
            <a:pPr>
              <a:lnSpc>
                <a:spcPct val="100000"/>
              </a:lnSpc>
              <a:buFont typeface="Wingdings" panose="05000000000000000000" pitchFamily="2" charset="2"/>
              <a:buChar char="q"/>
            </a:pPr>
            <a:r>
              <a:rPr lang="en-US" sz="2000" dirty="0">
                <a:solidFill>
                  <a:schemeClr val="tx1"/>
                </a:solidFill>
                <a:latin typeface="Segoe UI Semibold" panose="020B0702040204020203" pitchFamily="34" charset="0"/>
                <a:cs typeface="Segoe UI Semibold" panose="020B0702040204020203" pitchFamily="34" charset="0"/>
              </a:rPr>
              <a:t>Man &amp; Amphibians</a:t>
            </a:r>
          </a:p>
        </p:txBody>
      </p:sp>
      <p:sp>
        <p:nvSpPr>
          <p:cNvPr id="12" name="Rectangle 11"/>
          <p:cNvSpPr/>
          <p:nvPr/>
        </p:nvSpPr>
        <p:spPr>
          <a:xfrm>
            <a:off x="166255" y="2118758"/>
            <a:ext cx="4281054" cy="46166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400" b="1" dirty="0">
                <a:ln w="0"/>
                <a:effectLst>
                  <a:outerShdw blurRad="38100" dist="19050" dir="2700000" algn="tl" rotWithShape="0">
                    <a:schemeClr val="dk1">
                      <a:alpha val="40000"/>
                    </a:schemeClr>
                  </a:outerShdw>
                </a:effectLst>
                <a:latin typeface="Segoe UI Semilight" panose="020B0402040204020203" pitchFamily="34" charset="0"/>
                <a:cs typeface="Segoe UI Semilight" panose="020B0402040204020203" pitchFamily="34" charset="0"/>
              </a:rPr>
              <a:t>Lecture ( 11 )</a:t>
            </a:r>
          </a:p>
        </p:txBody>
      </p:sp>
    </p:spTree>
    <p:extLst>
      <p:ext uri="{BB962C8B-B14F-4D97-AF65-F5344CB8AC3E}">
        <p14:creationId xmlns:p14="http://schemas.microsoft.com/office/powerpoint/2010/main" val="3249986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البرمائيات والإنسـان                        </a:t>
            </a:r>
            <a:r>
              <a:rPr lang="en-US" sz="3600" b="1" dirty="0">
                <a:solidFill>
                  <a:schemeClr val="accent1"/>
                </a:solidFill>
                <a:latin typeface="Segoe UI Semilight" panose="020B0402040204020203" pitchFamily="34" charset="0"/>
                <a:cs typeface="Segoe UI Semilight" panose="020B0402040204020203" pitchFamily="34" charset="0"/>
              </a:rPr>
              <a:t>Man &amp; Amphibians</a:t>
            </a:r>
          </a:p>
        </p:txBody>
      </p:sp>
      <p:sp>
        <p:nvSpPr>
          <p:cNvPr id="7" name="Rectangle 6"/>
          <p:cNvSpPr/>
          <p:nvPr/>
        </p:nvSpPr>
        <p:spPr>
          <a:xfrm>
            <a:off x="5022574" y="2296750"/>
            <a:ext cx="6199607" cy="3939540"/>
          </a:xfrm>
          <a:prstGeom prst="rect">
            <a:avLst/>
          </a:prstGeom>
        </p:spPr>
        <p:txBody>
          <a:bodyPr wrap="square">
            <a:spAutoFit/>
          </a:bodyPr>
          <a:lstStyle/>
          <a:p>
            <a:pPr marL="285750" indent="-285750" algn="justLow" rtl="1">
              <a:buClr>
                <a:schemeClr val="accent1"/>
              </a:buClr>
              <a:buFont typeface="Wingdings" panose="05000000000000000000" pitchFamily="2" charset="2"/>
              <a:buChar char="q"/>
            </a:pPr>
            <a:r>
              <a:rPr lang="ar-SA" sz="1400" dirty="0">
                <a:latin typeface="Segoe UI Semibold" panose="020B0702040204020203" pitchFamily="34" charset="0"/>
                <a:ea typeface="Times New Roman" panose="02020603050405020304" pitchFamily="18" charset="0"/>
                <a:cs typeface="Segoe UI Semibold" panose="020B0702040204020203" pitchFamily="34" charset="0"/>
              </a:rPr>
              <a:t>تستخدم الضفادع غالبا في التعليم والابحاث الطبية والعلمية والدراسات التشريحية والوظيفية للأعضاء. والضفادع في هذه الحالة أعطتنا معلومات كثيرة حول تطور الفقاريات. كما استخدمت الضفادع في أبحاث نقل وزراعة الأعضاء في الانسان وكذلك وسائل الحمل ومنع الحمل وغيرها. وبالرغم من أن هذه الفوائد للإنسان فان الضفادع لاقت الاهمال الكبير من الانسان, حيث أثر الانسان على بيئاتها الطبيعية حتى انها أصبحت مهددة بالانقراض في بعض المناطق. وحتى الآن لم يفكر أحد بشكل جدي بزراعة الضفادع (أي الاكثار منها بشكل تجاري) كما هو حاصل بالنسبة لاستزراع الاسماك التجارية.</a:t>
            </a:r>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a:p>
            <a:pPr marL="285750" indent="-285750" algn="justLow" rtl="1">
              <a:buClr>
                <a:schemeClr val="accent1"/>
              </a:buClr>
              <a:buFont typeface="Wingdings" panose="05000000000000000000" pitchFamily="2" charset="2"/>
              <a:buChar char="q"/>
            </a:pPr>
            <a:r>
              <a:rPr lang="ar-SA" sz="1400" dirty="0">
                <a:latin typeface="Segoe UI Semibold" panose="020B0702040204020203" pitchFamily="34" charset="0"/>
                <a:ea typeface="Times New Roman" panose="02020603050405020304" pitchFamily="18" charset="0"/>
                <a:cs typeface="Segoe UI Semibold" panose="020B0702040204020203" pitchFamily="34" charset="0"/>
              </a:rPr>
              <a:t>ذكر في كتاب الكامل لأبن عدي: أن النبي صلى الله عليه وسلم قد نهى عن قتل الضفادع, والثابت الآن أن الضفادع تتغذى على الحشرات والكائنات الضارة فتخلص الانسان من شرورها. وقد دلت التجارب والأبحاث أن الضفدعة تستطيع أن تلتهم من الحشرات ما يبلغ نصف وزنها. وفي علم التشريح يعتمد العلماء والدارسون على الضفدعة في تجاربهم وذلك لكثرة الضفادع وسهولة الحصول عليها وتشريحها. وكثيرا ما ادت هذه الحيوانات للعلم خدمات جليلة. فضلا عن انها تمثل مرحلة هامة من مراحل تطور الحياة على سطح الأرض لابد من دراستها لكل من يتصدى لدراسة أي علم من علوم الحياة وأي فرع من فروع المعرفة. ومن ضمن خدمات هذه الضفادع للعلم انهم اكتشفوا انها تستطيع تجديد أعضائها.</a:t>
            </a:r>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a:p>
            <a:pPr marR="0" lvl="0" algn="r" rtl="1">
              <a:spcBef>
                <a:spcPts val="0"/>
              </a:spcBef>
              <a:spcAft>
                <a:spcPts val="0"/>
              </a:spcAft>
            </a:pPr>
            <a:endParaRPr lang="en-US" sz="1200" dirty="0">
              <a:effectLst/>
              <a:latin typeface="Segoe UI Semibold" panose="020B0702040204020203" pitchFamily="34" charset="0"/>
              <a:ea typeface="Times New Roman" panose="02020603050405020304" pitchFamily="18" charset="0"/>
              <a:cs typeface="Segoe UI Semibold" panose="020B0702040204020203" pitchFamily="34" charset="0"/>
            </a:endParaRPr>
          </a:p>
        </p:txBody>
      </p:sp>
      <p:sp>
        <p:nvSpPr>
          <p:cNvPr id="10" name="Rectangle 9"/>
          <p:cNvSpPr/>
          <p:nvPr/>
        </p:nvSpPr>
        <p:spPr>
          <a:xfrm>
            <a:off x="2822713" y="1833627"/>
            <a:ext cx="8428383" cy="369332"/>
          </a:xfrm>
          <a:prstGeom prst="rect">
            <a:avLst/>
          </a:prstGeom>
        </p:spPr>
        <p:txBody>
          <a:bodyPr wrap="square">
            <a:spAutoFit/>
          </a:bodyPr>
          <a:lstStyle/>
          <a:p>
            <a:pPr lvl="0" algn="r" rtl="1"/>
            <a:r>
              <a:rPr lang="ar-SA" b="1"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البرمائيات كمصدر تعليمي وبحثي  </a:t>
            </a:r>
            <a:r>
              <a:rPr lang="en-US" b="1"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  :Amphibians in education and research </a:t>
            </a:r>
          </a:p>
        </p:txBody>
      </p:sp>
      <p:sp>
        <p:nvSpPr>
          <p:cNvPr id="11" name="Rounded Rectangular Callout 10"/>
          <p:cNvSpPr/>
          <p:nvPr/>
        </p:nvSpPr>
        <p:spPr>
          <a:xfrm>
            <a:off x="1219201" y="2438400"/>
            <a:ext cx="3485321" cy="3560618"/>
          </a:xfrm>
          <a:prstGeom prst="wedgeRoundRectCallout">
            <a:avLst>
              <a:gd name="adj1" fmla="val 57955"/>
              <a:gd name="adj2" fmla="val -21983"/>
              <a:gd name="adj3" fmla="val 16667"/>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8583" y="2785196"/>
            <a:ext cx="3006436" cy="28813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Placeholder 4"/>
          <p:cNvPicPr>
            <a:picLocks noChangeAspect="1"/>
          </p:cNvPicPr>
          <p:nvPr/>
        </p:nvPicPr>
        <p:blipFill>
          <a:blip r:embed="rId3">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9" name="Rectangle 8"/>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4060423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البرمائيات والإنسـان                        </a:t>
            </a:r>
            <a:r>
              <a:rPr lang="en-US" sz="3600" b="1" dirty="0">
                <a:solidFill>
                  <a:schemeClr val="accent1"/>
                </a:solidFill>
                <a:latin typeface="Segoe UI Semilight" panose="020B0402040204020203" pitchFamily="34" charset="0"/>
                <a:cs typeface="Segoe UI Semilight" panose="020B0402040204020203" pitchFamily="34" charset="0"/>
              </a:rPr>
              <a:t>Man &amp; Amphibians</a:t>
            </a:r>
          </a:p>
        </p:txBody>
      </p:sp>
      <p:sp>
        <p:nvSpPr>
          <p:cNvPr id="8" name="Rectangle 7"/>
          <p:cNvSpPr/>
          <p:nvPr/>
        </p:nvSpPr>
        <p:spPr>
          <a:xfrm>
            <a:off x="1192318" y="2606309"/>
            <a:ext cx="9953445" cy="3825278"/>
          </a:xfrm>
          <a:prstGeom prst="rect">
            <a:avLst/>
          </a:prstGeom>
        </p:spPr>
        <p:txBody>
          <a:bodyPr wrap="square">
            <a:spAutoFit/>
          </a:bodyPr>
          <a:lstStyle/>
          <a:p>
            <a:pPr marL="285750" indent="-285750" algn="justLow" rtl="1">
              <a:lnSpc>
                <a:spcPct val="200000"/>
              </a:lnSpc>
              <a:buClr>
                <a:schemeClr val="accent1"/>
              </a:buClr>
              <a:buFont typeface="Wingdings" panose="05000000000000000000" pitchFamily="2" charset="2"/>
              <a:buChar char="q"/>
            </a:pPr>
            <a:r>
              <a:rPr lang="ar-SA" sz="1400" dirty="0">
                <a:latin typeface="Segoe UI Semibold" panose="020B0702040204020203" pitchFamily="34" charset="0"/>
                <a:ea typeface="Times New Roman" panose="02020603050405020304" pitchFamily="18" charset="0"/>
                <a:cs typeface="Segoe UI Semibold" panose="020B0702040204020203" pitchFamily="34" charset="0"/>
              </a:rPr>
              <a:t>ان المعرفة بضفادع (برمائيات) المملكة العربية السعودية قليلة جدا لذلك فان الدراسات على التوزيع والوضع البيولوجي وبيئة البرمائيات يجب أن يطور لتوسيع نطاق المعرفة, كما يجب توفير الدلائل الهامة للمحافظة على هذه البرمائيات يجب أن تكون من خلال التعليم والتثقيف وتنوير الجمهور. وعند الضرورة تشريع قانون يقضي بالمحافظة على بيئات هذه الضفادع. إن بيض الضفادع ذات قيمة غذائية عالية للأسماك وحيوانات أخرى عديدة. كما أن يرقاتها وحيواناتها البالغة مصادر غذائية هامة لأنواع كثيرة من الطيور والثدييات والزواحف. لذلك فان تسميم البرك والمستنقعات لقتل البعوض والآفات الأخرى لا يقتل الضحايا المقصودين (البعوض) وغيره, ولكنه بالتأكيد يقتل أو يؤذي لحد بعيد الضفادع والأسماك. إن تلوث وتسميم المستنقعات والبرك ومياه أخرى وذلك من خلال الإهمال في استخدام المبيدات الحشرية والمبيدات العشبية في المناطق الزراعية يجب أن يمنع في بيئات البرمائيات هذه أو بالقرب منها كما يجب أن يستخدم عند الضرورة القصوى وتحت إشراف واعي بعد أن أثبتت الدراسات البيئية أن المبيدات الكيميائية غير مثمرة. </a:t>
            </a:r>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a:p>
            <a:pPr marR="0" lvl="0" algn="r" rtl="1">
              <a:lnSpc>
                <a:spcPct val="200000"/>
              </a:lnSpc>
              <a:spcBef>
                <a:spcPts val="0"/>
              </a:spcBef>
              <a:spcAft>
                <a:spcPts val="0"/>
              </a:spcAft>
            </a:pPr>
            <a:endParaRPr lang="en-US" sz="1100" dirty="0">
              <a:effectLst/>
              <a:latin typeface="Segoe UI Semibold" panose="020B0702040204020203" pitchFamily="34" charset="0"/>
              <a:ea typeface="Times New Roman" panose="02020603050405020304" pitchFamily="18" charset="0"/>
              <a:cs typeface="Segoe UI Semibold" panose="020B0702040204020203" pitchFamily="34" charset="0"/>
            </a:endParaRPr>
          </a:p>
        </p:txBody>
      </p:sp>
      <p:sp>
        <p:nvSpPr>
          <p:cNvPr id="6" name="Rectangle 5"/>
          <p:cNvSpPr/>
          <p:nvPr/>
        </p:nvSpPr>
        <p:spPr>
          <a:xfrm>
            <a:off x="4570796" y="1922128"/>
            <a:ext cx="6638544" cy="369332"/>
          </a:xfrm>
          <a:prstGeom prst="rect">
            <a:avLst/>
          </a:prstGeom>
        </p:spPr>
        <p:txBody>
          <a:bodyPr wrap="square">
            <a:spAutoFit/>
          </a:bodyPr>
          <a:lstStyle/>
          <a:p>
            <a:pPr lvl="0" algn="r" rtl="1"/>
            <a:r>
              <a:rPr lang="ar-SA" b="1" dirty="0">
                <a:solidFill>
                  <a:schemeClr val="accent1"/>
                </a:solidFill>
                <a:latin typeface="Segoe UI Semibold" panose="020B0702040204020203" pitchFamily="34" charset="0"/>
                <a:cs typeface="Segoe UI Semibold" panose="020B0702040204020203" pitchFamily="34" charset="0"/>
              </a:rPr>
              <a:t>حماية البرمائيات </a:t>
            </a:r>
            <a:r>
              <a:rPr lang="en-US" b="1" dirty="0">
                <a:solidFill>
                  <a:schemeClr val="accent1"/>
                </a:solidFill>
                <a:latin typeface="Segoe UI Semibold" panose="020B0702040204020203" pitchFamily="34" charset="0"/>
                <a:cs typeface="Segoe UI Semibold" panose="020B0702040204020203" pitchFamily="34" charset="0"/>
              </a:rPr>
              <a:t>:Amphibians and Wildlife legislation </a:t>
            </a:r>
          </a:p>
        </p:txBody>
      </p:sp>
      <p:pic>
        <p:nvPicPr>
          <p:cNvPr id="7"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9" name="Rectangle 8"/>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sp>
        <p:nvSpPr>
          <p:cNvPr id="10" name="Rounded Rectangle 9"/>
          <p:cNvSpPr/>
          <p:nvPr/>
        </p:nvSpPr>
        <p:spPr>
          <a:xfrm>
            <a:off x="1151283" y="2333768"/>
            <a:ext cx="9965634" cy="392125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89706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التكيفات التركيبية                      </a:t>
            </a:r>
            <a:r>
              <a:rPr lang="en-US" sz="3600" b="1" dirty="0">
                <a:solidFill>
                  <a:schemeClr val="accent1"/>
                </a:solidFill>
                <a:latin typeface="Segoe UI Semilight" panose="020B0402040204020203" pitchFamily="34" charset="0"/>
                <a:cs typeface="Segoe UI Semilight" panose="020B0402040204020203" pitchFamily="34" charset="0"/>
              </a:rPr>
              <a:t>Structural Adaptations</a:t>
            </a:r>
          </a:p>
        </p:txBody>
      </p:sp>
      <p:sp>
        <p:nvSpPr>
          <p:cNvPr id="9" name="Content Placeholder 8"/>
          <p:cNvSpPr>
            <a:spLocks noGrp="1"/>
          </p:cNvSpPr>
          <p:nvPr>
            <p:ph sz="half" idx="2"/>
          </p:nvPr>
        </p:nvSpPr>
        <p:spPr>
          <a:xfrm>
            <a:off x="6728347" y="2521068"/>
            <a:ext cx="4945948" cy="3713272"/>
          </a:xfrm>
        </p:spPr>
        <p:txBody>
          <a:bodyPr>
            <a:noAutofit/>
          </a:bodyPr>
          <a:lstStyle/>
          <a:p>
            <a:pPr algn="justLow" rtl="1">
              <a:lnSpc>
                <a:spcPct val="100000"/>
              </a:lnSpc>
              <a:spcBef>
                <a:spcPts val="0"/>
              </a:spcBef>
              <a:spcAft>
                <a:spcPts val="0"/>
              </a:spcAft>
            </a:pPr>
            <a:r>
              <a:rPr lang="ar-SA" sz="1600" b="1" dirty="0">
                <a:solidFill>
                  <a:schemeClr val="accent1"/>
                </a:solidFill>
                <a:latin typeface="Segoe UI Semibold" panose="020B0702040204020203" pitchFamily="34" charset="0"/>
                <a:cs typeface="Segoe UI Semibold" panose="020B0702040204020203" pitchFamily="34" charset="0"/>
              </a:rPr>
              <a:t>1- شكل الجسم:</a:t>
            </a:r>
          </a:p>
          <a:p>
            <a:pPr algn="justLow" rtl="1">
              <a:lnSpc>
                <a:spcPct val="100000"/>
              </a:lnSpc>
              <a:spcBef>
                <a:spcPts val="0"/>
              </a:spcBef>
              <a:spcAft>
                <a:spcPts val="0"/>
              </a:spcAft>
              <a:buFont typeface="Wingdings" panose="05000000000000000000" pitchFamily="2" charset="2"/>
              <a:buChar char="q"/>
            </a:pPr>
            <a:r>
              <a:rPr lang="ar-SA" sz="1200" dirty="0">
                <a:solidFill>
                  <a:schemeClr val="tx1"/>
                </a:solidFill>
                <a:latin typeface="Segoe UI Semibold" panose="020B0702040204020203" pitchFamily="34" charset="0"/>
                <a:cs typeface="Segoe UI Semibold" panose="020B0702040204020203" pitchFamily="34" charset="0"/>
              </a:rPr>
              <a:t>الضفدعة العادية تعيش عادة في المناطق الزراعية بجوار مصادر المياه حيث تتزاوج وتضع بيضها في الماء, وفي خلال خمسة عشر يوماً يفقس البيض ويخرج منه صغار انسيابية الشكل تسمى يرقات أبو </a:t>
            </a:r>
            <a:r>
              <a:rPr lang="ar-SA" sz="1200" dirty="0" err="1">
                <a:solidFill>
                  <a:schemeClr val="tx1"/>
                </a:solidFill>
                <a:latin typeface="Segoe UI Semibold" panose="020B0702040204020203" pitchFamily="34" charset="0"/>
                <a:cs typeface="Segoe UI Semibold" panose="020B0702040204020203" pitchFamily="34" charset="0"/>
              </a:rPr>
              <a:t>ذنيبة</a:t>
            </a:r>
            <a:r>
              <a:rPr lang="ar-SA" sz="1200" dirty="0">
                <a:solidFill>
                  <a:schemeClr val="tx1"/>
                </a:solidFill>
                <a:latin typeface="Segoe UI Semibold" panose="020B0702040204020203" pitchFamily="34" charset="0"/>
                <a:cs typeface="Segoe UI Semibold" panose="020B0702040204020203" pitchFamily="34" charset="0"/>
              </a:rPr>
              <a:t> ذات ذيل طويل وعديمة الاطراف وتسبح بحرية, كما أنها تتنفس بواسطة الخياشيم التي تكون اولا ظاهرة خارج الجسم ثم تختفي داخله وتتغطى بغطاء الخياشيم. ويكون لأبو </a:t>
            </a:r>
            <a:r>
              <a:rPr lang="ar-SA" sz="1200" dirty="0" err="1">
                <a:solidFill>
                  <a:schemeClr val="tx1"/>
                </a:solidFill>
                <a:latin typeface="Segoe UI Semibold" panose="020B0702040204020203" pitchFamily="34" charset="0"/>
                <a:cs typeface="Segoe UI Semibold" panose="020B0702040204020203" pitchFamily="34" charset="0"/>
              </a:rPr>
              <a:t>ذنيبة</a:t>
            </a:r>
            <a:r>
              <a:rPr lang="ar-SA" sz="1200" dirty="0">
                <a:solidFill>
                  <a:schemeClr val="tx1"/>
                </a:solidFill>
                <a:latin typeface="Segoe UI Semibold" panose="020B0702040204020203" pitchFamily="34" charset="0"/>
                <a:cs typeface="Segoe UI Semibold" panose="020B0702040204020203" pitchFamily="34" charset="0"/>
              </a:rPr>
              <a:t> </a:t>
            </a:r>
            <a:r>
              <a:rPr lang="ar-SA" sz="1200" dirty="0" err="1">
                <a:solidFill>
                  <a:schemeClr val="tx1"/>
                </a:solidFill>
                <a:latin typeface="Segoe UI Semibold" panose="020B0702040204020203" pitchFamily="34" charset="0"/>
                <a:cs typeface="Segoe UI Semibold" panose="020B0702040204020203" pitchFamily="34" charset="0"/>
              </a:rPr>
              <a:t>ممص</a:t>
            </a:r>
            <a:r>
              <a:rPr lang="ar-SA" sz="1200" dirty="0">
                <a:solidFill>
                  <a:schemeClr val="tx1"/>
                </a:solidFill>
                <a:latin typeface="Segoe UI Semibold" panose="020B0702040204020203" pitchFamily="34" charset="0"/>
                <a:cs typeface="Segoe UI Semibold" panose="020B0702040204020203" pitchFamily="34" charset="0"/>
              </a:rPr>
              <a:t> فمي يتعلق به في الاعشاب المائية ثم يظهر له فم يتغذى بواسطته على النباتات الموجودة في الينابيع. وتدريجيا يفقد ابو </a:t>
            </a:r>
            <a:r>
              <a:rPr lang="ar-SA" sz="1200" dirty="0" err="1">
                <a:solidFill>
                  <a:schemeClr val="tx1"/>
                </a:solidFill>
                <a:latin typeface="Segoe UI Semibold" panose="020B0702040204020203" pitchFamily="34" charset="0"/>
                <a:cs typeface="Segoe UI Semibold" panose="020B0702040204020203" pitchFamily="34" charset="0"/>
              </a:rPr>
              <a:t>ذنيبة</a:t>
            </a:r>
            <a:r>
              <a:rPr lang="ar-SA" sz="1200" dirty="0">
                <a:solidFill>
                  <a:schemeClr val="tx1"/>
                </a:solidFill>
                <a:latin typeface="Segoe UI Semibold" panose="020B0702040204020203" pitchFamily="34" charset="0"/>
                <a:cs typeface="Segoe UI Semibold" panose="020B0702040204020203" pitchFamily="34" charset="0"/>
              </a:rPr>
              <a:t> خياشيمه وتظهر له أطراف خلفية ثم أمامية وتتكون له رئات يتنفس بها ويتحول في مدة ثلاثة أشهر الى ضفدع صغير يستطيع الحياة على اليابسة والزحف أو القفز عليها بواسطة أطرافه, ويتكون غذاؤه من الحشرات والديدان والقواقع التي يلتقطها بواسطة لسانه اللزج والمثبت من الأمام بينما يكون سائباً من الناحية الخلفية.</a:t>
            </a:r>
            <a:endParaRPr lang="en-US" sz="12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r>
              <a:rPr lang="ar-SA" sz="1200" dirty="0">
                <a:solidFill>
                  <a:schemeClr val="tx1"/>
                </a:solidFill>
                <a:latin typeface="Segoe UI Semibold" panose="020B0702040204020203" pitchFamily="34" charset="0"/>
                <a:cs typeface="Segoe UI Semibold" panose="020B0702040204020203" pitchFamily="34" charset="0"/>
              </a:rPr>
              <a:t>يتكون الجسم من منطقتين فقط هما الرأس والجذع حيث يختفي العنق والذيل من الحيوان البالغ. والرأس عريض ومبطط يحتوي على فتحة فم أمامية واسعة وفتحتا أنف تقعان على السطح العلوي للبوز, كما توجد عينان كبيرتان على جانبي الرأس تكونان جاحظتين ولهما جفن علوي ثابت وأخر سفلي متحرك كما يوجد غشاء رامش يتحرك من الجانب الداخلي للعين الى الخارج ويكون نصف شفاف . ويوجد خلف كل عين غشاء مستدير يمثل طبلة الغدة </a:t>
            </a:r>
            <a:r>
              <a:rPr lang="ar-SA" sz="1200" dirty="0" err="1">
                <a:solidFill>
                  <a:schemeClr val="tx1"/>
                </a:solidFill>
                <a:latin typeface="Segoe UI Semibold" panose="020B0702040204020203" pitchFamily="34" charset="0"/>
                <a:cs typeface="Segoe UI Semibold" panose="020B0702040204020203" pitchFamily="34" charset="0"/>
              </a:rPr>
              <a:t>النكفية</a:t>
            </a:r>
            <a:r>
              <a:rPr lang="ar-SA" sz="1200" dirty="0">
                <a:solidFill>
                  <a:schemeClr val="tx1"/>
                </a:solidFill>
                <a:latin typeface="Segoe UI Semibold" panose="020B0702040204020203" pitchFamily="34" charset="0"/>
                <a:cs typeface="Segoe UI Semibold" panose="020B0702040204020203" pitchFamily="34" charset="0"/>
              </a:rPr>
              <a:t>.</a:t>
            </a:r>
            <a:endParaRPr lang="en-US" sz="1200" dirty="0">
              <a:solidFill>
                <a:schemeClr val="tx1"/>
              </a:solidFill>
              <a:latin typeface="Segoe UI Semibold" panose="020B0702040204020203" pitchFamily="34" charset="0"/>
              <a:cs typeface="Segoe UI Semibold" panose="020B0702040204020203" pitchFamily="34" charset="0"/>
            </a:endParaRPr>
          </a:p>
          <a:p>
            <a:pPr marL="0" indent="0" algn="justLow" rtl="1">
              <a:lnSpc>
                <a:spcPct val="100000"/>
              </a:lnSpc>
              <a:spcBef>
                <a:spcPts val="0"/>
              </a:spcBef>
              <a:spcAft>
                <a:spcPts val="0"/>
              </a:spcAft>
              <a:buNone/>
            </a:pPr>
            <a:endParaRPr lang="en-US" sz="1200" dirty="0">
              <a:latin typeface="Segoe UI Semibold" panose="020B0702040204020203" pitchFamily="34" charset="0"/>
              <a:cs typeface="Segoe UI Semibold" panose="020B0702040204020203" pitchFamily="34" charset="0"/>
            </a:endParaRPr>
          </a:p>
        </p:txBody>
      </p:sp>
      <p:graphicFrame>
        <p:nvGraphicFramePr>
          <p:cNvPr id="15" name="Diagram 14"/>
          <p:cNvGraphicFramePr/>
          <p:nvPr>
            <p:extLst>
              <p:ext uri="{D42A27DB-BD31-4B8C-83A1-F6EECF244321}">
                <p14:modId xmlns:p14="http://schemas.microsoft.com/office/powerpoint/2010/main" val="294419148"/>
              </p:ext>
            </p:extLst>
          </p:nvPr>
        </p:nvGraphicFramePr>
        <p:xfrm>
          <a:off x="6359856" y="1812908"/>
          <a:ext cx="4795823" cy="438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545911" y="2543523"/>
            <a:ext cx="5113361" cy="1261884"/>
          </a:xfrm>
          <a:prstGeom prst="rect">
            <a:avLst/>
          </a:prstGeom>
        </p:spPr>
        <p:txBody>
          <a:bodyPr wrap="square">
            <a:spAutoFit/>
          </a:bodyPr>
          <a:lstStyle/>
          <a:p>
            <a:pPr algn="justLow" rtl="1"/>
            <a:r>
              <a:rPr lang="ar-SA" sz="1600" b="1" dirty="0">
                <a:solidFill>
                  <a:schemeClr val="accent1"/>
                </a:solidFill>
                <a:latin typeface="Segoe UI Semibold" panose="020B0702040204020203" pitchFamily="34" charset="0"/>
                <a:cs typeface="Segoe UI Semibold" panose="020B0702040204020203" pitchFamily="34" charset="0"/>
              </a:rPr>
              <a:t>2- شكل الأطراف:</a:t>
            </a:r>
          </a:p>
          <a:p>
            <a:pPr marL="91440" indent="-91440" algn="justLow" defTabSz="914400" rtl="1">
              <a:buClr>
                <a:schemeClr val="accent1"/>
              </a:buClr>
              <a:buSzPct val="100000"/>
              <a:buFont typeface="Wingdings" panose="05000000000000000000" pitchFamily="2" charset="2"/>
              <a:buChar char="q"/>
            </a:pPr>
            <a:r>
              <a:rPr lang="ar-SA" sz="1200" dirty="0">
                <a:latin typeface="Segoe UI Semibold" panose="020B0702040204020203" pitchFamily="34" charset="0"/>
                <a:cs typeface="Segoe UI Semibold" panose="020B0702040204020203" pitchFamily="34" charset="0"/>
              </a:rPr>
              <a:t>يحمل الجسم زوجين من الأطراف الزوج الأمامي أقصر من الخلفي, لذلك تقفز الضفدعة ولا تسير. الطرف الأمامي له أربعة اصابع فقط وعلى سطحه السفلي توجد وسادتان قرنيتان بينما الطرف الخلفي خماسي الأصابع , كما يوجد به أصبع زائد ضامر يسمى قبل الإبهام. ويوجد بين اصابع الطرف الخلفي غشاء يساعد على السباحة.</a:t>
            </a:r>
            <a:endParaRPr lang="en-US" sz="1200" dirty="0">
              <a:latin typeface="Segoe UI Semibold" panose="020B0702040204020203" pitchFamily="34" charset="0"/>
              <a:cs typeface="Segoe UI Semibold" panose="020B0702040204020203" pitchFamily="34" charset="0"/>
            </a:endParaRPr>
          </a:p>
        </p:txBody>
      </p:sp>
      <p:sp>
        <p:nvSpPr>
          <p:cNvPr id="10" name="Rectangle 9"/>
          <p:cNvSpPr/>
          <p:nvPr/>
        </p:nvSpPr>
        <p:spPr>
          <a:xfrm>
            <a:off x="504968" y="3747696"/>
            <a:ext cx="5217786" cy="2369880"/>
          </a:xfrm>
          <a:prstGeom prst="rect">
            <a:avLst/>
          </a:prstGeom>
        </p:spPr>
        <p:txBody>
          <a:bodyPr wrap="square">
            <a:spAutoFit/>
          </a:bodyPr>
          <a:lstStyle/>
          <a:p>
            <a:pPr marL="53340" marR="0" algn="justLow" rtl="1"/>
            <a:r>
              <a:rPr lang="ar-SA" sz="1600" b="1" dirty="0">
                <a:solidFill>
                  <a:schemeClr val="accent1"/>
                </a:solidFill>
                <a:latin typeface="Segoe UI Semibold" panose="020B0702040204020203" pitchFamily="34" charset="0"/>
                <a:cs typeface="Segoe UI Semibold" panose="020B0702040204020203" pitchFamily="34" charset="0"/>
              </a:rPr>
              <a:t>3- جلد البرمائيات:</a:t>
            </a:r>
          </a:p>
          <a:p>
            <a:pPr marL="91440" marR="0" indent="-91440" algn="justLow" defTabSz="914400" rtl="1">
              <a:buClr>
                <a:schemeClr val="accent1"/>
              </a:buClr>
              <a:buSzPct val="100000"/>
              <a:buFont typeface="Wingdings" panose="05000000000000000000" pitchFamily="2" charset="2"/>
              <a:buChar char="q"/>
            </a:pPr>
            <a:r>
              <a:rPr lang="ar-SA" sz="1200" dirty="0">
                <a:latin typeface="Segoe UI Semibold" panose="020B0702040204020203" pitchFamily="34" charset="0"/>
                <a:cs typeface="Segoe UI Semibold" panose="020B0702040204020203" pitchFamily="34" charset="0"/>
              </a:rPr>
              <a:t>جلد البرمائيات عاري ناعم وزلق ويتركب من طبقتين اساسيتين كما هو المعتاد في الحيوانات الفقارية كلها, فيتركب من بشرة وأدمة يفصل بينمها عشاء قاعدي .</a:t>
            </a:r>
            <a:endParaRPr lang="en-US" sz="1200" dirty="0">
              <a:latin typeface="Segoe UI Semibold" panose="020B0702040204020203" pitchFamily="34" charset="0"/>
              <a:cs typeface="Segoe UI Semibold" panose="020B0702040204020203" pitchFamily="34" charset="0"/>
            </a:endParaRPr>
          </a:p>
          <a:p>
            <a:pPr marL="91440" marR="0" indent="-91440" algn="justLow" defTabSz="914400" rtl="1">
              <a:buClr>
                <a:schemeClr val="accent1"/>
              </a:buClr>
              <a:buSzPct val="100000"/>
              <a:buFont typeface="Wingdings" panose="05000000000000000000" pitchFamily="2" charset="2"/>
              <a:buChar char="q"/>
            </a:pPr>
            <a:r>
              <a:rPr lang="ar-SA" sz="1200" dirty="0">
                <a:latin typeface="Segoe UI Semibold" panose="020B0702040204020203" pitchFamily="34" charset="0"/>
                <a:cs typeface="Segoe UI Semibold" panose="020B0702040204020203" pitchFamily="34" charset="0"/>
              </a:rPr>
              <a:t>البشرة: وتتكون من طبقة </a:t>
            </a:r>
            <a:r>
              <a:rPr lang="ar-SA" sz="1200" dirty="0" err="1">
                <a:latin typeface="Segoe UI Semibold" panose="020B0702040204020203" pitchFamily="34" charset="0"/>
                <a:cs typeface="Segoe UI Semibold" panose="020B0702040204020203" pitchFamily="34" charset="0"/>
              </a:rPr>
              <a:t>ملبيجي</a:t>
            </a:r>
            <a:r>
              <a:rPr lang="ar-SA" sz="1200" dirty="0">
                <a:latin typeface="Segoe UI Semibold" panose="020B0702040204020203" pitchFamily="34" charset="0"/>
                <a:cs typeface="Segoe UI Semibold" panose="020B0702040204020203" pitchFamily="34" charset="0"/>
              </a:rPr>
              <a:t> ذات الخلايا العمادية التي تنقسم باستمرار لتعطي طبقات تقل في الحجم كلما اتجهنا الى سطح الجسم وتتفلطح لتعطي طبقة قرنية خارجية.</a:t>
            </a:r>
            <a:endParaRPr lang="en-US" sz="1200" dirty="0">
              <a:latin typeface="Segoe UI Semibold" panose="020B0702040204020203" pitchFamily="34" charset="0"/>
              <a:cs typeface="Segoe UI Semibold" panose="020B0702040204020203" pitchFamily="34" charset="0"/>
            </a:endParaRPr>
          </a:p>
          <a:p>
            <a:pPr marL="91440" marR="0" indent="-91440" algn="justLow" defTabSz="914400" rtl="1">
              <a:buClr>
                <a:schemeClr val="accent1"/>
              </a:buClr>
              <a:buSzPct val="100000"/>
              <a:buFont typeface="Wingdings" panose="05000000000000000000" pitchFamily="2" charset="2"/>
              <a:buChar char="q"/>
            </a:pPr>
            <a:r>
              <a:rPr lang="ar-SA" sz="1200" dirty="0">
                <a:latin typeface="Segoe UI Semibold" panose="020B0702040204020203" pitchFamily="34" charset="0"/>
                <a:cs typeface="Segoe UI Semibold" panose="020B0702040204020203" pitchFamily="34" charset="0"/>
              </a:rPr>
              <a:t>الأدمة: وتتكون من نسيج سائب يحتوي على العديد من الأوعية الدموية والأعصاب وعلى الخلايا اللونية التي تتحكم في لون الضفدعة التي يتغير تبعاً الدرجة الحرارة والرطوبة وكمية الضوء, كما تحتوي الأدمة على غدد مخاطية عديدة مفرزة للمخاط الذي يتجمع داخل تجويف الغدة الحويصلي الشكل, ثم يسيل منها للخارج, ويساعد في تبادل الغازات خلال الجلد أثناء البيات الشتوي, كما يساعد على هروب الحيوان من اعدائه. كما توجد غدد سمية.</a:t>
            </a:r>
            <a:endParaRPr lang="en-US" sz="1200" dirty="0">
              <a:latin typeface="Segoe UI Semibold" panose="020B0702040204020203" pitchFamily="34" charset="0"/>
              <a:cs typeface="Segoe UI Semibold" panose="020B0702040204020203" pitchFamily="34" charset="0"/>
            </a:endParaRPr>
          </a:p>
        </p:txBody>
      </p:sp>
      <p:sp>
        <p:nvSpPr>
          <p:cNvPr id="14" name="Rounded Rectangle 13"/>
          <p:cNvSpPr/>
          <p:nvPr/>
        </p:nvSpPr>
        <p:spPr>
          <a:xfrm>
            <a:off x="6373504" y="2320119"/>
            <a:ext cx="5609230" cy="393055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Rounded Rectangle 15"/>
          <p:cNvSpPr/>
          <p:nvPr/>
        </p:nvSpPr>
        <p:spPr>
          <a:xfrm>
            <a:off x="288878" y="2336041"/>
            <a:ext cx="5609230" cy="393055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1" name="Picture Placeholder 4"/>
          <p:cNvPicPr>
            <a:picLocks noChangeAspect="1"/>
          </p:cNvPicPr>
          <p:nvPr/>
        </p:nvPicPr>
        <p:blipFill>
          <a:blip r:embed="rId7">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2" name="Rectangle 11"/>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3869982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التكيفات السلوكية                   </a:t>
            </a:r>
            <a:r>
              <a:rPr lang="en-US" sz="3600" b="1" dirty="0">
                <a:solidFill>
                  <a:schemeClr val="accent1"/>
                </a:solidFill>
                <a:latin typeface="Segoe UI Semilight" panose="020B0402040204020203" pitchFamily="34" charset="0"/>
                <a:cs typeface="Segoe UI Semilight" panose="020B0402040204020203" pitchFamily="34" charset="0"/>
              </a:rPr>
              <a:t>Behavioral  Adaptations</a:t>
            </a:r>
          </a:p>
        </p:txBody>
      </p:sp>
      <p:sp>
        <p:nvSpPr>
          <p:cNvPr id="9" name="Content Placeholder 8"/>
          <p:cNvSpPr>
            <a:spLocks noGrp="1"/>
          </p:cNvSpPr>
          <p:nvPr>
            <p:ph sz="half" idx="2"/>
          </p:nvPr>
        </p:nvSpPr>
        <p:spPr>
          <a:xfrm>
            <a:off x="1414243" y="1866420"/>
            <a:ext cx="7225921" cy="849071"/>
          </a:xfrm>
        </p:spPr>
        <p:txBody>
          <a:bodyPr>
            <a:noAutofit/>
          </a:bodyPr>
          <a:lstStyle/>
          <a:p>
            <a:pPr algn="justLow" rtl="1">
              <a:lnSpc>
                <a:spcPct val="100000"/>
              </a:lnSpc>
              <a:spcBef>
                <a:spcPts val="0"/>
              </a:spcBef>
              <a:spcAft>
                <a:spcPts val="0"/>
              </a:spcAft>
            </a:pPr>
            <a:r>
              <a:rPr lang="ar-SA" sz="1600" b="1" dirty="0">
                <a:solidFill>
                  <a:schemeClr val="accent1"/>
                </a:solidFill>
                <a:latin typeface="Segoe UI Semibold" panose="020B0702040204020203" pitchFamily="34" charset="0"/>
                <a:cs typeface="Segoe UI Semibold" panose="020B0702040204020203" pitchFamily="34" charset="0"/>
              </a:rPr>
              <a:t>1- القدرة على التعرف على الأماكن :</a:t>
            </a:r>
            <a:endParaRPr lang="en-US" sz="1600" b="1" dirty="0">
              <a:solidFill>
                <a:schemeClr val="accent1"/>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r>
              <a:rPr lang="ar-SA" sz="1200" dirty="0">
                <a:solidFill>
                  <a:schemeClr val="tx1"/>
                </a:solidFill>
                <a:latin typeface="Segoe UI Semibold" panose="020B0702040204020203" pitchFamily="34" charset="0"/>
                <a:cs typeface="Segoe UI Semibold" panose="020B0702040204020203" pitchFamily="34" charset="0"/>
              </a:rPr>
              <a:t>الضفادع والعلاجيم لها احساس عجيب وخفي وشعور قوي وغامض بالمكان الذي توجد فيه ولها القدرة على التعرف على الاماكن التي تستطيع العيش فيها. وتستطيع هذه الحيوانات ان تميز طريقها مهما صادفها من عقبات وهي قد تستطيع ان تتذكر الطرق التي ألفتها لمدة لا تقل عن شهر.</a:t>
            </a:r>
            <a:endParaRPr lang="en-US" sz="1200" dirty="0">
              <a:solidFill>
                <a:schemeClr val="tx1"/>
              </a:solidFill>
              <a:latin typeface="Segoe UI Semibold" panose="020B0702040204020203" pitchFamily="34" charset="0"/>
              <a:cs typeface="Segoe UI Semibold" panose="020B0702040204020203" pitchFamily="34" charset="0"/>
            </a:endParaRPr>
          </a:p>
          <a:p>
            <a:pPr marL="0" indent="0" algn="justLow" rtl="1">
              <a:lnSpc>
                <a:spcPct val="100000"/>
              </a:lnSpc>
              <a:spcBef>
                <a:spcPts val="0"/>
              </a:spcBef>
              <a:spcAft>
                <a:spcPts val="0"/>
              </a:spcAft>
              <a:buNone/>
            </a:pPr>
            <a:endParaRPr lang="en-US" sz="1200" dirty="0">
              <a:latin typeface="Segoe UI Semibold" panose="020B0702040204020203" pitchFamily="34" charset="0"/>
              <a:cs typeface="Segoe UI Semibold" panose="020B0702040204020203" pitchFamily="34" charset="0"/>
            </a:endParaRPr>
          </a:p>
        </p:txBody>
      </p:sp>
      <p:graphicFrame>
        <p:nvGraphicFramePr>
          <p:cNvPr id="15" name="Diagram 14"/>
          <p:cNvGraphicFramePr/>
          <p:nvPr>
            <p:extLst>
              <p:ext uri="{D42A27DB-BD31-4B8C-83A1-F6EECF244321}">
                <p14:modId xmlns:p14="http://schemas.microsoft.com/office/powerpoint/2010/main" val="1024740102"/>
              </p:ext>
            </p:extLst>
          </p:nvPr>
        </p:nvGraphicFramePr>
        <p:xfrm>
          <a:off x="8993875" y="1897039"/>
          <a:ext cx="2270985" cy="4353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1316182" y="2925224"/>
            <a:ext cx="7328354" cy="1631216"/>
          </a:xfrm>
          <a:prstGeom prst="rect">
            <a:avLst/>
          </a:prstGeom>
        </p:spPr>
        <p:txBody>
          <a:bodyPr wrap="square">
            <a:spAutoFit/>
          </a:bodyPr>
          <a:lstStyle/>
          <a:p>
            <a:pPr marL="91440" lvl="0" indent="-91440" algn="justLow" defTabSz="914400" rtl="1">
              <a:buClr>
                <a:schemeClr val="accent1"/>
              </a:buClr>
              <a:buSzPct val="100000"/>
              <a:buFont typeface="Calibri" panose="020F0502020204030204" pitchFamily="34" charset="0"/>
              <a:buChar char=" "/>
            </a:pPr>
            <a:r>
              <a:rPr lang="ar-SA" sz="1600" b="1" dirty="0">
                <a:solidFill>
                  <a:schemeClr val="accent1"/>
                </a:solidFill>
                <a:latin typeface="Segoe UI Semibold" panose="020B0702040204020203" pitchFamily="34" charset="0"/>
                <a:cs typeface="Segoe UI Semibold" panose="020B0702040204020203" pitchFamily="34" charset="0"/>
              </a:rPr>
              <a:t>2- القدرة على الهجرة : </a:t>
            </a:r>
          </a:p>
          <a:p>
            <a:pPr marL="91440" lvl="0" indent="-91440" algn="justLow" defTabSz="914400" rtl="1">
              <a:buClr>
                <a:schemeClr val="accent1"/>
              </a:buClr>
              <a:buSzPct val="100000"/>
              <a:buFont typeface="Wingdings" panose="05000000000000000000" pitchFamily="2" charset="2"/>
              <a:buChar char="q"/>
            </a:pPr>
            <a:r>
              <a:rPr lang="ar-SA" sz="1200" dirty="0">
                <a:latin typeface="Segoe UI Semibold" panose="020B0702040204020203" pitchFamily="34" charset="0"/>
                <a:cs typeface="Segoe UI Semibold" panose="020B0702040204020203" pitchFamily="34" charset="0"/>
              </a:rPr>
              <a:t>وهناك عدة انواع قادرة على الهجرة الى اماكن ليس من السهل الوصول اليها في أوقات محددة فنجد مثلا ان جميع أنواع الضفادع التي تعيش في المناطق المعتدلة تخرج في وقت محدد في فصل الربيع تحدده درجة الحرارة وقد يحدده موسم سقوط الأمطار حيث تبدأ معظم الأنواع على الفور في أنشطة التكاثر حيث تتجمع الذكور في المياه الملائمة وتبدأ في النقيق لتجذب الإناث. نجد كذلك أن البرمائيات تهاجر في فصل الربيع الى الماء ولا يعرف على وجه التحديد شيء عن المؤثر الحقيقي المباشر الذي يدفع بالحيوانات البرمائية الى الماء ولكن يعتقد أن هذا السلوك ناشئ عن حاسة الشم التي تدفع بهذه الحيوانات الى الماء وينطبق هذا بوجه خاص على البرمائيات الذيلية حيث أن الصوت لا يلعب دوراً هاماً في هجرة هذه الحيوانات الى الماء.</a:t>
            </a:r>
            <a:endParaRPr lang="en-US" sz="1200" dirty="0">
              <a:latin typeface="Segoe UI Semibold" panose="020B0702040204020203" pitchFamily="34" charset="0"/>
              <a:cs typeface="Segoe UI Semibold" panose="020B0702040204020203" pitchFamily="34" charset="0"/>
            </a:endParaRPr>
          </a:p>
        </p:txBody>
      </p:sp>
      <p:sp>
        <p:nvSpPr>
          <p:cNvPr id="3" name="Rounded Rectangle 2"/>
          <p:cNvSpPr/>
          <p:nvPr/>
        </p:nvSpPr>
        <p:spPr>
          <a:xfrm>
            <a:off x="1180648" y="1820969"/>
            <a:ext cx="7580244" cy="96379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Rounded Rectangle 10"/>
          <p:cNvSpPr/>
          <p:nvPr/>
        </p:nvSpPr>
        <p:spPr>
          <a:xfrm>
            <a:off x="1146313" y="2895600"/>
            <a:ext cx="7580244" cy="334617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41423" y="4632369"/>
            <a:ext cx="2576946" cy="14774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09308" y="4626497"/>
            <a:ext cx="2563092" cy="14751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Placeholder 4"/>
          <p:cNvPicPr>
            <a:picLocks noChangeAspect="1"/>
          </p:cNvPicPr>
          <p:nvPr/>
        </p:nvPicPr>
        <p:blipFill>
          <a:blip r:embed="rId9">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3" name="Rectangle 12"/>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3532695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التكيفات السلوكية                   </a:t>
            </a:r>
            <a:r>
              <a:rPr lang="en-US" sz="3600" b="1" dirty="0">
                <a:solidFill>
                  <a:schemeClr val="accent1"/>
                </a:solidFill>
                <a:latin typeface="Segoe UI Semilight" panose="020B0402040204020203" pitchFamily="34" charset="0"/>
                <a:cs typeface="Segoe UI Semilight" panose="020B0402040204020203" pitchFamily="34" charset="0"/>
              </a:rPr>
              <a:t>Behavioral  Adaptations</a:t>
            </a:r>
          </a:p>
        </p:txBody>
      </p:sp>
      <p:sp>
        <p:nvSpPr>
          <p:cNvPr id="9" name="Content Placeholder 8"/>
          <p:cNvSpPr>
            <a:spLocks noGrp="1"/>
          </p:cNvSpPr>
          <p:nvPr>
            <p:ph sz="half" idx="2"/>
          </p:nvPr>
        </p:nvSpPr>
        <p:spPr>
          <a:xfrm>
            <a:off x="5704764" y="2001681"/>
            <a:ext cx="5741257" cy="4322618"/>
          </a:xfrm>
        </p:spPr>
        <p:txBody>
          <a:bodyPr>
            <a:noAutofit/>
          </a:bodyPr>
          <a:lstStyle/>
          <a:p>
            <a:pPr marL="0" lvl="0" indent="0" algn="justLow" rtl="1">
              <a:lnSpc>
                <a:spcPct val="100000"/>
              </a:lnSpc>
              <a:spcBef>
                <a:spcPts val="0"/>
              </a:spcBef>
              <a:spcAft>
                <a:spcPts val="0"/>
              </a:spcAft>
              <a:buNone/>
            </a:pPr>
            <a:r>
              <a:rPr lang="ar-SA" sz="1600" b="1" dirty="0">
                <a:solidFill>
                  <a:schemeClr val="accent1"/>
                </a:solidFill>
                <a:latin typeface="Segoe UI Semibold" panose="020B0702040204020203" pitchFamily="34" charset="0"/>
                <a:cs typeface="Segoe UI Semibold" panose="020B0702040204020203" pitchFamily="34" charset="0"/>
              </a:rPr>
              <a:t>3- النشاط الليلي :</a:t>
            </a:r>
          </a:p>
          <a:p>
            <a:pPr marL="0" lvl="0" indent="0" algn="justLow" rtl="1">
              <a:lnSpc>
                <a:spcPct val="100000"/>
              </a:lnSpc>
              <a:spcBef>
                <a:spcPts val="0"/>
              </a:spcBef>
              <a:spcAft>
                <a:spcPts val="0"/>
              </a:spcAft>
              <a:buNone/>
            </a:pPr>
            <a:endParaRPr lang="ar-SA" sz="1400" b="1" dirty="0">
              <a:solidFill>
                <a:schemeClr val="accent1"/>
              </a:solidFill>
              <a:latin typeface="Segoe UI Semibold" panose="020B0702040204020203" pitchFamily="34" charset="0"/>
              <a:cs typeface="Segoe UI Semibold" panose="020B0702040204020203" pitchFamily="34" charset="0"/>
            </a:endParaRPr>
          </a:p>
          <a:p>
            <a:pPr marL="285750" lvl="0" indent="-285750" algn="justLow" rtl="1">
              <a:lnSpc>
                <a:spcPct val="100000"/>
              </a:lnSpc>
              <a:spcBef>
                <a:spcPts val="0"/>
              </a:spcBef>
              <a:spcAft>
                <a:spcPts val="0"/>
              </a:spcAft>
              <a:buFont typeface="Wingdings" panose="05000000000000000000" pitchFamily="2" charset="2"/>
              <a:buChar char="Ø"/>
            </a:pPr>
            <a:r>
              <a:rPr lang="ar-SA" sz="1300" b="1" dirty="0">
                <a:solidFill>
                  <a:schemeClr val="accent1"/>
                </a:solidFill>
                <a:latin typeface="Segoe UI Semibold" panose="020B0702040204020203" pitchFamily="34" charset="0"/>
                <a:cs typeface="Segoe UI Semibold" panose="020B0702040204020203" pitchFamily="34" charset="0"/>
              </a:rPr>
              <a:t>لماذا تنشط البرمائيات ليلا ؟</a:t>
            </a:r>
            <a:endParaRPr lang="en-US" sz="1300" b="1" dirty="0">
              <a:solidFill>
                <a:schemeClr val="accent1"/>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r>
              <a:rPr lang="ar-SA" sz="1150" dirty="0">
                <a:solidFill>
                  <a:schemeClr val="tx1"/>
                </a:solidFill>
                <a:latin typeface="Segoe UI Semibold" panose="020B0702040204020203" pitchFamily="34" charset="0"/>
                <a:cs typeface="Segoe UI Semibold" panose="020B0702040204020203" pitchFamily="34" charset="0"/>
              </a:rPr>
              <a:t>معظم البرمائيات تكون نشطة أكثر في الليل نتيجة </a:t>
            </a:r>
            <a:r>
              <a:rPr lang="ar-SA" sz="1150" dirty="0" err="1">
                <a:solidFill>
                  <a:schemeClr val="tx1"/>
                </a:solidFill>
                <a:latin typeface="Segoe UI Semibold" panose="020B0702040204020203" pitchFamily="34" charset="0"/>
                <a:cs typeface="Segoe UI Semibold" panose="020B0702040204020203" pitchFamily="34" charset="0"/>
              </a:rPr>
              <a:t>لضغوظ</a:t>
            </a:r>
            <a:r>
              <a:rPr lang="ar-SA" sz="1150" dirty="0">
                <a:solidFill>
                  <a:schemeClr val="tx1"/>
                </a:solidFill>
                <a:latin typeface="Segoe UI Semibold" panose="020B0702040204020203" pitchFamily="34" charset="0"/>
                <a:cs typeface="Segoe UI Semibold" panose="020B0702040204020203" pitchFamily="34" charset="0"/>
              </a:rPr>
              <a:t> الأشعة الشمسية اثناء اليوم وتأثيرات الجفاف وضغط الافتراس حيث تكون درجة حرارة أقل والرطوبة مرتفعة. والضفادع التي تكون نشطة في الليل قد تتشمس في النهار ولذلك فقد تكون درجة حرارة جسم نفس الضفدعة في النهار اعلى منها في الليل. وهناك بعض الانواع لها مناطق خاصة مختارة ذات حرارة ورطوبة معينة مناسبة للحيوان البرمائي, بعض البرمائيات التي تعيش في المناطق الجبلية الباردة ترفع درجة حرارة اجسامها سلوكيا أعلى من درجة حرارة البيئة الخارجية, بينما بعض الأنواع ترفع درجة حرارة </a:t>
            </a:r>
            <a:r>
              <a:rPr lang="ar-SA" sz="1150" dirty="0" err="1">
                <a:solidFill>
                  <a:schemeClr val="tx1"/>
                </a:solidFill>
                <a:latin typeface="Segoe UI Semibold" panose="020B0702040204020203" pitchFamily="34" charset="0"/>
                <a:cs typeface="Segoe UI Semibold" panose="020B0702040204020203" pitchFamily="34" charset="0"/>
              </a:rPr>
              <a:t>احسامها</a:t>
            </a:r>
            <a:r>
              <a:rPr lang="ar-SA" sz="1150" dirty="0">
                <a:solidFill>
                  <a:schemeClr val="tx1"/>
                </a:solidFill>
                <a:latin typeface="Segoe UI Semibold" panose="020B0702040204020203" pitchFamily="34" charset="0"/>
                <a:cs typeface="Segoe UI Semibold" panose="020B0702040204020203" pitchFamily="34" charset="0"/>
              </a:rPr>
              <a:t> أعلى من المستوى الطبيعي بعد التغذية. وقد لوحظ ان ضفدعة </a:t>
            </a:r>
            <a:r>
              <a:rPr lang="en-US" sz="1150" i="1" dirty="0">
                <a:solidFill>
                  <a:schemeClr val="tx1"/>
                </a:solidFill>
                <a:latin typeface="Segoe UI Semibold" panose="020B0702040204020203" pitchFamily="34" charset="0"/>
                <a:cs typeface="Segoe UI Semibold" panose="020B0702040204020203" pitchFamily="34" charset="0"/>
              </a:rPr>
              <a:t>Rana </a:t>
            </a:r>
            <a:r>
              <a:rPr lang="en-US" sz="1150" i="1" dirty="0" err="1">
                <a:solidFill>
                  <a:schemeClr val="tx1"/>
                </a:solidFill>
                <a:latin typeface="Segoe UI Semibold" panose="020B0702040204020203" pitchFamily="34" charset="0"/>
                <a:cs typeface="Segoe UI Semibold" panose="020B0702040204020203" pitchFamily="34" charset="0"/>
              </a:rPr>
              <a:t>esculenta</a:t>
            </a:r>
            <a:r>
              <a:rPr lang="en-US" sz="1150" i="1" dirty="0">
                <a:solidFill>
                  <a:schemeClr val="tx1"/>
                </a:solidFill>
                <a:latin typeface="Segoe UI Semibold" panose="020B0702040204020203" pitchFamily="34" charset="0"/>
                <a:cs typeface="Segoe UI Semibold" panose="020B0702040204020203" pitchFamily="34" charset="0"/>
              </a:rPr>
              <a:t> </a:t>
            </a:r>
            <a:r>
              <a:rPr lang="ar-SA" sz="1150" dirty="0">
                <a:solidFill>
                  <a:schemeClr val="tx1"/>
                </a:solidFill>
                <a:latin typeface="Segoe UI Semibold" panose="020B0702040204020203" pitchFamily="34" charset="0"/>
                <a:cs typeface="Segoe UI Semibold" panose="020B0702040204020203" pitchFamily="34" charset="0"/>
              </a:rPr>
              <a:t>مثلا تستطيع خفض درجة حرارة جسمها </a:t>
            </a:r>
            <a:r>
              <a:rPr lang="en-US" sz="1150" dirty="0">
                <a:solidFill>
                  <a:schemeClr val="tx1"/>
                </a:solidFill>
                <a:latin typeface="Segoe UI Semibold" panose="020B0702040204020203" pitchFamily="34" charset="0"/>
                <a:cs typeface="Segoe UI Semibold" panose="020B0702040204020203" pitchFamily="34" charset="0"/>
              </a:rPr>
              <a:t>4-6 </a:t>
            </a:r>
            <a:r>
              <a:rPr lang="en-US" sz="1150" baseline="30000" dirty="0">
                <a:solidFill>
                  <a:schemeClr val="tx1"/>
                </a:solidFill>
                <a:latin typeface="Segoe UI Semibold" panose="020B0702040204020203" pitchFamily="34" charset="0"/>
                <a:cs typeface="Segoe UI Semibold" panose="020B0702040204020203" pitchFamily="34" charset="0"/>
              </a:rPr>
              <a:t>0</a:t>
            </a:r>
            <a:r>
              <a:rPr lang="en-US" sz="1150" dirty="0">
                <a:solidFill>
                  <a:schemeClr val="tx1"/>
                </a:solidFill>
                <a:latin typeface="Segoe UI Semibold" panose="020B0702040204020203" pitchFamily="34" charset="0"/>
                <a:cs typeface="Segoe UI Semibold" panose="020B0702040204020203" pitchFamily="34" charset="0"/>
              </a:rPr>
              <a:t>C</a:t>
            </a:r>
            <a:r>
              <a:rPr lang="ar-SA" sz="1150" dirty="0">
                <a:solidFill>
                  <a:schemeClr val="tx1"/>
                </a:solidFill>
                <a:latin typeface="Segoe UI Semibold" panose="020B0702040204020203" pitchFamily="34" charset="0"/>
                <a:cs typeface="Segoe UI Semibold" panose="020B0702040204020203" pitchFamily="34" charset="0"/>
              </a:rPr>
              <a:t> أقل من درجة حرارة البيئة والتي تصل الى </a:t>
            </a:r>
            <a:r>
              <a:rPr lang="en-US" sz="1150" dirty="0">
                <a:solidFill>
                  <a:schemeClr val="tx1"/>
                </a:solidFill>
                <a:latin typeface="Segoe UI Semibold" panose="020B0702040204020203" pitchFamily="34" charset="0"/>
                <a:cs typeface="Segoe UI Semibold" panose="020B0702040204020203" pitchFamily="34" charset="0"/>
              </a:rPr>
              <a:t>30 </a:t>
            </a:r>
            <a:r>
              <a:rPr lang="en-US" sz="1150" baseline="30000" dirty="0">
                <a:solidFill>
                  <a:schemeClr val="tx1"/>
                </a:solidFill>
                <a:latin typeface="Segoe UI Semibold" panose="020B0702040204020203" pitchFamily="34" charset="0"/>
                <a:cs typeface="Segoe UI Semibold" panose="020B0702040204020203" pitchFamily="34" charset="0"/>
              </a:rPr>
              <a:t>0</a:t>
            </a:r>
            <a:r>
              <a:rPr lang="en-US" sz="1150" dirty="0">
                <a:solidFill>
                  <a:schemeClr val="tx1"/>
                </a:solidFill>
                <a:latin typeface="Segoe UI Semibold" panose="020B0702040204020203" pitchFamily="34" charset="0"/>
                <a:cs typeface="Segoe UI Semibold" panose="020B0702040204020203" pitchFamily="34" charset="0"/>
              </a:rPr>
              <a:t>C</a:t>
            </a:r>
            <a:r>
              <a:rPr lang="ar-SA" sz="1150" dirty="0">
                <a:solidFill>
                  <a:schemeClr val="tx1"/>
                </a:solidFill>
                <a:latin typeface="Segoe UI Semibold" panose="020B0702040204020203" pitchFamily="34" charset="0"/>
                <a:cs typeface="Segoe UI Semibold" panose="020B0702040204020203" pitchFamily="34" charset="0"/>
              </a:rPr>
              <a:t> .</a:t>
            </a:r>
          </a:p>
          <a:p>
            <a:pPr algn="justLow" rtl="1">
              <a:lnSpc>
                <a:spcPct val="100000"/>
              </a:lnSpc>
              <a:spcBef>
                <a:spcPts val="0"/>
              </a:spcBef>
              <a:spcAft>
                <a:spcPts val="0"/>
              </a:spcAft>
              <a:buFont typeface="Wingdings" panose="05000000000000000000" pitchFamily="2" charset="2"/>
              <a:buChar char="q"/>
            </a:pPr>
            <a:endParaRPr lang="ar-SA" sz="1150" dirty="0">
              <a:solidFill>
                <a:schemeClr val="tx1"/>
              </a:solidFill>
              <a:latin typeface="Segoe UI Semibold" panose="020B0702040204020203" pitchFamily="34" charset="0"/>
              <a:cs typeface="Segoe UI Semibold" panose="020B0702040204020203" pitchFamily="34" charset="0"/>
            </a:endParaRPr>
          </a:p>
          <a:p>
            <a:pPr marL="285750" indent="-285750" algn="justLow" rtl="1">
              <a:lnSpc>
                <a:spcPct val="100000"/>
              </a:lnSpc>
              <a:spcBef>
                <a:spcPts val="0"/>
              </a:spcBef>
              <a:spcAft>
                <a:spcPts val="0"/>
              </a:spcAft>
              <a:buFont typeface="Wingdings" panose="05000000000000000000" pitchFamily="2" charset="2"/>
              <a:buChar char="Ø"/>
            </a:pPr>
            <a:r>
              <a:rPr lang="ar-SA" sz="1300" b="1" dirty="0">
                <a:solidFill>
                  <a:schemeClr val="accent1"/>
                </a:solidFill>
                <a:latin typeface="Segoe UI Semibold" panose="020B0702040204020203" pitchFamily="34" charset="0"/>
                <a:cs typeface="Segoe UI Semibold" panose="020B0702040204020203" pitchFamily="34" charset="0"/>
              </a:rPr>
              <a:t>فقد الرطوبة من الجلد أهم من فقد الحرارة ، علل ذلك ؟</a:t>
            </a:r>
            <a:endParaRPr lang="en-US" sz="1300" b="1" dirty="0">
              <a:solidFill>
                <a:schemeClr val="accent1"/>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r>
              <a:rPr lang="ar-SA" sz="1150" dirty="0">
                <a:solidFill>
                  <a:schemeClr val="tx1"/>
                </a:solidFill>
                <a:latin typeface="Segoe UI Semibold" panose="020B0702040204020203" pitchFamily="34" charset="0"/>
                <a:cs typeface="Segoe UI Semibold" panose="020B0702040204020203" pitchFamily="34" charset="0"/>
              </a:rPr>
              <a:t>وقد تفقد البرمائيات التي توضع في الظل أو تتواجد في البيئات الباردة الحرارة بالتوصيل الحراري </a:t>
            </a:r>
            <a:r>
              <a:rPr lang="en-US" sz="1150" dirty="0">
                <a:solidFill>
                  <a:schemeClr val="tx1"/>
                </a:solidFill>
                <a:latin typeface="Segoe UI Semibold" panose="020B0702040204020203" pitchFamily="34" charset="0"/>
                <a:cs typeface="Segoe UI Semibold" panose="020B0702040204020203" pitchFamily="34" charset="0"/>
              </a:rPr>
              <a:t>Conduction </a:t>
            </a:r>
            <a:r>
              <a:rPr lang="ar-SA" sz="1150" dirty="0">
                <a:solidFill>
                  <a:schemeClr val="tx1"/>
                </a:solidFill>
                <a:latin typeface="Segoe UI Semibold" panose="020B0702040204020203" pitchFamily="34" charset="0"/>
                <a:cs typeface="Segoe UI Semibold" panose="020B0702040204020203" pitchFamily="34" charset="0"/>
              </a:rPr>
              <a:t> أو الحمل الحراري </a:t>
            </a:r>
            <a:r>
              <a:rPr lang="en-US" sz="1150" dirty="0">
                <a:solidFill>
                  <a:schemeClr val="tx1"/>
                </a:solidFill>
                <a:latin typeface="Segoe UI Semibold" panose="020B0702040204020203" pitchFamily="34" charset="0"/>
                <a:cs typeface="Segoe UI Semibold" panose="020B0702040204020203" pitchFamily="34" charset="0"/>
              </a:rPr>
              <a:t>Convection</a:t>
            </a:r>
            <a:r>
              <a:rPr lang="ar-SA" sz="1150" dirty="0">
                <a:solidFill>
                  <a:schemeClr val="tx1"/>
                </a:solidFill>
                <a:latin typeface="Segoe UI Semibold" panose="020B0702040204020203" pitchFamily="34" charset="0"/>
                <a:cs typeface="Segoe UI Semibold" panose="020B0702040204020203" pitchFamily="34" charset="0"/>
              </a:rPr>
              <a:t> أو الاشعاع الحراري </a:t>
            </a:r>
            <a:r>
              <a:rPr lang="en-US" sz="1150" dirty="0">
                <a:solidFill>
                  <a:schemeClr val="tx1"/>
                </a:solidFill>
                <a:latin typeface="Segoe UI Semibold" panose="020B0702040204020203" pitchFamily="34" charset="0"/>
                <a:cs typeface="Segoe UI Semibold" panose="020B0702040204020203" pitchFamily="34" charset="0"/>
              </a:rPr>
              <a:t>Radiation</a:t>
            </a:r>
            <a:r>
              <a:rPr lang="ar-SA" sz="1150" dirty="0">
                <a:solidFill>
                  <a:schemeClr val="tx1"/>
                </a:solidFill>
                <a:latin typeface="Segoe UI Semibold" panose="020B0702040204020203" pitchFamily="34" charset="0"/>
                <a:cs typeface="Segoe UI Semibold" panose="020B0702040204020203" pitchFamily="34" charset="0"/>
              </a:rPr>
              <a:t> . ويعتبر فقد الرطوبة من الجلد أهم من فقد الحرارة من الجسم ولذلك فتنظيم الرطوبة </a:t>
            </a:r>
            <a:r>
              <a:rPr lang="en-US" sz="1150" dirty="0" err="1">
                <a:solidFill>
                  <a:schemeClr val="tx1"/>
                </a:solidFill>
                <a:latin typeface="Segoe UI Semibold" panose="020B0702040204020203" pitchFamily="34" charset="0"/>
                <a:cs typeface="Segoe UI Semibold" panose="020B0702040204020203" pitchFamily="34" charset="0"/>
              </a:rPr>
              <a:t>Hydroregulation</a:t>
            </a:r>
            <a:r>
              <a:rPr lang="en-US" sz="1150" dirty="0">
                <a:solidFill>
                  <a:schemeClr val="tx1"/>
                </a:solidFill>
                <a:latin typeface="Segoe UI Semibold" panose="020B0702040204020203" pitchFamily="34" charset="0"/>
                <a:cs typeface="Segoe UI Semibold" panose="020B0702040204020203" pitchFamily="34" charset="0"/>
              </a:rPr>
              <a:t> </a:t>
            </a:r>
            <a:r>
              <a:rPr lang="ar-SA" sz="1150" dirty="0">
                <a:solidFill>
                  <a:schemeClr val="tx1"/>
                </a:solidFill>
                <a:latin typeface="Segoe UI Semibold" panose="020B0702040204020203" pitchFamily="34" charset="0"/>
                <a:cs typeface="Segoe UI Semibold" panose="020B0702040204020203" pitchFamily="34" charset="0"/>
              </a:rPr>
              <a:t> يمكن تحت بعض </a:t>
            </a:r>
            <a:r>
              <a:rPr lang="ar-SA" sz="1150" dirty="0" err="1">
                <a:solidFill>
                  <a:schemeClr val="tx1"/>
                </a:solidFill>
                <a:latin typeface="Segoe UI Semibold" panose="020B0702040204020203" pitchFamily="34" charset="0"/>
                <a:cs typeface="Segoe UI Semibold" panose="020B0702040204020203" pitchFamily="34" charset="0"/>
              </a:rPr>
              <a:t>الضروف</a:t>
            </a:r>
            <a:r>
              <a:rPr lang="ar-SA" sz="1150" dirty="0">
                <a:solidFill>
                  <a:schemeClr val="tx1"/>
                </a:solidFill>
                <a:latin typeface="Segoe UI Semibold" panose="020B0702040204020203" pitchFamily="34" charset="0"/>
                <a:cs typeface="Segoe UI Semibold" panose="020B0702040204020203" pitchFamily="34" charset="0"/>
              </a:rPr>
              <a:t> أن يأخذ الأسبقية عن التنظيم الحراري </a:t>
            </a:r>
            <a:r>
              <a:rPr lang="en-US" sz="1150" dirty="0">
                <a:solidFill>
                  <a:schemeClr val="tx1"/>
                </a:solidFill>
                <a:latin typeface="Segoe UI Semibold" panose="020B0702040204020203" pitchFamily="34" charset="0"/>
                <a:cs typeface="Segoe UI Semibold" panose="020B0702040204020203" pitchFamily="34" charset="0"/>
              </a:rPr>
              <a:t>Thermoregulation</a:t>
            </a:r>
            <a:r>
              <a:rPr lang="ar-SA" sz="1150" dirty="0">
                <a:solidFill>
                  <a:schemeClr val="tx1"/>
                </a:solidFill>
                <a:latin typeface="Segoe UI Semibold" panose="020B0702040204020203" pitchFamily="34" charset="0"/>
                <a:cs typeface="Segoe UI Semibold" panose="020B0702040204020203" pitchFamily="34" charset="0"/>
              </a:rPr>
              <a:t> , ولهذا فانه في غياب المصدر المائي فان البرمائيات رطبة الجلد, قد لا تكون قادرة على مساعدة نفسها بالتنظيم الحراري عن طريق البيئة المحيطة , فمثلا الأفراد المعرضة للجفاف مثل </a:t>
            </a:r>
            <a:r>
              <a:rPr lang="en-US" sz="1150" i="1" dirty="0" err="1">
                <a:solidFill>
                  <a:schemeClr val="tx1"/>
                </a:solidFill>
                <a:latin typeface="Segoe UI Semibold" panose="020B0702040204020203" pitchFamily="34" charset="0"/>
                <a:cs typeface="Segoe UI Semibold" panose="020B0702040204020203" pitchFamily="34" charset="0"/>
              </a:rPr>
              <a:t>Bufo</a:t>
            </a:r>
            <a:r>
              <a:rPr lang="en-US" sz="1150" i="1" dirty="0">
                <a:solidFill>
                  <a:schemeClr val="tx1"/>
                </a:solidFill>
                <a:latin typeface="Segoe UI Semibold" panose="020B0702040204020203" pitchFamily="34" charset="0"/>
                <a:cs typeface="Segoe UI Semibold" panose="020B0702040204020203" pitchFamily="34" charset="0"/>
              </a:rPr>
              <a:t> </a:t>
            </a:r>
            <a:r>
              <a:rPr lang="en-US" sz="1150" i="1" dirty="0" err="1">
                <a:solidFill>
                  <a:schemeClr val="tx1"/>
                </a:solidFill>
                <a:latin typeface="Segoe UI Semibold" panose="020B0702040204020203" pitchFamily="34" charset="0"/>
                <a:cs typeface="Segoe UI Semibold" panose="020B0702040204020203" pitchFamily="34" charset="0"/>
              </a:rPr>
              <a:t>americanus</a:t>
            </a:r>
            <a:r>
              <a:rPr lang="en-US" sz="1150" i="1" dirty="0">
                <a:solidFill>
                  <a:schemeClr val="tx1"/>
                </a:solidFill>
                <a:latin typeface="Segoe UI Semibold" panose="020B0702040204020203" pitchFamily="34" charset="0"/>
                <a:cs typeface="Segoe UI Semibold" panose="020B0702040204020203" pitchFamily="34" charset="0"/>
              </a:rPr>
              <a:t> </a:t>
            </a:r>
            <a:r>
              <a:rPr lang="ar-SA" sz="1150" i="1" dirty="0">
                <a:solidFill>
                  <a:schemeClr val="tx1"/>
                </a:solidFill>
                <a:latin typeface="Segoe UI Semibold" panose="020B0702040204020203" pitchFamily="34" charset="0"/>
                <a:cs typeface="Segoe UI Semibold" panose="020B0702040204020203" pitchFamily="34" charset="0"/>
              </a:rPr>
              <a:t> </a:t>
            </a:r>
            <a:r>
              <a:rPr lang="ar-SA" sz="1150" dirty="0">
                <a:solidFill>
                  <a:schemeClr val="tx1"/>
                </a:solidFill>
                <a:latin typeface="Segoe UI Semibold" panose="020B0702040204020203" pitchFamily="34" charset="0"/>
                <a:cs typeface="Segoe UI Semibold" panose="020B0702040204020203" pitchFamily="34" charset="0"/>
              </a:rPr>
              <a:t>يكون لها أعلى نشاط حركي في  درجة حرارة أقل من درجة حرارة الجسم وكذلك فإنها تقلل الاستهلاك </a:t>
            </a:r>
            <a:r>
              <a:rPr lang="ar-SA" sz="1150" dirty="0" err="1">
                <a:solidFill>
                  <a:schemeClr val="tx1"/>
                </a:solidFill>
                <a:latin typeface="Segoe UI Semibold" panose="020B0702040204020203" pitchFamily="34" charset="0"/>
                <a:cs typeface="Segoe UI Semibold" panose="020B0702040204020203" pitchFamily="34" charset="0"/>
              </a:rPr>
              <a:t>الأيضي</a:t>
            </a:r>
            <a:r>
              <a:rPr lang="ar-SA" sz="1150" dirty="0">
                <a:solidFill>
                  <a:schemeClr val="tx1"/>
                </a:solidFill>
                <a:latin typeface="Segoe UI Semibold" panose="020B0702040204020203" pitchFamily="34" charset="0"/>
                <a:cs typeface="Segoe UI Semibold" panose="020B0702040204020203" pitchFamily="34" charset="0"/>
              </a:rPr>
              <a:t> من المصادر الداخلية (عند الصيام) حتى تقلل من الفقد </a:t>
            </a:r>
            <a:r>
              <a:rPr lang="ar-SA" sz="1150" dirty="0" err="1">
                <a:solidFill>
                  <a:schemeClr val="tx1"/>
                </a:solidFill>
                <a:latin typeface="Segoe UI Semibold" panose="020B0702040204020203" pitchFamily="34" charset="0"/>
                <a:cs typeface="Segoe UI Semibold" panose="020B0702040204020203" pitchFamily="34" charset="0"/>
              </a:rPr>
              <a:t>التبخيري</a:t>
            </a:r>
            <a:r>
              <a:rPr lang="ar-SA" sz="1150" dirty="0">
                <a:solidFill>
                  <a:schemeClr val="tx1"/>
                </a:solidFill>
                <a:latin typeface="Segoe UI Semibold" panose="020B0702040204020203" pitchFamily="34" charset="0"/>
                <a:cs typeface="Segoe UI Semibold" panose="020B0702040204020203" pitchFamily="34" charset="0"/>
              </a:rPr>
              <a:t> للماء والذي قد ينتج عن وجود الحيوانات في بيئة جافة أو بسبب الأشعة الشمسية وبالتالي قد يحد من التنظيم الحراري الشمسي.</a:t>
            </a:r>
            <a:endParaRPr lang="en-US" sz="115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spcBef>
                <a:spcPts val="0"/>
              </a:spcBef>
              <a:spcAft>
                <a:spcPts val="0"/>
              </a:spcAft>
              <a:buFont typeface="Wingdings" panose="05000000000000000000" pitchFamily="2" charset="2"/>
              <a:buChar char="q"/>
            </a:pPr>
            <a:endParaRPr lang="ar-SA" sz="1150" dirty="0">
              <a:solidFill>
                <a:schemeClr val="tx1"/>
              </a:solidFill>
              <a:latin typeface="Segoe UI Semibold" panose="020B0702040204020203" pitchFamily="34" charset="0"/>
              <a:cs typeface="Segoe UI Semibold" panose="020B0702040204020203" pitchFamily="34" charset="0"/>
            </a:endParaRPr>
          </a:p>
        </p:txBody>
      </p:sp>
      <p:sp>
        <p:nvSpPr>
          <p:cNvPr id="10" name="Rectangle 9"/>
          <p:cNvSpPr/>
          <p:nvPr/>
        </p:nvSpPr>
        <p:spPr>
          <a:xfrm>
            <a:off x="861392" y="2020775"/>
            <a:ext cx="4033480" cy="3743920"/>
          </a:xfrm>
          <a:prstGeom prst="rect">
            <a:avLst/>
          </a:prstGeom>
        </p:spPr>
        <p:txBody>
          <a:bodyPr vert="horz" lIns="0" tIns="45720" rIns="0" bIns="45720" rtlCol="0">
            <a:noAutofit/>
          </a:bodyPr>
          <a:lstStyle/>
          <a:p>
            <a:pPr algn="justLow" defTabSz="914400" rtl="1">
              <a:buClr>
                <a:schemeClr val="accent1"/>
              </a:buClr>
              <a:buSzPct val="100000"/>
            </a:pPr>
            <a:r>
              <a:rPr lang="ar-SA" sz="1600" b="1" dirty="0">
                <a:solidFill>
                  <a:schemeClr val="accent1"/>
                </a:solidFill>
                <a:latin typeface="Segoe UI Semibold" panose="020B0702040204020203" pitchFamily="34" charset="0"/>
                <a:cs typeface="Segoe UI Semibold" panose="020B0702040204020203" pitchFamily="34" charset="0"/>
              </a:rPr>
              <a:t>4- المحافظة على رطوبة الجلد :</a:t>
            </a:r>
          </a:p>
          <a:p>
            <a:pPr algn="justLow" defTabSz="914400" rtl="1">
              <a:buClr>
                <a:schemeClr val="accent1"/>
              </a:buClr>
              <a:buSzPct val="100000"/>
            </a:pPr>
            <a:endParaRPr lang="ar-SA" sz="1400" b="1" dirty="0">
              <a:solidFill>
                <a:schemeClr val="accent1"/>
              </a:solidFill>
              <a:latin typeface="Segoe UI Semibold" panose="020B0702040204020203" pitchFamily="34" charset="0"/>
              <a:cs typeface="Segoe UI Semibold" panose="020B0702040204020203" pitchFamily="34" charset="0"/>
            </a:endParaRPr>
          </a:p>
          <a:p>
            <a:pPr marL="285750" indent="-285750" algn="justLow" defTabSz="914400" rtl="1">
              <a:buClr>
                <a:schemeClr val="accent1"/>
              </a:buClr>
              <a:buSzPct val="100000"/>
              <a:buFont typeface="Wingdings" panose="05000000000000000000" pitchFamily="2" charset="2"/>
              <a:buChar char="Ø"/>
            </a:pPr>
            <a:r>
              <a:rPr lang="ar-SA" sz="1300" b="1" dirty="0">
                <a:solidFill>
                  <a:schemeClr val="accent1"/>
                </a:solidFill>
                <a:latin typeface="Segoe UI Semibold" panose="020B0702040204020203" pitchFamily="34" charset="0"/>
                <a:cs typeface="Segoe UI Semibold" panose="020B0702040204020203" pitchFamily="34" charset="0"/>
              </a:rPr>
              <a:t>كيف تلجأ البرمائيات إلى المحافظة على رطوبة جلدها ؟</a:t>
            </a:r>
          </a:p>
          <a:p>
            <a:pPr algn="justLow" defTabSz="914400" rtl="1">
              <a:buClr>
                <a:schemeClr val="accent1"/>
              </a:buClr>
              <a:buSzPct val="100000"/>
            </a:pPr>
            <a:endParaRPr lang="en-US" sz="1300" b="1" dirty="0">
              <a:solidFill>
                <a:schemeClr val="accent1"/>
              </a:solidFill>
              <a:latin typeface="Segoe UI Semibold" panose="020B0702040204020203" pitchFamily="34" charset="0"/>
              <a:cs typeface="Segoe UI Semibold" panose="020B0702040204020203" pitchFamily="34" charset="0"/>
            </a:endParaRPr>
          </a:p>
          <a:p>
            <a:pPr marL="91440" indent="-91440" algn="justLow" defTabSz="914400" rtl="1">
              <a:buClr>
                <a:schemeClr val="accent1"/>
              </a:buClr>
              <a:buSzPct val="100000"/>
              <a:buFont typeface="Wingdings" panose="05000000000000000000" pitchFamily="2" charset="2"/>
              <a:buChar char="q"/>
            </a:pPr>
            <a:r>
              <a:rPr lang="ar-SA" sz="1150" dirty="0">
                <a:latin typeface="Segoe UI Semibold" panose="020B0702040204020203" pitchFamily="34" charset="0"/>
                <a:cs typeface="Segoe UI Semibold" panose="020B0702040204020203" pitchFamily="34" charset="0"/>
              </a:rPr>
              <a:t>من الطرق التي تلجأ اليها البرمائيات ايضا للمحافظة على رطوبة جلدها: الاختباء في </a:t>
            </a:r>
            <a:r>
              <a:rPr lang="ar-SA" sz="1150" dirty="0" err="1">
                <a:latin typeface="Segoe UI Semibold" panose="020B0702040204020203" pitchFamily="34" charset="0"/>
                <a:cs typeface="Segoe UI Semibold" panose="020B0702040204020203" pitchFamily="34" charset="0"/>
              </a:rPr>
              <a:t>الملاجي</a:t>
            </a:r>
            <a:r>
              <a:rPr lang="ar-SA" sz="1150" dirty="0">
                <a:latin typeface="Segoe UI Semibold" panose="020B0702040204020203" pitchFamily="34" charset="0"/>
                <a:cs typeface="Segoe UI Semibold" panose="020B0702040204020203" pitchFamily="34" charset="0"/>
              </a:rPr>
              <a:t>, التجمع مع بعضها لتقليل المساحة السطحية, حفر الجحور, تلون الجلد, الاحتفاظ بالماء وتخزينه في المثانة البولية , الاحتفاظ بأكبر كمية ممكنة من الماء في الجسم مع خفض </a:t>
            </a:r>
            <a:r>
              <a:rPr lang="ar-SA" sz="1150" dirty="0" err="1">
                <a:latin typeface="Segoe UI Semibold" panose="020B0702040204020203" pitchFamily="34" charset="0"/>
                <a:cs typeface="Segoe UI Semibold" panose="020B0702040204020203" pitchFamily="34" charset="0"/>
              </a:rPr>
              <a:t>اسموزية</a:t>
            </a:r>
            <a:r>
              <a:rPr lang="ar-SA" sz="1150" dirty="0">
                <a:latin typeface="Segoe UI Semibold" panose="020B0702040204020203" pitchFamily="34" charset="0"/>
                <a:cs typeface="Segoe UI Semibold" panose="020B0702040204020203" pitchFamily="34" charset="0"/>
              </a:rPr>
              <a:t> سوائل الجسم, زيادة معدل الحصول على الماء, تخزين اليوريا وتقليل معدل فقد الماء. كما أن الهرمونات وكمية الدهون الموجودة في الجلد تؤثر على تبادل الماء من الجلد.</a:t>
            </a:r>
            <a:endParaRPr lang="en-US" sz="1150" dirty="0">
              <a:latin typeface="Segoe UI Semibold" panose="020B0702040204020203" pitchFamily="34" charset="0"/>
              <a:cs typeface="Segoe UI Semibold" panose="020B0702040204020203" pitchFamily="34" charset="0"/>
            </a:endParaRPr>
          </a:p>
          <a:p>
            <a:pPr marL="91440" indent="-91440" algn="justLow" defTabSz="914400" rtl="1">
              <a:buClr>
                <a:schemeClr val="accent1"/>
              </a:buClr>
              <a:buSzPct val="100000"/>
              <a:buFont typeface="Wingdings" panose="05000000000000000000" pitchFamily="2" charset="2"/>
              <a:buChar char="q"/>
            </a:pPr>
            <a:r>
              <a:rPr lang="ar-SA" sz="1150" dirty="0">
                <a:latin typeface="Segoe UI Semibold" panose="020B0702040204020203" pitchFamily="34" charset="0"/>
                <a:cs typeface="Segoe UI Semibold" panose="020B0702040204020203" pitchFamily="34" charset="0"/>
              </a:rPr>
              <a:t>تأتي البرمائيات إلى أن نفس مكان التكاثر سنه بعد أخرى متجنبة الأماكن المجاورة التي يحتلها أفراد آخرون من نفس النوع. وتختلف فترة التكوين كثيرا من البرمائيات, حيث تستغرق هذه الفترة في الضفادع والعلاجيم حوالي (12-16) أسبوع ولكن هذه المدة تتأثر كثيراً بدرجة حرارة الماء والغذاء المتوفر. </a:t>
            </a:r>
            <a:endParaRPr lang="en-US" sz="1150" dirty="0">
              <a:latin typeface="Segoe UI Semibold" panose="020B0702040204020203" pitchFamily="34" charset="0"/>
              <a:cs typeface="Segoe UI Semibold" panose="020B0702040204020203" pitchFamily="34" charset="0"/>
            </a:endParaRPr>
          </a:p>
          <a:p>
            <a:pPr marL="91440" indent="-91440" algn="justLow" defTabSz="914400" rtl="1">
              <a:buClr>
                <a:schemeClr val="accent1"/>
              </a:buClr>
              <a:buSzPct val="100000"/>
              <a:buFont typeface="Wingdings" panose="05000000000000000000" pitchFamily="2" charset="2"/>
              <a:buChar char="q"/>
            </a:pPr>
            <a:r>
              <a:rPr lang="ar-SA" sz="1150" dirty="0">
                <a:latin typeface="Segoe UI Semibold" panose="020B0702040204020203" pitchFamily="34" charset="0"/>
                <a:cs typeface="Segoe UI Semibold" panose="020B0702040204020203" pitchFamily="34" charset="0"/>
              </a:rPr>
              <a:t>أما عن مشاكل البحث عن الطعام وتجنب الأعداء فهي ليست على اليابسة أصعب منها في الماء ولكنها على أي حال تتطلب من الكائن الحي استعداداً خاصاً ملائماً فالبرمائيات مثلاً ليس لها من وسيلة لتوقي الخطر الا بالتخفي عن أعدائها كما أن مشكلة الجفاف تعتبر من أعقد المشاكل التي تواجهها البرمائيات في حياتها على اليابسة.</a:t>
            </a:r>
            <a:endParaRPr lang="en-US" sz="1150" dirty="0">
              <a:latin typeface="Segoe UI Semibold" panose="020B0702040204020203" pitchFamily="34" charset="0"/>
              <a:cs typeface="Segoe UI Semibold" panose="020B0702040204020203" pitchFamily="34" charset="0"/>
            </a:endParaRPr>
          </a:p>
        </p:txBody>
      </p:sp>
      <p:sp>
        <p:nvSpPr>
          <p:cNvPr id="3" name="Rounded Rectangle 2"/>
          <p:cNvSpPr/>
          <p:nvPr/>
        </p:nvSpPr>
        <p:spPr>
          <a:xfrm>
            <a:off x="5393636" y="1815547"/>
            <a:ext cx="6308034" cy="443947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Rounded Rectangle 7"/>
          <p:cNvSpPr/>
          <p:nvPr/>
        </p:nvSpPr>
        <p:spPr>
          <a:xfrm>
            <a:off x="530087" y="1822173"/>
            <a:ext cx="4704522" cy="443947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11"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2" name="Rectangle 11"/>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1731818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التكيفات الفسيولوجية           </a:t>
            </a:r>
            <a:r>
              <a:rPr lang="en-US" sz="3600" b="1" dirty="0">
                <a:solidFill>
                  <a:schemeClr val="accent1"/>
                </a:solidFill>
                <a:latin typeface="Segoe UI Semilight" panose="020B0402040204020203" pitchFamily="34" charset="0"/>
                <a:cs typeface="Segoe UI Semilight" panose="020B0402040204020203" pitchFamily="34" charset="0"/>
              </a:rPr>
              <a:t>Physiological Adaptations</a:t>
            </a:r>
          </a:p>
        </p:txBody>
      </p:sp>
      <p:sp>
        <p:nvSpPr>
          <p:cNvPr id="9" name="Content Placeholder 8"/>
          <p:cNvSpPr>
            <a:spLocks noGrp="1"/>
          </p:cNvSpPr>
          <p:nvPr>
            <p:ph sz="half" idx="2"/>
          </p:nvPr>
        </p:nvSpPr>
        <p:spPr>
          <a:xfrm>
            <a:off x="1419563" y="2642071"/>
            <a:ext cx="9471351" cy="4323823"/>
          </a:xfrm>
        </p:spPr>
        <p:txBody>
          <a:bodyPr>
            <a:noAutofit/>
          </a:bodyPr>
          <a:lstStyle/>
          <a:p>
            <a:pPr algn="justLow" rtl="1">
              <a:lnSpc>
                <a:spcPct val="100000"/>
              </a:lnSpc>
              <a:buFont typeface="Wingdings" panose="05000000000000000000" pitchFamily="2" charset="2"/>
              <a:buChar char="q"/>
            </a:pPr>
            <a:r>
              <a:rPr lang="ar-SA" sz="1500" dirty="0">
                <a:solidFill>
                  <a:schemeClr val="tx1"/>
                </a:solidFill>
                <a:latin typeface="Segoe UI Semibold" panose="020B0702040204020203" pitchFamily="34" charset="0"/>
                <a:cs typeface="Segoe UI Semibold" panose="020B0702040204020203" pitchFamily="34" charset="0"/>
              </a:rPr>
              <a:t>البرمائيات تستطيع أن تمارس نشاطها في درجات حرارة أقل من درجات حرارة الزواحف. مجالات التحمل الحرج </a:t>
            </a:r>
            <a:r>
              <a:rPr lang="ar-SA" sz="1500" dirty="0" err="1">
                <a:solidFill>
                  <a:schemeClr val="tx1"/>
                </a:solidFill>
                <a:latin typeface="Segoe UI Semibold" panose="020B0702040204020203" pitchFamily="34" charset="0"/>
                <a:cs typeface="Segoe UI Semibold" panose="020B0702040204020203" pitchFamily="34" charset="0"/>
              </a:rPr>
              <a:t>للضفدعيات</a:t>
            </a:r>
            <a:r>
              <a:rPr lang="ar-SA" sz="1500" dirty="0">
                <a:solidFill>
                  <a:schemeClr val="tx1"/>
                </a:solidFill>
                <a:latin typeface="Segoe UI Semibold" panose="020B0702040204020203" pitchFamily="34" charset="0"/>
                <a:cs typeface="Segoe UI Semibold" panose="020B0702040204020203" pitchFamily="34" charset="0"/>
              </a:rPr>
              <a:t> تمتد من (-2 الى 27 درجة مئوية) على الأقل وان مجالات التحمل لتلك </a:t>
            </a:r>
            <a:r>
              <a:rPr lang="ar-SA" sz="1500" dirty="0" err="1">
                <a:solidFill>
                  <a:schemeClr val="tx1"/>
                </a:solidFill>
                <a:latin typeface="Segoe UI Semibold" panose="020B0702040204020203" pitchFamily="34" charset="0"/>
                <a:cs typeface="Segoe UI Semibold" panose="020B0702040204020203" pitchFamily="34" charset="0"/>
              </a:rPr>
              <a:t>اللاذيليات</a:t>
            </a:r>
            <a:r>
              <a:rPr lang="ar-SA" sz="1500" dirty="0">
                <a:solidFill>
                  <a:schemeClr val="tx1"/>
                </a:solidFill>
                <a:latin typeface="Segoe UI Semibold" panose="020B0702040204020203" pitchFamily="34" charset="0"/>
                <a:cs typeface="Segoe UI Semibold" panose="020B0702040204020203" pitchFamily="34" charset="0"/>
              </a:rPr>
              <a:t> تمتد من (3 الى 41 درجة مئوية) وأن أعلى درجة حرارة حرجة عليا (</a:t>
            </a:r>
            <a:r>
              <a:rPr lang="en-US" sz="1500" dirty="0">
                <a:solidFill>
                  <a:schemeClr val="tx1"/>
                </a:solidFill>
                <a:latin typeface="Segoe UI Semibold" panose="020B0702040204020203" pitchFamily="34" charset="0"/>
                <a:cs typeface="Segoe UI Semibold" panose="020B0702040204020203" pitchFamily="34" charset="0"/>
              </a:rPr>
              <a:t>CT Max</a:t>
            </a:r>
            <a:r>
              <a:rPr lang="ar-SA" sz="1500" dirty="0">
                <a:solidFill>
                  <a:schemeClr val="tx1"/>
                </a:solidFill>
                <a:latin typeface="Segoe UI Semibold" panose="020B0702040204020203" pitchFamily="34" charset="0"/>
                <a:cs typeface="Segoe UI Semibold" panose="020B0702040204020203" pitchFamily="34" charset="0"/>
              </a:rPr>
              <a:t>) وسـط البرمائيـات تكـون علـى أقـل تقـدير (42 درجـة مئـوية) والتي تعـود الى البرمائيــات من نوع </a:t>
            </a:r>
            <a:r>
              <a:rPr lang="en-US" sz="1500" dirty="0">
                <a:solidFill>
                  <a:schemeClr val="tx1"/>
                </a:solidFill>
                <a:latin typeface="Segoe UI Semibold" panose="020B0702040204020203" pitchFamily="34" charset="0"/>
                <a:cs typeface="Segoe UI Semibold" panose="020B0702040204020203" pitchFamily="34" charset="0"/>
              </a:rPr>
              <a:t>(</a:t>
            </a:r>
            <a:r>
              <a:rPr lang="en-US" sz="1500" i="1" dirty="0" err="1">
                <a:solidFill>
                  <a:schemeClr val="tx1"/>
                </a:solidFill>
                <a:latin typeface="Segoe UI Semibold" panose="020B0702040204020203" pitchFamily="34" charset="0"/>
                <a:cs typeface="Segoe UI Semibold" panose="020B0702040204020203" pitchFamily="34" charset="0"/>
              </a:rPr>
              <a:t>Bufo</a:t>
            </a:r>
            <a:r>
              <a:rPr lang="en-US" sz="1500" i="1" dirty="0">
                <a:solidFill>
                  <a:schemeClr val="tx1"/>
                </a:solidFill>
                <a:latin typeface="Segoe UI Semibold" panose="020B0702040204020203" pitchFamily="34" charset="0"/>
                <a:cs typeface="Segoe UI Semibold" panose="020B0702040204020203" pitchFamily="34" charset="0"/>
              </a:rPr>
              <a:t> </a:t>
            </a:r>
            <a:r>
              <a:rPr lang="en-US" sz="1500" i="1" dirty="0" err="1">
                <a:solidFill>
                  <a:schemeClr val="tx1"/>
                </a:solidFill>
                <a:latin typeface="Segoe UI Semibold" panose="020B0702040204020203" pitchFamily="34" charset="0"/>
                <a:cs typeface="Segoe UI Semibold" panose="020B0702040204020203" pitchFamily="34" charset="0"/>
              </a:rPr>
              <a:t>marinus</a:t>
            </a:r>
            <a:r>
              <a:rPr lang="en-US" sz="1500" dirty="0">
                <a:solidFill>
                  <a:schemeClr val="tx1"/>
                </a:solidFill>
                <a:latin typeface="Segoe UI Semibold" panose="020B0702040204020203" pitchFamily="34" charset="0"/>
                <a:cs typeface="Segoe UI Semibold" panose="020B0702040204020203" pitchFamily="34" charset="0"/>
              </a:rPr>
              <a:t>)</a:t>
            </a:r>
            <a:r>
              <a:rPr lang="ar-SA" sz="1500" dirty="0">
                <a:solidFill>
                  <a:schemeClr val="tx1"/>
                </a:solidFill>
                <a:latin typeface="Segoe UI Semibold" panose="020B0702040204020203" pitchFamily="34" charset="0"/>
                <a:cs typeface="Segoe UI Semibold" panose="020B0702040204020203" pitchFamily="34" charset="0"/>
              </a:rPr>
              <a:t> وهو نوع من الضفادع الطبيعية التي تعيش في السافانا الاستوائية.</a:t>
            </a:r>
            <a:endParaRPr lang="en-US" sz="1500" dirty="0">
              <a:solidFill>
                <a:schemeClr val="tx1"/>
              </a:solidFill>
              <a:latin typeface="Segoe UI Semibold" panose="020B0702040204020203" pitchFamily="34" charset="0"/>
              <a:cs typeface="Segoe UI Semibold" panose="020B0702040204020203" pitchFamily="34" charset="0"/>
            </a:endParaRPr>
          </a:p>
          <a:p>
            <a:pPr algn="justLow" rtl="1">
              <a:lnSpc>
                <a:spcPct val="100000"/>
              </a:lnSpc>
              <a:buFont typeface="Wingdings" panose="05000000000000000000" pitchFamily="2" charset="2"/>
              <a:buChar char="q"/>
            </a:pPr>
            <a:r>
              <a:rPr lang="ar-SA" sz="1500" dirty="0">
                <a:solidFill>
                  <a:schemeClr val="tx1"/>
                </a:solidFill>
                <a:latin typeface="Segoe UI Semibold" panose="020B0702040204020203" pitchFamily="34" charset="0"/>
                <a:cs typeface="Segoe UI Semibold" panose="020B0702040204020203" pitchFamily="34" charset="0"/>
              </a:rPr>
              <a:t>إن درجة الحرارة الحرجة العليا (</a:t>
            </a:r>
            <a:r>
              <a:rPr lang="en-US" sz="1500" dirty="0">
                <a:solidFill>
                  <a:schemeClr val="tx1"/>
                </a:solidFill>
                <a:latin typeface="Segoe UI Semibold" panose="020B0702040204020203" pitchFamily="34" charset="0"/>
                <a:cs typeface="Segoe UI Semibold" panose="020B0702040204020203" pitchFamily="34" charset="0"/>
              </a:rPr>
              <a:t>CT Max</a:t>
            </a:r>
            <a:r>
              <a:rPr lang="ar-SA" sz="1500" dirty="0">
                <a:solidFill>
                  <a:schemeClr val="tx1"/>
                </a:solidFill>
                <a:latin typeface="Segoe UI Semibold" panose="020B0702040204020203" pitchFamily="34" charset="0"/>
                <a:cs typeface="Segoe UI Semibold" panose="020B0702040204020203" pitchFamily="34" charset="0"/>
              </a:rPr>
              <a:t>) لمعظم الضفادع الأخرى بما في ذلك التي تعيش في المناطق الاستوائية نادراً ما تتعدى 37 درجة مئوية. لا يوجد أي نوع من الضفادع معروف تماما يستطيع تنظيم درجة حرارته. معظمها تبدو انها تقبل الحرارة الموجودة وتتعامل في حدود ومحيط حرارة البيئة التي تعيش فيها, دون أن تحاول جعل درجة حرارة أجسامها فوق ذلك المستوى. وهذا صحيح في البعض, لان الكثير من الضفادع مائية أو شبه مائية. أما الضفادع البرية فإنها تفتش على ظل </a:t>
            </a:r>
            <a:r>
              <a:rPr lang="ar-SA" sz="1500" dirty="0" err="1">
                <a:solidFill>
                  <a:schemeClr val="tx1"/>
                </a:solidFill>
                <a:latin typeface="Segoe UI Semibold" panose="020B0702040204020203" pitchFamily="34" charset="0"/>
                <a:cs typeface="Segoe UI Semibold" panose="020B0702040204020203" pitchFamily="34" charset="0"/>
              </a:rPr>
              <a:t>يقيها</a:t>
            </a:r>
            <a:r>
              <a:rPr lang="ar-SA" sz="1500" dirty="0">
                <a:solidFill>
                  <a:schemeClr val="tx1"/>
                </a:solidFill>
                <a:latin typeface="Segoe UI Semibold" panose="020B0702040204020203" pitchFamily="34" charset="0"/>
                <a:cs typeface="Segoe UI Semibold" panose="020B0702040204020203" pitchFamily="34" charset="0"/>
              </a:rPr>
              <a:t> ونسبة للتبخر من خلال أجسادها يمكن أن تكون درجة حرارة أجسامها أقل من درجة حرارة البيئة. قليل من أنواع الضفادع يسعى للتفتيش عن درجات حرارة محكمة ولكن هذه نادرة. الضفادع بشكل عام ليس لها درجة حرارة مفضلة وظاهرياً بعض الضفادع الأخرى وقليل من الضفادع الطينية وضفادع الأشجار لها درجات حرارة مفضلة ومجال ضيق من درجات الحرارة لممارسة نشاطها, ولكن معظمها لديه مجال واسع من التحمل بدون درجة حرارة مفضلة واضحة. كل </a:t>
            </a:r>
            <a:r>
              <a:rPr lang="ar-SA" sz="1500" dirty="0" err="1">
                <a:solidFill>
                  <a:schemeClr val="tx1"/>
                </a:solidFill>
                <a:latin typeface="Segoe UI Semibold" panose="020B0702040204020203" pitchFamily="34" charset="0"/>
                <a:cs typeface="Segoe UI Semibold" panose="020B0702040204020203" pitchFamily="34" charset="0"/>
              </a:rPr>
              <a:t>السلمندرات</a:t>
            </a:r>
            <a:r>
              <a:rPr lang="ar-SA" sz="1500" dirty="0">
                <a:solidFill>
                  <a:schemeClr val="tx1"/>
                </a:solidFill>
                <a:latin typeface="Segoe UI Semibold" panose="020B0702040204020203" pitchFamily="34" charset="0"/>
                <a:cs typeface="Segoe UI Semibold" panose="020B0702040204020203" pitchFamily="34" charset="0"/>
              </a:rPr>
              <a:t> والضفادع تستعمل التبريد بواسطة التبخير عند الحاجة الماسة وعلى هذا الفهم يمكنها أن تقوم بتنظيم درجة حرارتها. قليل من الضفادع معروف أنها تتدفأ في الشمس ويمكنها ان ترفع درجة حرارة جسمها إلى 10 درجات مئوية فوق درجة حرارة الهواء المحيط بها أو الماء.</a:t>
            </a:r>
            <a:endParaRPr lang="en-US" sz="1500" dirty="0">
              <a:solidFill>
                <a:schemeClr val="tx1"/>
              </a:solidFill>
              <a:latin typeface="Segoe UI Semibold" panose="020B0702040204020203" pitchFamily="34" charset="0"/>
              <a:cs typeface="Segoe UI Semibold" panose="020B0702040204020203" pitchFamily="34" charset="0"/>
            </a:endParaRPr>
          </a:p>
        </p:txBody>
      </p:sp>
      <p:sp>
        <p:nvSpPr>
          <p:cNvPr id="4" name="Rounded Rectangle 3"/>
          <p:cNvSpPr/>
          <p:nvPr/>
        </p:nvSpPr>
        <p:spPr>
          <a:xfrm>
            <a:off x="1187355" y="2483893"/>
            <a:ext cx="9976514" cy="377113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6" name="Picture Placeholder 4"/>
          <p:cNvPicPr>
            <a:picLocks noChangeAspect="1"/>
          </p:cNvPicPr>
          <p:nvPr/>
        </p:nvPicPr>
        <p:blipFill>
          <a:blip r:embed="rId2">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7" name="Rectangle 6"/>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sp>
        <p:nvSpPr>
          <p:cNvPr id="3" name="Rectangle 2"/>
          <p:cNvSpPr/>
          <p:nvPr/>
        </p:nvSpPr>
        <p:spPr>
          <a:xfrm>
            <a:off x="6887784" y="1947797"/>
            <a:ext cx="4394152" cy="400110"/>
          </a:xfrm>
          <a:prstGeom prst="rect">
            <a:avLst/>
          </a:prstGeom>
        </p:spPr>
        <p:txBody>
          <a:bodyPr wrap="none">
            <a:spAutoFit/>
          </a:bodyPr>
          <a:lstStyle/>
          <a:p>
            <a:pPr algn="justLow" rtl="1">
              <a:lnSpc>
                <a:spcPct val="100000"/>
              </a:lnSpc>
            </a:pPr>
            <a:r>
              <a:rPr lang="ar-SA" sz="2000" b="1" dirty="0">
                <a:solidFill>
                  <a:schemeClr val="accent1"/>
                </a:solidFill>
                <a:latin typeface="Segoe UI Semibold" panose="020B0702040204020203" pitchFamily="34" charset="0"/>
                <a:cs typeface="Segoe UI Semibold" panose="020B0702040204020203" pitchFamily="34" charset="0"/>
              </a:rPr>
              <a:t>اولا : التكيفات الحرارية في الأجواء الحارة :</a:t>
            </a:r>
          </a:p>
        </p:txBody>
      </p:sp>
    </p:spTree>
    <p:extLst>
      <p:ext uri="{BB962C8B-B14F-4D97-AF65-F5344CB8AC3E}">
        <p14:creationId xmlns:p14="http://schemas.microsoft.com/office/powerpoint/2010/main" val="2925750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التكيفات الفسيولوجية           </a:t>
            </a:r>
            <a:r>
              <a:rPr lang="en-US" sz="3600" b="1" dirty="0">
                <a:solidFill>
                  <a:schemeClr val="accent1"/>
                </a:solidFill>
                <a:latin typeface="Segoe UI Semilight" panose="020B0402040204020203" pitchFamily="34" charset="0"/>
                <a:cs typeface="Segoe UI Semilight" panose="020B0402040204020203" pitchFamily="34" charset="0"/>
              </a:rPr>
              <a:t>Physiological Adaptations</a:t>
            </a:r>
          </a:p>
        </p:txBody>
      </p:sp>
      <p:sp>
        <p:nvSpPr>
          <p:cNvPr id="3" name="Rectangle 2"/>
          <p:cNvSpPr/>
          <p:nvPr/>
        </p:nvSpPr>
        <p:spPr>
          <a:xfrm>
            <a:off x="5554637" y="2269960"/>
            <a:ext cx="5110303" cy="3585597"/>
          </a:xfrm>
          <a:prstGeom prst="rect">
            <a:avLst/>
          </a:prstGeom>
        </p:spPr>
        <p:txBody>
          <a:bodyPr wrap="square">
            <a:spAutoFit/>
          </a:bodyPr>
          <a:lstStyle/>
          <a:p>
            <a:pPr marL="91440" indent="-91440" algn="justLow" defTabSz="914400" rtl="1">
              <a:spcBef>
                <a:spcPts val="1200"/>
              </a:spcBef>
              <a:spcAft>
                <a:spcPts val="200"/>
              </a:spcAft>
              <a:buClr>
                <a:schemeClr val="accent1"/>
              </a:buClr>
              <a:buSzPct val="100000"/>
              <a:buFont typeface="Wingdings" panose="05000000000000000000" pitchFamily="2" charset="2"/>
              <a:buChar char="q"/>
            </a:pPr>
            <a:r>
              <a:rPr lang="ar-SA" sz="1600" b="1" dirty="0">
                <a:latin typeface="Segoe UI Semibold" panose="020B0702040204020203" pitchFamily="34" charset="0"/>
                <a:cs typeface="Segoe UI Semibold" panose="020B0702040204020203" pitchFamily="34" charset="0"/>
              </a:rPr>
              <a:t>وقد وجد العالم </a:t>
            </a:r>
            <a:r>
              <a:rPr lang="en-US" sz="1600" b="1" dirty="0">
                <a:latin typeface="Segoe UI Semibold" panose="020B0702040204020203" pitchFamily="34" charset="0"/>
                <a:cs typeface="Segoe UI Semibold" panose="020B0702040204020203" pitchFamily="34" charset="0"/>
              </a:rPr>
              <a:t>(Carey, 1918)</a:t>
            </a:r>
            <a:r>
              <a:rPr lang="ar-SA" sz="1600" b="1" dirty="0">
                <a:latin typeface="Segoe UI Semibold" panose="020B0702040204020203" pitchFamily="34" charset="0"/>
                <a:cs typeface="Segoe UI Semibold" panose="020B0702040204020203" pitchFamily="34" charset="0"/>
              </a:rPr>
              <a:t> أن درجة الحرارة المفضلة للعلاجيم تعتمد على عدة أنواع وهي :</a:t>
            </a:r>
            <a:endParaRPr lang="en-US" sz="1600" b="1" dirty="0">
              <a:latin typeface="Segoe UI Semibold" panose="020B0702040204020203" pitchFamily="34" charset="0"/>
              <a:cs typeface="Segoe UI Semibold" panose="020B0702040204020203" pitchFamily="34" charset="0"/>
            </a:endParaRPr>
          </a:p>
          <a:p>
            <a:pPr marL="342900" indent="-342900" algn="justLow" defTabSz="914400" rtl="1">
              <a:spcBef>
                <a:spcPts val="1200"/>
              </a:spcBef>
              <a:spcAft>
                <a:spcPts val="200"/>
              </a:spcAft>
              <a:buClr>
                <a:schemeClr val="accent1"/>
              </a:buClr>
              <a:buSzPct val="100000"/>
              <a:buFont typeface="+mj-lt"/>
              <a:buAutoNum type="arabicPeriod"/>
            </a:pPr>
            <a:r>
              <a:rPr lang="ar-SA" sz="1600" dirty="0">
                <a:latin typeface="Segoe UI Semibold" panose="020B0702040204020203" pitchFamily="34" charset="0"/>
                <a:cs typeface="Segoe UI Semibold" panose="020B0702040204020203" pitchFamily="34" charset="0"/>
              </a:rPr>
              <a:t>لون الجلد : حيث أن معدل امتصاص الأشعة الشمسية يتأثر بلون الجلد فاللون الداكن يساعد على امتصاص الأشعة أكثر من اللون الفاتح وبالتالي ترتفع درجة حرارة الجسم أكثر كما في علجوم</a:t>
            </a:r>
            <a:r>
              <a:rPr lang="en-US" sz="1600" dirty="0">
                <a:latin typeface="Segoe UI Semibold" panose="020B0702040204020203" pitchFamily="34" charset="0"/>
                <a:cs typeface="Segoe UI Semibold" panose="020B0702040204020203" pitchFamily="34" charset="0"/>
              </a:rPr>
              <a:t> </a:t>
            </a:r>
            <a:r>
              <a:rPr lang="ar-SA" sz="1600" dirty="0">
                <a:latin typeface="Segoe UI Semibold" panose="020B0702040204020203" pitchFamily="34" charset="0"/>
                <a:cs typeface="Segoe UI Semibold" panose="020B0702040204020203" pitchFamily="34" charset="0"/>
              </a:rPr>
              <a:t> </a:t>
            </a:r>
            <a:r>
              <a:rPr lang="en-US" sz="1600" i="1" dirty="0" err="1">
                <a:latin typeface="Segoe UI Semibold" panose="020B0702040204020203" pitchFamily="34" charset="0"/>
                <a:cs typeface="Segoe UI Semibold" panose="020B0702040204020203" pitchFamily="34" charset="0"/>
              </a:rPr>
              <a:t>Bugo</a:t>
            </a:r>
            <a:r>
              <a:rPr lang="en-US" sz="1600" i="1" dirty="0">
                <a:latin typeface="Segoe UI Semibold" panose="020B0702040204020203" pitchFamily="34" charset="0"/>
                <a:cs typeface="Segoe UI Semibold" panose="020B0702040204020203" pitchFamily="34" charset="0"/>
              </a:rPr>
              <a:t> </a:t>
            </a:r>
            <a:r>
              <a:rPr lang="en-US" sz="1600" i="1" dirty="0" err="1">
                <a:latin typeface="Segoe UI Semibold" panose="020B0702040204020203" pitchFamily="34" charset="0"/>
                <a:cs typeface="Segoe UI Semibold" panose="020B0702040204020203" pitchFamily="34" charset="0"/>
              </a:rPr>
              <a:t>boreas</a:t>
            </a:r>
            <a:r>
              <a:rPr lang="ar-SA" sz="1600" i="1" dirty="0">
                <a:latin typeface="Segoe UI Semibold" panose="020B0702040204020203" pitchFamily="34" charset="0"/>
                <a:cs typeface="Segoe UI Semibold" panose="020B0702040204020203" pitchFamily="34" charset="0"/>
              </a:rPr>
              <a:t> </a:t>
            </a:r>
            <a:r>
              <a:rPr lang="ar-SA" sz="1600" dirty="0">
                <a:latin typeface="Segoe UI Semibold" panose="020B0702040204020203" pitchFamily="34" charset="0"/>
                <a:cs typeface="Segoe UI Semibold" panose="020B0702040204020203" pitchFamily="34" charset="0"/>
              </a:rPr>
              <a:t>.</a:t>
            </a:r>
            <a:endParaRPr lang="en-US" sz="1600" dirty="0">
              <a:latin typeface="Segoe UI Semibold" panose="020B0702040204020203" pitchFamily="34" charset="0"/>
              <a:cs typeface="Segoe UI Semibold" panose="020B0702040204020203" pitchFamily="34" charset="0"/>
            </a:endParaRPr>
          </a:p>
          <a:p>
            <a:pPr marL="342900" indent="-342900" algn="justLow" defTabSz="914400" rtl="1">
              <a:spcBef>
                <a:spcPts val="1200"/>
              </a:spcBef>
              <a:spcAft>
                <a:spcPts val="200"/>
              </a:spcAft>
              <a:buClr>
                <a:schemeClr val="accent1"/>
              </a:buClr>
              <a:buSzPct val="100000"/>
              <a:buFont typeface="+mj-lt"/>
              <a:buAutoNum type="arabicPeriod"/>
            </a:pPr>
            <a:r>
              <a:rPr lang="ar-SA" sz="1600" dirty="0">
                <a:latin typeface="Segoe UI Semibold" panose="020B0702040204020203" pitchFamily="34" charset="0"/>
                <a:cs typeface="Segoe UI Semibold" panose="020B0702040204020203" pitchFamily="34" charset="0"/>
              </a:rPr>
              <a:t>درجة حرارة الجلد : الزيادة في درجة حرارة الجلد وكذلك الحرارة الداخلية لجسم الحيوان يؤدي الى زيادة معدل الفقد المائي </a:t>
            </a:r>
            <a:r>
              <a:rPr lang="ar-SA" sz="1600" dirty="0" err="1">
                <a:latin typeface="Segoe UI Semibold" panose="020B0702040204020203" pitchFamily="34" charset="0"/>
                <a:cs typeface="Segoe UI Semibold" panose="020B0702040204020203" pitchFamily="34" charset="0"/>
              </a:rPr>
              <a:t>التبخري</a:t>
            </a:r>
            <a:r>
              <a:rPr lang="ar-SA" sz="1600" dirty="0">
                <a:latin typeface="Segoe UI Semibold" panose="020B0702040204020203" pitchFamily="34" charset="0"/>
                <a:cs typeface="Segoe UI Semibold" panose="020B0702040204020203" pitchFamily="34" charset="0"/>
              </a:rPr>
              <a:t> وبالتالي يعمل على خفض درجة حرارة الجسم أقل من درجة حرارة البيئة.</a:t>
            </a:r>
            <a:endParaRPr lang="en-US" sz="1600" dirty="0">
              <a:latin typeface="Segoe UI Semibold" panose="020B0702040204020203" pitchFamily="34" charset="0"/>
              <a:cs typeface="Segoe UI Semibold" panose="020B0702040204020203" pitchFamily="34" charset="0"/>
            </a:endParaRPr>
          </a:p>
          <a:p>
            <a:pPr marL="342900" indent="-342900" algn="justLow" defTabSz="914400" rtl="1">
              <a:spcBef>
                <a:spcPts val="1200"/>
              </a:spcBef>
              <a:spcAft>
                <a:spcPts val="200"/>
              </a:spcAft>
              <a:buClr>
                <a:schemeClr val="accent1"/>
              </a:buClr>
              <a:buSzPct val="100000"/>
              <a:buFont typeface="+mj-lt"/>
              <a:buAutoNum type="arabicPeriod"/>
            </a:pPr>
            <a:r>
              <a:rPr lang="ar-SA" sz="1600" dirty="0">
                <a:latin typeface="Segoe UI Semibold" panose="020B0702040204020203" pitchFamily="34" charset="0"/>
                <a:cs typeface="Segoe UI Semibold" panose="020B0702040204020203" pitchFamily="34" charset="0"/>
              </a:rPr>
              <a:t>كتلة الجسم : فقد وجد ان الافراد كبيرة الحجم تدفئ جسمها وتبرده بشكل أبطأ مما عليه في الأفراد الصغيرة.</a:t>
            </a:r>
            <a:endParaRPr lang="en-US" sz="1600" dirty="0">
              <a:latin typeface="Segoe UI Semibold" panose="020B0702040204020203" pitchFamily="34" charset="0"/>
              <a:cs typeface="Segoe UI Semibold" panose="020B0702040204020203" pitchFamily="34" charset="0"/>
            </a:endParaRPr>
          </a:p>
        </p:txBody>
      </p:sp>
      <p:sp>
        <p:nvSpPr>
          <p:cNvPr id="11" name="Rounded Rectangle 10"/>
          <p:cNvSpPr/>
          <p:nvPr/>
        </p:nvSpPr>
        <p:spPr>
          <a:xfrm>
            <a:off x="1151283" y="1895061"/>
            <a:ext cx="9965634" cy="4306956"/>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2036" y="2063462"/>
            <a:ext cx="2937163" cy="192983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5892" y="4136881"/>
            <a:ext cx="2935431" cy="1903702"/>
          </a:xfrm>
          <a:prstGeom prst="rect">
            <a:avLst/>
          </a:prstGeom>
        </p:spPr>
      </p:pic>
      <p:pic>
        <p:nvPicPr>
          <p:cNvPr id="8" name="Picture Placeholder 4"/>
          <p:cNvPicPr>
            <a:picLocks noChangeAspect="1"/>
          </p:cNvPicPr>
          <p:nvPr/>
        </p:nvPicPr>
        <p:blipFill>
          <a:blip r:embed="rId4">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9" name="Rectangle 8"/>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3024045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التكيفات الفسيولوجية           </a:t>
            </a:r>
            <a:r>
              <a:rPr lang="en-US" sz="3600" b="1" dirty="0">
                <a:solidFill>
                  <a:schemeClr val="accent1"/>
                </a:solidFill>
                <a:latin typeface="Segoe UI Semilight" panose="020B0402040204020203" pitchFamily="34" charset="0"/>
                <a:cs typeface="Segoe UI Semilight" panose="020B0402040204020203" pitchFamily="34" charset="0"/>
              </a:rPr>
              <a:t>Physiological Adaptations</a:t>
            </a:r>
          </a:p>
        </p:txBody>
      </p:sp>
      <p:sp>
        <p:nvSpPr>
          <p:cNvPr id="3" name="Rectangle 2"/>
          <p:cNvSpPr/>
          <p:nvPr/>
        </p:nvSpPr>
        <p:spPr>
          <a:xfrm>
            <a:off x="6696564" y="1822549"/>
            <a:ext cx="4641271" cy="400110"/>
          </a:xfrm>
          <a:prstGeom prst="rect">
            <a:avLst/>
          </a:prstGeom>
        </p:spPr>
        <p:txBody>
          <a:bodyPr wrap="square">
            <a:spAutoFit/>
          </a:bodyPr>
          <a:lstStyle/>
          <a:p>
            <a:pPr marL="91440" indent="-91440" algn="justLow" defTabSz="914400" rtl="1">
              <a:spcBef>
                <a:spcPts val="1200"/>
              </a:spcBef>
              <a:spcAft>
                <a:spcPts val="200"/>
              </a:spcAft>
              <a:buClr>
                <a:schemeClr val="accent1"/>
              </a:buClr>
              <a:buSzPct val="100000"/>
              <a:buFont typeface="Calibri" panose="020F0502020204030204" pitchFamily="34" charset="0"/>
              <a:buChar char=" "/>
            </a:pPr>
            <a:r>
              <a:rPr lang="ar-SA" sz="2000" b="1" dirty="0">
                <a:solidFill>
                  <a:schemeClr val="accent1"/>
                </a:solidFill>
                <a:latin typeface="Segoe UI Semibold" panose="020B0702040204020203" pitchFamily="34" charset="0"/>
                <a:cs typeface="Segoe UI Semibold" panose="020B0702040204020203" pitchFamily="34" charset="0"/>
              </a:rPr>
              <a:t>ثانيا : التكيفات الحرارية في الأجواء الباردة :</a:t>
            </a:r>
            <a:endParaRPr lang="en-US" sz="2000" b="1" dirty="0">
              <a:solidFill>
                <a:schemeClr val="accent1"/>
              </a:solidFill>
              <a:latin typeface="Segoe UI Semibold" panose="020B0702040204020203" pitchFamily="34" charset="0"/>
              <a:cs typeface="Segoe UI Semibold" panose="020B0702040204020203" pitchFamily="34" charset="0"/>
            </a:endParaRPr>
          </a:p>
        </p:txBody>
      </p:sp>
      <p:sp>
        <p:nvSpPr>
          <p:cNvPr id="4" name="Rectangle 3"/>
          <p:cNvSpPr/>
          <p:nvPr/>
        </p:nvSpPr>
        <p:spPr>
          <a:xfrm>
            <a:off x="4572000" y="3913289"/>
            <a:ext cx="6518413" cy="2339102"/>
          </a:xfrm>
          <a:prstGeom prst="rect">
            <a:avLst/>
          </a:prstGeom>
        </p:spPr>
        <p:txBody>
          <a:bodyPr wrap="square">
            <a:spAutoFit/>
          </a:bodyPr>
          <a:lstStyle/>
          <a:p>
            <a:pPr algn="justLow" rtl="1">
              <a:buClr>
                <a:schemeClr val="accent1"/>
              </a:buClr>
            </a:pPr>
            <a:r>
              <a:rPr lang="ar-SA" sz="1400" b="1" dirty="0">
                <a:solidFill>
                  <a:schemeClr val="accent1"/>
                </a:solidFill>
                <a:latin typeface="Segoe UI Semibold" panose="020B0702040204020203" pitchFamily="34" charset="0"/>
                <a:cs typeface="Segoe UI Semibold" panose="020B0702040204020203" pitchFamily="34" charset="0"/>
              </a:rPr>
              <a:t>ب- </a:t>
            </a:r>
            <a:r>
              <a:rPr lang="ar-SA" sz="1400" b="1" dirty="0" err="1">
                <a:solidFill>
                  <a:schemeClr val="accent1"/>
                </a:solidFill>
                <a:latin typeface="Segoe UI Semibold" panose="020B0702040204020203" pitchFamily="34" charset="0"/>
                <a:cs typeface="Segoe UI Semibold" panose="020B0702040204020203" pitchFamily="34" charset="0"/>
              </a:rPr>
              <a:t>السلمندرات</a:t>
            </a:r>
            <a:r>
              <a:rPr lang="ar-SA" sz="1400" b="1" dirty="0">
                <a:solidFill>
                  <a:schemeClr val="accent1"/>
                </a:solidFill>
                <a:latin typeface="Segoe UI Semibold" panose="020B0702040204020203" pitchFamily="34" charset="0"/>
                <a:cs typeface="Segoe UI Semibold" panose="020B0702040204020203" pitchFamily="34" charset="0"/>
              </a:rPr>
              <a:t> والاجواء الباردة :</a:t>
            </a:r>
            <a:endParaRPr lang="ar-SA" sz="1400" b="1" dirty="0">
              <a:latin typeface="Segoe UI Semibold" panose="020B0702040204020203" pitchFamily="34" charset="0"/>
              <a:ea typeface="Times New Roman" panose="02020603050405020304" pitchFamily="18" charset="0"/>
              <a:cs typeface="Segoe UI Semibold" panose="020B0702040204020203" pitchFamily="34" charset="0"/>
            </a:endParaRPr>
          </a:p>
          <a:p>
            <a:pPr marL="171450" indent="-171450" algn="justLow" rtl="1">
              <a:buClr>
                <a:schemeClr val="accent1"/>
              </a:buClr>
              <a:buFont typeface="Wingdings" panose="05000000000000000000" pitchFamily="2" charset="2"/>
              <a:buChar char="q"/>
            </a:pPr>
            <a:r>
              <a:rPr lang="ar-SA" sz="1200" dirty="0">
                <a:latin typeface="Segoe UI Semibold" panose="020B0702040204020203" pitchFamily="34" charset="0"/>
                <a:ea typeface="Times New Roman" panose="02020603050405020304" pitchFamily="18" charset="0"/>
                <a:cs typeface="Segoe UI Semibold" panose="020B0702040204020203" pitchFamily="34" charset="0"/>
              </a:rPr>
              <a:t>تتجنب </a:t>
            </a:r>
            <a:r>
              <a:rPr lang="ar-SA" sz="1200" dirty="0" err="1">
                <a:latin typeface="Segoe UI Semibold" panose="020B0702040204020203" pitchFamily="34" charset="0"/>
                <a:ea typeface="Times New Roman" panose="02020603050405020304" pitchFamily="18" charset="0"/>
                <a:cs typeface="Segoe UI Semibold" panose="020B0702040204020203" pitchFamily="34" charset="0"/>
              </a:rPr>
              <a:t>السلمندرات</a:t>
            </a:r>
            <a:r>
              <a:rPr lang="ar-SA" sz="1200" dirty="0">
                <a:latin typeface="Segoe UI Semibold" panose="020B0702040204020203" pitchFamily="34" charset="0"/>
                <a:ea typeface="Times New Roman" panose="02020603050405020304" pitchFamily="18" charset="0"/>
                <a:cs typeface="Segoe UI Semibold" panose="020B0702040204020203" pitchFamily="34" charset="0"/>
              </a:rPr>
              <a:t> </a:t>
            </a:r>
            <a:r>
              <a:rPr lang="ar-SA" sz="1200" dirty="0" err="1">
                <a:latin typeface="Segoe UI Semibold" panose="020B0702040204020203" pitchFamily="34" charset="0"/>
                <a:ea typeface="Times New Roman" panose="02020603050405020304" pitchFamily="18" charset="0"/>
                <a:cs typeface="Segoe UI Semibold" panose="020B0702040204020203" pitchFamily="34" charset="0"/>
              </a:rPr>
              <a:t>الهواءتقضي</a:t>
            </a:r>
            <a:r>
              <a:rPr lang="ar-SA" sz="1200" dirty="0">
                <a:latin typeface="Segoe UI Semibold" panose="020B0702040204020203" pitchFamily="34" charset="0"/>
                <a:ea typeface="Times New Roman" panose="02020603050405020304" pitchFamily="18" charset="0"/>
                <a:cs typeface="Segoe UI Semibold" panose="020B0702040204020203" pitchFamily="34" charset="0"/>
              </a:rPr>
              <a:t> هذه الفترة عادة في الأماكن الرطبة تحت الصخور والكتل الخشبية وتعيش قلة في الكهوف حيث تتسلق الجدران باحثة عن غذائها من ذوات الألف رجل أو من الحشرات الأخرى. لا تشاهد الأفراد البالغة خارج هذه الكهوف المظلمة  الجاف والضوء الساطع لذلك لا تشاهد اثناء فترة النهار اذ تبقى مختبئة حيث ولكنها اذا خرجت من هذه الكهوف واعتادت الحياة في </a:t>
            </a:r>
            <a:r>
              <a:rPr lang="ar-SA" sz="1200" dirty="0" err="1">
                <a:latin typeface="Segoe UI Semibold" panose="020B0702040204020203" pitchFamily="34" charset="0"/>
                <a:ea typeface="Times New Roman" panose="02020603050405020304" pitchFamily="18" charset="0"/>
                <a:cs typeface="Segoe UI Semibold" panose="020B0702040204020203" pitchFamily="34" charset="0"/>
              </a:rPr>
              <a:t>المرابي</a:t>
            </a:r>
            <a:r>
              <a:rPr lang="ar-SA" sz="1200" dirty="0">
                <a:latin typeface="Segoe UI Semibold" panose="020B0702040204020203" pitchFamily="34" charset="0"/>
                <a:ea typeface="Times New Roman" panose="02020603050405020304" pitchFamily="18" charset="0"/>
                <a:cs typeface="Segoe UI Semibold" panose="020B0702040204020203" pitchFamily="34" charset="0"/>
              </a:rPr>
              <a:t> الصناعية المضادة فإنها تسترد قوة الابصار شيئا فشيئاً.</a:t>
            </a:r>
          </a:p>
          <a:p>
            <a:pPr marL="171450" indent="-171450" algn="justLow" rtl="1">
              <a:buClr>
                <a:schemeClr val="accent1"/>
              </a:buClr>
              <a:buFont typeface="Wingdings" panose="05000000000000000000" pitchFamily="2" charset="2"/>
              <a:buChar char="q"/>
            </a:pPr>
            <a:r>
              <a:rPr lang="ar-SA" sz="1200" dirty="0" err="1">
                <a:latin typeface="Segoe UI Semibold" panose="020B0702040204020203" pitchFamily="34" charset="0"/>
                <a:ea typeface="Times New Roman" panose="02020603050405020304" pitchFamily="18" charset="0"/>
                <a:cs typeface="Segoe UI Semibold" panose="020B0702040204020203" pitchFamily="34" charset="0"/>
              </a:rPr>
              <a:t>والسلمندرات</a:t>
            </a:r>
            <a:r>
              <a:rPr lang="ar-SA" sz="1200" dirty="0">
                <a:latin typeface="Segoe UI Semibold" panose="020B0702040204020203" pitchFamily="34" charset="0"/>
                <a:ea typeface="Times New Roman" panose="02020603050405020304" pitchFamily="18" charset="0"/>
                <a:cs typeface="Segoe UI Semibold" panose="020B0702040204020203" pitchFamily="34" charset="0"/>
              </a:rPr>
              <a:t> - على خلاف الحيات والسحالي- تلائمها درجات الحرارة المنخفضة بل أن بعض الأنواع يحتفظ نشاطه في درجات حرارة لا تزيد الا قليلاً عن درجات التجمد وهي لا تموت اذا انخفضت درجة الحرارة بمقدار درجتين أو ثلاث درجات تحت درجة التجمد </a:t>
            </a:r>
            <a:r>
              <a:rPr lang="ar-SA" sz="1200" dirty="0" err="1">
                <a:latin typeface="Segoe UI Semibold" panose="020B0702040204020203" pitchFamily="34" charset="0"/>
                <a:ea typeface="Times New Roman" panose="02020603050405020304" pitchFamily="18" charset="0"/>
                <a:cs typeface="Segoe UI Semibold" panose="020B0702040204020203" pitchFamily="34" charset="0"/>
              </a:rPr>
              <a:t>والسلمندر</a:t>
            </a:r>
            <a:r>
              <a:rPr lang="ar-SA" sz="1200" dirty="0">
                <a:latin typeface="Segoe UI Semibold" panose="020B0702040204020203" pitchFamily="34" charset="0"/>
                <a:ea typeface="Times New Roman" panose="02020603050405020304" pitchFamily="18" charset="0"/>
                <a:cs typeface="Segoe UI Semibold" panose="020B0702040204020203" pitchFamily="34" charset="0"/>
              </a:rPr>
              <a:t> الجبلي يعيش عادة على مرتفعات شاهقة في كاليفورنيا ويشاهد في الماء نشيطاً عند ذوبان الجليد ولكنه يموت إذا ابتعد عن البرودة. ونظراً لحاجة </a:t>
            </a:r>
            <a:r>
              <a:rPr lang="ar-SA" sz="1200" dirty="0" err="1">
                <a:latin typeface="Segoe UI Semibold" panose="020B0702040204020203" pitchFamily="34" charset="0"/>
                <a:ea typeface="Times New Roman" panose="02020603050405020304" pitchFamily="18" charset="0"/>
                <a:cs typeface="Segoe UI Semibold" panose="020B0702040204020203" pitchFamily="34" charset="0"/>
              </a:rPr>
              <a:t>السلمندر</a:t>
            </a:r>
            <a:r>
              <a:rPr lang="ar-SA" sz="1200" dirty="0">
                <a:latin typeface="Segoe UI Semibold" panose="020B0702040204020203" pitchFamily="34" charset="0"/>
                <a:ea typeface="Times New Roman" panose="02020603050405020304" pitchFamily="18" charset="0"/>
                <a:cs typeface="Segoe UI Semibold" panose="020B0702040204020203" pitchFamily="34" charset="0"/>
              </a:rPr>
              <a:t> الى البيئات الباردة فان عدداً من الأنواع في الولايات المتحدة الأمريكية لا يوجد إلا في المياه الجوفية في الآبار الارتوازية.</a:t>
            </a:r>
            <a:endParaRPr lang="en-US" sz="1200" dirty="0">
              <a:latin typeface="Segoe UI Semibold" panose="020B0702040204020203" pitchFamily="34" charset="0"/>
              <a:ea typeface="Times New Roman" panose="02020603050405020304" pitchFamily="18" charset="0"/>
              <a:cs typeface="Segoe UI Semibold" panose="020B0702040204020203" pitchFamily="34" charset="0"/>
            </a:endParaRPr>
          </a:p>
        </p:txBody>
      </p:sp>
      <p:sp>
        <p:nvSpPr>
          <p:cNvPr id="8" name="Rectangle 7"/>
          <p:cNvSpPr/>
          <p:nvPr/>
        </p:nvSpPr>
        <p:spPr>
          <a:xfrm>
            <a:off x="5817703" y="2333824"/>
            <a:ext cx="5247861" cy="1415772"/>
          </a:xfrm>
          <a:prstGeom prst="rect">
            <a:avLst/>
          </a:prstGeom>
        </p:spPr>
        <p:txBody>
          <a:bodyPr wrap="square">
            <a:spAutoFit/>
          </a:bodyPr>
          <a:lstStyle/>
          <a:p>
            <a:pPr algn="justLow" rtl="1"/>
            <a:r>
              <a:rPr lang="ar-SA" sz="1400" b="1" dirty="0">
                <a:solidFill>
                  <a:schemeClr val="accent1"/>
                </a:solidFill>
                <a:latin typeface="Segoe UI Semibold" panose="020B0702040204020203" pitchFamily="34" charset="0"/>
                <a:cs typeface="Segoe UI Semibold" panose="020B0702040204020203" pitchFamily="34" charset="0"/>
              </a:rPr>
              <a:t>أ- الضفادع والبيات الشتوي: </a:t>
            </a:r>
            <a:endParaRPr lang="en-US" sz="1400" b="1" dirty="0">
              <a:solidFill>
                <a:schemeClr val="accent1"/>
              </a:solidFill>
              <a:latin typeface="Segoe UI Semibold" panose="020B0702040204020203" pitchFamily="34" charset="0"/>
              <a:cs typeface="Segoe UI Semibold" panose="020B0702040204020203" pitchFamily="34" charset="0"/>
            </a:endParaRPr>
          </a:p>
          <a:p>
            <a:pPr marL="171450" indent="-171450" algn="justLow" rtl="1">
              <a:buClr>
                <a:schemeClr val="accent1"/>
              </a:buClr>
              <a:buFont typeface="Wingdings" panose="05000000000000000000" pitchFamily="2" charset="2"/>
              <a:buChar char="q"/>
            </a:pPr>
            <a:r>
              <a:rPr lang="ar-SA" sz="1200" dirty="0">
                <a:latin typeface="Segoe UI Semibold" panose="020B0702040204020203" pitchFamily="34" charset="0"/>
                <a:cs typeface="Segoe UI Semibold" panose="020B0702040204020203" pitchFamily="34" charset="0"/>
              </a:rPr>
              <a:t>تبيت البرمائيات بياتا شتوياً أي أنها توقف معظم أنشطتها وتختبئ وتبقى دون حراك بين الأحجار في البرك وعلى شواطئ الأنهار حتى يحل بداية الربيع التالي وفي أثناء هذا البيات الشتوي, يتوقف التنفس الرئوي ويتم التنفس عن طريق الجلد. وهي لا تتغذى أثناء البيات الشتوي وتعتمد أساساً على الغذاء المخزون في جسمها. وتقل درجة حرارة الجسم تدريجياً لتصل في الغالب الى درجة حرارة الوسط المحيط به, غير أنها لا تتجمد والا ماتت.</a:t>
            </a:r>
            <a:endParaRPr lang="en-US" sz="1200" dirty="0">
              <a:latin typeface="Segoe UI Semibold" panose="020B0702040204020203" pitchFamily="34" charset="0"/>
              <a:cs typeface="Segoe UI Semibold" panose="020B0702040204020203" pitchFamily="34" charset="0"/>
            </a:endParaRPr>
          </a:p>
        </p:txBody>
      </p:sp>
      <p:sp>
        <p:nvSpPr>
          <p:cNvPr id="9" name="Rounded Rectangle 8"/>
          <p:cNvSpPr/>
          <p:nvPr/>
        </p:nvSpPr>
        <p:spPr>
          <a:xfrm>
            <a:off x="1151283" y="2226365"/>
            <a:ext cx="9965634" cy="157701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Rounded Rectangle 9"/>
          <p:cNvSpPr/>
          <p:nvPr/>
        </p:nvSpPr>
        <p:spPr>
          <a:xfrm>
            <a:off x="1151283" y="3889512"/>
            <a:ext cx="9965634" cy="2365513"/>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8283" y="2382982"/>
            <a:ext cx="2714625" cy="12655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1269" y="4167621"/>
            <a:ext cx="2674361" cy="18478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icture Placeholder 4"/>
          <p:cNvPicPr>
            <a:picLocks noChangeAspect="1"/>
          </p:cNvPicPr>
          <p:nvPr/>
        </p:nvPicPr>
        <p:blipFill>
          <a:blip r:embed="rId4">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2" name="Rectangle 11"/>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498092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البرمائيات والإنسـان                        </a:t>
            </a:r>
            <a:r>
              <a:rPr lang="en-US" sz="3600" b="1" dirty="0">
                <a:solidFill>
                  <a:schemeClr val="accent1"/>
                </a:solidFill>
                <a:latin typeface="Segoe UI Semilight" panose="020B0402040204020203" pitchFamily="34" charset="0"/>
                <a:cs typeface="Segoe UI Semilight" panose="020B0402040204020203" pitchFamily="34" charset="0"/>
              </a:rPr>
              <a:t>Man &amp; Amphibians</a:t>
            </a:r>
          </a:p>
        </p:txBody>
      </p:sp>
      <p:sp>
        <p:nvSpPr>
          <p:cNvPr id="7" name="Rectangle 6"/>
          <p:cNvSpPr/>
          <p:nvPr/>
        </p:nvSpPr>
        <p:spPr>
          <a:xfrm>
            <a:off x="5977719" y="2570379"/>
            <a:ext cx="5412733" cy="3323987"/>
          </a:xfrm>
          <a:prstGeom prst="rect">
            <a:avLst/>
          </a:prstGeom>
        </p:spPr>
        <p:txBody>
          <a:bodyPr wrap="square">
            <a:spAutoFit/>
          </a:bodyPr>
          <a:lstStyle/>
          <a:p>
            <a:pPr marR="0" lvl="0" algn="justLow" rtl="1">
              <a:spcBef>
                <a:spcPts val="0"/>
              </a:spcBef>
              <a:spcAft>
                <a:spcPts val="0"/>
              </a:spcAft>
            </a:pPr>
            <a:r>
              <a:rPr lang="ar-SA" b="1"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البرمائيات كغذاء </a:t>
            </a:r>
            <a:r>
              <a:rPr lang="en-US" b="1"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Amphibians as resources</a:t>
            </a:r>
            <a:r>
              <a:rPr lang="ar-SA" b="1"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t>
            </a:r>
          </a:p>
          <a:p>
            <a:pPr marR="0" lvl="0" algn="justLow" rtl="1">
              <a:lnSpc>
                <a:spcPct val="150000"/>
              </a:lnSpc>
              <a:spcBef>
                <a:spcPts val="0"/>
              </a:spcBef>
              <a:spcAft>
                <a:spcPts val="0"/>
              </a:spcAft>
            </a:pPr>
            <a:endParaRPr lang="en-US" sz="1600"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endParaRPr>
          </a:p>
          <a:p>
            <a:pPr marL="285750" indent="-285750" algn="justLow" rtl="1">
              <a:lnSpc>
                <a:spcPct val="150000"/>
              </a:lnSpc>
              <a:buClr>
                <a:schemeClr val="accent1"/>
              </a:buClr>
              <a:buFont typeface="Wingdings" panose="05000000000000000000" pitchFamily="2" charset="2"/>
              <a:buChar char="q"/>
            </a:pPr>
            <a:r>
              <a:rPr lang="ar-SA" sz="1600" dirty="0">
                <a:latin typeface="Segoe UI Semibold" panose="020B0702040204020203" pitchFamily="34" charset="0"/>
                <a:ea typeface="Times New Roman" panose="02020603050405020304" pitchFamily="18" charset="0"/>
                <a:cs typeface="Segoe UI Semibold" panose="020B0702040204020203" pitchFamily="34" charset="0"/>
              </a:rPr>
              <a:t>الضفادع حيوانات مفيدة للإنسان خاصة في المزارع. لكن أصبح الانسان يأكل هذه الضفادع وخاصة في فرنسا وأجزاء اخرى من أوروبا. على الرغم أن الضفادع لا تعتبر عنصر تغذية للإنسان في الوقت الحالي ولكن أكلها تعتبر نوع من الأرستقراطية لدى الأوروبيين حيث لا تؤكل الا في المطاعم الفاخرة. وتستهلك كميات كبيرة من أرجل الضفادع والتي تجمع بطريقة لا إنسانية من الدول الفقيرة كالباكستان والهند.</a:t>
            </a:r>
            <a:endParaRPr lang="en-US" sz="1600" dirty="0">
              <a:effectLst/>
              <a:latin typeface="Segoe UI Semibold" panose="020B0702040204020203" pitchFamily="34" charset="0"/>
              <a:ea typeface="Times New Roman" panose="02020603050405020304" pitchFamily="18" charset="0"/>
              <a:cs typeface="Segoe UI Semibold" panose="020B0702040204020203" pitchFamily="34" charset="0"/>
            </a:endParaRPr>
          </a:p>
        </p:txBody>
      </p:sp>
      <p:graphicFrame>
        <p:nvGraphicFramePr>
          <p:cNvPr id="11" name="Diagram 10"/>
          <p:cNvGraphicFramePr/>
          <p:nvPr>
            <p:extLst>
              <p:ext uri="{D42A27DB-BD31-4B8C-83A1-F6EECF244321}">
                <p14:modId xmlns:p14="http://schemas.microsoft.com/office/powerpoint/2010/main" val="880992846"/>
              </p:ext>
            </p:extLst>
          </p:nvPr>
        </p:nvGraphicFramePr>
        <p:xfrm>
          <a:off x="1192697" y="1812908"/>
          <a:ext cx="9962984" cy="479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ounded Rectangular Callout 11"/>
          <p:cNvSpPr/>
          <p:nvPr/>
        </p:nvSpPr>
        <p:spPr>
          <a:xfrm>
            <a:off x="1995055" y="2438400"/>
            <a:ext cx="2840182" cy="3790122"/>
          </a:xfrm>
          <a:prstGeom prst="wedgeRoundRectCallout">
            <a:avLst>
              <a:gd name="adj1" fmla="val 84784"/>
              <a:gd name="adj2" fmla="val -22349"/>
              <a:gd name="adj3" fmla="val 16667"/>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82549" y="2570762"/>
            <a:ext cx="2078616" cy="16687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94238" y="4423063"/>
            <a:ext cx="2066926" cy="15482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Placeholder 4"/>
          <p:cNvPicPr>
            <a:picLocks noChangeAspect="1"/>
          </p:cNvPicPr>
          <p:nvPr/>
        </p:nvPicPr>
        <p:blipFill>
          <a:blip r:embed="rId9">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0" name="Rectangle 9"/>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3187798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b="1" dirty="0">
                <a:solidFill>
                  <a:schemeClr val="accent1"/>
                </a:solidFill>
                <a:latin typeface="Segoe UI Semilight" panose="020B0402040204020203" pitchFamily="34" charset="0"/>
                <a:cs typeface="Segoe UI Semilight" panose="020B0402040204020203" pitchFamily="34" charset="0"/>
              </a:rPr>
              <a:t>البرمائيات والإنسـان                        </a:t>
            </a:r>
            <a:r>
              <a:rPr lang="en-US" sz="3600" b="1" dirty="0">
                <a:solidFill>
                  <a:schemeClr val="accent1"/>
                </a:solidFill>
                <a:latin typeface="Segoe UI Semilight" panose="020B0402040204020203" pitchFamily="34" charset="0"/>
                <a:cs typeface="Segoe UI Semilight" panose="020B0402040204020203" pitchFamily="34" charset="0"/>
              </a:rPr>
              <a:t>Man &amp; Amphibians</a:t>
            </a:r>
          </a:p>
        </p:txBody>
      </p:sp>
      <p:sp>
        <p:nvSpPr>
          <p:cNvPr id="8" name="Rectangle 7"/>
          <p:cNvSpPr/>
          <p:nvPr/>
        </p:nvSpPr>
        <p:spPr>
          <a:xfrm>
            <a:off x="6141493" y="2407316"/>
            <a:ext cx="5414771" cy="3539430"/>
          </a:xfrm>
          <a:prstGeom prst="rect">
            <a:avLst/>
          </a:prstGeom>
        </p:spPr>
        <p:txBody>
          <a:bodyPr wrap="square">
            <a:spAutoFit/>
          </a:bodyPr>
          <a:lstStyle/>
          <a:p>
            <a:pPr marL="285750" indent="-285750" algn="justLow" rtl="1">
              <a:buClr>
                <a:schemeClr val="accent1"/>
              </a:buClr>
              <a:buFont typeface="Wingdings" panose="05000000000000000000" pitchFamily="2" charset="2"/>
              <a:buChar char="q"/>
            </a:pPr>
            <a:r>
              <a:rPr lang="ar-SA" sz="1400" dirty="0">
                <a:latin typeface="Segoe UI Semibold" panose="020B0702040204020203" pitchFamily="34" charset="0"/>
                <a:ea typeface="Times New Roman" panose="02020603050405020304" pitchFamily="18" charset="0"/>
                <a:cs typeface="Segoe UI Semibold" panose="020B0702040204020203" pitchFamily="34" charset="0"/>
              </a:rPr>
              <a:t>نظرا للقدرة الكبيرة لهذه الحيوانات على التكاثر بأعداد هائلة فقد عمد البعض في السنوات الأخيرة إلى الاستفادة من هذه القدرة في الأغراض المختلفة التجارية وذلك عن طريق تربيتها في مزارع خاصة تتوفر لها فيها مقومات حياتها الطبيعية وهي بسيطة كحفر الخنادق اللازمة وتهيئة البيئات المناسبة. ومن المزارع التي خصصت لهذا الغرض ما بلغت مساحات كبيرة وضع فيها حوالي نصف مليون من الضفادع. وفي هذه المزارع عمال يتولون عمليات تجهيز هذه الضفادع بذبحها وفصل أطرافها الخلفية وهي الأجزاء الصالحة للأكل من هذا الحيوان. وتتولى بعد ذلك مصانع خاصة تعليب هذه الأجزاء أو تجميدها للتصدير. أما ما تبقى من الضفادع فيجفف ويستخدم كعلف حيواني للماشية والطيور. كما أن جلودها تصلح بعد ذلك لعمل الأحزمة وأكياس النقود الصغيرة. ومما لا ريب فيه أن هذه العملية تستوعب كثيراً من الأيدي العاملة فضلا عن انها تدر أرباحاً طائلة نظراً لرواج أسواقها في بلدان اوروبا وأمريكا. وطريقة الاستزراع هذه تحمي الضفادع التي تعيش في الطبيعة من خطر الانقراض, فبدلا من صيدها في بيئاتها الطبيعية, تربى اعداد منها في مزارع خاصة يستفاد منها تجارياً. </a:t>
            </a:r>
            <a:endParaRPr lang="en-US" sz="1400" dirty="0">
              <a:latin typeface="Segoe UI Semibold" panose="020B0702040204020203" pitchFamily="34" charset="0"/>
              <a:ea typeface="Times New Roman" panose="02020603050405020304" pitchFamily="18" charset="0"/>
              <a:cs typeface="Segoe UI Semibold" panose="020B0702040204020203" pitchFamily="34" charset="0"/>
            </a:endParaRPr>
          </a:p>
        </p:txBody>
      </p:sp>
      <p:sp>
        <p:nvSpPr>
          <p:cNvPr id="3" name="Rectangle 2"/>
          <p:cNvSpPr/>
          <p:nvPr/>
        </p:nvSpPr>
        <p:spPr>
          <a:xfrm>
            <a:off x="4142986" y="1927972"/>
            <a:ext cx="7393056" cy="369332"/>
          </a:xfrm>
          <a:prstGeom prst="rect">
            <a:avLst/>
          </a:prstGeom>
        </p:spPr>
        <p:txBody>
          <a:bodyPr wrap="square">
            <a:spAutoFit/>
          </a:bodyPr>
          <a:lstStyle/>
          <a:p>
            <a:pPr algn="justLow" rtl="1"/>
            <a:r>
              <a:rPr lang="ar-SA" b="1"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البرمائيات كمصدر للتجـارة </a:t>
            </a:r>
            <a:r>
              <a:rPr lang="en-US" b="1" dirty="0">
                <a:solidFill>
                  <a:schemeClr val="accent1"/>
                </a:solidFill>
                <a:latin typeface="Segoe UI Semibold" panose="020B0702040204020203" pitchFamily="34" charset="0"/>
                <a:ea typeface="Times New Roman" panose="02020603050405020304" pitchFamily="18" charset="0"/>
                <a:cs typeface="Segoe UI Semibold" panose="020B0702040204020203" pitchFamily="34" charset="0"/>
              </a:rPr>
              <a:t>:Amphibians and the pet trade   </a:t>
            </a:r>
          </a:p>
        </p:txBody>
      </p:sp>
      <p:sp>
        <p:nvSpPr>
          <p:cNvPr id="11" name="Rounded Rectangular Callout 10"/>
          <p:cNvSpPr/>
          <p:nvPr/>
        </p:nvSpPr>
        <p:spPr>
          <a:xfrm>
            <a:off x="1219201" y="2396836"/>
            <a:ext cx="4426226" cy="3685309"/>
          </a:xfrm>
          <a:prstGeom prst="wedgeRoundRectCallout">
            <a:avLst>
              <a:gd name="adj1" fmla="val 57955"/>
              <a:gd name="adj2" fmla="val -21983"/>
              <a:gd name="adj3" fmla="val 16667"/>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1774" y="2713646"/>
            <a:ext cx="3690662" cy="30221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icture Placeholder 4"/>
          <p:cNvPicPr>
            <a:picLocks noChangeAspect="1"/>
          </p:cNvPicPr>
          <p:nvPr/>
        </p:nvPicPr>
        <p:blipFill>
          <a:blip r:embed="rId3">
            <a:extLst>
              <a:ext uri="{28A0092B-C50C-407E-A947-70E740481C1C}">
                <a14:useLocalDpi xmlns:a14="http://schemas.microsoft.com/office/drawing/2010/main" val="0"/>
              </a:ext>
            </a:extLst>
          </a:blip>
          <a:srcRect t="16877" b="16877"/>
          <a:stretch>
            <a:fillRect/>
          </a:stretch>
        </p:blipFill>
        <p:spPr>
          <a:xfrm>
            <a:off x="1" y="0"/>
            <a:ext cx="2716696" cy="1007165"/>
          </a:xfrm>
          <a:prstGeom prst="rect">
            <a:avLst/>
          </a:prstGeom>
          <a:solidFill>
            <a:schemeClr val="bg2">
              <a:lumMod val="90000"/>
            </a:schemeClr>
          </a:solidFill>
        </p:spPr>
      </p:pic>
      <p:sp>
        <p:nvSpPr>
          <p:cNvPr id="10" name="Rectangle 9"/>
          <p:cNvSpPr/>
          <p:nvPr/>
        </p:nvSpPr>
        <p:spPr>
          <a:xfrm>
            <a:off x="27710" y="6428510"/>
            <a:ext cx="2923308" cy="461665"/>
          </a:xfrm>
          <a:prstGeom prst="rect">
            <a:avLst/>
          </a:prstGeom>
        </p:spPr>
        <p:txBody>
          <a:bodyPr wrap="square">
            <a:spAutoFit/>
          </a:bodyPr>
          <a:lstStyle/>
          <a:p>
            <a:r>
              <a:rPr lang="en-US" sz="2400" b="1" dirty="0">
                <a:solidFill>
                  <a:schemeClr val="bg1"/>
                </a:solidFill>
                <a:latin typeface="Freestyle Script" panose="030804020302050B0404" pitchFamily="66" charset="0"/>
                <a:cs typeface="SABIC Typeface Headline" panose="020B0603060202020204" pitchFamily="34" charset="0"/>
              </a:rPr>
              <a:t>Dr. Mohammed K Al-</a:t>
            </a:r>
            <a:r>
              <a:rPr lang="en-US" sz="2400" b="1" dirty="0" err="1">
                <a:solidFill>
                  <a:schemeClr val="bg1"/>
                </a:solidFill>
                <a:latin typeface="Freestyle Script" panose="030804020302050B0404" pitchFamily="66" charset="0"/>
                <a:cs typeface="SABIC Typeface Headline" panose="020B0603060202020204" pitchFamily="34" charset="0"/>
              </a:rPr>
              <a:t>Sadoon</a:t>
            </a:r>
            <a:endParaRPr lang="en-US" sz="2400" b="1" dirty="0">
              <a:solidFill>
                <a:schemeClr val="bg1"/>
              </a:solidFill>
              <a:latin typeface="Freestyle Script" panose="030804020302050B0404" pitchFamily="66" charset="0"/>
            </a:endParaRPr>
          </a:p>
        </p:txBody>
      </p:sp>
    </p:spTree>
    <p:extLst>
      <p:ext uri="{BB962C8B-B14F-4D97-AF65-F5344CB8AC3E}">
        <p14:creationId xmlns:p14="http://schemas.microsoft.com/office/powerpoint/2010/main" val="664002694"/>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35916</TotalTime>
  <Words>2611</Words>
  <Application>Microsoft Office PowerPoint</Application>
  <PresentationFormat>شاشة عريضة</PresentationFormat>
  <Paragraphs>90</Paragraphs>
  <Slides>11</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11</vt:i4>
      </vt:variant>
    </vt:vector>
  </HeadingPairs>
  <TitlesOfParts>
    <vt:vector size="19" baseType="lpstr">
      <vt:lpstr>Calibri</vt:lpstr>
      <vt:lpstr>Calibri Light</vt:lpstr>
      <vt:lpstr>Freestyle Script</vt:lpstr>
      <vt:lpstr>SABIC Typeface Headline Light</vt:lpstr>
      <vt:lpstr>Segoe UI Semibold</vt:lpstr>
      <vt:lpstr>Segoe UI Semilight</vt:lpstr>
      <vt:lpstr>Wingdings</vt:lpstr>
      <vt:lpstr>Retrospect</vt:lpstr>
      <vt:lpstr>التكيفات التركيبية و السلوكية والفسيولوجية في البرمائيات</vt:lpstr>
      <vt:lpstr>التكيفات التركيبية                      Structural Adaptations</vt:lpstr>
      <vt:lpstr>التكيفات السلوكية                   Behavioral  Adaptations</vt:lpstr>
      <vt:lpstr>التكيفات السلوكية                   Behavioral  Adaptations</vt:lpstr>
      <vt:lpstr>التكيفات الفسيولوجية           Physiological Adaptations</vt:lpstr>
      <vt:lpstr>التكيفات الفسيولوجية           Physiological Adaptations</vt:lpstr>
      <vt:lpstr>التكيفات الفسيولوجية           Physiological Adaptations</vt:lpstr>
      <vt:lpstr>البرمائيات والإنسـان                        Man &amp; Amphibians</vt:lpstr>
      <vt:lpstr>البرمائيات والإنسـان                        Man &amp; Amphibians</vt:lpstr>
      <vt:lpstr>البرمائيات والإنسـان                        Man &amp; Amphibians</vt:lpstr>
      <vt:lpstr>البرمائيات والإنسـان                        Man &amp; Amphibians</vt:lpstr>
    </vt:vector>
  </TitlesOfParts>
  <Company>SABIC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التكاثر والاخصاب في الزواحف</dc:title>
  <dc:creator>Saadoun-Al, Yazid Mohammed</dc:creator>
  <cp:lastModifiedBy>روان الشيباني العتيبي ID 442203917</cp:lastModifiedBy>
  <cp:revision>950</cp:revision>
  <dcterms:created xsi:type="dcterms:W3CDTF">2020-05-01T03:49:39Z</dcterms:created>
  <dcterms:modified xsi:type="dcterms:W3CDTF">2020-09-05T11:13:43Z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3321747-f206-4919-9520-29762f698e8e_Enabled">
    <vt:lpwstr>True</vt:lpwstr>
  </property>
  <property fmtid="{D5CDD505-2E9C-101B-9397-08002B2CF9AE}" pid="3" name="MSIP_Label_13321747-f206-4919-9520-29762f698e8e_SiteId">
    <vt:lpwstr>a77c517c-e95e-435b-bbb4-cb17e462491f</vt:lpwstr>
  </property>
  <property fmtid="{D5CDD505-2E9C-101B-9397-08002B2CF9AE}" pid="4" name="MSIP_Label_13321747-f206-4919-9520-29762f698e8e_SetDate">
    <vt:lpwstr>2020-05-21T18:02:54.5883838Z</vt:lpwstr>
  </property>
  <property fmtid="{D5CDD505-2E9C-101B-9397-08002B2CF9AE}" pid="5" name="MSIP_Label_13321747-f206-4919-9520-29762f698e8e_Name">
    <vt:lpwstr>General Business Use</vt:lpwstr>
  </property>
  <property fmtid="{D5CDD505-2E9C-101B-9397-08002B2CF9AE}" pid="6" name="MSIP_Label_13321747-f206-4919-9520-29762f698e8e_ActionId">
    <vt:lpwstr>96e8d701-338e-4cf7-9cae-d0c4ca62ee33</vt:lpwstr>
  </property>
  <property fmtid="{D5CDD505-2E9C-101B-9397-08002B2CF9AE}" pid="7" name="MSIP_Label_13321747-f206-4919-9520-29762f698e8e_Extended_MSFT_Method">
    <vt:lpwstr>Manual</vt:lpwstr>
  </property>
  <property fmtid="{D5CDD505-2E9C-101B-9397-08002B2CF9AE}" pid="8" name="Sensitivity">
    <vt:lpwstr>General Business Use</vt:lpwstr>
  </property>
</Properties>
</file>