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16"/>
  </p:handoutMasterIdLst>
  <p:sldIdLst>
    <p:sldId id="455" r:id="rId2"/>
    <p:sldId id="459" r:id="rId3"/>
    <p:sldId id="460" r:id="rId4"/>
    <p:sldId id="461" r:id="rId5"/>
    <p:sldId id="462" r:id="rId6"/>
    <p:sldId id="463" r:id="rId7"/>
    <p:sldId id="465" r:id="rId8"/>
    <p:sldId id="466" r:id="rId9"/>
    <p:sldId id="467" r:id="rId10"/>
    <p:sldId id="468" r:id="rId11"/>
    <p:sldId id="469" r:id="rId12"/>
    <p:sldId id="471" r:id="rId13"/>
    <p:sldId id="472" r:id="rId14"/>
    <p:sldId id="473" r:id="rId15"/>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التكيفات التركيبية و السلوكية والفسيولوجية للزواحف" id="{B2F76EFD-5BE1-421F-97CC-CCA35D995A09}">
          <p14:sldIdLst>
            <p14:sldId id="455"/>
            <p14:sldId id="459"/>
            <p14:sldId id="460"/>
            <p14:sldId id="461"/>
            <p14:sldId id="462"/>
            <p14:sldId id="463"/>
            <p14:sldId id="465"/>
            <p14:sldId id="466"/>
            <p14:sldId id="467"/>
            <p14:sldId id="468"/>
            <p14:sldId id="469"/>
            <p14:sldId id="471"/>
            <p14:sldId id="472"/>
            <p14:sldId id="473"/>
          </p14:sldIdLst>
        </p14:section>
      </p14:sectionLst>
    </p:ext>
    <p:ext uri="{EFAFB233-063F-42B5-8137-9DF3F51BA10A}">
      <p15:sldGuideLst xmlns:p15="http://schemas.microsoft.com/office/powerpoint/2012/main">
        <p15:guide id="1" pos="3888" userDrawn="1">
          <p15:clr>
            <a:srgbClr val="A4A3A4"/>
          </p15:clr>
        </p15:guide>
        <p15:guide id="2"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91" autoAdjust="0"/>
    <p:restoredTop sz="94015" autoAdjust="0"/>
  </p:normalViewPr>
  <p:slideViewPr>
    <p:cSldViewPr snapToGrid="0">
      <p:cViewPr varScale="1">
        <p:scale>
          <a:sx n="75" d="100"/>
          <a:sy n="75" d="100"/>
        </p:scale>
        <p:origin x="66" y="288"/>
      </p:cViewPr>
      <p:guideLst>
        <p:guide pos="3888"/>
        <p:guide orient="horz"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F3C4B4-5707-4BA7-997E-926D096045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83DEE3E-8F24-4AC7-BE14-DB051A57FE35}">
      <dgm:prSet phldrT="[Text]" custT="1"/>
      <dgm:spPr/>
      <dgm:t>
        <a:bodyPr/>
        <a:lstStyle/>
        <a:p>
          <a:pPr rtl="1"/>
          <a:r>
            <a:rPr lang="ar-SA" sz="1800" b="1" dirty="0">
              <a:latin typeface="Segoe UI Semilight" panose="020B0402040204020203" pitchFamily="34" charset="0"/>
              <a:cs typeface="Segoe UI Semilight" panose="020B0402040204020203" pitchFamily="34" charset="0"/>
            </a:rPr>
            <a:t>هناك عدة تكيفات تركيبية للزواحف نذكر منها : </a:t>
          </a:r>
          <a:endParaRPr lang="en-US" sz="1800" b="1" dirty="0">
            <a:latin typeface="Segoe UI Semilight" panose="020B0402040204020203" pitchFamily="34" charset="0"/>
            <a:cs typeface="Segoe UI Semilight" panose="020B0402040204020203" pitchFamily="34" charset="0"/>
          </a:endParaRPr>
        </a:p>
      </dgm:t>
    </dgm:pt>
    <dgm:pt modelId="{0656A9E7-5CF1-47F1-885C-A3AA7DE7C351}" type="parTrans" cxnId="{6FFAFA0F-CC87-4A24-B6AB-13160F25BFA5}">
      <dgm:prSet/>
      <dgm:spPr/>
      <dgm:t>
        <a:bodyPr/>
        <a:lstStyle/>
        <a:p>
          <a:endParaRPr lang="en-US">
            <a:latin typeface="Segoe UI Semilight" panose="020B0402040204020203" pitchFamily="34" charset="0"/>
            <a:cs typeface="Segoe UI Semilight" panose="020B0402040204020203" pitchFamily="34" charset="0"/>
          </a:endParaRPr>
        </a:p>
      </dgm:t>
    </dgm:pt>
    <dgm:pt modelId="{868B19C9-65EF-41F5-BE01-16F2B6607CC8}" type="sibTrans" cxnId="{6FFAFA0F-CC87-4A24-B6AB-13160F25BFA5}">
      <dgm:prSet/>
      <dgm:spPr/>
      <dgm:t>
        <a:bodyPr/>
        <a:lstStyle/>
        <a:p>
          <a:endParaRPr lang="en-US">
            <a:latin typeface="Segoe UI Semilight" panose="020B0402040204020203" pitchFamily="34" charset="0"/>
            <a:cs typeface="Segoe UI Semilight" panose="020B0402040204020203" pitchFamily="34" charset="0"/>
          </a:endParaRPr>
        </a:p>
      </dgm:t>
    </dgm:pt>
    <dgm:pt modelId="{3A7D699C-827E-4C3E-8E0C-895B02A9AC7D}" type="pres">
      <dgm:prSet presAssocID="{7AF3C4B4-5707-4BA7-997E-926D096045E6}" presName="linear" presStyleCnt="0">
        <dgm:presLayoutVars>
          <dgm:animLvl val="lvl"/>
          <dgm:resizeHandles val="exact"/>
        </dgm:presLayoutVars>
      </dgm:prSet>
      <dgm:spPr/>
    </dgm:pt>
    <dgm:pt modelId="{A4E65775-3FA6-4C93-A6B8-453F6613FE01}" type="pres">
      <dgm:prSet presAssocID="{E83DEE3E-8F24-4AC7-BE14-DB051A57FE35}" presName="parentText" presStyleLbl="node1" presStyleIdx="0" presStyleCnt="1" custScaleX="135232" custScaleY="200464" custLinFactNeighborX="-45203" custLinFactNeighborY="-35285">
        <dgm:presLayoutVars>
          <dgm:chMax val="0"/>
          <dgm:bulletEnabled val="1"/>
        </dgm:presLayoutVars>
      </dgm:prSet>
      <dgm:spPr/>
    </dgm:pt>
  </dgm:ptLst>
  <dgm:cxnLst>
    <dgm:cxn modelId="{6801CF0C-E481-45DB-A89B-AE6106B4493B}" type="presOf" srcId="{E83DEE3E-8F24-4AC7-BE14-DB051A57FE35}" destId="{A4E65775-3FA6-4C93-A6B8-453F6613FE01}" srcOrd="0" destOrd="0" presId="urn:microsoft.com/office/officeart/2005/8/layout/vList2"/>
    <dgm:cxn modelId="{6FFAFA0F-CC87-4A24-B6AB-13160F25BFA5}" srcId="{7AF3C4B4-5707-4BA7-997E-926D096045E6}" destId="{E83DEE3E-8F24-4AC7-BE14-DB051A57FE35}" srcOrd="0" destOrd="0" parTransId="{0656A9E7-5CF1-47F1-885C-A3AA7DE7C351}" sibTransId="{868B19C9-65EF-41F5-BE01-16F2B6607CC8}"/>
    <dgm:cxn modelId="{2A0E43B1-5449-4F7C-AB3E-421270C2645C}" type="presOf" srcId="{7AF3C4B4-5707-4BA7-997E-926D096045E6}" destId="{3A7D699C-827E-4C3E-8E0C-895B02A9AC7D}" srcOrd="0" destOrd="0" presId="urn:microsoft.com/office/officeart/2005/8/layout/vList2"/>
    <dgm:cxn modelId="{FAE00CD4-E867-40A0-B1FB-3BCD75114F8C}" type="presParOf" srcId="{3A7D699C-827E-4C3E-8E0C-895B02A9AC7D}" destId="{A4E65775-3FA6-4C93-A6B8-453F6613FE0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F3C4B4-5707-4BA7-997E-926D096045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83DEE3E-8F24-4AC7-BE14-DB051A57FE35}">
      <dgm:prSet phldrT="[Text]" custT="1"/>
      <dgm:spPr/>
      <dgm:t>
        <a:bodyPr/>
        <a:lstStyle/>
        <a:p>
          <a:pPr algn="justLow" rtl="1">
            <a:lnSpc>
              <a:spcPct val="100000"/>
            </a:lnSpc>
          </a:pPr>
          <a:r>
            <a:rPr lang="ar-SA" sz="1800" b="1" dirty="0">
              <a:latin typeface="Segoe UI Semibold" panose="020B0702040204020203" pitchFamily="34" charset="0"/>
              <a:cs typeface="Segoe UI Semibold" panose="020B0702040204020203" pitchFamily="34" charset="0"/>
            </a:rPr>
            <a:t>هناك عدة تكيفات سلوكية للزواحف يمكننا ذكر بعض منها: </a:t>
          </a:r>
          <a:endParaRPr lang="en-US" sz="1800" b="1" dirty="0">
            <a:latin typeface="Segoe UI Semibold" panose="020B0702040204020203" pitchFamily="34" charset="0"/>
            <a:cs typeface="Segoe UI Semibold" panose="020B0702040204020203" pitchFamily="34" charset="0"/>
          </a:endParaRPr>
        </a:p>
      </dgm:t>
    </dgm:pt>
    <dgm:pt modelId="{0656A9E7-5CF1-47F1-885C-A3AA7DE7C351}" type="parTrans" cxnId="{6FFAFA0F-CC87-4A24-B6AB-13160F25BFA5}">
      <dgm:prSet/>
      <dgm:spPr/>
      <dgm:t>
        <a:bodyPr/>
        <a:lstStyle/>
        <a:p>
          <a:pPr algn="justLow">
            <a:lnSpc>
              <a:spcPct val="100000"/>
            </a:lnSpc>
          </a:pPr>
          <a:endParaRPr lang="en-US" sz="1800" b="1">
            <a:latin typeface="Segoe UI Semibold" panose="020B0702040204020203" pitchFamily="34" charset="0"/>
            <a:cs typeface="Segoe UI Semibold" panose="020B0702040204020203" pitchFamily="34" charset="0"/>
          </a:endParaRPr>
        </a:p>
      </dgm:t>
    </dgm:pt>
    <dgm:pt modelId="{868B19C9-65EF-41F5-BE01-16F2B6607CC8}" type="sibTrans" cxnId="{6FFAFA0F-CC87-4A24-B6AB-13160F25BFA5}">
      <dgm:prSet/>
      <dgm:spPr/>
      <dgm:t>
        <a:bodyPr/>
        <a:lstStyle/>
        <a:p>
          <a:pPr algn="justLow">
            <a:lnSpc>
              <a:spcPct val="100000"/>
            </a:lnSpc>
          </a:pPr>
          <a:endParaRPr lang="en-US" sz="1800" b="1">
            <a:latin typeface="Segoe UI Semibold" panose="020B0702040204020203" pitchFamily="34" charset="0"/>
            <a:cs typeface="Segoe UI Semibold" panose="020B0702040204020203" pitchFamily="34" charset="0"/>
          </a:endParaRPr>
        </a:p>
      </dgm:t>
    </dgm:pt>
    <dgm:pt modelId="{3A7D699C-827E-4C3E-8E0C-895B02A9AC7D}" type="pres">
      <dgm:prSet presAssocID="{7AF3C4B4-5707-4BA7-997E-926D096045E6}" presName="linear" presStyleCnt="0">
        <dgm:presLayoutVars>
          <dgm:animLvl val="lvl"/>
          <dgm:resizeHandles val="exact"/>
        </dgm:presLayoutVars>
      </dgm:prSet>
      <dgm:spPr/>
    </dgm:pt>
    <dgm:pt modelId="{A4E65775-3FA6-4C93-A6B8-453F6613FE01}" type="pres">
      <dgm:prSet presAssocID="{E83DEE3E-8F24-4AC7-BE14-DB051A57FE35}" presName="parentText" presStyleLbl="node1" presStyleIdx="0" presStyleCnt="1" custScaleX="135232" custScaleY="1926385" custLinFactNeighborX="3068" custLinFactNeighborY="-72072">
        <dgm:presLayoutVars>
          <dgm:chMax val="0"/>
          <dgm:bulletEnabled val="1"/>
        </dgm:presLayoutVars>
      </dgm:prSet>
      <dgm:spPr/>
    </dgm:pt>
  </dgm:ptLst>
  <dgm:cxnLst>
    <dgm:cxn modelId="{6801CF0C-E481-45DB-A89B-AE6106B4493B}" type="presOf" srcId="{E83DEE3E-8F24-4AC7-BE14-DB051A57FE35}" destId="{A4E65775-3FA6-4C93-A6B8-453F6613FE01}" srcOrd="0" destOrd="0" presId="urn:microsoft.com/office/officeart/2005/8/layout/vList2"/>
    <dgm:cxn modelId="{6FFAFA0F-CC87-4A24-B6AB-13160F25BFA5}" srcId="{7AF3C4B4-5707-4BA7-997E-926D096045E6}" destId="{E83DEE3E-8F24-4AC7-BE14-DB051A57FE35}" srcOrd="0" destOrd="0" parTransId="{0656A9E7-5CF1-47F1-885C-A3AA7DE7C351}" sibTransId="{868B19C9-65EF-41F5-BE01-16F2B6607CC8}"/>
    <dgm:cxn modelId="{2A0E43B1-5449-4F7C-AB3E-421270C2645C}" type="presOf" srcId="{7AF3C4B4-5707-4BA7-997E-926D096045E6}" destId="{3A7D699C-827E-4C3E-8E0C-895B02A9AC7D}" srcOrd="0" destOrd="0" presId="urn:microsoft.com/office/officeart/2005/8/layout/vList2"/>
    <dgm:cxn modelId="{FAE00CD4-E867-40A0-B1FB-3BCD75114F8C}" type="presParOf" srcId="{3A7D699C-827E-4C3E-8E0C-895B02A9AC7D}" destId="{A4E65775-3FA6-4C93-A6B8-453F6613FE0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65775-3FA6-4C93-A6B8-453F6613FE01}">
      <dsp:nvSpPr>
        <dsp:cNvPr id="0" name=""/>
        <dsp:cNvSpPr/>
      </dsp:nvSpPr>
      <dsp:spPr>
        <a:xfrm>
          <a:off x="0" y="0"/>
          <a:ext cx="4386390" cy="43811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r" defTabSz="800100" rtl="1">
            <a:lnSpc>
              <a:spcPct val="90000"/>
            </a:lnSpc>
            <a:spcBef>
              <a:spcPct val="0"/>
            </a:spcBef>
            <a:spcAft>
              <a:spcPct val="35000"/>
            </a:spcAft>
            <a:buNone/>
          </a:pPr>
          <a:r>
            <a:rPr lang="ar-SA" sz="1800" b="1" kern="1200" dirty="0">
              <a:latin typeface="Segoe UI Semilight" panose="020B0402040204020203" pitchFamily="34" charset="0"/>
              <a:cs typeface="Segoe UI Semilight" panose="020B0402040204020203" pitchFamily="34" charset="0"/>
            </a:rPr>
            <a:t>هناك عدة تكيفات تركيبية للزواحف نذكر منها : </a:t>
          </a:r>
          <a:endParaRPr lang="en-US" sz="1800" b="1" kern="1200" dirty="0">
            <a:latin typeface="Segoe UI Semilight" panose="020B0402040204020203" pitchFamily="34" charset="0"/>
            <a:cs typeface="Segoe UI Semilight" panose="020B0402040204020203" pitchFamily="34" charset="0"/>
          </a:endParaRPr>
        </a:p>
      </dsp:txBody>
      <dsp:txXfrm>
        <a:off x="21387" y="21387"/>
        <a:ext cx="4343616" cy="3953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65775-3FA6-4C93-A6B8-453F6613FE01}">
      <dsp:nvSpPr>
        <dsp:cNvPr id="0" name=""/>
        <dsp:cNvSpPr/>
      </dsp:nvSpPr>
      <dsp:spPr>
        <a:xfrm>
          <a:off x="0" y="0"/>
          <a:ext cx="5990827" cy="424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Low" defTabSz="800100" rtl="1">
            <a:lnSpc>
              <a:spcPct val="100000"/>
            </a:lnSpc>
            <a:spcBef>
              <a:spcPct val="0"/>
            </a:spcBef>
            <a:spcAft>
              <a:spcPct val="35000"/>
            </a:spcAft>
            <a:buNone/>
          </a:pPr>
          <a:r>
            <a:rPr lang="ar-SA" sz="1800" b="1" kern="1200" dirty="0">
              <a:latin typeface="Segoe UI Semibold" panose="020B0702040204020203" pitchFamily="34" charset="0"/>
              <a:cs typeface="Segoe UI Semibold" panose="020B0702040204020203" pitchFamily="34" charset="0"/>
            </a:rPr>
            <a:t>هناك عدة تكيفات سلوكية للزواحف يمكننا ذكر بعض منها: </a:t>
          </a:r>
          <a:endParaRPr lang="en-US" sz="1800" b="1" kern="1200" dirty="0">
            <a:latin typeface="Segoe UI Semibold" panose="020B0702040204020203" pitchFamily="34" charset="0"/>
            <a:cs typeface="Segoe UI Semibold" panose="020B0702040204020203" pitchFamily="34" charset="0"/>
          </a:endParaRPr>
        </a:p>
      </dsp:txBody>
      <dsp:txXfrm>
        <a:off x="20714" y="20714"/>
        <a:ext cx="5949399" cy="3828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26B132D8-511A-4160-BB37-D8536EC654AE}" type="datetimeFigureOut">
              <a:rPr lang="en-US" smtClean="0"/>
              <a:t>9/5/2020</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E42D092C-0B0F-4AF0-A48D-35E78ED6A809}" type="slidenum">
              <a:rPr lang="en-US" smtClean="0"/>
              <a:t>‹#›</a:t>
            </a:fld>
            <a:endParaRPr lang="en-US"/>
          </a:p>
        </p:txBody>
      </p:sp>
    </p:spTree>
    <p:extLst>
      <p:ext uri="{BB962C8B-B14F-4D97-AF65-F5344CB8AC3E}">
        <p14:creationId xmlns:p14="http://schemas.microsoft.com/office/powerpoint/2010/main" val="9323431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37A979-1E80-48FF-8FF3-09D27E50C6F2}"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7164B-3CA5-4917-9276-81BA2D334B6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402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7A979-1E80-48FF-8FF3-09D27E50C6F2}"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1941751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7A979-1E80-48FF-8FF3-09D27E50C6F2}"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2903888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7A979-1E80-48FF-8FF3-09D27E50C6F2}"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9689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37A979-1E80-48FF-8FF3-09D27E50C6F2}"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7164B-3CA5-4917-9276-81BA2D334B6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90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37A979-1E80-48FF-8FF3-09D27E50C6F2}" type="datetimeFigureOut">
              <a:rPr lang="en-US" smtClean="0"/>
              <a:t>9/5/2020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4064395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37A979-1E80-48FF-8FF3-09D27E50C6F2}" type="datetimeFigureOut">
              <a:rPr lang="en-US" smtClean="0"/>
              <a:t>9/5/2020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360953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37A979-1E80-48FF-8FF3-09D27E50C6F2}" type="datetimeFigureOut">
              <a:rPr lang="en-US" smtClean="0"/>
              <a:t>9/5/2020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494480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537A979-1E80-48FF-8FF3-09D27E50C6F2}" type="datetimeFigureOut">
              <a:rPr lang="en-US" smtClean="0"/>
              <a:t>9/5/2020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338616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537A979-1E80-48FF-8FF3-09D27E50C6F2}" type="datetimeFigureOut">
              <a:rPr lang="en-US" smtClean="0"/>
              <a:t>9/5/2020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397164B-3CA5-4917-9276-81BA2D334B65}" type="slidenum">
              <a:rPr lang="en-US" smtClean="0"/>
              <a:t>‹#›</a:t>
            </a:fld>
            <a:endParaRPr lang="en-US"/>
          </a:p>
        </p:txBody>
      </p:sp>
    </p:spTree>
    <p:extLst>
      <p:ext uri="{BB962C8B-B14F-4D97-AF65-F5344CB8AC3E}">
        <p14:creationId xmlns:p14="http://schemas.microsoft.com/office/powerpoint/2010/main" val="4245957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537A979-1E80-48FF-8FF3-09D27E50C6F2}" type="datetimeFigureOut">
              <a:rPr lang="en-US" smtClean="0"/>
              <a:t>9/5/2020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1669407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537A979-1E80-48FF-8FF3-09D27E50C6F2}" type="datetimeFigureOut">
              <a:rPr lang="en-US" smtClean="0"/>
              <a:t>9/5/2020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397164B-3CA5-4917-9276-81BA2D334B6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MSIPCMContentMarking" descr="{&quot;HashCode&quot;:1438093832,&quot;Placement&quot;:&quot;Header&quot;,&quot;Top&quot;:0.0,&quot;Left&quot;:0.0,&quot;SlideWidth&quot;:960,&quot;SlideHeight&quot;:540}"/>
          <p:cNvSpPr txBox="1"/>
          <p:nvPr userDrawn="1"/>
        </p:nvSpPr>
        <p:spPr>
          <a:xfrm>
            <a:off x="0" y="0"/>
            <a:ext cx="2441490" cy="234315"/>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A7A8AA"/>
                </a:solidFill>
                <a:latin typeface="SABIC Typeface Headline Light" panose="020B0303060202020204" pitchFamily="34" charset="0"/>
              </a:rPr>
              <a:t>Classification: General Business Use </a:t>
            </a:r>
          </a:p>
        </p:txBody>
      </p:sp>
    </p:spTree>
    <p:extLst>
      <p:ext uri="{BB962C8B-B14F-4D97-AF65-F5344CB8AC3E}">
        <p14:creationId xmlns:p14="http://schemas.microsoft.com/office/powerpoint/2010/main" val="35235926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jp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openxmlformats.org/officeDocument/2006/relationships/image" Target="../media/image2.jpg"/><Relationship Id="rId5" Type="http://schemas.openxmlformats.org/officeDocument/2006/relationships/diagramColors" Target="../diagrams/colors1.xml"/><Relationship Id="rId10" Type="http://schemas.openxmlformats.org/officeDocument/2006/relationships/image" Target="../media/image6.jpg"/><Relationship Id="rId4" Type="http://schemas.openxmlformats.org/officeDocument/2006/relationships/diagramQuickStyle" Target="../diagrams/quickStyle1.xml"/><Relationship Id="rId9"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image" Target="../media/image10.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2.xml"/><Relationship Id="rId7" Type="http://schemas.openxmlformats.org/officeDocument/2006/relationships/image" Target="../media/image15.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2.jpg"/><Relationship Id="rId4" Type="http://schemas.openxmlformats.org/officeDocument/2006/relationships/diagramQuickStyle" Target="../diagrams/quickStyle2.xml"/><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2715904" y="0"/>
            <a:ext cx="9051773" cy="1825914"/>
          </a:xfrm>
        </p:spPr>
        <p:txBody>
          <a:bodyPr>
            <a:normAutofit/>
          </a:bodyPr>
          <a:lstStyle/>
          <a:p>
            <a:pPr algn="ctr" rtl="1"/>
            <a:r>
              <a:rPr lang="ar-SA" sz="4000" b="1" dirty="0">
                <a:solidFill>
                  <a:schemeClr val="tx1"/>
                </a:solidFill>
                <a:latin typeface="Segoe UI Semibold" panose="020B0702040204020203" pitchFamily="34" charset="0"/>
                <a:cs typeface="Segoe UI Semibold" panose="020B0702040204020203" pitchFamily="34" charset="0"/>
              </a:rPr>
              <a:t>التكيفات التركيبية والسلوكية والفسيولوجية في الزواحف</a:t>
            </a:r>
            <a:br>
              <a:rPr lang="en-US" sz="4000" b="1" dirty="0">
                <a:solidFill>
                  <a:schemeClr val="tx1"/>
                </a:solidFill>
                <a:latin typeface="Segoe UI Semibold" panose="020B0702040204020203" pitchFamily="34" charset="0"/>
                <a:cs typeface="Segoe UI Semibold" panose="020B0702040204020203" pitchFamily="34" charset="0"/>
              </a:rPr>
            </a:br>
            <a:endParaRPr lang="en-US" sz="4000" b="1" dirty="0">
              <a:solidFill>
                <a:schemeClr val="tx1"/>
              </a:solidFill>
              <a:latin typeface="Segoe UI Semibold" panose="020B0702040204020203" pitchFamily="34" charset="0"/>
              <a:cs typeface="Segoe UI Semibold" panose="020B0702040204020203" pitchFamily="34" charset="0"/>
            </a:endParaRPr>
          </a:p>
        </p:txBody>
      </p:sp>
      <p:pic>
        <p:nvPicPr>
          <p:cNvPr id="19" name="Picture Placeholder 18"/>
          <p:cNvPicPr>
            <a:picLocks noGrp="1" noChangeAspect="1"/>
          </p:cNvPicPr>
          <p:nvPr>
            <p:ph type="pic" idx="1"/>
          </p:nvPr>
        </p:nvPicPr>
        <p:blipFill>
          <a:blip r:embed="rId2">
            <a:extLst>
              <a:ext uri="{28A0092B-C50C-407E-A947-70E740481C1C}">
                <a14:useLocalDpi xmlns:a14="http://schemas.microsoft.com/office/drawing/2010/main" val="0"/>
              </a:ext>
            </a:extLst>
          </a:blip>
          <a:srcRect t="5346" b="5346"/>
          <a:stretch>
            <a:fillRect/>
          </a:stretch>
        </p:blipFill>
        <p:spPr>
          <a:xfrm>
            <a:off x="445206" y="2668772"/>
            <a:ext cx="4195034" cy="3065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 Placeholder 17"/>
          <p:cNvSpPr>
            <a:spLocks noGrp="1"/>
          </p:cNvSpPr>
          <p:nvPr>
            <p:ph type="body" sz="half" idx="2"/>
          </p:nvPr>
        </p:nvSpPr>
        <p:spPr>
          <a:xfrm>
            <a:off x="5069305" y="5288929"/>
            <a:ext cx="6259686" cy="1277505"/>
          </a:xfrm>
        </p:spPr>
        <p:txBody>
          <a:bodyPr>
            <a:noAutofit/>
          </a:bodyPr>
          <a:lstStyle/>
          <a:p>
            <a:pPr algn="ctr"/>
            <a:r>
              <a:rPr lang="ar-SA" sz="2800" b="1" dirty="0">
                <a:latin typeface="Segoe UI Semibold" panose="020B0702040204020203" pitchFamily="34" charset="0"/>
                <a:cs typeface="Segoe UI Semibold" panose="020B0702040204020203" pitchFamily="34" charset="0"/>
              </a:rPr>
              <a:t>مقرر: علم البرمائيات والزواحف (327 حين)</a:t>
            </a:r>
            <a:endParaRPr lang="en-US" sz="2800" b="1" dirty="0">
              <a:latin typeface="Segoe UI Semibold" panose="020B0702040204020203" pitchFamily="34" charset="0"/>
              <a:cs typeface="Segoe UI Semibold" panose="020B0702040204020203" pitchFamily="34" charset="0"/>
            </a:endParaRPr>
          </a:p>
          <a:p>
            <a:pPr algn="ctr"/>
            <a:r>
              <a:rPr lang="ar-SA" sz="2800" b="1" dirty="0">
                <a:latin typeface="Segoe UI Semibold" panose="020B0702040204020203" pitchFamily="34" charset="0"/>
                <a:cs typeface="Segoe UI Semibold" panose="020B0702040204020203" pitchFamily="34" charset="0"/>
              </a:rPr>
              <a:t>استاذ المقرر : </a:t>
            </a:r>
            <a:r>
              <a:rPr lang="ar-SA" sz="2800" b="1" dirty="0" err="1">
                <a:latin typeface="Segoe UI Semibold" panose="020B0702040204020203" pitchFamily="34" charset="0"/>
                <a:cs typeface="Segoe UI Semibold" panose="020B0702040204020203" pitchFamily="34" charset="0"/>
              </a:rPr>
              <a:t>أ.د</a:t>
            </a:r>
            <a:r>
              <a:rPr lang="ar-SA" sz="2800" b="1" dirty="0">
                <a:latin typeface="Segoe UI Semibold" panose="020B0702040204020203" pitchFamily="34" charset="0"/>
                <a:cs typeface="Segoe UI Semibold" panose="020B0702040204020203" pitchFamily="34" charset="0"/>
              </a:rPr>
              <a:t>. محمد بن خالد السعدون</a:t>
            </a:r>
            <a:endParaRPr lang="ar-SA" sz="2800" dirty="0">
              <a:latin typeface="Segoe UI Semibold" panose="020B0702040204020203" pitchFamily="34" charset="0"/>
              <a:cs typeface="Segoe UI Semibold" panose="020B0702040204020203" pitchFamily="34" charset="0"/>
            </a:endParaRPr>
          </a:p>
          <a:p>
            <a:pPr algn="ctr"/>
            <a:r>
              <a:rPr lang="ar-SA" sz="2200" dirty="0">
                <a:latin typeface="Segoe UI Semibold" panose="020B0702040204020203" pitchFamily="34" charset="0"/>
                <a:cs typeface="Segoe UI Semibold" panose="020B0702040204020203" pitchFamily="34" charset="0"/>
              </a:rPr>
              <a:t>كلية العلوم - قسم علم الحيوان</a:t>
            </a:r>
          </a:p>
          <a:p>
            <a:pPr algn="ctr"/>
            <a:endParaRPr lang="ar-SA"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p:txBody>
      </p:sp>
      <p:sp>
        <p:nvSpPr>
          <p:cNvPr id="15" name="Subtitle 14"/>
          <p:cNvSpPr>
            <a:spLocks noGrp="1"/>
          </p:cNvSpPr>
          <p:nvPr>
            <p:ph idx="4294967295"/>
          </p:nvPr>
        </p:nvSpPr>
        <p:spPr>
          <a:xfrm>
            <a:off x="3380509" y="1349751"/>
            <a:ext cx="8224223" cy="1540885"/>
          </a:xfrm>
        </p:spPr>
        <p:txBody>
          <a:bodyPr>
            <a:noAutofit/>
          </a:bodyPr>
          <a:lstStyle/>
          <a:p>
            <a:pPr marL="0" indent="0" algn="ctr" rtl="1">
              <a:buNone/>
            </a:pPr>
            <a:r>
              <a:rPr lang="en-US" sz="2800" b="1" dirty="0">
                <a:solidFill>
                  <a:schemeClr val="accent1"/>
                </a:solidFill>
                <a:latin typeface="Segoe UI Semibold" panose="020B0702040204020203" pitchFamily="34" charset="0"/>
                <a:cs typeface="Segoe UI Semibold" panose="020B0702040204020203" pitchFamily="34" charset="0"/>
              </a:rPr>
              <a:t>Structural, Behavioral And Physiological Adaptations In Reptiles</a:t>
            </a:r>
            <a:r>
              <a:rPr lang="en-US" sz="2800" b="1" dirty="0">
                <a:solidFill>
                  <a:schemeClr val="accent1"/>
                </a:solidFill>
                <a:latin typeface="Segoe UI Semibold" panose="020B0702040204020203" pitchFamily="34" charset="0"/>
                <a:ea typeface="+mj-ea"/>
                <a:cs typeface="Segoe UI Semibold" panose="020B0702040204020203" pitchFamily="34" charset="0"/>
              </a:rPr>
              <a:t> </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16877" b="16877"/>
          <a:stretch>
            <a:fillRect/>
          </a:stretch>
        </p:blipFill>
        <p:spPr>
          <a:xfrm>
            <a:off x="1" y="13855"/>
            <a:ext cx="2716696" cy="1007165"/>
          </a:xfrm>
          <a:prstGeom prst="rect">
            <a:avLst/>
          </a:prstGeom>
          <a:solidFill>
            <a:schemeClr val="bg2">
              <a:lumMod val="90000"/>
            </a:schemeClr>
          </a:solidFill>
        </p:spPr>
      </p:pic>
      <p:sp>
        <p:nvSpPr>
          <p:cNvPr id="9" name="Rectangle 8"/>
          <p:cNvSpPr/>
          <p:nvPr/>
        </p:nvSpPr>
        <p:spPr>
          <a:xfrm>
            <a:off x="27710" y="6442365"/>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
        <p:nvSpPr>
          <p:cNvPr id="10" name="Content Placeholder 2"/>
          <p:cNvSpPr txBox="1">
            <a:spLocks/>
          </p:cNvSpPr>
          <p:nvPr/>
        </p:nvSpPr>
        <p:spPr>
          <a:xfrm>
            <a:off x="4815298" y="2758083"/>
            <a:ext cx="7169500" cy="2391433"/>
          </a:xfrm>
          <a:prstGeom prst="rect">
            <a:avLst/>
          </a:prstGeom>
          <a:noFill/>
        </p:spPr>
        <p:txBody>
          <a:bodyPr vert="horz" lIns="0" tIns="45720" rIns="0" bIns="45720" rtlCol="0" anchor="t">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32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8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nSpc>
                <a:spcPct val="100000"/>
              </a:lnSpc>
              <a:spcBef>
                <a:spcPts val="600"/>
              </a:spcBef>
              <a:spcAft>
                <a:spcPts val="0"/>
              </a:spcAft>
            </a:pPr>
            <a:r>
              <a:rPr lang="en-US" sz="1800" b="1" dirty="0">
                <a:solidFill>
                  <a:schemeClr val="accent1"/>
                </a:solidFill>
                <a:latin typeface="Segoe UI Semibold" panose="020B0702040204020203" pitchFamily="34" charset="0"/>
                <a:cs typeface="Segoe UI Semibold" panose="020B0702040204020203" pitchFamily="34" charset="0"/>
              </a:rPr>
              <a:t>Contents:</a:t>
            </a:r>
            <a:endParaRPr lang="ar-SA" sz="1800" b="1" dirty="0">
              <a:solidFill>
                <a:schemeClr val="accent1"/>
              </a:solidFill>
              <a:latin typeface="Segoe UI Semibold" panose="020B0702040204020203" pitchFamily="34" charset="0"/>
              <a:cs typeface="Segoe UI Semibold" panose="020B0702040204020203" pitchFamily="34" charset="0"/>
            </a:endParaRPr>
          </a:p>
          <a:p>
            <a:pPr>
              <a:lnSpc>
                <a:spcPct val="100000"/>
              </a:lnSpc>
              <a:spcBef>
                <a:spcPts val="600"/>
              </a:spcBef>
              <a:spcAft>
                <a:spcPts val="0"/>
              </a:spcAft>
              <a:buFont typeface="Wingdings" panose="05000000000000000000" pitchFamily="2" charset="2"/>
              <a:buChar char="q"/>
            </a:pPr>
            <a:r>
              <a:rPr lang="en-US" sz="1800" dirty="0">
                <a:solidFill>
                  <a:schemeClr val="tx1"/>
                </a:solidFill>
                <a:latin typeface="Segoe UI Semibold" panose="020B0702040204020203" pitchFamily="34" charset="0"/>
                <a:cs typeface="Segoe UI Semibold" panose="020B0702040204020203" pitchFamily="34" charset="0"/>
              </a:rPr>
              <a:t>Structural Adaptations</a:t>
            </a:r>
            <a:endParaRPr lang="ar-SA" sz="1800" dirty="0">
              <a:solidFill>
                <a:schemeClr val="tx1"/>
              </a:solidFill>
              <a:latin typeface="Segoe UI Semibold" panose="020B0702040204020203" pitchFamily="34" charset="0"/>
              <a:cs typeface="Segoe UI Semibold" panose="020B0702040204020203" pitchFamily="34" charset="0"/>
            </a:endParaRPr>
          </a:p>
          <a:p>
            <a:pPr>
              <a:lnSpc>
                <a:spcPct val="100000"/>
              </a:lnSpc>
              <a:spcBef>
                <a:spcPts val="600"/>
              </a:spcBef>
              <a:spcAft>
                <a:spcPts val="0"/>
              </a:spcAft>
              <a:buFont typeface="Wingdings" panose="05000000000000000000" pitchFamily="2" charset="2"/>
              <a:buChar char="q"/>
            </a:pPr>
            <a:r>
              <a:rPr lang="en-US" sz="1800" dirty="0">
                <a:solidFill>
                  <a:schemeClr val="tx1"/>
                </a:solidFill>
                <a:latin typeface="Segoe UI Semibold" panose="020B0702040204020203" pitchFamily="34" charset="0"/>
                <a:cs typeface="Segoe UI Semibold" panose="020B0702040204020203" pitchFamily="34" charset="0"/>
              </a:rPr>
              <a:t>Behavioral  Adaptations</a:t>
            </a:r>
          </a:p>
          <a:p>
            <a:pPr>
              <a:lnSpc>
                <a:spcPct val="100000"/>
              </a:lnSpc>
              <a:spcBef>
                <a:spcPts val="600"/>
              </a:spcBef>
              <a:spcAft>
                <a:spcPts val="0"/>
              </a:spcAft>
              <a:buFont typeface="Wingdings" panose="05000000000000000000" pitchFamily="2" charset="2"/>
              <a:buChar char="q"/>
            </a:pPr>
            <a:r>
              <a:rPr lang="en-US" sz="1800" dirty="0">
                <a:solidFill>
                  <a:schemeClr val="tx1"/>
                </a:solidFill>
                <a:latin typeface="Segoe UI Semibold" panose="020B0702040204020203" pitchFamily="34" charset="0"/>
                <a:cs typeface="Segoe UI Semibold" panose="020B0702040204020203" pitchFamily="34" charset="0"/>
              </a:rPr>
              <a:t>Physiological Adaptations</a:t>
            </a:r>
            <a:endParaRPr lang="ar-SA" sz="1800" dirty="0">
              <a:solidFill>
                <a:schemeClr val="tx1"/>
              </a:solidFill>
              <a:latin typeface="Segoe UI Semibold" panose="020B0702040204020203" pitchFamily="34" charset="0"/>
              <a:cs typeface="Segoe UI Semibold" panose="020B0702040204020203" pitchFamily="34" charset="0"/>
            </a:endParaRPr>
          </a:p>
          <a:p>
            <a:pPr>
              <a:lnSpc>
                <a:spcPct val="100000"/>
              </a:lnSpc>
              <a:spcBef>
                <a:spcPts val="600"/>
              </a:spcBef>
              <a:spcAft>
                <a:spcPts val="0"/>
              </a:spcAft>
              <a:buFont typeface="Wingdings" panose="05000000000000000000" pitchFamily="2" charset="2"/>
              <a:buChar char="q"/>
            </a:pPr>
            <a:r>
              <a:rPr lang="en-US" sz="1800" dirty="0">
                <a:solidFill>
                  <a:schemeClr val="tx1"/>
                </a:solidFill>
                <a:latin typeface="Segoe UI Semibold" panose="020B0702040204020203" pitchFamily="34" charset="0"/>
                <a:cs typeface="Segoe UI Semibold" panose="020B0702040204020203" pitchFamily="34" charset="0"/>
              </a:rPr>
              <a:t>Patterns of Reptile Distribution</a:t>
            </a:r>
            <a:endParaRPr lang="ar-SA" sz="1800" dirty="0">
              <a:solidFill>
                <a:schemeClr val="tx1"/>
              </a:solidFill>
              <a:latin typeface="Segoe UI Semibold" panose="020B0702040204020203" pitchFamily="34" charset="0"/>
              <a:cs typeface="Segoe UI Semibold" panose="020B0702040204020203" pitchFamily="34" charset="0"/>
            </a:endParaRPr>
          </a:p>
          <a:p>
            <a:pPr>
              <a:lnSpc>
                <a:spcPct val="100000"/>
              </a:lnSpc>
              <a:spcBef>
                <a:spcPts val="600"/>
              </a:spcBef>
              <a:spcAft>
                <a:spcPts val="0"/>
              </a:spcAft>
              <a:buFont typeface="Wingdings" panose="05000000000000000000" pitchFamily="2" charset="2"/>
              <a:buChar char="q"/>
            </a:pPr>
            <a:r>
              <a:rPr lang="en-US" sz="1800" dirty="0">
                <a:solidFill>
                  <a:schemeClr val="tx1"/>
                </a:solidFill>
                <a:latin typeface="Segoe UI Semibold" panose="020B0702040204020203" pitchFamily="34" charset="0"/>
                <a:cs typeface="Segoe UI Semibold" panose="020B0702040204020203" pitchFamily="34" charset="0"/>
              </a:rPr>
              <a:t>Man &amp; Reptiles</a:t>
            </a:r>
          </a:p>
          <a:p>
            <a:pPr>
              <a:lnSpc>
                <a:spcPct val="100000"/>
              </a:lnSpc>
              <a:spcBef>
                <a:spcPts val="600"/>
              </a:spcBef>
              <a:spcAft>
                <a:spcPts val="0"/>
              </a:spcAft>
              <a:buFont typeface="Wingdings" panose="05000000000000000000" pitchFamily="2" charset="2"/>
              <a:buChar char="q"/>
            </a:pPr>
            <a:endParaRPr lang="en-US" sz="1800" dirty="0">
              <a:solidFill>
                <a:schemeClr val="tx1"/>
              </a:solidFill>
              <a:latin typeface="Segoe UI Semibold" panose="020B0702040204020203" pitchFamily="34" charset="0"/>
              <a:cs typeface="Segoe UI Semibold" panose="020B0702040204020203" pitchFamily="34" charset="0"/>
            </a:endParaRPr>
          </a:p>
        </p:txBody>
      </p:sp>
      <p:sp>
        <p:nvSpPr>
          <p:cNvPr id="11" name="Content Placeholder 2"/>
          <p:cNvSpPr txBox="1">
            <a:spLocks/>
          </p:cNvSpPr>
          <p:nvPr/>
        </p:nvSpPr>
        <p:spPr>
          <a:xfrm>
            <a:off x="6547714" y="2326717"/>
            <a:ext cx="5454127" cy="2627420"/>
          </a:xfrm>
          <a:prstGeom prst="rect">
            <a:avLst/>
          </a:prstGeom>
          <a:noFill/>
        </p:spPr>
        <p:txBody>
          <a:bodyPr vert="horz" lIns="457200" tIns="457200" rIns="0" bIns="45720" rtlCol="0" anchor="t">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32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8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r" rtl="1">
              <a:lnSpc>
                <a:spcPct val="100000"/>
              </a:lnSpc>
              <a:spcBef>
                <a:spcPts val="600"/>
              </a:spcBef>
              <a:spcAft>
                <a:spcPts val="0"/>
              </a:spcAft>
            </a:pPr>
            <a:r>
              <a:rPr lang="ar-SA" sz="1800" b="1" dirty="0">
                <a:solidFill>
                  <a:schemeClr val="accent1"/>
                </a:solidFill>
                <a:latin typeface="Segoe UI Semibold" panose="020B0702040204020203" pitchFamily="34" charset="0"/>
                <a:cs typeface="Segoe UI Semibold" panose="020B0702040204020203" pitchFamily="34" charset="0"/>
              </a:rPr>
              <a:t>المحتويات:</a:t>
            </a:r>
            <a:endParaRPr lang="en-US" sz="1800" b="1" dirty="0">
              <a:solidFill>
                <a:schemeClr val="accent1"/>
              </a:solidFill>
              <a:latin typeface="Segoe UI Semibold" panose="020B0702040204020203" pitchFamily="34" charset="0"/>
              <a:cs typeface="Segoe UI Semibold" panose="020B0702040204020203" pitchFamily="34" charset="0"/>
            </a:endParaRPr>
          </a:p>
          <a:p>
            <a:pPr algn="r" rtl="1">
              <a:lnSpc>
                <a:spcPct val="100000"/>
              </a:lnSpc>
              <a:spcBef>
                <a:spcPts val="600"/>
              </a:spcBef>
              <a:spcAft>
                <a:spcPts val="0"/>
              </a:spcAft>
              <a:buFont typeface="Wingdings" panose="05000000000000000000" pitchFamily="2" charset="2"/>
              <a:buChar char="q"/>
            </a:pPr>
            <a:r>
              <a:rPr lang="ar-SA" sz="1800" dirty="0">
                <a:solidFill>
                  <a:schemeClr val="tx1"/>
                </a:solidFill>
                <a:latin typeface="Segoe UI Semibold" panose="020B0702040204020203" pitchFamily="34" charset="0"/>
                <a:cs typeface="Segoe UI Semibold" panose="020B0702040204020203" pitchFamily="34" charset="0"/>
              </a:rPr>
              <a:t>التكيفات التركيبية</a:t>
            </a:r>
          </a:p>
          <a:p>
            <a:pPr algn="r" rtl="1">
              <a:lnSpc>
                <a:spcPct val="100000"/>
              </a:lnSpc>
              <a:spcBef>
                <a:spcPts val="600"/>
              </a:spcBef>
              <a:spcAft>
                <a:spcPts val="0"/>
              </a:spcAft>
              <a:buFont typeface="Wingdings" panose="05000000000000000000" pitchFamily="2" charset="2"/>
              <a:buChar char="q"/>
            </a:pPr>
            <a:r>
              <a:rPr lang="ar-SA" sz="1800" dirty="0">
                <a:solidFill>
                  <a:schemeClr val="tx1"/>
                </a:solidFill>
                <a:latin typeface="Segoe UI Semibold" panose="020B0702040204020203" pitchFamily="34" charset="0"/>
                <a:cs typeface="Segoe UI Semibold" panose="020B0702040204020203" pitchFamily="34" charset="0"/>
              </a:rPr>
              <a:t>التكيفات السلوكية</a:t>
            </a:r>
          </a:p>
          <a:p>
            <a:pPr algn="r" rtl="1">
              <a:lnSpc>
                <a:spcPct val="100000"/>
              </a:lnSpc>
              <a:spcBef>
                <a:spcPts val="600"/>
              </a:spcBef>
              <a:spcAft>
                <a:spcPts val="0"/>
              </a:spcAft>
              <a:buFont typeface="Wingdings" panose="05000000000000000000" pitchFamily="2" charset="2"/>
              <a:buChar char="q"/>
            </a:pPr>
            <a:r>
              <a:rPr lang="ar-SA" sz="1800" dirty="0">
                <a:solidFill>
                  <a:schemeClr val="tx1"/>
                </a:solidFill>
                <a:latin typeface="Segoe UI Semibold" panose="020B0702040204020203" pitchFamily="34" charset="0"/>
                <a:cs typeface="Segoe UI Semibold" panose="020B0702040204020203" pitchFamily="34" charset="0"/>
              </a:rPr>
              <a:t>التكيفات الفسيولوجية</a:t>
            </a:r>
          </a:p>
          <a:p>
            <a:pPr algn="r" rtl="1">
              <a:lnSpc>
                <a:spcPct val="100000"/>
              </a:lnSpc>
              <a:spcBef>
                <a:spcPts val="600"/>
              </a:spcBef>
              <a:spcAft>
                <a:spcPts val="0"/>
              </a:spcAft>
              <a:buFont typeface="Wingdings" panose="05000000000000000000" pitchFamily="2" charset="2"/>
              <a:buChar char="q"/>
            </a:pPr>
            <a:r>
              <a:rPr lang="ar-SA" sz="1800" dirty="0">
                <a:solidFill>
                  <a:schemeClr val="tx1"/>
                </a:solidFill>
                <a:latin typeface="Segoe UI Semibold" panose="020B0702040204020203" pitchFamily="34" charset="0"/>
                <a:cs typeface="Segoe UI Semibold" panose="020B0702040204020203" pitchFamily="34" charset="0"/>
              </a:rPr>
              <a:t>أنماط التوزيع الجغرافي في الزواحف </a:t>
            </a:r>
            <a:endParaRPr lang="en-US" sz="1800" dirty="0">
              <a:solidFill>
                <a:schemeClr val="tx1"/>
              </a:solidFill>
              <a:latin typeface="Segoe UI Semibold" panose="020B0702040204020203" pitchFamily="34" charset="0"/>
              <a:cs typeface="Segoe UI Semibold" panose="020B0702040204020203" pitchFamily="34" charset="0"/>
            </a:endParaRPr>
          </a:p>
          <a:p>
            <a:pPr algn="r" rtl="1">
              <a:lnSpc>
                <a:spcPct val="100000"/>
              </a:lnSpc>
              <a:spcBef>
                <a:spcPts val="600"/>
              </a:spcBef>
              <a:spcAft>
                <a:spcPts val="0"/>
              </a:spcAft>
              <a:buFont typeface="Wingdings" panose="05000000000000000000" pitchFamily="2" charset="2"/>
              <a:buChar char="q"/>
            </a:pPr>
            <a:r>
              <a:rPr lang="ar-SA" sz="1800" dirty="0">
                <a:solidFill>
                  <a:schemeClr val="tx1"/>
                </a:solidFill>
                <a:latin typeface="Segoe UI Semibold" panose="020B0702040204020203" pitchFamily="34" charset="0"/>
                <a:cs typeface="Segoe UI Semibold" panose="020B0702040204020203" pitchFamily="34" charset="0"/>
              </a:rPr>
              <a:t>الزواحف والإنسـان</a:t>
            </a:r>
          </a:p>
          <a:p>
            <a:pPr algn="r" rtl="1">
              <a:lnSpc>
                <a:spcPct val="100000"/>
              </a:lnSpc>
              <a:spcBef>
                <a:spcPts val="600"/>
              </a:spcBef>
              <a:spcAft>
                <a:spcPts val="0"/>
              </a:spcAft>
              <a:buFont typeface="Wingdings" panose="05000000000000000000" pitchFamily="2" charset="2"/>
              <a:buChar char="q"/>
            </a:pPr>
            <a:endParaRPr lang="en-US" sz="1800" dirty="0">
              <a:solidFill>
                <a:schemeClr val="tx1"/>
              </a:solidFill>
              <a:latin typeface="Segoe UI Semibold" panose="020B0702040204020203" pitchFamily="34" charset="0"/>
              <a:cs typeface="Segoe UI Semibold" panose="020B0702040204020203" pitchFamily="34" charset="0"/>
            </a:endParaRPr>
          </a:p>
        </p:txBody>
      </p:sp>
      <p:sp>
        <p:nvSpPr>
          <p:cNvPr id="12" name="Rectangle 11"/>
          <p:cNvSpPr/>
          <p:nvPr/>
        </p:nvSpPr>
        <p:spPr>
          <a:xfrm>
            <a:off x="387928" y="2091047"/>
            <a:ext cx="428105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b="1" dirty="0">
                <a:ln w="0"/>
                <a:effectLst>
                  <a:outerShdw blurRad="38100" dist="19050" dir="2700000" algn="tl" rotWithShape="0">
                    <a:schemeClr val="dk1">
                      <a:alpha val="40000"/>
                    </a:schemeClr>
                  </a:outerShdw>
                </a:effectLst>
                <a:latin typeface="Segoe UI Semilight" panose="020B0402040204020203" pitchFamily="34" charset="0"/>
                <a:cs typeface="Segoe UI Semilight" panose="020B0402040204020203" pitchFamily="34" charset="0"/>
              </a:rPr>
              <a:t>Lecture ( 12 )</a:t>
            </a:r>
          </a:p>
        </p:txBody>
      </p:sp>
    </p:spTree>
    <p:extLst>
      <p:ext uri="{BB962C8B-B14F-4D97-AF65-F5344CB8AC3E}">
        <p14:creationId xmlns:p14="http://schemas.microsoft.com/office/powerpoint/2010/main" val="3689773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التكيفات الفسيولوجية </a:t>
            </a:r>
            <a:r>
              <a:rPr lang="en-US" sz="3600" b="1" dirty="0">
                <a:solidFill>
                  <a:schemeClr val="accent1"/>
                </a:solidFill>
                <a:latin typeface="Segoe UI Semilight" panose="020B0402040204020203" pitchFamily="34" charset="0"/>
                <a:cs typeface="Segoe UI Semilight" panose="020B0402040204020203" pitchFamily="34" charset="0"/>
              </a:rPr>
              <a:t> </a:t>
            </a:r>
            <a:r>
              <a:rPr lang="ar-SA" sz="3600" b="1" dirty="0">
                <a:solidFill>
                  <a:schemeClr val="accent1"/>
                </a:solidFill>
                <a:latin typeface="Segoe UI Semilight" panose="020B0402040204020203" pitchFamily="34" charset="0"/>
                <a:cs typeface="Segoe UI Semilight" panose="020B0402040204020203" pitchFamily="34" charset="0"/>
              </a:rPr>
              <a:t>         </a:t>
            </a:r>
            <a:r>
              <a:rPr lang="en-US" sz="3600" b="1" dirty="0">
                <a:solidFill>
                  <a:schemeClr val="accent1"/>
                </a:solidFill>
                <a:latin typeface="Segoe UI Semilight" panose="020B0402040204020203" pitchFamily="34" charset="0"/>
                <a:cs typeface="Segoe UI Semilight" panose="020B0402040204020203" pitchFamily="34" charset="0"/>
              </a:rPr>
              <a:t>Physiological Adaptations</a:t>
            </a:r>
          </a:p>
        </p:txBody>
      </p:sp>
      <p:sp>
        <p:nvSpPr>
          <p:cNvPr id="9" name="Content Placeholder 8"/>
          <p:cNvSpPr>
            <a:spLocks noGrp="1"/>
          </p:cNvSpPr>
          <p:nvPr>
            <p:ph sz="half" idx="2"/>
          </p:nvPr>
        </p:nvSpPr>
        <p:spPr>
          <a:xfrm>
            <a:off x="1091820" y="1946657"/>
            <a:ext cx="10238097" cy="4744881"/>
          </a:xfrm>
        </p:spPr>
        <p:txBody>
          <a:bodyPr>
            <a:noAutofit/>
          </a:bodyPr>
          <a:lstStyle/>
          <a:p>
            <a:pPr algn="justLow" rtl="1">
              <a:lnSpc>
                <a:spcPct val="100000"/>
              </a:lnSpc>
            </a:pPr>
            <a:r>
              <a:rPr lang="ar-SA" sz="1600" b="1" dirty="0">
                <a:solidFill>
                  <a:schemeClr val="accent1"/>
                </a:solidFill>
                <a:latin typeface="Segoe UI Semibold" panose="020B0702040204020203" pitchFamily="34" charset="0"/>
                <a:cs typeface="Segoe UI Semibold" panose="020B0702040204020203" pitchFamily="34" charset="0"/>
              </a:rPr>
              <a:t>2- الابتعاد عن خط الاستواء   </a:t>
            </a:r>
            <a:r>
              <a:rPr lang="en-US" sz="1600" b="1" dirty="0">
                <a:solidFill>
                  <a:schemeClr val="accent1"/>
                </a:solidFill>
                <a:latin typeface="Segoe UI Semibold" panose="020B0702040204020203" pitchFamily="34" charset="0"/>
                <a:cs typeface="Segoe UI Semibold" panose="020B0702040204020203" pitchFamily="34" charset="0"/>
              </a:rPr>
              <a:t>High Latitudes </a:t>
            </a:r>
            <a:r>
              <a:rPr lang="ar-SA" sz="1600" b="1" dirty="0">
                <a:solidFill>
                  <a:schemeClr val="accent1"/>
                </a:solidFill>
                <a:latin typeface="Segoe UI Semibold" panose="020B0702040204020203" pitchFamily="34" charset="0"/>
                <a:cs typeface="Segoe UI Semibold" panose="020B0702040204020203" pitchFamily="34" charset="0"/>
              </a:rPr>
              <a:t> :</a:t>
            </a:r>
            <a:endParaRPr lang="en-US" sz="1600" b="1" dirty="0">
              <a:solidFill>
                <a:schemeClr val="accent1"/>
              </a:solidFill>
              <a:latin typeface="Segoe UI Semibold" panose="020B0702040204020203" pitchFamily="34" charset="0"/>
              <a:cs typeface="Segoe UI Semibold" panose="020B0702040204020203" pitchFamily="34" charset="0"/>
            </a:endParaRPr>
          </a:p>
          <a:p>
            <a:pPr algn="justLow" rtl="1">
              <a:lnSpc>
                <a:spcPct val="100000"/>
              </a:lnSpc>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تقل كل من درجة الحرارة وطول فصل الصيف ومعدل الأشعة الشمسية كلما ابتعدنا عن خط الاستواء، وتصـبح ظروف المعيشة صعبة بالنـسبة لأنـواع الزواحف. ومثلاً السحلية  </a:t>
            </a:r>
            <a:r>
              <a:rPr lang="en-US" sz="1300" i="1" dirty="0">
                <a:solidFill>
                  <a:schemeClr val="tx1"/>
                </a:solidFill>
                <a:latin typeface="Segoe UI Semibold" panose="020B0702040204020203" pitchFamily="34" charset="0"/>
                <a:cs typeface="Segoe UI Semibold" panose="020B0702040204020203" pitchFamily="34" charset="0"/>
              </a:rPr>
              <a:t>L. vivipara </a:t>
            </a:r>
            <a:r>
              <a:rPr lang="ar-SA" sz="1300" dirty="0">
                <a:solidFill>
                  <a:schemeClr val="tx1"/>
                </a:solidFill>
                <a:latin typeface="Segoe UI Semibold" panose="020B0702040204020203" pitchFamily="34" charset="0"/>
                <a:cs typeface="Segoe UI Semibold" panose="020B0702040204020203" pitchFamily="34" charset="0"/>
              </a:rPr>
              <a:t> ابعد أنواع السحالي عن خط الاستواء </a:t>
            </a:r>
            <a:r>
              <a:rPr lang="en-US" sz="1300" dirty="0">
                <a:solidFill>
                  <a:schemeClr val="tx1"/>
                </a:solidFill>
                <a:latin typeface="Segoe UI Semibold" panose="020B0702040204020203" pitchFamily="34" charset="0"/>
                <a:cs typeface="Segoe UI Semibold" panose="020B0702040204020203" pitchFamily="34" charset="0"/>
              </a:rPr>
              <a:t>(70ºN)</a:t>
            </a:r>
            <a:r>
              <a:rPr lang="ar-SA" sz="1300" dirty="0">
                <a:solidFill>
                  <a:schemeClr val="tx1"/>
                </a:solidFill>
                <a:latin typeface="Segoe UI Semibold" panose="020B0702040204020203" pitchFamily="34" charset="0"/>
                <a:cs typeface="Segoe UI Semibold" panose="020B0702040204020203" pitchFamily="34" charset="0"/>
              </a:rPr>
              <a:t> ودرجة حرارتها المفضلة </a:t>
            </a:r>
            <a:r>
              <a:rPr lang="en-US" sz="1300" dirty="0">
                <a:solidFill>
                  <a:schemeClr val="tx1"/>
                </a:solidFill>
                <a:latin typeface="Segoe UI Semibold" panose="020B0702040204020203" pitchFamily="34" charset="0"/>
                <a:cs typeface="Segoe UI Semibold" panose="020B0702040204020203" pitchFamily="34" charset="0"/>
              </a:rPr>
              <a:t>PBT</a:t>
            </a:r>
            <a:r>
              <a:rPr lang="ar-SA" sz="1300" dirty="0">
                <a:solidFill>
                  <a:schemeClr val="tx1"/>
                </a:solidFill>
                <a:latin typeface="Segoe UI Semibold" panose="020B0702040204020203" pitchFamily="34" charset="0"/>
                <a:cs typeface="Segoe UI Semibold" panose="020B0702040204020203" pitchFamily="34" charset="0"/>
              </a:rPr>
              <a:t> هي </a:t>
            </a:r>
            <a:r>
              <a:rPr lang="en-US" sz="1300" dirty="0">
                <a:solidFill>
                  <a:schemeClr val="tx1"/>
                </a:solidFill>
                <a:latin typeface="Segoe UI Semibold" panose="020B0702040204020203" pitchFamily="34" charset="0"/>
                <a:cs typeface="Segoe UI Semibold" panose="020B0702040204020203" pitchFamily="34" charset="0"/>
              </a:rPr>
              <a:t>(30ºC)</a:t>
            </a:r>
            <a:r>
              <a:rPr lang="ar-SA" sz="1300" dirty="0">
                <a:solidFill>
                  <a:schemeClr val="tx1"/>
                </a:solidFill>
                <a:latin typeface="Segoe UI Semibold" panose="020B0702040204020203" pitchFamily="34" charset="0"/>
                <a:cs typeface="Segoe UI Semibold" panose="020B0702040204020203" pitchFamily="34" charset="0"/>
              </a:rPr>
              <a:t> حوالي 3 درجات أقل من نوع مشابه لها جنوب أوروبا وحوالي 10 درجات أقل من نوع موجود في اريزونا </a:t>
            </a:r>
            <a:r>
              <a:rPr lang="ar-SA" sz="1300" dirty="0" err="1">
                <a:solidFill>
                  <a:schemeClr val="tx1"/>
                </a:solidFill>
                <a:latin typeface="Segoe UI Semibold" panose="020B0702040204020203" pitchFamily="34" charset="0"/>
                <a:cs typeface="Segoe UI Semibold" panose="020B0702040204020203" pitchFamily="34" charset="0"/>
              </a:rPr>
              <a:t>وكاليفورينا</a:t>
            </a:r>
            <a:r>
              <a:rPr lang="ar-SA" sz="1300" dirty="0">
                <a:solidFill>
                  <a:schemeClr val="tx1"/>
                </a:solidFill>
                <a:latin typeface="Segoe UI Semibold" panose="020B0702040204020203" pitchFamily="34" charset="0"/>
                <a:cs typeface="Segoe UI Semibold" panose="020B0702040204020203" pitchFamily="34" charset="0"/>
              </a:rPr>
              <a:t> </a:t>
            </a:r>
            <a:r>
              <a:rPr lang="en-US" sz="1300" i="1" dirty="0">
                <a:solidFill>
                  <a:schemeClr val="tx1"/>
                </a:solidFill>
                <a:latin typeface="Segoe UI Semibold" panose="020B0702040204020203" pitchFamily="34" charset="0"/>
                <a:cs typeface="Segoe UI Semibold" panose="020B0702040204020203" pitchFamily="34" charset="0"/>
              </a:rPr>
              <a:t>D. </a:t>
            </a:r>
            <a:r>
              <a:rPr lang="en-US" sz="1300" i="1" dirty="0" err="1">
                <a:solidFill>
                  <a:schemeClr val="tx1"/>
                </a:solidFill>
                <a:latin typeface="Segoe UI Semibold" panose="020B0702040204020203" pitchFamily="34" charset="0"/>
                <a:cs typeface="Segoe UI Semibold" panose="020B0702040204020203" pitchFamily="34" charset="0"/>
              </a:rPr>
              <a:t>dorsails</a:t>
            </a:r>
            <a:r>
              <a:rPr lang="en-US" sz="1300" i="1" dirty="0">
                <a:solidFill>
                  <a:schemeClr val="tx1"/>
                </a:solidFill>
                <a:latin typeface="Segoe UI Semibold" panose="020B0702040204020203" pitchFamily="34" charset="0"/>
                <a:cs typeface="Segoe UI Semibold" panose="020B0702040204020203" pitchFamily="34" charset="0"/>
              </a:rPr>
              <a:t> </a:t>
            </a:r>
            <a:r>
              <a:rPr lang="ar-SA" sz="1300" i="1" dirty="0">
                <a:solidFill>
                  <a:schemeClr val="tx1"/>
                </a:solidFill>
                <a:latin typeface="Segoe UI Semibold" panose="020B0702040204020203" pitchFamily="34" charset="0"/>
                <a:cs typeface="Segoe UI Semibold" panose="020B0702040204020203" pitchFamily="34" charset="0"/>
              </a:rPr>
              <a:t> </a:t>
            </a:r>
            <a:r>
              <a:rPr lang="ar-SA" sz="1300" dirty="0">
                <a:solidFill>
                  <a:schemeClr val="tx1"/>
                </a:solidFill>
                <a:latin typeface="Segoe UI Semibold" panose="020B0702040204020203" pitchFamily="34" charset="0"/>
                <a:cs typeface="Segoe UI Semibold" panose="020B0702040204020203" pitchFamily="34" charset="0"/>
              </a:rPr>
              <a:t>وهذه السحالي لا تتغذى إذا انخفضت الحرارة إلى أقل من </a:t>
            </a:r>
            <a:r>
              <a:rPr lang="en-US" sz="1300" dirty="0">
                <a:solidFill>
                  <a:schemeClr val="tx1"/>
                </a:solidFill>
                <a:latin typeface="Segoe UI Semibold" panose="020B0702040204020203" pitchFamily="34" charset="0"/>
                <a:cs typeface="Segoe UI Semibold" panose="020B0702040204020203" pitchFamily="34" charset="0"/>
              </a:rPr>
              <a:t>25ºC</a:t>
            </a:r>
            <a:r>
              <a:rPr lang="ar-SA" sz="1300" dirty="0">
                <a:solidFill>
                  <a:schemeClr val="tx1"/>
                </a:solidFill>
                <a:latin typeface="Segoe UI Semibold" panose="020B0702040204020203" pitchFamily="34" charset="0"/>
                <a:cs typeface="Segoe UI Semibold" panose="020B0702040204020203" pitchFamily="34" charset="0"/>
              </a:rPr>
              <a:t> كذلك لابد من قضاء وقت كثير في عملية التشمس </a:t>
            </a:r>
            <a:r>
              <a:rPr lang="en-US" sz="1300" dirty="0">
                <a:solidFill>
                  <a:schemeClr val="tx1"/>
                </a:solidFill>
                <a:latin typeface="Segoe UI Semibold" panose="020B0702040204020203" pitchFamily="34" charset="0"/>
                <a:cs typeface="Segoe UI Semibold" panose="020B0702040204020203" pitchFamily="34" charset="0"/>
              </a:rPr>
              <a:t>(Basking)</a:t>
            </a:r>
            <a:r>
              <a:rPr lang="ar-SA" sz="1300" dirty="0">
                <a:solidFill>
                  <a:schemeClr val="tx1"/>
                </a:solidFill>
                <a:latin typeface="Segoe UI Semibold" panose="020B0702040204020203" pitchFamily="34" charset="0"/>
                <a:cs typeface="Segoe UI Semibold" panose="020B0702040204020203" pitchFamily="34" charset="0"/>
              </a:rPr>
              <a:t>.</a:t>
            </a:r>
            <a:endParaRPr lang="en-US" sz="1300" dirty="0">
              <a:solidFill>
                <a:schemeClr val="tx1"/>
              </a:solidFill>
              <a:latin typeface="Segoe UI Semibold" panose="020B0702040204020203" pitchFamily="34" charset="0"/>
              <a:cs typeface="Segoe UI Semibold" panose="020B0702040204020203" pitchFamily="34" charset="0"/>
            </a:endParaRPr>
          </a:p>
          <a:p>
            <a:pPr algn="justLow" rtl="1">
              <a:lnSpc>
                <a:spcPct val="100000"/>
              </a:lnSpc>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بعض أنواع السحالي تلد صغارها وقد تضع الصغار أو البيض مرة كل سنتين وهذا بدوره يساعد على أن المح يصبح كثيراًُ </a:t>
            </a:r>
            <a:r>
              <a:rPr lang="en-US" sz="1300" dirty="0">
                <a:solidFill>
                  <a:schemeClr val="tx1"/>
                </a:solidFill>
                <a:latin typeface="Segoe UI Semibold" panose="020B0702040204020203" pitchFamily="34" charset="0"/>
                <a:cs typeface="Segoe UI Semibold" panose="020B0702040204020203" pitchFamily="34" charset="0"/>
              </a:rPr>
              <a:t>(Yolk)</a:t>
            </a:r>
            <a:r>
              <a:rPr lang="ar-SA" sz="1300" dirty="0">
                <a:solidFill>
                  <a:schemeClr val="tx1"/>
                </a:solidFill>
                <a:latin typeface="Segoe UI Semibold" panose="020B0702040204020203" pitchFamily="34" charset="0"/>
                <a:cs typeface="Segoe UI Semibold" panose="020B0702040204020203" pitchFamily="34" charset="0"/>
              </a:rPr>
              <a:t> في البيضة. والبيض يبقى في بطن الأم ويتعرض إلى أشعه الشمس عند عملية التشمس </a:t>
            </a:r>
            <a:r>
              <a:rPr lang="en-US" sz="1300" dirty="0">
                <a:solidFill>
                  <a:schemeClr val="tx1"/>
                </a:solidFill>
                <a:latin typeface="Segoe UI Semibold" panose="020B0702040204020203" pitchFamily="34" charset="0"/>
                <a:cs typeface="Segoe UI Semibold" panose="020B0702040204020203" pitchFamily="34" charset="0"/>
              </a:rPr>
              <a:t>Basking</a:t>
            </a:r>
            <a:r>
              <a:rPr lang="ar-SA" sz="1300" dirty="0">
                <a:solidFill>
                  <a:schemeClr val="tx1"/>
                </a:solidFill>
                <a:latin typeface="Segoe UI Semibold" panose="020B0702040204020203" pitchFamily="34" charset="0"/>
                <a:cs typeface="Segoe UI Semibold" panose="020B0702040204020203" pitchFamily="34" charset="0"/>
              </a:rPr>
              <a:t> وتحميه من الأعداء </a:t>
            </a:r>
            <a:r>
              <a:rPr lang="en-US" sz="1300" dirty="0">
                <a:solidFill>
                  <a:schemeClr val="tx1"/>
                </a:solidFill>
                <a:latin typeface="Segoe UI Semibold" panose="020B0702040204020203" pitchFamily="34" charset="0"/>
                <a:cs typeface="Segoe UI Semibold" panose="020B0702040204020203" pitchFamily="34" charset="0"/>
              </a:rPr>
              <a:t>(Predators)</a:t>
            </a:r>
            <a:r>
              <a:rPr lang="ar-SA" sz="1300" dirty="0">
                <a:solidFill>
                  <a:schemeClr val="tx1"/>
                </a:solidFill>
                <a:latin typeface="Segoe UI Semibold" panose="020B0702040204020203" pitchFamily="34" charset="0"/>
                <a:cs typeface="Segoe UI Semibold" panose="020B0702040204020203" pitchFamily="34" charset="0"/>
              </a:rPr>
              <a:t> وكذلك إعطاء فرصة للصغار أن تلد في بداية فصل الربيع وبالتالي يصبح لديها وقت كافي للتغذية وتخزين الدهون قبل الشتاء.</a:t>
            </a:r>
            <a:endParaRPr lang="en-US" sz="1300" dirty="0">
              <a:solidFill>
                <a:schemeClr val="tx1"/>
              </a:solidFill>
              <a:latin typeface="Segoe UI Semibold" panose="020B0702040204020203" pitchFamily="34" charset="0"/>
              <a:cs typeface="Segoe UI Semibold" panose="020B0702040204020203" pitchFamily="34" charset="0"/>
            </a:endParaRPr>
          </a:p>
          <a:p>
            <a:pPr algn="justLow" rtl="1">
              <a:lnSpc>
                <a:spcPct val="100000"/>
              </a:lnSpc>
              <a:buFont typeface="Wingdings" panose="05000000000000000000" pitchFamily="2" charset="2"/>
              <a:buChar char="q"/>
            </a:pPr>
            <a:endParaRPr lang="en-US" sz="1300" dirty="0">
              <a:solidFill>
                <a:schemeClr val="tx1"/>
              </a:solidFill>
              <a:latin typeface="Segoe UI Semibold" panose="020B0702040204020203" pitchFamily="34" charset="0"/>
              <a:cs typeface="Segoe UI Semibold" panose="020B0702040204020203" pitchFamily="34" charset="0"/>
            </a:endParaRPr>
          </a:p>
          <a:p>
            <a:pPr lvl="0" algn="justLow" rtl="1">
              <a:lnSpc>
                <a:spcPct val="100000"/>
              </a:lnSpc>
            </a:pPr>
            <a:r>
              <a:rPr lang="ar-SA" sz="1600" b="1" dirty="0">
                <a:solidFill>
                  <a:schemeClr val="accent1"/>
                </a:solidFill>
                <a:latin typeface="Segoe UI Semibold" panose="020B0702040204020203" pitchFamily="34" charset="0"/>
                <a:cs typeface="Segoe UI Semibold" panose="020B0702040204020203" pitchFamily="34" charset="0"/>
              </a:rPr>
              <a:t>3- الزواحف  الليليـــة </a:t>
            </a:r>
            <a:r>
              <a:rPr lang="en-US" sz="1600" b="1" dirty="0">
                <a:solidFill>
                  <a:schemeClr val="accent1"/>
                </a:solidFill>
                <a:latin typeface="Segoe UI Semibold" panose="020B0702040204020203" pitchFamily="34" charset="0"/>
                <a:cs typeface="Segoe UI Semibold" panose="020B0702040204020203" pitchFamily="34" charset="0"/>
              </a:rPr>
              <a:t>Nocturnal lizards   </a:t>
            </a:r>
            <a:r>
              <a:rPr lang="ar-SA" sz="1600" b="1" dirty="0">
                <a:solidFill>
                  <a:schemeClr val="accent1"/>
                </a:solidFill>
                <a:latin typeface="Segoe UI Semibold" panose="020B0702040204020203" pitchFamily="34" charset="0"/>
                <a:cs typeface="Segoe UI Semibold" panose="020B0702040204020203" pitchFamily="34" charset="0"/>
              </a:rPr>
              <a:t> :</a:t>
            </a:r>
            <a:endParaRPr lang="en-US" sz="1600" b="1" dirty="0">
              <a:solidFill>
                <a:schemeClr val="accent1"/>
              </a:solidFill>
              <a:latin typeface="Segoe UI Semibold" panose="020B0702040204020203" pitchFamily="34" charset="0"/>
              <a:cs typeface="Segoe UI Semibold" panose="020B0702040204020203" pitchFamily="34" charset="0"/>
            </a:endParaRPr>
          </a:p>
          <a:p>
            <a:pPr algn="justLow" rtl="1">
              <a:lnSpc>
                <a:spcPct val="100000"/>
              </a:lnSpc>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هناك أنواع من السحالي تكون نشطه خلال فترة الليل مثل </a:t>
            </a:r>
            <a:r>
              <a:rPr lang="ar-SA" sz="1300" dirty="0" err="1">
                <a:solidFill>
                  <a:schemeClr val="tx1"/>
                </a:solidFill>
                <a:latin typeface="Segoe UI Semibold" panose="020B0702040204020203" pitchFamily="34" charset="0"/>
                <a:cs typeface="Segoe UI Semibold" panose="020B0702040204020203" pitchFamily="34" charset="0"/>
              </a:rPr>
              <a:t>الأبراص</a:t>
            </a:r>
            <a:r>
              <a:rPr lang="ar-SA" sz="1300" dirty="0">
                <a:solidFill>
                  <a:schemeClr val="tx1"/>
                </a:solidFill>
                <a:latin typeface="Segoe UI Semibold" panose="020B0702040204020203" pitchFamily="34" charset="0"/>
                <a:cs typeface="Segoe UI Semibold" panose="020B0702040204020203" pitchFamily="34" charset="0"/>
              </a:rPr>
              <a:t> </a:t>
            </a:r>
            <a:r>
              <a:rPr lang="en-US" sz="1300" dirty="0">
                <a:solidFill>
                  <a:schemeClr val="tx1"/>
                </a:solidFill>
                <a:latin typeface="Segoe UI Semibold" panose="020B0702040204020203" pitchFamily="34" charset="0"/>
                <a:cs typeface="Segoe UI Semibold" panose="020B0702040204020203" pitchFamily="34" charset="0"/>
              </a:rPr>
              <a:t>Geckos</a:t>
            </a:r>
            <a:r>
              <a:rPr lang="ar-SA" sz="1300" dirty="0">
                <a:solidFill>
                  <a:schemeClr val="tx1"/>
                </a:solidFill>
                <a:latin typeface="Segoe UI Semibold" panose="020B0702040204020203" pitchFamily="34" charset="0"/>
                <a:cs typeface="Segoe UI Semibold" panose="020B0702040204020203" pitchFamily="34" charset="0"/>
              </a:rPr>
              <a:t> وهذه السحالي تفقد خاصية التنظيم الحراري خلال الليل لذلك فأن درجة حرارتها تتبع درجة حرارة الهواء. و درجة الحرارة المفضلة (</a:t>
            </a:r>
            <a:r>
              <a:rPr lang="en-US" sz="1300" dirty="0">
                <a:solidFill>
                  <a:schemeClr val="tx1"/>
                </a:solidFill>
                <a:latin typeface="Segoe UI Semibold" panose="020B0702040204020203" pitchFamily="34" charset="0"/>
                <a:cs typeface="Segoe UI Semibold" panose="020B0702040204020203" pitchFamily="34" charset="0"/>
              </a:rPr>
              <a:t>(PBT</a:t>
            </a:r>
            <a:r>
              <a:rPr lang="ar-SA" sz="1300" dirty="0">
                <a:solidFill>
                  <a:schemeClr val="tx1"/>
                </a:solidFill>
                <a:latin typeface="Segoe UI Semibold" panose="020B0702040204020203" pitchFamily="34" charset="0"/>
                <a:cs typeface="Segoe UI Semibold" panose="020B0702040204020203" pitchFamily="34" charset="0"/>
              </a:rPr>
              <a:t> لمعظم أنواع </a:t>
            </a:r>
            <a:r>
              <a:rPr lang="ar-SA" sz="1300" dirty="0" err="1">
                <a:solidFill>
                  <a:schemeClr val="tx1"/>
                </a:solidFill>
                <a:latin typeface="Segoe UI Semibold" panose="020B0702040204020203" pitchFamily="34" charset="0"/>
                <a:cs typeface="Segoe UI Semibold" panose="020B0702040204020203" pitchFamily="34" charset="0"/>
              </a:rPr>
              <a:t>الأبراص</a:t>
            </a:r>
            <a:r>
              <a:rPr lang="ar-SA" sz="1300" dirty="0">
                <a:solidFill>
                  <a:schemeClr val="tx1"/>
                </a:solidFill>
                <a:latin typeface="Segoe UI Semibold" panose="020B0702040204020203" pitchFamily="34" charset="0"/>
                <a:cs typeface="Segoe UI Semibold" panose="020B0702040204020203" pitchFamily="34" charset="0"/>
              </a:rPr>
              <a:t> بين </a:t>
            </a:r>
            <a:r>
              <a:rPr lang="en-US" sz="1300" dirty="0">
                <a:solidFill>
                  <a:schemeClr val="tx1"/>
                </a:solidFill>
                <a:latin typeface="Segoe UI Semibold" panose="020B0702040204020203" pitchFamily="34" charset="0"/>
                <a:cs typeface="Segoe UI Semibold" panose="020B0702040204020203" pitchFamily="34" charset="0"/>
              </a:rPr>
              <a:t>20-25ºC</a:t>
            </a:r>
            <a:r>
              <a:rPr lang="ar-SA" sz="1300" dirty="0">
                <a:solidFill>
                  <a:schemeClr val="tx1"/>
                </a:solidFill>
                <a:latin typeface="Segoe UI Semibold" panose="020B0702040204020203" pitchFamily="34" charset="0"/>
                <a:cs typeface="Segoe UI Semibold" panose="020B0702040204020203" pitchFamily="34" charset="0"/>
              </a:rPr>
              <a:t> لذلك نجد أن معظمها يكون نشطاً خلال الساعات الأولى (3-4) بعد غروب الشمس.</a:t>
            </a:r>
            <a:endParaRPr lang="en-US" sz="1300" dirty="0">
              <a:solidFill>
                <a:schemeClr val="tx1"/>
              </a:solidFill>
              <a:latin typeface="Segoe UI Semibold" panose="020B0702040204020203" pitchFamily="34" charset="0"/>
              <a:cs typeface="Segoe UI Semibold" panose="020B0702040204020203" pitchFamily="34" charset="0"/>
            </a:endParaRPr>
          </a:p>
          <a:p>
            <a:pPr algn="justLow" rtl="1">
              <a:lnSpc>
                <a:spcPct val="100000"/>
              </a:lnSpc>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والعوامل التي تسيطر على سلوك السحالي الليلية قد يختلف باختلاف البيئة. في المناطق الاستوائية قد يلعب الضوء دوراً رئيسياً بينما في الأجواء الباردة تلعب درجة الحرارة دوراً كبيراً. ولكن هناك أنواع لا تتأثر لا في الضوء أو الحرارة وقد تكون هناك عوامل فسيولوجية في الحيوان هي التي تسيطر على سلوكه. </a:t>
            </a:r>
            <a:endParaRPr lang="en-US" sz="1300" dirty="0">
              <a:solidFill>
                <a:schemeClr val="tx1"/>
              </a:solidFill>
              <a:latin typeface="Segoe UI Semibold" panose="020B0702040204020203" pitchFamily="34" charset="0"/>
              <a:cs typeface="Segoe UI Semibold" panose="020B0702040204020203" pitchFamily="34" charset="0"/>
            </a:endParaRPr>
          </a:p>
          <a:p>
            <a:pPr algn="justLow" rtl="1">
              <a:lnSpc>
                <a:spcPct val="100000"/>
              </a:lnSpc>
              <a:buFont typeface="Wingdings" panose="05000000000000000000" pitchFamily="2" charset="2"/>
              <a:buChar char="q"/>
            </a:pPr>
            <a:endParaRPr lang="en-US" sz="1300" dirty="0">
              <a:solidFill>
                <a:schemeClr val="tx1"/>
              </a:solidFill>
              <a:latin typeface="Segoe UI Semibold" panose="020B0702040204020203" pitchFamily="34" charset="0"/>
              <a:cs typeface="Segoe UI Semibold" panose="020B0702040204020203" pitchFamily="34" charset="0"/>
            </a:endParaRPr>
          </a:p>
        </p:txBody>
      </p:sp>
      <p:sp>
        <p:nvSpPr>
          <p:cNvPr id="6" name="Rounded Rectangle 5"/>
          <p:cNvSpPr/>
          <p:nvPr/>
        </p:nvSpPr>
        <p:spPr>
          <a:xfrm>
            <a:off x="941487" y="1869743"/>
            <a:ext cx="10499473" cy="222458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ounded Rectangle 6"/>
          <p:cNvSpPr/>
          <p:nvPr/>
        </p:nvSpPr>
        <p:spPr>
          <a:xfrm>
            <a:off x="955342" y="4326339"/>
            <a:ext cx="10499473" cy="189704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1"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13855"/>
            <a:ext cx="2716696" cy="1007165"/>
          </a:xfrm>
          <a:prstGeom prst="rect">
            <a:avLst/>
          </a:prstGeom>
          <a:solidFill>
            <a:schemeClr val="bg2">
              <a:lumMod val="90000"/>
            </a:schemeClr>
          </a:solidFill>
        </p:spPr>
      </p:pic>
      <p:sp>
        <p:nvSpPr>
          <p:cNvPr id="12" name="Rectangle 11"/>
          <p:cNvSpPr/>
          <p:nvPr/>
        </p:nvSpPr>
        <p:spPr>
          <a:xfrm>
            <a:off x="27710" y="6442365"/>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3452330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2800" b="1" dirty="0">
                <a:solidFill>
                  <a:schemeClr val="accent1"/>
                </a:solidFill>
                <a:latin typeface="Segoe UI Semilight" panose="020B0402040204020203" pitchFamily="34" charset="0"/>
                <a:cs typeface="Segoe UI Semilight" panose="020B0402040204020203" pitchFamily="34" charset="0"/>
              </a:rPr>
              <a:t>أنماط التوزيع الجغرافي في الزواحف  </a:t>
            </a:r>
            <a:r>
              <a:rPr lang="en-US" sz="2800" b="1" dirty="0">
                <a:solidFill>
                  <a:schemeClr val="accent1"/>
                </a:solidFill>
                <a:latin typeface="Segoe UI Semilight" panose="020B0402040204020203" pitchFamily="34" charset="0"/>
                <a:cs typeface="Segoe UI Semilight" panose="020B0402040204020203" pitchFamily="34" charset="0"/>
              </a:rPr>
              <a:t>    </a:t>
            </a:r>
            <a:r>
              <a:rPr lang="ar-SA" sz="2800" b="1" dirty="0">
                <a:solidFill>
                  <a:schemeClr val="accent1"/>
                </a:solidFill>
                <a:latin typeface="Segoe UI Semilight" panose="020B0402040204020203" pitchFamily="34" charset="0"/>
                <a:cs typeface="Segoe UI Semilight" panose="020B0402040204020203" pitchFamily="34" charset="0"/>
              </a:rPr>
              <a:t>  </a:t>
            </a:r>
            <a:r>
              <a:rPr lang="en-US" sz="2800" b="1" dirty="0">
                <a:solidFill>
                  <a:schemeClr val="accent1"/>
                </a:solidFill>
                <a:latin typeface="Segoe UI Semilight" panose="020B0402040204020203" pitchFamily="34" charset="0"/>
                <a:cs typeface="Segoe UI Semilight" panose="020B0402040204020203" pitchFamily="34" charset="0"/>
              </a:rPr>
              <a:t>Patterns of Reptile Distribution</a:t>
            </a:r>
          </a:p>
        </p:txBody>
      </p:sp>
      <p:sp>
        <p:nvSpPr>
          <p:cNvPr id="9" name="Content Placeholder 8"/>
          <p:cNvSpPr>
            <a:spLocks noGrp="1"/>
          </p:cNvSpPr>
          <p:nvPr>
            <p:ph sz="half" idx="2"/>
          </p:nvPr>
        </p:nvSpPr>
        <p:spPr>
          <a:xfrm>
            <a:off x="6443602" y="2348643"/>
            <a:ext cx="4558145" cy="4323823"/>
          </a:xfrm>
        </p:spPr>
        <p:txBody>
          <a:bodyPr>
            <a:noAutofit/>
          </a:bodyPr>
          <a:lstStyle/>
          <a:p>
            <a:pPr algn="justLow" rtl="1">
              <a:lnSpc>
                <a:spcPct val="100000"/>
              </a:lnSpc>
              <a:spcBef>
                <a:spcPts val="600"/>
              </a:spcBef>
            </a:pPr>
            <a:r>
              <a:rPr lang="ar-SA" sz="1600" b="1" dirty="0">
                <a:solidFill>
                  <a:schemeClr val="accent1"/>
                </a:solidFill>
                <a:latin typeface="Segoe UI Semibold" panose="020B0702040204020203" pitchFamily="34" charset="0"/>
                <a:cs typeface="Segoe UI Semibold" panose="020B0702040204020203" pitchFamily="34" charset="0"/>
              </a:rPr>
              <a:t>العوامل الخارجيــة </a:t>
            </a:r>
            <a:r>
              <a:rPr lang="en-US" sz="1600" b="1" dirty="0">
                <a:solidFill>
                  <a:schemeClr val="accent1"/>
                </a:solidFill>
                <a:latin typeface="Segoe UI Semibold" panose="020B0702040204020203" pitchFamily="34" charset="0"/>
                <a:cs typeface="Segoe UI Semibold" panose="020B0702040204020203" pitchFamily="34" charset="0"/>
              </a:rPr>
              <a:t>Extrinsic  factors </a:t>
            </a:r>
            <a:r>
              <a:rPr lang="ar-SA" sz="1600" b="1" dirty="0">
                <a:solidFill>
                  <a:schemeClr val="accent1"/>
                </a:solidFill>
                <a:latin typeface="Segoe UI Semibold" panose="020B0702040204020203" pitchFamily="34" charset="0"/>
                <a:cs typeface="Segoe UI Semibold" panose="020B0702040204020203" pitchFamily="34" charset="0"/>
              </a:rPr>
              <a:t> :</a:t>
            </a:r>
            <a:endParaRPr lang="en-US" sz="1600" b="1" dirty="0">
              <a:solidFill>
                <a:schemeClr val="accent1"/>
              </a:solidFill>
              <a:latin typeface="Segoe UI Semibold" panose="020B0702040204020203" pitchFamily="34" charset="0"/>
              <a:cs typeface="Segoe UI Semibold" panose="020B0702040204020203" pitchFamily="34" charset="0"/>
            </a:endParaRPr>
          </a:p>
          <a:p>
            <a:pPr algn="justLow" rtl="1">
              <a:lnSpc>
                <a:spcPct val="100000"/>
              </a:lnSpc>
              <a:spcBef>
                <a:spcPts val="600"/>
              </a:spcBef>
              <a:buFont typeface="Wingdings" panose="05000000000000000000" pitchFamily="2" charset="2"/>
              <a:buChar char="q"/>
            </a:pPr>
            <a:r>
              <a:rPr lang="ar-SA" sz="1400" dirty="0">
                <a:latin typeface="Segoe UI Semibold" panose="020B0702040204020203" pitchFamily="34" charset="0"/>
                <a:cs typeface="Segoe UI Semibold" panose="020B0702040204020203" pitchFamily="34" charset="0"/>
              </a:rPr>
              <a:t>لا </a:t>
            </a:r>
            <a:r>
              <a:rPr lang="ar-SA" sz="1150" dirty="0">
                <a:solidFill>
                  <a:schemeClr val="tx1"/>
                </a:solidFill>
                <a:latin typeface="Segoe UI Semibold" panose="020B0702040204020203" pitchFamily="34" charset="0"/>
                <a:cs typeface="Segoe UI Semibold" panose="020B0702040204020203" pitchFamily="34" charset="0"/>
              </a:rPr>
              <a:t>بد للبيئة التي يعيش فيها الحيوان أن تكون ملائمة وصالحة لحياة أي طور من أطوار حياة الحيوان، لأنه لو حدث أن البيئة غير مناسبة لأحد الأطوار فإنه حياة هذا النوع سوف تنعدم.</a:t>
            </a:r>
            <a:endParaRPr lang="en-US" sz="1150" dirty="0">
              <a:solidFill>
                <a:schemeClr val="tx1"/>
              </a:solidFill>
              <a:latin typeface="Segoe UI Semibold" panose="020B0702040204020203" pitchFamily="34" charset="0"/>
              <a:cs typeface="Segoe UI Semibold" panose="020B0702040204020203" pitchFamily="34" charset="0"/>
            </a:endParaRPr>
          </a:p>
          <a:p>
            <a:pPr algn="justLow" rtl="1">
              <a:lnSpc>
                <a:spcPct val="100000"/>
              </a:lnSpc>
              <a:spcBef>
                <a:spcPts val="600"/>
              </a:spcBef>
              <a:buFont typeface="Wingdings" panose="05000000000000000000" pitchFamily="2" charset="2"/>
              <a:buChar char="q"/>
            </a:pPr>
            <a:r>
              <a:rPr lang="ar-SA" sz="1150" dirty="0">
                <a:solidFill>
                  <a:schemeClr val="tx1"/>
                </a:solidFill>
                <a:latin typeface="Segoe UI Semibold" panose="020B0702040204020203" pitchFamily="34" charset="0"/>
                <a:cs typeface="Segoe UI Semibold" panose="020B0702040204020203" pitchFamily="34" charset="0"/>
              </a:rPr>
              <a:t>وأنه لمن المعروف أن درجة الحرارة هي عامل أساسي في حياة الزواحف فكلما ابتعدنا عن خط الاستواء نجد أن عدد أنواع الزواحف يقل.  كذلك فقدان الماء يلعب دوراً كبيراً في عملية التوازن الفسيولوجي في جسم الزواحف.</a:t>
            </a:r>
            <a:endParaRPr lang="en-US" sz="1150" dirty="0">
              <a:solidFill>
                <a:schemeClr val="tx1"/>
              </a:solidFill>
              <a:latin typeface="Segoe UI Semibold" panose="020B0702040204020203" pitchFamily="34" charset="0"/>
              <a:cs typeface="Segoe UI Semibold" panose="020B0702040204020203" pitchFamily="34" charset="0"/>
            </a:endParaRPr>
          </a:p>
          <a:p>
            <a:pPr algn="justLow" rtl="1">
              <a:lnSpc>
                <a:spcPct val="100000"/>
              </a:lnSpc>
              <a:spcBef>
                <a:spcPts val="600"/>
              </a:spcBef>
              <a:buFont typeface="Wingdings" panose="05000000000000000000" pitchFamily="2" charset="2"/>
              <a:buChar char="q"/>
            </a:pPr>
            <a:r>
              <a:rPr lang="ar-SA" sz="1150" dirty="0">
                <a:solidFill>
                  <a:schemeClr val="tx1"/>
                </a:solidFill>
                <a:latin typeface="Segoe UI Semibold" panose="020B0702040204020203" pitchFamily="34" charset="0"/>
                <a:cs typeface="Segoe UI Semibold" panose="020B0702040204020203" pitchFamily="34" charset="0"/>
              </a:rPr>
              <a:t>أن مناسبة البيئة وصلاحيتها لحياة الحيوان لا تتوقف على العوامل البيئية فقط (مثل درجة الحرارة والضوء والرطوبة .. الخ). ولكن تتعداها إلى مسببات أخرى مثل التوازن بين الحيوانات المفترسة </a:t>
            </a:r>
            <a:r>
              <a:rPr lang="en-US" sz="1150" dirty="0">
                <a:solidFill>
                  <a:schemeClr val="tx1"/>
                </a:solidFill>
                <a:latin typeface="Segoe UI Semibold" panose="020B0702040204020203" pitchFamily="34" charset="0"/>
                <a:cs typeface="Segoe UI Semibold" panose="020B0702040204020203" pitchFamily="34" charset="0"/>
              </a:rPr>
              <a:t>Predators</a:t>
            </a:r>
            <a:r>
              <a:rPr lang="ar-SA" sz="1150" dirty="0">
                <a:solidFill>
                  <a:schemeClr val="tx1"/>
                </a:solidFill>
                <a:latin typeface="Segoe UI Semibold" panose="020B0702040204020203" pitchFamily="34" charset="0"/>
                <a:cs typeface="Segoe UI Semibold" panose="020B0702040204020203" pitchFamily="34" charset="0"/>
              </a:rPr>
              <a:t> وبين الفرائس </a:t>
            </a:r>
            <a:r>
              <a:rPr lang="en-US" sz="1150" dirty="0">
                <a:solidFill>
                  <a:schemeClr val="tx1"/>
                </a:solidFill>
                <a:latin typeface="Segoe UI Semibold" panose="020B0702040204020203" pitchFamily="34" charset="0"/>
                <a:cs typeface="Segoe UI Semibold" panose="020B0702040204020203" pitchFamily="34" charset="0"/>
              </a:rPr>
              <a:t>Prey</a:t>
            </a:r>
            <a:r>
              <a:rPr lang="ar-SA" sz="1150" dirty="0">
                <a:solidFill>
                  <a:schemeClr val="tx1"/>
                </a:solidFill>
                <a:latin typeface="Segoe UI Semibold" panose="020B0702040204020203" pitchFamily="34" charset="0"/>
                <a:cs typeface="Segoe UI Semibold" panose="020B0702040204020203" pitchFamily="34" charset="0"/>
              </a:rPr>
              <a:t> كذلك العائل والطفيل.</a:t>
            </a:r>
            <a:endParaRPr lang="en-US" sz="1150" dirty="0">
              <a:solidFill>
                <a:schemeClr val="tx1"/>
              </a:solidFill>
              <a:latin typeface="Segoe UI Semibold" panose="020B0702040204020203" pitchFamily="34" charset="0"/>
              <a:cs typeface="Segoe UI Semibold" panose="020B0702040204020203" pitchFamily="34" charset="0"/>
            </a:endParaRPr>
          </a:p>
          <a:p>
            <a:pPr algn="justLow" rtl="1">
              <a:lnSpc>
                <a:spcPct val="100000"/>
              </a:lnSpc>
              <a:spcBef>
                <a:spcPts val="600"/>
              </a:spcBef>
              <a:buFont typeface="Wingdings" panose="05000000000000000000" pitchFamily="2" charset="2"/>
              <a:buChar char="q"/>
            </a:pPr>
            <a:r>
              <a:rPr lang="ar-SA" sz="1150" dirty="0">
                <a:solidFill>
                  <a:schemeClr val="tx1"/>
                </a:solidFill>
                <a:latin typeface="Segoe UI Semibold" panose="020B0702040204020203" pitchFamily="34" charset="0"/>
                <a:cs typeface="Segoe UI Semibold" panose="020B0702040204020203" pitchFamily="34" charset="0"/>
              </a:rPr>
              <a:t>بالإضافة إلى العوامل المناخية </a:t>
            </a:r>
            <a:r>
              <a:rPr lang="en-US" sz="1150" dirty="0">
                <a:solidFill>
                  <a:schemeClr val="tx1"/>
                </a:solidFill>
                <a:latin typeface="Segoe UI Semibold" panose="020B0702040204020203" pitchFamily="34" charset="0"/>
                <a:cs typeface="Segoe UI Semibold" panose="020B0702040204020203" pitchFamily="34" charset="0"/>
              </a:rPr>
              <a:t>climatic factors</a:t>
            </a:r>
            <a:r>
              <a:rPr lang="ar-SA" sz="1150" dirty="0">
                <a:solidFill>
                  <a:schemeClr val="tx1"/>
                </a:solidFill>
                <a:latin typeface="Segoe UI Semibold" panose="020B0702040204020203" pitchFamily="34" charset="0"/>
                <a:cs typeface="Segoe UI Semibold" panose="020B0702040204020203" pitchFamily="34" charset="0"/>
              </a:rPr>
              <a:t> هناك العوامل البيولوجية فقد تكون أنواع من الغذاء تصبح في متناول الحيوانات، أيضا ظهور بعض الأعداء في المنطقة التي يتواجد بها الحيوان. وقد يكون هناك ظهور بعض المنافسين للحيوان في بيئته الأصلية حيث ينافسه على الغذاء وعلى مواطن التزاوج.</a:t>
            </a:r>
            <a:endParaRPr lang="en-US" sz="1150" dirty="0">
              <a:solidFill>
                <a:schemeClr val="tx1"/>
              </a:solidFill>
              <a:latin typeface="Segoe UI Semibold" panose="020B0702040204020203" pitchFamily="34" charset="0"/>
              <a:cs typeface="Segoe UI Semibold" panose="020B0702040204020203" pitchFamily="34" charset="0"/>
            </a:endParaRPr>
          </a:p>
          <a:p>
            <a:pPr algn="justLow" rtl="1">
              <a:lnSpc>
                <a:spcPct val="100000"/>
              </a:lnSpc>
              <a:spcBef>
                <a:spcPts val="600"/>
              </a:spcBef>
              <a:buFont typeface="Wingdings" panose="05000000000000000000" pitchFamily="2" charset="2"/>
              <a:buChar char="q"/>
            </a:pPr>
            <a:r>
              <a:rPr lang="ar-SA" sz="1150" dirty="0">
                <a:solidFill>
                  <a:schemeClr val="tx1"/>
                </a:solidFill>
                <a:latin typeface="Segoe UI Semibold" panose="020B0702040204020203" pitchFamily="34" charset="0"/>
                <a:cs typeface="Segoe UI Semibold" panose="020B0702040204020203" pitchFamily="34" charset="0"/>
              </a:rPr>
              <a:t>كذلك إنشاء الطرق البرية السريعة </a:t>
            </a:r>
            <a:r>
              <a:rPr lang="en-US" sz="1150" dirty="0">
                <a:solidFill>
                  <a:schemeClr val="tx1"/>
                </a:solidFill>
                <a:latin typeface="Segoe UI Semibold" panose="020B0702040204020203" pitchFamily="34" charset="0"/>
                <a:cs typeface="Segoe UI Semibold" panose="020B0702040204020203" pitchFamily="34" charset="0"/>
              </a:rPr>
              <a:t>Highways</a:t>
            </a:r>
            <a:r>
              <a:rPr lang="ar-SA" sz="1150" dirty="0">
                <a:solidFill>
                  <a:schemeClr val="tx1"/>
                </a:solidFill>
                <a:latin typeface="Segoe UI Semibold" panose="020B0702040204020203" pitchFamily="34" charset="0"/>
                <a:cs typeface="Segoe UI Semibold" panose="020B0702040204020203" pitchFamily="34" charset="0"/>
              </a:rPr>
              <a:t> قد تفصل بين أنواع الحيوانات وقد تكون موانع لأنواع أخرى من أن تصل إلى بيئاتها المفضلة.</a:t>
            </a:r>
            <a:endParaRPr lang="en-US" sz="1150" dirty="0">
              <a:solidFill>
                <a:schemeClr val="tx1"/>
              </a:solidFill>
              <a:latin typeface="Segoe UI Semibold" panose="020B0702040204020203" pitchFamily="34" charset="0"/>
              <a:cs typeface="Segoe UI Semibold" panose="020B0702040204020203" pitchFamily="34" charset="0"/>
            </a:endParaRPr>
          </a:p>
          <a:p>
            <a:pPr algn="justLow" rtl="1">
              <a:lnSpc>
                <a:spcPct val="100000"/>
              </a:lnSpc>
              <a:spcBef>
                <a:spcPts val="600"/>
              </a:spcBef>
              <a:buFont typeface="Wingdings" panose="05000000000000000000" pitchFamily="2" charset="2"/>
              <a:buChar char="q"/>
            </a:pPr>
            <a:endParaRPr lang="en-US" sz="1150" dirty="0">
              <a:solidFill>
                <a:schemeClr val="tx1"/>
              </a:solidFill>
              <a:latin typeface="Segoe UI Semibold" panose="020B0702040204020203" pitchFamily="34" charset="0"/>
              <a:cs typeface="Segoe UI Semibold" panose="020B0702040204020203" pitchFamily="34" charset="0"/>
            </a:endParaRPr>
          </a:p>
        </p:txBody>
      </p:sp>
      <p:sp>
        <p:nvSpPr>
          <p:cNvPr id="6" name="Rounded Rectangle 5"/>
          <p:cNvSpPr/>
          <p:nvPr/>
        </p:nvSpPr>
        <p:spPr>
          <a:xfrm>
            <a:off x="6276109" y="2189018"/>
            <a:ext cx="4973784" cy="408709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Rectangle 2"/>
          <p:cNvSpPr/>
          <p:nvPr/>
        </p:nvSpPr>
        <p:spPr>
          <a:xfrm>
            <a:off x="3810000" y="1789653"/>
            <a:ext cx="7453746" cy="338554"/>
          </a:xfrm>
          <a:prstGeom prst="rect">
            <a:avLst/>
          </a:prstGeom>
        </p:spPr>
        <p:txBody>
          <a:bodyPr wrap="square">
            <a:spAutoFit/>
          </a:bodyPr>
          <a:lstStyle/>
          <a:p>
            <a:pPr algn="justLow" rtl="1">
              <a:buClr>
                <a:schemeClr val="accent1"/>
              </a:buClr>
              <a:buFont typeface="Wingdings" panose="05000000000000000000" pitchFamily="2" charset="2"/>
              <a:buChar char="Ø"/>
            </a:pPr>
            <a:r>
              <a:rPr lang="ar-SA" sz="1600" b="1" dirty="0">
                <a:latin typeface="Segoe UI Semibold" panose="020B0702040204020203" pitchFamily="34" charset="0"/>
                <a:cs typeface="Segoe UI Semibold" panose="020B0702040204020203" pitchFamily="34" charset="0"/>
              </a:rPr>
              <a:t>إن توزيع أي مجموعة حيوانية هو نتيجة لتأثير عاملين مهمين هما:</a:t>
            </a:r>
            <a:endParaRPr lang="en-US" sz="1600" b="1" dirty="0">
              <a:latin typeface="Segoe UI Semibold" panose="020B0702040204020203" pitchFamily="34" charset="0"/>
              <a:cs typeface="Segoe UI Semibold" panose="020B0702040204020203" pitchFamily="34" charset="0"/>
            </a:endParaRPr>
          </a:p>
        </p:txBody>
      </p:sp>
      <p:sp>
        <p:nvSpPr>
          <p:cNvPr id="7" name="Content Placeholder 8"/>
          <p:cNvSpPr>
            <a:spLocks noGrp="1"/>
          </p:cNvSpPr>
          <p:nvPr>
            <p:ph sz="half" idx="2"/>
          </p:nvPr>
        </p:nvSpPr>
        <p:spPr>
          <a:xfrm>
            <a:off x="1260764" y="2367922"/>
            <a:ext cx="4542240" cy="4323823"/>
          </a:xfrm>
        </p:spPr>
        <p:txBody>
          <a:bodyPr>
            <a:noAutofit/>
          </a:bodyPr>
          <a:lstStyle/>
          <a:p>
            <a:pPr algn="justLow" rtl="1">
              <a:lnSpc>
                <a:spcPct val="100000"/>
              </a:lnSpc>
            </a:pPr>
            <a:r>
              <a:rPr lang="ar-SA" sz="1600" b="1" dirty="0">
                <a:solidFill>
                  <a:schemeClr val="accent1"/>
                </a:solidFill>
                <a:latin typeface="Segoe UI Semibold" panose="020B0702040204020203" pitchFamily="34" charset="0"/>
                <a:cs typeface="Segoe UI Semibold" panose="020B0702040204020203" pitchFamily="34" charset="0"/>
              </a:rPr>
              <a:t>العوامل الداخليــة </a:t>
            </a:r>
            <a:r>
              <a:rPr lang="en-US" sz="1600" b="1" dirty="0">
                <a:solidFill>
                  <a:schemeClr val="accent1"/>
                </a:solidFill>
                <a:latin typeface="Segoe UI Semibold" panose="020B0702040204020203" pitchFamily="34" charset="0"/>
                <a:cs typeface="Segoe UI Semibold" panose="020B0702040204020203" pitchFamily="34" charset="0"/>
              </a:rPr>
              <a:t>Intrinsic factors </a:t>
            </a:r>
            <a:r>
              <a:rPr lang="ar-SA" sz="1600" b="1" dirty="0">
                <a:solidFill>
                  <a:schemeClr val="accent1"/>
                </a:solidFill>
                <a:latin typeface="Segoe UI Semibold" panose="020B0702040204020203" pitchFamily="34" charset="0"/>
                <a:cs typeface="Segoe UI Semibold" panose="020B0702040204020203" pitchFamily="34" charset="0"/>
              </a:rPr>
              <a:t> :</a:t>
            </a:r>
            <a:endParaRPr lang="en-US" sz="1600" b="1" dirty="0">
              <a:solidFill>
                <a:schemeClr val="accent1"/>
              </a:solidFill>
              <a:latin typeface="Segoe UI Semibold" panose="020B0702040204020203" pitchFamily="34" charset="0"/>
              <a:cs typeface="Segoe UI Semibold" panose="020B0702040204020203" pitchFamily="34" charset="0"/>
            </a:endParaRPr>
          </a:p>
          <a:p>
            <a:pPr algn="justLow" rtl="1">
              <a:lnSpc>
                <a:spcPct val="100000"/>
              </a:lnSpc>
              <a:buFont typeface="Wingdings" panose="05000000000000000000" pitchFamily="2" charset="2"/>
              <a:buChar char="q"/>
            </a:pPr>
            <a:r>
              <a:rPr lang="ar-SA" sz="1150" dirty="0">
                <a:solidFill>
                  <a:schemeClr val="tx1"/>
                </a:solidFill>
                <a:latin typeface="Segoe UI Semibold" panose="020B0702040204020203" pitchFamily="34" charset="0"/>
                <a:cs typeface="Segoe UI Semibold" panose="020B0702040204020203" pitchFamily="34" charset="0"/>
              </a:rPr>
              <a:t>يلاحظ أنه حتى في الأنواع ذات العلاقة الكبيرة مع بعضها البعض توجد اختلافات فسيولوجية بينها. فهناك أنواع ذات قدرة كبيرة على التكيف في العوامل المختلفة للبيئة وهناك أنواع أخرى تكيفها يكون محدوداً ببيئة معينة.</a:t>
            </a:r>
            <a:endParaRPr lang="en-US" sz="1150" dirty="0">
              <a:solidFill>
                <a:schemeClr val="tx1"/>
              </a:solidFill>
              <a:latin typeface="Segoe UI Semibold" panose="020B0702040204020203" pitchFamily="34" charset="0"/>
              <a:cs typeface="Segoe UI Semibold" panose="020B0702040204020203" pitchFamily="34" charset="0"/>
            </a:endParaRPr>
          </a:p>
          <a:p>
            <a:pPr algn="justLow" rtl="1">
              <a:lnSpc>
                <a:spcPct val="100000"/>
              </a:lnSpc>
              <a:buFont typeface="Wingdings" panose="05000000000000000000" pitchFamily="2" charset="2"/>
              <a:buChar char="q"/>
            </a:pPr>
            <a:r>
              <a:rPr lang="ar-SA" sz="1150" dirty="0">
                <a:solidFill>
                  <a:schemeClr val="tx1"/>
                </a:solidFill>
                <a:latin typeface="Segoe UI Semibold" panose="020B0702040204020203" pitchFamily="34" charset="0"/>
                <a:cs typeface="Segoe UI Semibold" panose="020B0702040204020203" pitchFamily="34" charset="0"/>
              </a:rPr>
              <a:t>قد يلعب مكان وزمان ظهور نوع معين من الحيوانات في بيئة معينة على توزيعها الجغرافي. فإذا كان هناك عائق في هذه المنطقة التي ظهر فيها النوع الجديد نجد أن احتمالية انتشار هذا النوع قليلة جداً حتى ولو كانت الظروف البيئية مناسبة لهذا النوع. </a:t>
            </a:r>
            <a:endParaRPr lang="en-US" sz="1150" dirty="0">
              <a:solidFill>
                <a:schemeClr val="tx1"/>
              </a:solidFill>
              <a:latin typeface="Segoe UI Semibold" panose="020B0702040204020203" pitchFamily="34" charset="0"/>
              <a:cs typeface="Segoe UI Semibold" panose="020B0702040204020203" pitchFamily="34" charset="0"/>
            </a:endParaRPr>
          </a:p>
          <a:p>
            <a:pPr algn="justLow" rtl="1">
              <a:lnSpc>
                <a:spcPct val="100000"/>
              </a:lnSpc>
              <a:buFont typeface="Wingdings" panose="05000000000000000000" pitchFamily="2" charset="2"/>
              <a:buChar char="q"/>
            </a:pPr>
            <a:r>
              <a:rPr lang="ar-SA" sz="1150" dirty="0">
                <a:solidFill>
                  <a:schemeClr val="tx1"/>
                </a:solidFill>
                <a:latin typeface="Segoe UI Semibold" panose="020B0702040204020203" pitchFamily="34" charset="0"/>
                <a:cs typeface="Segoe UI Semibold" panose="020B0702040204020203" pitchFamily="34" charset="0"/>
              </a:rPr>
              <a:t>إذا كان النوع جديداً على المنطقة فأنه يحتاج إلى وقت طويل حتى ينتشر فيها. فإذا كان هذا النوع قابل على إنتاج أفراد كثيرة فإنه سوف ينتشر أكثر من ذلك النوع الذي لا ينتج أفراد كثيرة.</a:t>
            </a:r>
            <a:endParaRPr lang="en-US" sz="1150" dirty="0">
              <a:solidFill>
                <a:schemeClr val="tx1"/>
              </a:solidFill>
              <a:latin typeface="Segoe UI Semibold" panose="020B0702040204020203" pitchFamily="34" charset="0"/>
              <a:cs typeface="Segoe UI Semibold" panose="020B0702040204020203" pitchFamily="34" charset="0"/>
            </a:endParaRPr>
          </a:p>
          <a:p>
            <a:pPr lvl="1" algn="justLow" rtl="1">
              <a:lnSpc>
                <a:spcPct val="100000"/>
              </a:lnSpc>
              <a:buFont typeface="Wingdings" panose="05000000000000000000" pitchFamily="2" charset="2"/>
              <a:buChar char="§"/>
            </a:pPr>
            <a:r>
              <a:rPr lang="en-US" sz="1150" dirty="0" err="1">
                <a:solidFill>
                  <a:schemeClr val="tx1"/>
                </a:solidFill>
                <a:latin typeface="Segoe UI Semibold" panose="020B0702040204020203" pitchFamily="34" charset="0"/>
                <a:cs typeface="Segoe UI Semibold" panose="020B0702040204020203" pitchFamily="34" charset="0"/>
              </a:rPr>
              <a:t>Vagility</a:t>
            </a:r>
            <a:r>
              <a:rPr lang="ar-SA" sz="1150" dirty="0">
                <a:solidFill>
                  <a:schemeClr val="tx1"/>
                </a:solidFill>
                <a:latin typeface="Segoe UI Semibold" panose="020B0702040204020203" pitchFamily="34" charset="0"/>
                <a:cs typeface="Segoe UI Semibold" panose="020B0702040204020203" pitchFamily="34" charset="0"/>
              </a:rPr>
              <a:t> (قوة الحركة) لها أثر كبير في انتشار الأنواع.</a:t>
            </a:r>
            <a:endParaRPr lang="en-US" sz="1150" dirty="0">
              <a:solidFill>
                <a:schemeClr val="tx1"/>
              </a:solidFill>
              <a:latin typeface="Segoe UI Semibold" panose="020B0702040204020203" pitchFamily="34" charset="0"/>
              <a:cs typeface="Segoe UI Semibold" panose="020B0702040204020203" pitchFamily="34" charset="0"/>
            </a:endParaRPr>
          </a:p>
          <a:p>
            <a:pPr lvl="1" algn="justLow" rtl="1">
              <a:lnSpc>
                <a:spcPct val="100000"/>
              </a:lnSpc>
              <a:buFont typeface="Wingdings" panose="05000000000000000000" pitchFamily="2" charset="2"/>
              <a:buChar char="§"/>
            </a:pPr>
            <a:r>
              <a:rPr lang="en-US" sz="1150" dirty="0">
                <a:solidFill>
                  <a:schemeClr val="tx1"/>
                </a:solidFill>
                <a:latin typeface="Segoe UI Semibold" panose="020B0702040204020203" pitchFamily="34" charset="0"/>
                <a:cs typeface="Segoe UI Semibold" panose="020B0702040204020203" pitchFamily="34" charset="0"/>
              </a:rPr>
              <a:t>Genetic plasticity</a:t>
            </a:r>
            <a:r>
              <a:rPr lang="ar-SA" sz="1150" dirty="0">
                <a:solidFill>
                  <a:schemeClr val="tx1"/>
                </a:solidFill>
                <a:latin typeface="Segoe UI Semibold" panose="020B0702040204020203" pitchFamily="34" charset="0"/>
                <a:cs typeface="Segoe UI Semibold" panose="020B0702040204020203" pitchFamily="34" charset="0"/>
              </a:rPr>
              <a:t> (المرونة الوراثية) : إذا كان النوع قادر على التكيف في البيئات الجديدة أو فيما إذا كانت تستطيع التكيف مع ظروف جديدة قد تطرأ على البيئة.</a:t>
            </a:r>
            <a:endParaRPr lang="en-US" sz="1150" dirty="0">
              <a:solidFill>
                <a:schemeClr val="tx1"/>
              </a:solidFill>
              <a:latin typeface="Segoe UI Semibold" panose="020B0702040204020203" pitchFamily="34" charset="0"/>
              <a:cs typeface="Segoe UI Semibold" panose="020B0702040204020203" pitchFamily="34" charset="0"/>
            </a:endParaRPr>
          </a:p>
          <a:p>
            <a:pPr algn="justLow" rtl="1">
              <a:lnSpc>
                <a:spcPct val="100000"/>
              </a:lnSpc>
              <a:buFont typeface="Wingdings" panose="05000000000000000000" pitchFamily="2" charset="2"/>
              <a:buChar char="q"/>
            </a:pPr>
            <a:endParaRPr lang="en-US" sz="1100" dirty="0">
              <a:latin typeface="Segoe UI Semibold" panose="020B0702040204020203" pitchFamily="34" charset="0"/>
              <a:cs typeface="Segoe UI Semibold" panose="020B0702040204020203" pitchFamily="34" charset="0"/>
            </a:endParaRPr>
          </a:p>
        </p:txBody>
      </p:sp>
      <p:sp>
        <p:nvSpPr>
          <p:cNvPr id="8" name="Rounded Rectangle 7"/>
          <p:cNvSpPr/>
          <p:nvPr/>
        </p:nvSpPr>
        <p:spPr>
          <a:xfrm>
            <a:off x="1025236" y="2189019"/>
            <a:ext cx="4973784" cy="408709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2"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13855"/>
            <a:ext cx="2716696" cy="1007165"/>
          </a:xfrm>
          <a:prstGeom prst="rect">
            <a:avLst/>
          </a:prstGeom>
          <a:solidFill>
            <a:schemeClr val="bg2">
              <a:lumMod val="90000"/>
            </a:schemeClr>
          </a:solidFill>
        </p:spPr>
      </p:pic>
      <p:sp>
        <p:nvSpPr>
          <p:cNvPr id="13" name="Rectangle 12"/>
          <p:cNvSpPr/>
          <p:nvPr/>
        </p:nvSpPr>
        <p:spPr>
          <a:xfrm>
            <a:off x="27710" y="6442365"/>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2152867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الزواحف والانسان                                 </a:t>
            </a:r>
            <a:r>
              <a:rPr lang="en-US" sz="3600" b="1" dirty="0">
                <a:solidFill>
                  <a:schemeClr val="accent1"/>
                </a:solidFill>
                <a:latin typeface="Segoe UI Semilight" panose="020B0402040204020203" pitchFamily="34" charset="0"/>
                <a:cs typeface="Segoe UI Semilight" panose="020B0402040204020203" pitchFamily="34" charset="0"/>
              </a:rPr>
              <a:t>Man &amp; Reptiles</a:t>
            </a:r>
          </a:p>
        </p:txBody>
      </p:sp>
      <p:sp>
        <p:nvSpPr>
          <p:cNvPr id="9" name="Content Placeholder 8"/>
          <p:cNvSpPr>
            <a:spLocks noGrp="1"/>
          </p:cNvSpPr>
          <p:nvPr>
            <p:ph sz="half" idx="2"/>
          </p:nvPr>
        </p:nvSpPr>
        <p:spPr>
          <a:xfrm>
            <a:off x="6134100" y="2528760"/>
            <a:ext cx="4961342" cy="3872045"/>
          </a:xfrm>
        </p:spPr>
        <p:txBody>
          <a:bodyPr>
            <a:noAutofit/>
          </a:bodyPr>
          <a:lstStyle/>
          <a:p>
            <a:pPr marL="0" indent="0" algn="justLow" rtl="1">
              <a:buNone/>
            </a:pPr>
            <a:r>
              <a:rPr lang="ar-SA" sz="1600" b="1" dirty="0">
                <a:solidFill>
                  <a:schemeClr val="accent1"/>
                </a:solidFill>
                <a:latin typeface="Segoe UI Semibold" panose="020B0702040204020203" pitchFamily="34" charset="0"/>
                <a:cs typeface="Segoe UI Semibold" panose="020B0702040204020203" pitchFamily="34" charset="0"/>
              </a:rPr>
              <a:t>الزواحف كغذاء وكساء </a:t>
            </a:r>
            <a:r>
              <a:rPr lang="en-US" sz="1600" b="1" dirty="0">
                <a:solidFill>
                  <a:schemeClr val="accent1"/>
                </a:solidFill>
                <a:latin typeface="Segoe UI Semibold" panose="020B0702040204020203" pitchFamily="34" charset="0"/>
                <a:cs typeface="Segoe UI Semibold" panose="020B0702040204020203" pitchFamily="34" charset="0"/>
              </a:rPr>
              <a:t>Reptiles as resources</a:t>
            </a:r>
            <a:r>
              <a:rPr lang="ar-SA" sz="1600" b="1" dirty="0">
                <a:solidFill>
                  <a:schemeClr val="accent1"/>
                </a:solidFill>
                <a:latin typeface="Segoe UI Semibold" panose="020B0702040204020203" pitchFamily="34" charset="0"/>
                <a:cs typeface="Segoe UI Semibold" panose="020B0702040204020203" pitchFamily="34" charset="0"/>
              </a:rPr>
              <a:t>:</a:t>
            </a:r>
            <a:endParaRPr lang="en-US" sz="1600" b="1" dirty="0">
              <a:solidFill>
                <a:schemeClr val="accent1"/>
              </a:solidFill>
              <a:latin typeface="Segoe UI Semibold" panose="020B0702040204020203" pitchFamily="34" charset="0"/>
              <a:cs typeface="Segoe UI Semibold" panose="020B0702040204020203" pitchFamily="34" charset="0"/>
            </a:endParaRPr>
          </a:p>
          <a:p>
            <a:pPr algn="justLow" rtl="1">
              <a:buFont typeface="Wingdings" panose="05000000000000000000" pitchFamily="2" charset="2"/>
              <a:buChar char="q"/>
            </a:pPr>
            <a:r>
              <a:rPr lang="ar-SA" sz="1200" dirty="0">
                <a:solidFill>
                  <a:schemeClr val="tx1"/>
                </a:solidFill>
                <a:latin typeface="Segoe UI Semibold" panose="020B0702040204020203" pitchFamily="34" charset="0"/>
                <a:cs typeface="Segoe UI Semibold" panose="020B0702040204020203" pitchFamily="34" charset="0"/>
              </a:rPr>
              <a:t>لقد استخدمت الزواحف كغذاء للإنسان كما استخدمت جلودها. تأكل بعض القبائل في الأقاليم الاستوائية لحوم السحالي والثعابين، كما يعتبر لحم الثعبان من الأطباق الفاخرة في اليابان وأمريكا الشمالية.</a:t>
            </a:r>
            <a:endParaRPr lang="en-US" sz="1200" dirty="0">
              <a:solidFill>
                <a:schemeClr val="tx1"/>
              </a:solidFill>
              <a:latin typeface="Segoe UI Semibold" panose="020B0702040204020203" pitchFamily="34" charset="0"/>
              <a:cs typeface="Segoe UI Semibold" panose="020B0702040204020203" pitchFamily="34" charset="0"/>
            </a:endParaRPr>
          </a:p>
          <a:p>
            <a:pPr algn="justLow" rtl="1">
              <a:buFont typeface="Wingdings" panose="05000000000000000000" pitchFamily="2" charset="2"/>
              <a:buChar char="q"/>
            </a:pPr>
            <a:r>
              <a:rPr lang="ar-SA" sz="1200" dirty="0">
                <a:solidFill>
                  <a:schemeClr val="tx1"/>
                </a:solidFill>
                <a:latin typeface="Segoe UI Semibold" panose="020B0702040204020203" pitchFamily="34" charset="0"/>
                <a:cs typeface="Segoe UI Semibold" panose="020B0702040204020203" pitchFamily="34" charset="0"/>
              </a:rPr>
              <a:t>ويستخدم جلد التمساح والثعابين في صناعة </a:t>
            </a:r>
            <a:r>
              <a:rPr lang="ar-SA" sz="1200" dirty="0" err="1">
                <a:solidFill>
                  <a:schemeClr val="tx1"/>
                </a:solidFill>
                <a:latin typeface="Segoe UI Semibold" panose="020B0702040204020203" pitchFamily="34" charset="0"/>
                <a:cs typeface="Segoe UI Semibold" panose="020B0702040204020203" pitchFamily="34" charset="0"/>
              </a:rPr>
              <a:t>الشنط</a:t>
            </a:r>
            <a:r>
              <a:rPr lang="ar-SA" sz="1200" dirty="0">
                <a:solidFill>
                  <a:schemeClr val="tx1"/>
                </a:solidFill>
                <a:latin typeface="Segoe UI Semibold" panose="020B0702040204020203" pitchFamily="34" charset="0"/>
                <a:cs typeface="Segoe UI Semibold" panose="020B0702040204020203" pitchFamily="34" charset="0"/>
              </a:rPr>
              <a:t> والأحذية، وتصطاد السلاحف البحرية منذ عدة قرون (منذ عام 1700م) للحصول علـى لحمها وكذلك لعـمل </a:t>
            </a:r>
            <a:r>
              <a:rPr lang="ar-SA" sz="1200" b="1" dirty="0">
                <a:solidFill>
                  <a:schemeClr val="tx1"/>
                </a:solidFill>
                <a:latin typeface="Segoe UI Semibold" panose="020B0702040204020203" pitchFamily="34" charset="0"/>
                <a:cs typeface="Segoe UI Semibold" panose="020B0702040204020203" pitchFamily="34" charset="0"/>
              </a:rPr>
              <a:t>"</a:t>
            </a:r>
            <a:r>
              <a:rPr lang="ar-SA" sz="1200" b="1" dirty="0" err="1">
                <a:solidFill>
                  <a:schemeClr val="tx1"/>
                </a:solidFill>
                <a:latin typeface="Segoe UI Semibold" panose="020B0702040204020203" pitchFamily="34" charset="0"/>
                <a:cs typeface="Segoe UI Semibold" panose="020B0702040204020203" pitchFamily="34" charset="0"/>
              </a:rPr>
              <a:t>شوربه</a:t>
            </a:r>
            <a:r>
              <a:rPr lang="ar-SA" sz="1200" b="1" dirty="0">
                <a:solidFill>
                  <a:schemeClr val="tx1"/>
                </a:solidFill>
                <a:latin typeface="Segoe UI Semibold" panose="020B0702040204020203" pitchFamily="34" charset="0"/>
                <a:cs typeface="Segoe UI Semibold" panose="020B0702040204020203" pitchFamily="34" charset="0"/>
              </a:rPr>
              <a:t> السلاحف"</a:t>
            </a:r>
            <a:r>
              <a:rPr lang="ar-SA" sz="1200" dirty="0">
                <a:solidFill>
                  <a:schemeClr val="tx1"/>
                </a:solidFill>
                <a:latin typeface="Segoe UI Semibold" panose="020B0702040204020203" pitchFamily="34" charset="0"/>
                <a:cs typeface="Segoe UI Semibold" panose="020B0702040204020203" pitchFamily="34" charset="0"/>
              </a:rPr>
              <a:t> المشهـورة كما يأكل بيضها. وقد وجد أن حوالي (5000) سلحفاة أرضية، أصبحت على وشك الانقراض من جزر </a:t>
            </a:r>
            <a:r>
              <a:rPr lang="ar-SA" sz="1200" dirty="0" err="1">
                <a:solidFill>
                  <a:schemeClr val="tx1"/>
                </a:solidFill>
                <a:latin typeface="Segoe UI Semibold" panose="020B0702040204020203" pitchFamily="34" charset="0"/>
                <a:cs typeface="Segoe UI Semibold" panose="020B0702040204020203" pitchFamily="34" charset="0"/>
              </a:rPr>
              <a:t>الكاربي</a:t>
            </a:r>
            <a:r>
              <a:rPr lang="ar-SA" sz="1200" dirty="0">
                <a:solidFill>
                  <a:schemeClr val="tx1"/>
                </a:solidFill>
                <a:latin typeface="Segoe UI Semibold" panose="020B0702040204020203" pitchFamily="34" charset="0"/>
                <a:cs typeface="Segoe UI Semibold" panose="020B0702040204020203" pitchFamily="34" charset="0"/>
              </a:rPr>
              <a:t> نتيجة لاصطيادها. </a:t>
            </a:r>
            <a:endParaRPr lang="en-US" sz="1200" dirty="0">
              <a:solidFill>
                <a:schemeClr val="tx1"/>
              </a:solidFill>
              <a:latin typeface="Segoe UI Semibold" panose="020B0702040204020203" pitchFamily="34" charset="0"/>
              <a:cs typeface="Segoe UI Semibold" panose="020B0702040204020203" pitchFamily="34" charset="0"/>
            </a:endParaRPr>
          </a:p>
          <a:p>
            <a:pPr lvl="0" algn="justLow" rtl="1">
              <a:buFont typeface="Wingdings" panose="05000000000000000000" pitchFamily="2" charset="2"/>
              <a:buChar char="q"/>
            </a:pPr>
            <a:r>
              <a:rPr lang="ar-SA" sz="1200" dirty="0">
                <a:solidFill>
                  <a:schemeClr val="tx1"/>
                </a:solidFill>
                <a:latin typeface="Segoe UI Semibold" panose="020B0702040204020203" pitchFamily="34" charset="0"/>
                <a:cs typeface="Segoe UI Semibold" panose="020B0702040204020203" pitchFamily="34" charset="0"/>
              </a:rPr>
              <a:t>تستخدم الأفعى  </a:t>
            </a:r>
            <a:r>
              <a:rPr lang="en-US" sz="1200" dirty="0">
                <a:solidFill>
                  <a:schemeClr val="tx1"/>
                </a:solidFill>
                <a:latin typeface="Segoe UI Semibold" panose="020B0702040204020203" pitchFamily="34" charset="0"/>
                <a:cs typeface="Segoe UI Semibold" panose="020B0702040204020203" pitchFamily="34" charset="0"/>
              </a:rPr>
              <a:t>rattle snake</a:t>
            </a:r>
            <a:r>
              <a:rPr lang="ar-SA" sz="1200" dirty="0">
                <a:solidFill>
                  <a:schemeClr val="tx1"/>
                </a:solidFill>
                <a:latin typeface="Segoe UI Semibold" panose="020B0702040204020203" pitchFamily="34" charset="0"/>
                <a:cs typeface="Segoe UI Semibold" panose="020B0702040204020203" pitchFamily="34" charset="0"/>
              </a:rPr>
              <a:t> كمصدر للغذاء في بعض أجزاء أمريكا.</a:t>
            </a:r>
            <a:endParaRPr lang="en-US" sz="1200" dirty="0">
              <a:solidFill>
                <a:schemeClr val="tx1"/>
              </a:solidFill>
              <a:latin typeface="Segoe UI Semibold" panose="020B0702040204020203" pitchFamily="34" charset="0"/>
              <a:cs typeface="Segoe UI Semibold" panose="020B0702040204020203" pitchFamily="34" charset="0"/>
            </a:endParaRPr>
          </a:p>
          <a:p>
            <a:pPr lvl="0" algn="justLow" rtl="1">
              <a:buFont typeface="Wingdings" panose="05000000000000000000" pitchFamily="2" charset="2"/>
              <a:buChar char="q"/>
            </a:pPr>
            <a:r>
              <a:rPr lang="ar-SA" sz="1200" dirty="0">
                <a:solidFill>
                  <a:schemeClr val="tx1"/>
                </a:solidFill>
                <a:latin typeface="Segoe UI Semibold" panose="020B0702040204020203" pitchFamily="34" charset="0"/>
                <a:cs typeface="Segoe UI Semibold" panose="020B0702040204020203" pitchFamily="34" charset="0"/>
              </a:rPr>
              <a:t>وهناك أمثلة لكثير من الزواحف التي يستفاد من لحمها وجلدها فمثلاً:-</a:t>
            </a:r>
            <a:endParaRPr lang="en-US" sz="1200" dirty="0">
              <a:solidFill>
                <a:schemeClr val="tx1"/>
              </a:solidFill>
              <a:latin typeface="Segoe UI Semibold" panose="020B0702040204020203" pitchFamily="34" charset="0"/>
              <a:cs typeface="Segoe UI Semibold" panose="020B0702040204020203" pitchFamily="34" charset="0"/>
            </a:endParaRPr>
          </a:p>
          <a:p>
            <a:pPr lvl="1" algn="justLow" rtl="1">
              <a:buFont typeface="Wingdings" panose="05000000000000000000" pitchFamily="2" charset="2"/>
              <a:buChar char="§"/>
            </a:pPr>
            <a:r>
              <a:rPr lang="ar-SA" sz="1200" dirty="0">
                <a:solidFill>
                  <a:schemeClr val="tx1"/>
                </a:solidFill>
                <a:latin typeface="Segoe UI Semibold" panose="020B0702040204020203" pitchFamily="34" charset="0"/>
                <a:cs typeface="Segoe UI Semibold" panose="020B0702040204020203" pitchFamily="34" charset="0"/>
              </a:rPr>
              <a:t>تصطاد الثعابين البحرية </a:t>
            </a:r>
            <a:r>
              <a:rPr lang="en-US" sz="1200" dirty="0">
                <a:solidFill>
                  <a:schemeClr val="tx1"/>
                </a:solidFill>
                <a:latin typeface="Segoe UI Semibold" panose="020B0702040204020203" pitchFamily="34" charset="0"/>
                <a:cs typeface="Segoe UI Semibold" panose="020B0702040204020203" pitchFamily="34" charset="0"/>
              </a:rPr>
              <a:t>Sea snakes</a:t>
            </a:r>
            <a:r>
              <a:rPr lang="ar-SA" sz="1200" dirty="0">
                <a:solidFill>
                  <a:schemeClr val="tx1"/>
                </a:solidFill>
                <a:latin typeface="Segoe UI Semibold" panose="020B0702040204020203" pitchFamily="34" charset="0"/>
                <a:cs typeface="Segoe UI Semibold" panose="020B0702040204020203" pitchFamily="34" charset="0"/>
              </a:rPr>
              <a:t> في الفلبين لاستخدام جلودها وكذلك كمصدر للغذاء.</a:t>
            </a:r>
            <a:endParaRPr lang="en-US" sz="1200" dirty="0">
              <a:solidFill>
                <a:schemeClr val="tx1"/>
              </a:solidFill>
              <a:latin typeface="Segoe UI Semibold" panose="020B0702040204020203" pitchFamily="34" charset="0"/>
              <a:cs typeface="Segoe UI Semibold" panose="020B0702040204020203" pitchFamily="34" charset="0"/>
            </a:endParaRPr>
          </a:p>
          <a:p>
            <a:pPr lvl="1" algn="justLow" rtl="1">
              <a:buFont typeface="Wingdings" panose="05000000000000000000" pitchFamily="2" charset="2"/>
              <a:buChar char="§"/>
            </a:pPr>
            <a:r>
              <a:rPr lang="ar-SA" sz="1200" dirty="0">
                <a:solidFill>
                  <a:schemeClr val="tx1"/>
                </a:solidFill>
                <a:latin typeface="Segoe UI Semibold" panose="020B0702040204020203" pitchFamily="34" charset="0"/>
                <a:cs typeface="Segoe UI Semibold" panose="020B0702040204020203" pitchFamily="34" charset="0"/>
              </a:rPr>
              <a:t>كما تصطاد التماسيح للحصول على جلدها ولحمها.</a:t>
            </a:r>
            <a:endParaRPr lang="en-US" sz="1200" dirty="0">
              <a:solidFill>
                <a:schemeClr val="tx1"/>
              </a:solidFill>
              <a:latin typeface="Segoe UI Semibold" panose="020B0702040204020203" pitchFamily="34" charset="0"/>
              <a:cs typeface="Segoe UI Semibold" panose="020B0702040204020203" pitchFamily="34" charset="0"/>
            </a:endParaRPr>
          </a:p>
          <a:p>
            <a:pPr marL="0" indent="0" algn="justLow" rtl="1">
              <a:lnSpc>
                <a:spcPct val="100000"/>
              </a:lnSpc>
              <a:buNone/>
            </a:pPr>
            <a:endParaRPr lang="en-US" sz="1200" dirty="0">
              <a:latin typeface="Segoe UI Semibold" panose="020B0702040204020203" pitchFamily="34" charset="0"/>
              <a:cs typeface="Segoe UI Semibold" panose="020B0702040204020203"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8585" y="2479963"/>
            <a:ext cx="1843520" cy="14655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1451" y="2466821"/>
            <a:ext cx="1870365" cy="1497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5202" y="4378039"/>
            <a:ext cx="1812780" cy="181278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6073" y="4321302"/>
            <a:ext cx="1270290" cy="1695903"/>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94477" y="4105330"/>
            <a:ext cx="1728786" cy="1958199"/>
          </a:xfrm>
          <a:prstGeom prst="rect">
            <a:avLst/>
          </a:prstGeom>
        </p:spPr>
      </p:pic>
      <p:sp>
        <p:nvSpPr>
          <p:cNvPr id="11" name="Rectangle 10"/>
          <p:cNvSpPr/>
          <p:nvPr/>
        </p:nvSpPr>
        <p:spPr>
          <a:xfrm>
            <a:off x="2937164" y="1831215"/>
            <a:ext cx="8257309" cy="338554"/>
          </a:xfrm>
          <a:prstGeom prst="rect">
            <a:avLst/>
          </a:prstGeom>
        </p:spPr>
        <p:txBody>
          <a:bodyPr wrap="square">
            <a:spAutoFit/>
          </a:bodyPr>
          <a:lstStyle/>
          <a:p>
            <a:pPr indent="-285750" algn="justLow" rtl="1">
              <a:buClr>
                <a:schemeClr val="accent1"/>
              </a:buClr>
              <a:buFont typeface="Wingdings" panose="05000000000000000000" pitchFamily="2" charset="2"/>
              <a:buChar char="Ø"/>
            </a:pPr>
            <a:r>
              <a:rPr lang="ar-SA" sz="1600" b="1" dirty="0">
                <a:latin typeface="Segoe UI Semibold" panose="020B0702040204020203" pitchFamily="34" charset="0"/>
                <a:cs typeface="Segoe UI Semibold" panose="020B0702040204020203" pitchFamily="34" charset="0"/>
              </a:rPr>
              <a:t>للزواحف اهمية كبيرة في حياة الانسان ويمكننا ذكر أهمية الزواحف فيما يلي :</a:t>
            </a:r>
            <a:endParaRPr lang="en-US" sz="1600" b="1" dirty="0">
              <a:latin typeface="Segoe UI Semibold" panose="020B0702040204020203" pitchFamily="34" charset="0"/>
              <a:cs typeface="Segoe UI Semibold" panose="020B0702040204020203" pitchFamily="34" charset="0"/>
            </a:endParaRPr>
          </a:p>
        </p:txBody>
      </p:sp>
      <p:sp>
        <p:nvSpPr>
          <p:cNvPr id="12" name="Rounded Rectangle 11"/>
          <p:cNvSpPr/>
          <p:nvPr/>
        </p:nvSpPr>
        <p:spPr>
          <a:xfrm>
            <a:off x="1025235" y="2258291"/>
            <a:ext cx="10335491" cy="386541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5" name="Picture Placeholder 4"/>
          <p:cNvPicPr>
            <a:picLocks noChangeAspect="1"/>
          </p:cNvPicPr>
          <p:nvPr/>
        </p:nvPicPr>
        <p:blipFill>
          <a:blip r:embed="rId7">
            <a:extLst>
              <a:ext uri="{28A0092B-C50C-407E-A947-70E740481C1C}">
                <a14:useLocalDpi xmlns:a14="http://schemas.microsoft.com/office/drawing/2010/main" val="0"/>
              </a:ext>
            </a:extLst>
          </a:blip>
          <a:srcRect t="16877" b="16877"/>
          <a:stretch>
            <a:fillRect/>
          </a:stretch>
        </p:blipFill>
        <p:spPr>
          <a:xfrm>
            <a:off x="1" y="13855"/>
            <a:ext cx="2716696" cy="1007165"/>
          </a:xfrm>
          <a:prstGeom prst="rect">
            <a:avLst/>
          </a:prstGeom>
          <a:solidFill>
            <a:schemeClr val="bg2">
              <a:lumMod val="90000"/>
            </a:schemeClr>
          </a:solidFill>
        </p:spPr>
      </p:pic>
      <p:sp>
        <p:nvSpPr>
          <p:cNvPr id="16" name="Rectangle 15"/>
          <p:cNvSpPr/>
          <p:nvPr/>
        </p:nvSpPr>
        <p:spPr>
          <a:xfrm>
            <a:off x="27710" y="6442365"/>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1045536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الزواحف والانسان                                 </a:t>
            </a:r>
            <a:r>
              <a:rPr lang="en-US" sz="3600" b="1" dirty="0">
                <a:solidFill>
                  <a:schemeClr val="accent1"/>
                </a:solidFill>
                <a:latin typeface="Segoe UI Semilight" panose="020B0402040204020203" pitchFamily="34" charset="0"/>
                <a:cs typeface="Segoe UI Semilight" panose="020B0402040204020203" pitchFamily="34" charset="0"/>
              </a:rPr>
              <a:t>Man &amp; Reptiles</a:t>
            </a:r>
          </a:p>
        </p:txBody>
      </p:sp>
      <p:sp>
        <p:nvSpPr>
          <p:cNvPr id="9" name="Content Placeholder 8"/>
          <p:cNvSpPr>
            <a:spLocks noGrp="1"/>
          </p:cNvSpPr>
          <p:nvPr>
            <p:ph sz="half" idx="2"/>
          </p:nvPr>
        </p:nvSpPr>
        <p:spPr>
          <a:xfrm>
            <a:off x="4350328" y="3439391"/>
            <a:ext cx="6705600" cy="4606336"/>
          </a:xfrm>
        </p:spPr>
        <p:txBody>
          <a:bodyPr>
            <a:noAutofit/>
          </a:bodyPr>
          <a:lstStyle/>
          <a:p>
            <a:pPr marL="0" lvl="0" indent="0" algn="justLow" rtl="1">
              <a:buNone/>
            </a:pPr>
            <a:r>
              <a:rPr lang="ar-SA" sz="1600" b="1" dirty="0">
                <a:solidFill>
                  <a:schemeClr val="accent1"/>
                </a:solidFill>
                <a:latin typeface="Segoe UI Semibold" panose="020B0702040204020203" pitchFamily="34" charset="0"/>
                <a:cs typeface="Segoe UI Semibold" panose="020B0702040204020203" pitchFamily="34" charset="0"/>
              </a:rPr>
              <a:t>الزواحف كمصدر تعليمي وبحثي</a:t>
            </a:r>
            <a:r>
              <a:rPr lang="en-US" sz="1600" b="1" dirty="0">
                <a:solidFill>
                  <a:schemeClr val="accent1"/>
                </a:solidFill>
                <a:latin typeface="Segoe UI Semibold" panose="020B0702040204020203" pitchFamily="34" charset="0"/>
                <a:cs typeface="Segoe UI Semibold" panose="020B0702040204020203" pitchFamily="34" charset="0"/>
              </a:rPr>
              <a:t>Reptiles in education, and research </a:t>
            </a:r>
            <a:r>
              <a:rPr lang="ar-SA" sz="1600" b="1" dirty="0">
                <a:solidFill>
                  <a:schemeClr val="accent1"/>
                </a:solidFill>
                <a:latin typeface="Segoe UI Semibold" panose="020B0702040204020203" pitchFamily="34" charset="0"/>
                <a:cs typeface="Segoe UI Semibold" panose="020B0702040204020203" pitchFamily="34" charset="0"/>
              </a:rPr>
              <a:t>:</a:t>
            </a:r>
            <a:endParaRPr lang="en-US" sz="1600" b="1" dirty="0">
              <a:solidFill>
                <a:schemeClr val="accent1"/>
              </a:solidFill>
              <a:latin typeface="Segoe UI Semibold" panose="020B0702040204020203" pitchFamily="34" charset="0"/>
              <a:cs typeface="Segoe UI Semibold" panose="020B0702040204020203" pitchFamily="34" charset="0"/>
            </a:endParaRPr>
          </a:p>
          <a:p>
            <a:pPr algn="justLow" rtl="1">
              <a:buFont typeface="Wingdings" panose="05000000000000000000" pitchFamily="2" charset="2"/>
              <a:buChar char="q"/>
            </a:pPr>
            <a:r>
              <a:rPr lang="ar-SA" sz="1200" dirty="0">
                <a:latin typeface="Segoe UI Semibold" panose="020B0702040204020203" pitchFamily="34" charset="0"/>
                <a:cs typeface="Segoe UI Semibold" panose="020B0702040204020203" pitchFamily="34" charset="0"/>
              </a:rPr>
              <a:t>أن </a:t>
            </a:r>
            <a:r>
              <a:rPr lang="ar-SA" sz="1200" dirty="0">
                <a:solidFill>
                  <a:schemeClr val="tx1"/>
                </a:solidFill>
                <a:latin typeface="Segoe UI Semibold" panose="020B0702040204020203" pitchFamily="34" charset="0"/>
                <a:cs typeface="Segoe UI Semibold" panose="020B0702040204020203" pitchFamily="34" charset="0"/>
              </a:rPr>
              <a:t>تربية الزواحف في حدائق الحيوان يؤدي بالتالي إلى توفير وسيلة تعليمية جيدة للأطفال وكذلك الأشخاص المعنيين بدراسة الزواحف. قد تستخدم بعض أنواع الزواحف لدراسة تأثيرات الإشعاعات عليها كما قام به العالم </a:t>
            </a:r>
            <a:r>
              <a:rPr lang="en-US" sz="1200" dirty="0" err="1">
                <a:solidFill>
                  <a:schemeClr val="tx1"/>
                </a:solidFill>
                <a:latin typeface="Segoe UI Semibold" panose="020B0702040204020203" pitchFamily="34" charset="0"/>
                <a:cs typeface="Segoe UI Semibold" panose="020B0702040204020203" pitchFamily="34" charset="0"/>
              </a:rPr>
              <a:t>Medica</a:t>
            </a:r>
            <a:r>
              <a:rPr lang="en-US" sz="1200" dirty="0">
                <a:solidFill>
                  <a:schemeClr val="tx1"/>
                </a:solidFill>
                <a:latin typeface="Segoe UI Semibold" panose="020B0702040204020203" pitchFamily="34" charset="0"/>
                <a:cs typeface="Segoe UI Semibold" panose="020B0702040204020203" pitchFamily="34" charset="0"/>
              </a:rPr>
              <a:t> (1973)</a:t>
            </a:r>
            <a:r>
              <a:rPr lang="ar-SA" sz="1200" dirty="0">
                <a:solidFill>
                  <a:schemeClr val="tx1"/>
                </a:solidFill>
                <a:latin typeface="Segoe UI Semibold" panose="020B0702040204020203" pitchFamily="34" charset="0"/>
                <a:cs typeface="Segoe UI Semibold" panose="020B0702040204020203" pitchFamily="34" charset="0"/>
              </a:rPr>
              <a:t> بدراسة تأثير الإشعاع على السحالي وبالتالي تأثيرها على الأخصاب.</a:t>
            </a:r>
            <a:endParaRPr lang="en-US" sz="1200" dirty="0">
              <a:solidFill>
                <a:schemeClr val="tx1"/>
              </a:solidFill>
              <a:latin typeface="Segoe UI Semibold" panose="020B0702040204020203" pitchFamily="34" charset="0"/>
              <a:cs typeface="Segoe UI Semibold" panose="020B0702040204020203" pitchFamily="34" charset="0"/>
            </a:endParaRPr>
          </a:p>
          <a:p>
            <a:pPr algn="justLow" rtl="1">
              <a:buFont typeface="Wingdings" panose="05000000000000000000" pitchFamily="2" charset="2"/>
              <a:buChar char="q"/>
            </a:pPr>
            <a:r>
              <a:rPr lang="ar-SA" sz="1200" dirty="0">
                <a:solidFill>
                  <a:schemeClr val="tx1"/>
                </a:solidFill>
                <a:latin typeface="Segoe UI Semibold" panose="020B0702040204020203" pitchFamily="34" charset="0"/>
                <a:cs typeface="Segoe UI Semibold" panose="020B0702040204020203" pitchFamily="34" charset="0"/>
              </a:rPr>
              <a:t>وللزواحف فوائد كبيرة للإنسان من نواحي أخرى: فالحرابي تتغذى على الحشرات ناقلة الأمراض كالذباب، وهذا صحيح بالنسبة </a:t>
            </a:r>
            <a:r>
              <a:rPr lang="ar-SA" sz="1200" dirty="0" err="1">
                <a:solidFill>
                  <a:schemeClr val="tx1"/>
                </a:solidFill>
                <a:latin typeface="Segoe UI Semibold" panose="020B0702040204020203" pitchFamily="34" charset="0"/>
                <a:cs typeface="Segoe UI Semibold" panose="020B0702040204020203" pitchFamily="34" charset="0"/>
              </a:rPr>
              <a:t>للأبراص</a:t>
            </a:r>
            <a:r>
              <a:rPr lang="ar-SA" sz="1200" dirty="0">
                <a:solidFill>
                  <a:schemeClr val="tx1"/>
                </a:solidFill>
                <a:latin typeface="Segoe UI Semibold" panose="020B0702040204020203" pitchFamily="34" charset="0"/>
                <a:cs typeface="Segoe UI Semibold" panose="020B0702040204020203" pitchFamily="34" charset="0"/>
              </a:rPr>
              <a:t> والسحالي التي تقتحم المنازل في البلاد الحارة وتمشي على الجدران والأسقف سعياً وراء الحشرات، وتتغذى كثير من الثعابين على الفئران، وهي تعتبر في بعض البلاد الحارة القاتل الأساسي لهذه الآفات.</a:t>
            </a:r>
            <a:endParaRPr lang="en-US" sz="1200" dirty="0">
              <a:solidFill>
                <a:schemeClr val="tx1"/>
              </a:solidFill>
              <a:latin typeface="Segoe UI Semibold" panose="020B0702040204020203" pitchFamily="34" charset="0"/>
              <a:cs typeface="Segoe UI Semibold" panose="020B0702040204020203" pitchFamily="34" charset="0"/>
            </a:endParaRPr>
          </a:p>
          <a:p>
            <a:pPr algn="justLow" rtl="1">
              <a:buFont typeface="Wingdings" panose="05000000000000000000" pitchFamily="2" charset="2"/>
              <a:buChar char="q"/>
            </a:pPr>
            <a:r>
              <a:rPr lang="ar-SA" sz="1200" dirty="0">
                <a:solidFill>
                  <a:schemeClr val="tx1"/>
                </a:solidFill>
                <a:latin typeface="Segoe UI Semibold" panose="020B0702040204020203" pitchFamily="34" charset="0"/>
                <a:cs typeface="Segoe UI Semibold" panose="020B0702040204020203" pitchFamily="34" charset="0"/>
              </a:rPr>
              <a:t>وفي الطب الحديث يعالج الأطباء عضة الثعابين بحقن المصاب </a:t>
            </a:r>
            <a:r>
              <a:rPr lang="ar-SA" sz="1200" b="1" dirty="0">
                <a:solidFill>
                  <a:schemeClr val="tx1"/>
                </a:solidFill>
                <a:latin typeface="Segoe UI Semibold" panose="020B0702040204020203" pitchFamily="34" charset="0"/>
                <a:cs typeface="Segoe UI Semibold" panose="020B0702040204020203" pitchFamily="34" charset="0"/>
              </a:rPr>
              <a:t>"بالمصل المضاد لسم الثعبان"</a:t>
            </a:r>
            <a:r>
              <a:rPr lang="ar-SA" sz="1200" dirty="0">
                <a:solidFill>
                  <a:schemeClr val="tx1"/>
                </a:solidFill>
                <a:latin typeface="Segoe UI Semibold" panose="020B0702040204020203" pitchFamily="34" charset="0"/>
                <a:cs typeface="Segoe UI Semibold" panose="020B0702040204020203" pitchFamily="34" charset="0"/>
              </a:rPr>
              <a:t> ويتم تحضير هذا المصل بعملية تسمى </a:t>
            </a:r>
            <a:r>
              <a:rPr lang="ar-SA" sz="1200" b="1" dirty="0">
                <a:solidFill>
                  <a:schemeClr val="tx1"/>
                </a:solidFill>
                <a:latin typeface="Segoe UI Semibold" panose="020B0702040204020203" pitchFamily="34" charset="0"/>
                <a:cs typeface="Segoe UI Semibold" panose="020B0702040204020203" pitchFamily="34" charset="0"/>
              </a:rPr>
              <a:t>"حلب الثعبان"</a:t>
            </a:r>
            <a:r>
              <a:rPr lang="ar-SA" sz="1200" dirty="0">
                <a:solidFill>
                  <a:schemeClr val="tx1"/>
                </a:solidFill>
                <a:latin typeface="Segoe UI Semibold" panose="020B0702040204020203" pitchFamily="34" charset="0"/>
                <a:cs typeface="Segoe UI Semibold" panose="020B0702040204020203" pitchFamily="34" charset="0"/>
              </a:rPr>
              <a:t> ويستخدم هذا السم في تحضير </a:t>
            </a:r>
            <a:r>
              <a:rPr lang="ar-SA" sz="1200" b="1" dirty="0">
                <a:solidFill>
                  <a:schemeClr val="tx1"/>
                </a:solidFill>
                <a:latin typeface="Segoe UI Semibold" panose="020B0702040204020203" pitchFamily="34" charset="0"/>
                <a:cs typeface="Segoe UI Semibold" panose="020B0702040204020203" pitchFamily="34" charset="0"/>
              </a:rPr>
              <a:t>"المصل المضاد"</a:t>
            </a:r>
            <a:r>
              <a:rPr lang="ar-SA" sz="1200" dirty="0">
                <a:solidFill>
                  <a:schemeClr val="tx1"/>
                </a:solidFill>
                <a:latin typeface="Segoe UI Semibold" panose="020B0702040204020203" pitchFamily="34" charset="0"/>
                <a:cs typeface="Segoe UI Semibold" panose="020B0702040204020203" pitchFamily="34" charset="0"/>
              </a:rPr>
              <a:t> وقد تستخدم سموم الثعابين في الدراسات الكيميائية العديدة التي تمس الحياة اليومية لبني الإنسان وقد تدخل في علاج بعض الأمراض المستعصية.</a:t>
            </a:r>
            <a:endParaRPr lang="en-US" sz="1200" dirty="0">
              <a:solidFill>
                <a:schemeClr val="tx1"/>
              </a:solidFill>
              <a:latin typeface="Segoe UI Semibold" panose="020B0702040204020203" pitchFamily="34" charset="0"/>
              <a:cs typeface="Segoe UI Semibold" panose="020B0702040204020203" pitchFamily="34" charset="0"/>
            </a:endParaRPr>
          </a:p>
          <a:p>
            <a:pPr algn="justLow" rtl="1">
              <a:lnSpc>
                <a:spcPct val="100000"/>
              </a:lnSpc>
              <a:buFont typeface="Wingdings" panose="05000000000000000000" pitchFamily="2" charset="2"/>
              <a:buChar char="q"/>
            </a:pPr>
            <a:endParaRPr lang="en-US" sz="1200" dirty="0">
              <a:latin typeface="Segoe UI Semibold" panose="020B0702040204020203" pitchFamily="34" charset="0"/>
              <a:cs typeface="Segoe UI Semibold" panose="020B0702040204020203"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035" y="3893126"/>
            <a:ext cx="2646219" cy="18703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1122218" y="1922034"/>
            <a:ext cx="10041082" cy="1336776"/>
          </a:xfrm>
          <a:prstGeom prst="rect">
            <a:avLst/>
          </a:prstGeom>
        </p:spPr>
        <p:txBody>
          <a:bodyPr wrap="square">
            <a:spAutoFit/>
          </a:bodyPr>
          <a:lstStyle/>
          <a:p>
            <a:pPr lvl="0" algn="justLow" rtl="1"/>
            <a:r>
              <a:rPr lang="ar-SA" sz="1600" b="1" dirty="0">
                <a:solidFill>
                  <a:schemeClr val="accent1"/>
                </a:solidFill>
                <a:latin typeface="Segoe UI Semibold" panose="020B0702040204020203" pitchFamily="34" charset="0"/>
                <a:cs typeface="Segoe UI Semibold" panose="020B0702040204020203" pitchFamily="34" charset="0"/>
              </a:rPr>
              <a:t>الزواحف كمصدر للتجـارة </a:t>
            </a:r>
            <a:r>
              <a:rPr lang="en-US" sz="1600" b="1" dirty="0">
                <a:solidFill>
                  <a:schemeClr val="accent1"/>
                </a:solidFill>
                <a:latin typeface="Segoe UI Semibold" panose="020B0702040204020203" pitchFamily="34" charset="0"/>
                <a:cs typeface="Segoe UI Semibold" panose="020B0702040204020203" pitchFamily="34" charset="0"/>
              </a:rPr>
              <a:t> :Reptiles and the pet trade   </a:t>
            </a:r>
          </a:p>
          <a:p>
            <a:pPr marL="91440" indent="-91440" algn="justLow" defTabSz="914400" rtl="1">
              <a:lnSpc>
                <a:spcPct val="90000"/>
              </a:lnSpc>
              <a:spcBef>
                <a:spcPts val="1200"/>
              </a:spcBef>
              <a:spcAft>
                <a:spcPts val="200"/>
              </a:spcAft>
              <a:buClr>
                <a:schemeClr val="accent1"/>
              </a:buClr>
              <a:buSzPct val="100000"/>
              <a:buFont typeface="Wingdings" panose="05000000000000000000" pitchFamily="2" charset="2"/>
              <a:buChar char="q"/>
            </a:pPr>
            <a:r>
              <a:rPr lang="ar-SA" sz="1200" dirty="0">
                <a:latin typeface="Segoe UI Semibold" panose="020B0702040204020203" pitchFamily="34" charset="0"/>
                <a:cs typeface="Segoe UI Semibold" panose="020B0702040204020203" pitchFamily="34" charset="0"/>
              </a:rPr>
              <a:t>تباع أنواع عديدة من الزواحف في أمريكا على أساس أنها حيوانات تربى في البيوت فهي تجمع من بيئاتها الأصلية ومن ثم تباع إلى مناطق مختلفة وبالتالي قد تؤدي هذه العملية على الاقلال من أعدادها في البيئات الأصلية.</a:t>
            </a:r>
            <a:endParaRPr lang="en-US" sz="1200" dirty="0">
              <a:latin typeface="Segoe UI Semibold" panose="020B0702040204020203" pitchFamily="34" charset="0"/>
              <a:cs typeface="Segoe UI Semibold" panose="020B0702040204020203" pitchFamily="34" charset="0"/>
            </a:endParaRPr>
          </a:p>
          <a:p>
            <a:pPr marL="91440" indent="-91440" algn="justLow" defTabSz="914400" rtl="1">
              <a:lnSpc>
                <a:spcPct val="90000"/>
              </a:lnSpc>
              <a:spcBef>
                <a:spcPts val="1200"/>
              </a:spcBef>
              <a:spcAft>
                <a:spcPts val="200"/>
              </a:spcAft>
              <a:buClr>
                <a:schemeClr val="accent1"/>
              </a:buClr>
              <a:buSzPct val="100000"/>
              <a:buFont typeface="Wingdings" panose="05000000000000000000" pitchFamily="2" charset="2"/>
              <a:buChar char="q"/>
            </a:pPr>
            <a:r>
              <a:rPr lang="ar-SA" sz="1200" dirty="0">
                <a:latin typeface="Segoe UI Semibold" panose="020B0702040204020203" pitchFamily="34" charset="0"/>
                <a:cs typeface="Segoe UI Semibold" panose="020B0702040204020203" pitchFamily="34" charset="0"/>
              </a:rPr>
              <a:t>فعلى سبيل المثال وجد أن المتاجرة في الزواحف الأوروبية أثر على حوالي 47 نوع (حوالي 45٪ من الأنواع المعروفة في أوروبا) ووضعها في موضع قد يؤدي إلى انقراضها مالم تعمل قوانين لحمايتها. </a:t>
            </a:r>
            <a:endParaRPr lang="en-US" sz="1200" dirty="0">
              <a:latin typeface="Segoe UI Semibold" panose="020B0702040204020203" pitchFamily="34" charset="0"/>
              <a:cs typeface="Segoe UI Semibold" panose="020B0702040204020203" pitchFamily="34" charset="0"/>
            </a:endParaRPr>
          </a:p>
        </p:txBody>
      </p:sp>
      <p:sp>
        <p:nvSpPr>
          <p:cNvPr id="7" name="Rounded Rectangle 6"/>
          <p:cNvSpPr/>
          <p:nvPr/>
        </p:nvSpPr>
        <p:spPr>
          <a:xfrm>
            <a:off x="1025235" y="1856509"/>
            <a:ext cx="10335491" cy="1399309"/>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 name="Rounded Rectangle 7"/>
          <p:cNvSpPr/>
          <p:nvPr/>
        </p:nvSpPr>
        <p:spPr>
          <a:xfrm>
            <a:off x="1039089" y="3338945"/>
            <a:ext cx="10335491" cy="292331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2" name="Picture Placeholder 4"/>
          <p:cNvPicPr>
            <a:picLocks noChangeAspect="1"/>
          </p:cNvPicPr>
          <p:nvPr/>
        </p:nvPicPr>
        <p:blipFill>
          <a:blip r:embed="rId3">
            <a:extLst>
              <a:ext uri="{28A0092B-C50C-407E-A947-70E740481C1C}">
                <a14:useLocalDpi xmlns:a14="http://schemas.microsoft.com/office/drawing/2010/main" val="0"/>
              </a:ext>
            </a:extLst>
          </a:blip>
          <a:srcRect t="16877" b="16877"/>
          <a:stretch>
            <a:fillRect/>
          </a:stretch>
        </p:blipFill>
        <p:spPr>
          <a:xfrm>
            <a:off x="1" y="13855"/>
            <a:ext cx="2716696" cy="1007165"/>
          </a:xfrm>
          <a:prstGeom prst="rect">
            <a:avLst/>
          </a:prstGeom>
          <a:solidFill>
            <a:schemeClr val="bg2">
              <a:lumMod val="90000"/>
            </a:schemeClr>
          </a:solidFill>
        </p:spPr>
      </p:pic>
      <p:sp>
        <p:nvSpPr>
          <p:cNvPr id="13" name="Rectangle 12"/>
          <p:cNvSpPr/>
          <p:nvPr/>
        </p:nvSpPr>
        <p:spPr>
          <a:xfrm>
            <a:off x="27710" y="6442365"/>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630982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الزواحف والانسان                                 </a:t>
            </a:r>
            <a:r>
              <a:rPr lang="en-US" sz="3600" b="1" dirty="0">
                <a:solidFill>
                  <a:schemeClr val="accent1"/>
                </a:solidFill>
                <a:latin typeface="Segoe UI Semilight" panose="020B0402040204020203" pitchFamily="34" charset="0"/>
                <a:cs typeface="Segoe UI Semilight" panose="020B0402040204020203" pitchFamily="34" charset="0"/>
              </a:rPr>
              <a:t>Man &amp; Reptiles</a:t>
            </a:r>
          </a:p>
        </p:txBody>
      </p:sp>
      <p:sp>
        <p:nvSpPr>
          <p:cNvPr id="9" name="Content Placeholder 8"/>
          <p:cNvSpPr>
            <a:spLocks noGrp="1"/>
          </p:cNvSpPr>
          <p:nvPr>
            <p:ph sz="half" idx="2"/>
          </p:nvPr>
        </p:nvSpPr>
        <p:spPr>
          <a:xfrm>
            <a:off x="7028597" y="2401789"/>
            <a:ext cx="4627023" cy="4606336"/>
          </a:xfrm>
        </p:spPr>
        <p:txBody>
          <a:bodyPr>
            <a:noAutofit/>
          </a:bodyPr>
          <a:lstStyle/>
          <a:p>
            <a:pPr algn="justLow" rtl="1">
              <a:buFont typeface="Wingdings" panose="05000000000000000000" pitchFamily="2" charset="2"/>
              <a:buChar char="q"/>
            </a:pPr>
            <a:r>
              <a:rPr lang="ar-SA" sz="1200" dirty="0">
                <a:solidFill>
                  <a:schemeClr val="tx1"/>
                </a:solidFill>
                <a:latin typeface="Segoe UI Semibold" panose="020B0702040204020203" pitchFamily="34" charset="0"/>
                <a:cs typeface="Segoe UI Semibold" panose="020B0702040204020203" pitchFamily="34" charset="0"/>
              </a:rPr>
              <a:t>هناك عدة أنواع من الزواحف تحمى من قبل القانون فعلى سبيل المثال حيوان </a:t>
            </a:r>
            <a:r>
              <a:rPr lang="ar-SA" sz="1200" dirty="0" err="1">
                <a:solidFill>
                  <a:schemeClr val="tx1"/>
                </a:solidFill>
                <a:latin typeface="Segoe UI Semibold" panose="020B0702040204020203" pitchFamily="34" charset="0"/>
                <a:cs typeface="Segoe UI Semibold" panose="020B0702040204020203" pitchFamily="34" charset="0"/>
              </a:rPr>
              <a:t>السفندن</a:t>
            </a:r>
            <a:r>
              <a:rPr lang="en-US" sz="1200" dirty="0">
                <a:solidFill>
                  <a:schemeClr val="tx1"/>
                </a:solidFill>
                <a:latin typeface="Segoe UI Semibold" panose="020B0702040204020203" pitchFamily="34" charset="0"/>
                <a:cs typeface="Segoe UI Semibold" panose="020B0702040204020203" pitchFamily="34" charset="0"/>
              </a:rPr>
              <a:t>(</a:t>
            </a:r>
            <a:r>
              <a:rPr lang="en-US" sz="1200" dirty="0" err="1">
                <a:solidFill>
                  <a:schemeClr val="tx1"/>
                </a:solidFill>
                <a:latin typeface="Segoe UI Semibold" panose="020B0702040204020203" pitchFamily="34" charset="0"/>
                <a:cs typeface="Segoe UI Semibold" panose="020B0702040204020203" pitchFamily="34" charset="0"/>
              </a:rPr>
              <a:t>Sphenodon</a:t>
            </a:r>
            <a:r>
              <a:rPr lang="en-US" sz="1200" dirty="0">
                <a:solidFill>
                  <a:schemeClr val="tx1"/>
                </a:solidFill>
                <a:latin typeface="Segoe UI Semibold" panose="020B0702040204020203" pitchFamily="34" charset="0"/>
                <a:cs typeface="Segoe UI Semibold" panose="020B0702040204020203" pitchFamily="34" charset="0"/>
              </a:rPr>
              <a:t>)</a:t>
            </a:r>
            <a:r>
              <a:rPr lang="ar-SA" sz="1200" dirty="0">
                <a:solidFill>
                  <a:schemeClr val="tx1"/>
                </a:solidFill>
                <a:latin typeface="Segoe UI Semibold" panose="020B0702040204020203" pitchFamily="34" charset="0"/>
                <a:cs typeface="Segoe UI Semibold" panose="020B0702040204020203" pitchFamily="34" charset="0"/>
              </a:rPr>
              <a:t> في </a:t>
            </a:r>
            <a:r>
              <a:rPr lang="ar-SA" sz="1200" dirty="0" err="1">
                <a:solidFill>
                  <a:schemeClr val="tx1"/>
                </a:solidFill>
                <a:latin typeface="Segoe UI Semibold" panose="020B0702040204020203" pitchFamily="34" charset="0"/>
                <a:cs typeface="Segoe UI Semibold" panose="020B0702040204020203" pitchFamily="34" charset="0"/>
              </a:rPr>
              <a:t>نيوزلاندا</a:t>
            </a:r>
            <a:r>
              <a:rPr lang="ar-SA" sz="1200" dirty="0">
                <a:solidFill>
                  <a:schemeClr val="tx1"/>
                </a:solidFill>
                <a:latin typeface="Segoe UI Semibold" panose="020B0702040204020203" pitchFamily="34" charset="0"/>
                <a:cs typeface="Segoe UI Semibold" panose="020B0702040204020203" pitchFamily="34" charset="0"/>
              </a:rPr>
              <a:t>  يحمى منذ 1907م, ووحش خيلا </a:t>
            </a:r>
            <a:r>
              <a:rPr lang="en-US" sz="1200" dirty="0">
                <a:solidFill>
                  <a:schemeClr val="tx1"/>
                </a:solidFill>
                <a:latin typeface="Segoe UI Semibold" panose="020B0702040204020203" pitchFamily="34" charset="0"/>
                <a:cs typeface="Segoe UI Semibold" panose="020B0702040204020203" pitchFamily="34" charset="0"/>
              </a:rPr>
              <a:t>Gila monster</a:t>
            </a:r>
            <a:r>
              <a:rPr lang="ar-SA" sz="1200" dirty="0">
                <a:solidFill>
                  <a:schemeClr val="tx1"/>
                </a:solidFill>
                <a:latin typeface="Segoe UI Semibold" panose="020B0702040204020203" pitchFamily="34" charset="0"/>
                <a:cs typeface="Segoe UI Semibold" panose="020B0702040204020203" pitchFamily="34" charset="0"/>
              </a:rPr>
              <a:t> (يحمى منذ 1952م) . ولقد قامت عديد من الدول بوضع قوانين لحماية أنواع عديدة من الزواحف فمثلاً في سويسرا جميع أنواع البرمائيات والزواحف وبيئاتها محمية منذ عام 1966م. في ألمانيا جميع أنواع السحالي وبعض الثعابين محمية من قبل القانون.</a:t>
            </a:r>
            <a:endParaRPr lang="en-US" sz="1200" dirty="0">
              <a:solidFill>
                <a:schemeClr val="tx1"/>
              </a:solidFill>
              <a:latin typeface="Segoe UI Semibold" panose="020B0702040204020203" pitchFamily="34" charset="0"/>
              <a:cs typeface="Segoe UI Semibold" panose="020B0702040204020203" pitchFamily="34" charset="0"/>
            </a:endParaRPr>
          </a:p>
          <a:p>
            <a:pPr algn="justLow" rtl="1">
              <a:buFont typeface="Wingdings" panose="05000000000000000000" pitchFamily="2" charset="2"/>
              <a:buChar char="q"/>
            </a:pPr>
            <a:r>
              <a:rPr lang="ar-SA" sz="1200" dirty="0">
                <a:solidFill>
                  <a:schemeClr val="tx1"/>
                </a:solidFill>
                <a:latin typeface="Segoe UI Semibold" panose="020B0702040204020203" pitchFamily="34" charset="0"/>
                <a:cs typeface="Segoe UI Semibold" panose="020B0702040204020203" pitchFamily="34" charset="0"/>
              </a:rPr>
              <a:t>تقوم بريطانيا أيضا منذ عام 1975م بحماية بعض أنواع السحالي مثل سحلية الرمل  </a:t>
            </a:r>
            <a:r>
              <a:rPr lang="en-US" sz="1200" dirty="0">
                <a:solidFill>
                  <a:schemeClr val="tx1"/>
                </a:solidFill>
                <a:latin typeface="Segoe UI Semibold" panose="020B0702040204020203" pitchFamily="34" charset="0"/>
                <a:cs typeface="Segoe UI Semibold" panose="020B0702040204020203" pitchFamily="34" charset="0"/>
              </a:rPr>
              <a:t>Sand lizard</a:t>
            </a:r>
            <a:r>
              <a:rPr lang="ar-SA" sz="1200" dirty="0">
                <a:solidFill>
                  <a:schemeClr val="tx1"/>
                </a:solidFill>
                <a:latin typeface="Segoe UI Semibold" panose="020B0702040204020203" pitchFamily="34" charset="0"/>
                <a:cs typeface="Segoe UI Semibold" panose="020B0702040204020203" pitchFamily="34" charset="0"/>
              </a:rPr>
              <a:t> والثعبان الأملس </a:t>
            </a:r>
            <a:r>
              <a:rPr lang="en-US" sz="1200" dirty="0">
                <a:solidFill>
                  <a:schemeClr val="tx1"/>
                </a:solidFill>
                <a:latin typeface="Segoe UI Semibold" panose="020B0702040204020203" pitchFamily="34" charset="0"/>
                <a:cs typeface="Segoe UI Semibold" panose="020B0702040204020203" pitchFamily="34" charset="0"/>
              </a:rPr>
              <a:t>Smooth snake</a:t>
            </a:r>
            <a:r>
              <a:rPr lang="ar-SA" sz="1200" dirty="0">
                <a:solidFill>
                  <a:schemeClr val="tx1"/>
                </a:solidFill>
                <a:latin typeface="Segoe UI Semibold" panose="020B0702040204020203" pitchFamily="34" charset="0"/>
                <a:cs typeface="Segoe UI Semibold" panose="020B0702040204020203" pitchFamily="34" charset="0"/>
              </a:rPr>
              <a:t>. كما أن معظم أنواع الزواحف محمية في أمريكا.</a:t>
            </a:r>
            <a:endParaRPr lang="en-US" sz="1200" dirty="0">
              <a:solidFill>
                <a:schemeClr val="tx1"/>
              </a:solidFill>
              <a:latin typeface="Segoe UI Semibold" panose="020B0702040204020203" pitchFamily="34" charset="0"/>
              <a:cs typeface="Segoe UI Semibold" panose="020B0702040204020203" pitchFamily="34" charset="0"/>
            </a:endParaRPr>
          </a:p>
          <a:p>
            <a:pPr algn="justLow" rtl="1">
              <a:buFont typeface="Wingdings" panose="05000000000000000000" pitchFamily="2" charset="2"/>
              <a:buChar char="q"/>
            </a:pPr>
            <a:r>
              <a:rPr lang="ar-SA" sz="1200" dirty="0">
                <a:solidFill>
                  <a:schemeClr val="tx1"/>
                </a:solidFill>
                <a:latin typeface="Segoe UI Semibold" panose="020B0702040204020203" pitchFamily="34" charset="0"/>
                <a:cs typeface="Segoe UI Semibold" panose="020B0702040204020203" pitchFamily="34" charset="0"/>
              </a:rPr>
              <a:t>وهناك منظمة تدعى:</a:t>
            </a:r>
          </a:p>
          <a:p>
            <a:pPr marL="0" indent="0" algn="justLow" rtl="1">
              <a:buNone/>
            </a:pPr>
            <a:r>
              <a:rPr lang="ar-SA" sz="1200" dirty="0">
                <a:solidFill>
                  <a:schemeClr val="tx1"/>
                </a:solidFill>
                <a:latin typeface="Segoe UI Semibold" panose="020B0702040204020203" pitchFamily="34" charset="0"/>
                <a:cs typeface="Segoe UI Semibold" panose="020B0702040204020203" pitchFamily="34" charset="0"/>
              </a:rPr>
              <a:t> </a:t>
            </a:r>
            <a:r>
              <a:rPr lang="en-US" sz="1200" dirty="0">
                <a:solidFill>
                  <a:schemeClr val="tx1"/>
                </a:solidFill>
                <a:latin typeface="Segoe UI Semibold" panose="020B0702040204020203" pitchFamily="34" charset="0"/>
                <a:cs typeface="Segoe UI Semibold" panose="020B0702040204020203" pitchFamily="34" charset="0"/>
              </a:rPr>
              <a:t>International union for the conservation of Nature (IUCN)</a:t>
            </a:r>
          </a:p>
          <a:p>
            <a:pPr algn="justLow" rtl="1">
              <a:buFont typeface="Wingdings" panose="05000000000000000000" pitchFamily="2" charset="2"/>
              <a:buChar char="q"/>
            </a:pPr>
            <a:r>
              <a:rPr lang="ar-SA" sz="1200" dirty="0">
                <a:solidFill>
                  <a:schemeClr val="tx1"/>
                </a:solidFill>
                <a:latin typeface="Segoe UI Semibold" panose="020B0702040204020203" pitchFamily="34" charset="0"/>
                <a:cs typeface="Segoe UI Semibold" panose="020B0702040204020203" pitchFamily="34" charset="0"/>
              </a:rPr>
              <a:t>تمنع وتحافظ وتنظم عملية للبيع والمتاجرة في الأنواع القليلة للحيوانات ومن ضمنها الزواحف وتضم هذه المنظمة حوالي 60 دولة. وهي منظمة عالمية تتعاون فيها الأعضاء لحماية أنواع من الحيوانات والنباتات كذلك. والمشكلة في معظم أنواع الزواحف تترتب على حماية البيئية بالدرجة الأولى فأن تدخل الإنسان فيها أثر على الزواحف بصورة مباشرة. </a:t>
            </a:r>
            <a:endParaRPr lang="en-US" sz="1200" dirty="0">
              <a:solidFill>
                <a:schemeClr val="tx1"/>
              </a:solidFill>
              <a:latin typeface="Segoe UI Semibold" panose="020B0702040204020203" pitchFamily="34" charset="0"/>
              <a:cs typeface="Segoe UI Semibold" panose="020B0702040204020203" pitchFamily="34" charset="0"/>
            </a:endParaRPr>
          </a:p>
          <a:p>
            <a:pPr algn="r" rtl="1"/>
            <a:r>
              <a:rPr lang="ar-SA" sz="1400" b="1" dirty="0">
                <a:solidFill>
                  <a:schemeClr val="tx1"/>
                </a:solidFill>
                <a:latin typeface="Segoe UI Semibold" panose="020B0702040204020203" pitchFamily="34" charset="0"/>
                <a:cs typeface="Segoe UI Semibold" panose="020B0702040204020203" pitchFamily="34" charset="0"/>
              </a:rPr>
              <a:t> </a:t>
            </a:r>
            <a:endParaRPr lang="en-US" sz="1400" dirty="0">
              <a:solidFill>
                <a:schemeClr val="tx1"/>
              </a:solidFill>
              <a:latin typeface="Segoe UI Semibold" panose="020B0702040204020203" pitchFamily="34" charset="0"/>
              <a:cs typeface="Segoe UI Semibold" panose="020B0702040204020203"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2669"/>
          <a:stretch/>
        </p:blipFill>
        <p:spPr>
          <a:xfrm>
            <a:off x="171190" y="178228"/>
            <a:ext cx="1852180" cy="871595"/>
          </a:xfrm>
          <a:prstGeom prst="rect">
            <a:avLst/>
          </a:prstGeom>
        </p:spPr>
      </p:pic>
      <p:sp>
        <p:nvSpPr>
          <p:cNvPr id="3" name="Rectangle 2"/>
          <p:cNvSpPr/>
          <p:nvPr/>
        </p:nvSpPr>
        <p:spPr>
          <a:xfrm>
            <a:off x="1433015" y="3854348"/>
            <a:ext cx="4886517" cy="2321661"/>
          </a:xfrm>
          <a:prstGeom prst="rect">
            <a:avLst/>
          </a:prstGeom>
        </p:spPr>
        <p:txBody>
          <a:bodyPr wrap="square">
            <a:spAutoFit/>
          </a:bodyPr>
          <a:lstStyle/>
          <a:p>
            <a:pPr algn="l">
              <a:spcBef>
                <a:spcPts val="600"/>
              </a:spcBef>
            </a:pPr>
            <a:r>
              <a:rPr lang="en-US" sz="1600" b="1" dirty="0">
                <a:solidFill>
                  <a:schemeClr val="accent1"/>
                </a:solidFill>
                <a:latin typeface="Segoe UI Semibold" panose="020B0702040204020203" pitchFamily="34" charset="0"/>
                <a:cs typeface="Segoe UI Semibold" panose="020B0702040204020203" pitchFamily="34" charset="0"/>
              </a:rPr>
              <a:t>Red Data Book:</a:t>
            </a:r>
          </a:p>
          <a:p>
            <a:pPr marL="171450" indent="-171450" algn="justLow" defTabSz="914400" rtl="1">
              <a:lnSpc>
                <a:spcPct val="90000"/>
              </a:lnSpc>
              <a:spcBef>
                <a:spcPts val="600"/>
              </a:spcBef>
              <a:spcAft>
                <a:spcPts val="200"/>
              </a:spcAft>
              <a:buClr>
                <a:schemeClr val="accent1"/>
              </a:buClr>
              <a:buSzPct val="100000"/>
              <a:buFont typeface="Wingdings" panose="05000000000000000000" pitchFamily="2" charset="2"/>
              <a:buChar char="q"/>
            </a:pPr>
            <a:r>
              <a:rPr lang="ar-SA" sz="1200" dirty="0">
                <a:latin typeface="Segoe UI Semibold" panose="020B0702040204020203" pitchFamily="34" charset="0"/>
                <a:cs typeface="Segoe UI Semibold" panose="020B0702040204020203" pitchFamily="34" charset="0"/>
              </a:rPr>
              <a:t>أكثر من 100 نوع في طريقها إلى الانقراض</a:t>
            </a:r>
            <a:r>
              <a:rPr lang="en-US" sz="1200" dirty="0">
                <a:latin typeface="Segoe UI Semibold" panose="020B0702040204020203" pitchFamily="34" charset="0"/>
                <a:cs typeface="Segoe UI Semibold" panose="020B0702040204020203" pitchFamily="34" charset="0"/>
              </a:rPr>
              <a:t>:</a:t>
            </a:r>
            <a:endParaRPr lang="ar-SA" sz="1200" dirty="0">
              <a:latin typeface="Segoe UI Semibold" panose="020B0702040204020203" pitchFamily="34" charset="0"/>
              <a:cs typeface="Segoe UI Semibold" panose="020B0702040204020203" pitchFamily="34" charset="0"/>
            </a:endParaRPr>
          </a:p>
          <a:p>
            <a:pPr marL="628650" lvl="1" indent="-171450" algn="justLow" defTabSz="914400" rtl="1">
              <a:lnSpc>
                <a:spcPct val="90000"/>
              </a:lnSpc>
              <a:spcBef>
                <a:spcPts val="600"/>
              </a:spcBef>
              <a:spcAft>
                <a:spcPts val="200"/>
              </a:spcAft>
              <a:buClr>
                <a:schemeClr val="accent1"/>
              </a:buClr>
              <a:buSzPct val="100000"/>
              <a:buFont typeface="Wingdings" panose="05000000000000000000" pitchFamily="2" charset="2"/>
              <a:buChar char="§"/>
            </a:pPr>
            <a:r>
              <a:rPr lang="ar-SA" sz="1200" dirty="0">
                <a:latin typeface="Segoe UI Semibold" panose="020B0702040204020203" pitchFamily="34" charset="0"/>
                <a:cs typeface="Segoe UI Semibold" panose="020B0702040204020203" pitchFamily="34" charset="0"/>
              </a:rPr>
              <a:t>28٪ نوع انقرضت منذ عام 1600م.</a:t>
            </a:r>
            <a:endParaRPr lang="en-US" sz="1200" dirty="0">
              <a:latin typeface="Segoe UI Semibold" panose="020B0702040204020203" pitchFamily="34" charset="0"/>
              <a:cs typeface="Segoe UI Semibold" panose="020B0702040204020203" pitchFamily="34" charset="0"/>
            </a:endParaRPr>
          </a:p>
          <a:p>
            <a:pPr marL="628650" lvl="1" indent="-171450" algn="justLow" defTabSz="914400" rtl="1">
              <a:lnSpc>
                <a:spcPct val="90000"/>
              </a:lnSpc>
              <a:spcBef>
                <a:spcPts val="600"/>
              </a:spcBef>
              <a:spcAft>
                <a:spcPts val="200"/>
              </a:spcAft>
              <a:buClr>
                <a:schemeClr val="accent1"/>
              </a:buClr>
              <a:buSzPct val="100000"/>
              <a:buFont typeface="Wingdings" panose="05000000000000000000" pitchFamily="2" charset="2"/>
              <a:buChar char="§"/>
            </a:pPr>
            <a:r>
              <a:rPr lang="ar-SA" sz="1200" dirty="0">
                <a:latin typeface="Segoe UI Semibold" panose="020B0702040204020203" pitchFamily="34" charset="0"/>
                <a:cs typeface="Segoe UI Semibold" panose="020B0702040204020203" pitchFamily="34" charset="0"/>
              </a:rPr>
              <a:t>63٪ قتلت لاستخدام لحومها.</a:t>
            </a:r>
            <a:endParaRPr lang="en-US" sz="1200" dirty="0">
              <a:latin typeface="Segoe UI Semibold" panose="020B0702040204020203" pitchFamily="34" charset="0"/>
              <a:cs typeface="Segoe UI Semibold" panose="020B0702040204020203" pitchFamily="34" charset="0"/>
            </a:endParaRPr>
          </a:p>
          <a:p>
            <a:pPr marL="628650" lvl="1" indent="-171450" algn="justLow" defTabSz="914400" rtl="1">
              <a:lnSpc>
                <a:spcPct val="90000"/>
              </a:lnSpc>
              <a:spcBef>
                <a:spcPts val="600"/>
              </a:spcBef>
              <a:spcAft>
                <a:spcPts val="200"/>
              </a:spcAft>
              <a:buClr>
                <a:schemeClr val="accent1"/>
              </a:buClr>
              <a:buSzPct val="100000"/>
              <a:buFont typeface="Wingdings" panose="05000000000000000000" pitchFamily="2" charset="2"/>
              <a:buChar char="§"/>
            </a:pPr>
            <a:r>
              <a:rPr lang="ar-SA" sz="1200" dirty="0">
                <a:latin typeface="Segoe UI Semibold" panose="020B0702040204020203" pitchFamily="34" charset="0"/>
                <a:cs typeface="Segoe UI Semibold" panose="020B0702040204020203" pitchFamily="34" charset="0"/>
              </a:rPr>
              <a:t>46٪ نتيجة للقضاء على بيئاتها.</a:t>
            </a:r>
            <a:endParaRPr lang="en-US" sz="1200" dirty="0">
              <a:latin typeface="Segoe UI Semibold" panose="020B0702040204020203" pitchFamily="34" charset="0"/>
              <a:cs typeface="Segoe UI Semibold" panose="020B0702040204020203" pitchFamily="34" charset="0"/>
            </a:endParaRPr>
          </a:p>
          <a:p>
            <a:pPr marL="171450" indent="-171450" algn="justLow" defTabSz="914400" rtl="1">
              <a:lnSpc>
                <a:spcPct val="90000"/>
              </a:lnSpc>
              <a:spcBef>
                <a:spcPts val="600"/>
              </a:spcBef>
              <a:spcAft>
                <a:spcPts val="200"/>
              </a:spcAft>
              <a:buClr>
                <a:schemeClr val="accent1"/>
              </a:buClr>
              <a:buSzPct val="100000"/>
              <a:buFont typeface="Wingdings" panose="05000000000000000000" pitchFamily="2" charset="2"/>
              <a:buChar char="q"/>
            </a:pPr>
            <a:r>
              <a:rPr lang="ar-SA" sz="1200" dirty="0">
                <a:latin typeface="Segoe UI Semibold" panose="020B0702040204020203" pitchFamily="34" charset="0"/>
                <a:cs typeface="Segoe UI Semibold" panose="020B0702040204020203" pitchFamily="34" charset="0"/>
              </a:rPr>
              <a:t>أن الحاجة إلى مساحات واسعة من الأرض لإنشاء النباتات عليها قضى على النباتات التي تعتبر غطاء للزواحف. كذلك قام الإنسان في مساعدة بعض الأنواع على الانتشار وذلك ببناء الجدران للسحالي في وسط أوروبا وكذلك وضع صناديق وقد يكون تدخل الإنسان أما عن طريق الخطأ </a:t>
            </a:r>
            <a:r>
              <a:rPr lang="en-US" sz="1200" dirty="0">
                <a:latin typeface="Segoe UI Semibold" panose="020B0702040204020203" pitchFamily="34" charset="0"/>
                <a:cs typeface="Segoe UI Semibold" panose="020B0702040204020203" pitchFamily="34" charset="0"/>
              </a:rPr>
              <a:t>(accident)</a:t>
            </a:r>
            <a:r>
              <a:rPr lang="ar-SA" sz="1200" dirty="0">
                <a:latin typeface="Segoe UI Semibold" panose="020B0702040204020203" pitchFamily="34" charset="0"/>
                <a:cs typeface="Segoe UI Semibold" panose="020B0702040204020203" pitchFamily="34" charset="0"/>
              </a:rPr>
              <a:t> أو عن طريق العمد </a:t>
            </a:r>
            <a:r>
              <a:rPr lang="en-US" sz="1200" dirty="0">
                <a:latin typeface="Segoe UI Semibold" panose="020B0702040204020203" pitchFamily="34" charset="0"/>
                <a:cs typeface="Segoe UI Semibold" panose="020B0702040204020203" pitchFamily="34" charset="0"/>
              </a:rPr>
              <a:t>(by design)</a:t>
            </a:r>
            <a:r>
              <a:rPr lang="ar-SA" sz="1200" dirty="0">
                <a:latin typeface="Segoe UI Semibold" panose="020B0702040204020203" pitchFamily="34" charset="0"/>
                <a:cs typeface="Segoe UI Semibold" panose="020B0702040204020203" pitchFamily="34" charset="0"/>
              </a:rPr>
              <a:t>.</a:t>
            </a:r>
            <a:endParaRPr lang="en-US" sz="1200" dirty="0">
              <a:latin typeface="Segoe UI Semibold" panose="020B0702040204020203" pitchFamily="34" charset="0"/>
              <a:cs typeface="Segoe UI Semibold" panose="020B0702040204020203"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14" y="2139712"/>
            <a:ext cx="2121247" cy="14347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6857" y="2161311"/>
            <a:ext cx="2103727" cy="13993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6233380" y="1789606"/>
            <a:ext cx="5010026" cy="369332"/>
          </a:xfrm>
          <a:prstGeom prst="rect">
            <a:avLst/>
          </a:prstGeom>
        </p:spPr>
        <p:txBody>
          <a:bodyPr wrap="none">
            <a:spAutoFit/>
          </a:bodyPr>
          <a:lstStyle/>
          <a:p>
            <a:pPr lvl="0" algn="r" rtl="1"/>
            <a:r>
              <a:rPr lang="ar-SA" b="1" dirty="0">
                <a:solidFill>
                  <a:schemeClr val="accent1"/>
                </a:solidFill>
                <a:latin typeface="Segoe UI Semibold" panose="020B0702040204020203" pitchFamily="34" charset="0"/>
                <a:cs typeface="Segoe UI Semibold" panose="020B0702040204020203" pitchFamily="34" charset="0"/>
              </a:rPr>
              <a:t>حماية الزواحف </a:t>
            </a:r>
            <a:r>
              <a:rPr lang="en-US" b="1" dirty="0">
                <a:solidFill>
                  <a:schemeClr val="accent1"/>
                </a:solidFill>
                <a:latin typeface="Segoe UI Semibold" panose="020B0702040204020203" pitchFamily="34" charset="0"/>
                <a:cs typeface="Segoe UI Semibold" panose="020B0702040204020203" pitchFamily="34" charset="0"/>
              </a:rPr>
              <a:t>Reptiles and Wildlife legislation </a:t>
            </a:r>
            <a:r>
              <a:rPr lang="ar-SA" b="1" dirty="0">
                <a:solidFill>
                  <a:schemeClr val="accent1"/>
                </a:solidFill>
                <a:latin typeface="Segoe UI Semibold" panose="020B0702040204020203" pitchFamily="34" charset="0"/>
                <a:cs typeface="Segoe UI Semibold" panose="020B0702040204020203" pitchFamily="34" charset="0"/>
              </a:rPr>
              <a:t>:</a:t>
            </a:r>
            <a:endParaRPr lang="en-US" b="1" dirty="0">
              <a:solidFill>
                <a:schemeClr val="accent1"/>
              </a:solidFill>
              <a:latin typeface="Segoe UI Semibold" panose="020B0702040204020203" pitchFamily="34" charset="0"/>
              <a:cs typeface="Segoe UI Semibold" panose="020B0702040204020203" pitchFamily="34" charset="0"/>
            </a:endParaRPr>
          </a:p>
        </p:txBody>
      </p:sp>
      <p:sp>
        <p:nvSpPr>
          <p:cNvPr id="10" name="Rounded Rectangle 9"/>
          <p:cNvSpPr/>
          <p:nvPr/>
        </p:nvSpPr>
        <p:spPr>
          <a:xfrm>
            <a:off x="1163782" y="3837709"/>
            <a:ext cx="5250873" cy="2355273"/>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1" name="Rounded Rectangular Callout 10"/>
          <p:cNvSpPr/>
          <p:nvPr/>
        </p:nvSpPr>
        <p:spPr>
          <a:xfrm>
            <a:off x="1163783" y="2036619"/>
            <a:ext cx="5237018" cy="1676400"/>
          </a:xfrm>
          <a:prstGeom prst="wedgeRoundRectCallout">
            <a:avLst>
              <a:gd name="adj1" fmla="val 57071"/>
              <a:gd name="adj2" fmla="val -21648"/>
              <a:gd name="adj3" fmla="val 16667"/>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4"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13855"/>
            <a:ext cx="2716696" cy="1007165"/>
          </a:xfrm>
          <a:prstGeom prst="rect">
            <a:avLst/>
          </a:prstGeom>
          <a:solidFill>
            <a:schemeClr val="bg2">
              <a:lumMod val="90000"/>
            </a:schemeClr>
          </a:solidFill>
        </p:spPr>
      </p:pic>
      <p:sp>
        <p:nvSpPr>
          <p:cNvPr id="15" name="Rectangle 14"/>
          <p:cNvSpPr/>
          <p:nvPr/>
        </p:nvSpPr>
        <p:spPr>
          <a:xfrm>
            <a:off x="27710" y="6442365"/>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1179177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التكيفات التركيبية                      </a:t>
            </a:r>
            <a:r>
              <a:rPr lang="en-US" sz="3600" b="1" dirty="0">
                <a:solidFill>
                  <a:schemeClr val="accent1"/>
                </a:solidFill>
                <a:latin typeface="Segoe UI Semilight" panose="020B0402040204020203" pitchFamily="34" charset="0"/>
                <a:cs typeface="Segoe UI Semilight" panose="020B0402040204020203" pitchFamily="34" charset="0"/>
              </a:rPr>
              <a:t>Structural Adaptations</a:t>
            </a:r>
          </a:p>
        </p:txBody>
      </p:sp>
      <p:sp>
        <p:nvSpPr>
          <p:cNvPr id="9" name="Content Placeholder 8"/>
          <p:cNvSpPr>
            <a:spLocks noGrp="1"/>
          </p:cNvSpPr>
          <p:nvPr>
            <p:ph sz="half" idx="2"/>
          </p:nvPr>
        </p:nvSpPr>
        <p:spPr>
          <a:xfrm>
            <a:off x="6608618" y="2384176"/>
            <a:ext cx="4525350" cy="3905787"/>
          </a:xfrm>
        </p:spPr>
        <p:txBody>
          <a:bodyPr>
            <a:noAutofit/>
          </a:bodyPr>
          <a:lstStyle/>
          <a:p>
            <a:pPr algn="justLow" rtl="1">
              <a:lnSpc>
                <a:spcPct val="100000"/>
              </a:lnSpc>
              <a:spcBef>
                <a:spcPts val="0"/>
              </a:spcBef>
              <a:spcAft>
                <a:spcPts val="0"/>
              </a:spcAft>
            </a:pPr>
            <a:r>
              <a:rPr lang="ar-SA" sz="1600" b="1" dirty="0">
                <a:solidFill>
                  <a:schemeClr val="accent1"/>
                </a:solidFill>
                <a:latin typeface="Segoe UI Semibold" panose="020B0702040204020203" pitchFamily="34" charset="0"/>
                <a:cs typeface="Segoe UI Semibold" panose="020B0702040204020203" pitchFamily="34" charset="0"/>
              </a:rPr>
              <a:t>1- شكل الجسم:</a:t>
            </a:r>
          </a:p>
          <a:p>
            <a:pPr algn="justLow" rtl="1">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يلاحظ وجود اتساع في أجسام الزواحف الصحراوية أمثال السحالي والضب والأفعى والعظايا مما يساعد في عملية الحركة فوق الرمال. كذلك تغطي أرجل الكثير من السحالي حراشف تزيد من اتساع مساحة الأرجل وبالتالي تساعد في عملية السير فوق الرمال الرخوة دون الغوص فيها. للزواحف جلد متين, جاف , ذو حراشف لحمايتها من الجفاف ومن مخاطر العوامل الطبيعية . يتركب الجلد من بشرة رقيقة تسقط على فترات منتظمة. وأدمة نامية أكثر سمكاً. الأدمة مزودة بحبيبات الصبغيات, وهي خلايا تحمل ألوانا تعطي الكثير من السحالي والثعابين أشكالها اللونية.</a:t>
            </a:r>
            <a:endParaRPr lang="en-US" sz="1400" dirty="0">
              <a:solidFill>
                <a:schemeClr val="tx1"/>
              </a:solidFill>
              <a:latin typeface="Segoe UI Semibold" panose="020B0702040204020203" pitchFamily="34" charset="0"/>
              <a:cs typeface="Segoe UI Semibold" panose="020B0702040204020203" pitchFamily="34" charset="0"/>
            </a:endParaRPr>
          </a:p>
          <a:p>
            <a:pPr algn="justLow" rtl="1">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يغطي جسم الثعبان تماما بجلد متين, غير منفذ كما هو الحال في السحالي. ولجلد الثعبان القدرة على التمدد كما هو الحال بعد تناول فريسة كبيرة, تكون الحراشف مرتبة بجوار بعضها وأحياناً ما تكون متراكبة فوق بعضها, حيث يكون الجلد مثنياً بين الحراشف. وعندما يبتلع الثعبان حيوان كبير فان </a:t>
            </a:r>
            <a:r>
              <a:rPr lang="ar-SA" sz="1400" dirty="0" err="1">
                <a:solidFill>
                  <a:schemeClr val="tx1"/>
                </a:solidFill>
                <a:latin typeface="Segoe UI Semibold" panose="020B0702040204020203" pitchFamily="34" charset="0"/>
                <a:cs typeface="Segoe UI Semibold" panose="020B0702040204020203" pitchFamily="34" charset="0"/>
              </a:rPr>
              <a:t>ثنيات</a:t>
            </a:r>
            <a:r>
              <a:rPr lang="ar-SA" sz="1400" dirty="0">
                <a:solidFill>
                  <a:schemeClr val="tx1"/>
                </a:solidFill>
                <a:latin typeface="Segoe UI Semibold" panose="020B0702040204020203" pitchFamily="34" charset="0"/>
                <a:cs typeface="Segoe UI Semibold" panose="020B0702040204020203" pitchFamily="34" charset="0"/>
              </a:rPr>
              <a:t> الجلد تبرز وتنفرد تاركة الحراشف منفصلة كأنها جزر فوق الجلد.</a:t>
            </a:r>
            <a:endParaRPr lang="en-US" sz="1400" dirty="0">
              <a:solidFill>
                <a:schemeClr val="tx1"/>
              </a:solidFill>
              <a:latin typeface="Segoe UI Semibold" panose="020B0702040204020203" pitchFamily="34" charset="0"/>
              <a:cs typeface="Segoe UI Semibold" panose="020B0702040204020203" pitchFamily="34" charset="0"/>
            </a:endParaRPr>
          </a:p>
          <a:p>
            <a:pPr marL="0" indent="0" algn="justLow" rtl="1">
              <a:lnSpc>
                <a:spcPct val="100000"/>
              </a:lnSpc>
              <a:spcBef>
                <a:spcPts val="0"/>
              </a:spcBef>
              <a:spcAft>
                <a:spcPts val="0"/>
              </a:spcAft>
              <a:buNone/>
            </a:pPr>
            <a:endParaRPr lang="en-US" sz="1200" dirty="0">
              <a:latin typeface="Segoe UI Semibold" panose="020B0702040204020203" pitchFamily="34" charset="0"/>
              <a:cs typeface="Segoe UI Semibold" panose="020B0702040204020203" pitchFamily="34" charset="0"/>
            </a:endParaRPr>
          </a:p>
        </p:txBody>
      </p:sp>
      <p:graphicFrame>
        <p:nvGraphicFramePr>
          <p:cNvPr id="15" name="Diagram 14"/>
          <p:cNvGraphicFramePr/>
          <p:nvPr>
            <p:extLst>
              <p:ext uri="{D42A27DB-BD31-4B8C-83A1-F6EECF244321}">
                <p14:modId xmlns:p14="http://schemas.microsoft.com/office/powerpoint/2010/main" val="3781514453"/>
              </p:ext>
            </p:extLst>
          </p:nvPr>
        </p:nvGraphicFramePr>
        <p:xfrm>
          <a:off x="6769290" y="1812907"/>
          <a:ext cx="4386390" cy="438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8489" y="2566265"/>
            <a:ext cx="2006122" cy="14580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81839" y="4242476"/>
            <a:ext cx="2000161" cy="14517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91954" y="4245971"/>
            <a:ext cx="2014538" cy="14482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73181" y="2565732"/>
            <a:ext cx="2007174" cy="14520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ounded Rectangular Callout 7"/>
          <p:cNvSpPr/>
          <p:nvPr/>
        </p:nvSpPr>
        <p:spPr>
          <a:xfrm>
            <a:off x="997527" y="2189018"/>
            <a:ext cx="5029200" cy="3893122"/>
          </a:xfrm>
          <a:prstGeom prst="wedgeRoundRectCallout">
            <a:avLst>
              <a:gd name="adj1" fmla="val 59353"/>
              <a:gd name="adj2" fmla="val -21709"/>
              <a:gd name="adj3" fmla="val 16667"/>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3" name="Picture Placeholder 4"/>
          <p:cNvPicPr>
            <a:picLocks noChangeAspect="1"/>
          </p:cNvPicPr>
          <p:nvPr/>
        </p:nvPicPr>
        <p:blipFill>
          <a:blip r:embed="rId11">
            <a:extLst>
              <a:ext uri="{28A0092B-C50C-407E-A947-70E740481C1C}">
                <a14:useLocalDpi xmlns:a14="http://schemas.microsoft.com/office/drawing/2010/main" val="0"/>
              </a:ext>
            </a:extLst>
          </a:blip>
          <a:srcRect t="16877" b="16877"/>
          <a:stretch>
            <a:fillRect/>
          </a:stretch>
        </p:blipFill>
        <p:spPr>
          <a:xfrm>
            <a:off x="1" y="13855"/>
            <a:ext cx="2716696" cy="1007165"/>
          </a:xfrm>
          <a:prstGeom prst="rect">
            <a:avLst/>
          </a:prstGeom>
          <a:solidFill>
            <a:schemeClr val="bg2">
              <a:lumMod val="90000"/>
            </a:schemeClr>
          </a:solidFill>
        </p:spPr>
      </p:pic>
      <p:sp>
        <p:nvSpPr>
          <p:cNvPr id="14" name="Rectangle 13"/>
          <p:cNvSpPr/>
          <p:nvPr/>
        </p:nvSpPr>
        <p:spPr>
          <a:xfrm>
            <a:off x="27710" y="6442365"/>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929154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التكيفات التركيبية                      </a:t>
            </a:r>
            <a:r>
              <a:rPr lang="en-US" sz="3600" b="1" dirty="0">
                <a:solidFill>
                  <a:schemeClr val="accent1"/>
                </a:solidFill>
                <a:latin typeface="Segoe UI Semilight" panose="020B0402040204020203" pitchFamily="34" charset="0"/>
                <a:cs typeface="Segoe UI Semilight" panose="020B0402040204020203" pitchFamily="34" charset="0"/>
              </a:rPr>
              <a:t>Structural Adaptations</a:t>
            </a:r>
          </a:p>
        </p:txBody>
      </p:sp>
      <p:sp>
        <p:nvSpPr>
          <p:cNvPr id="10" name="Rectangle 9"/>
          <p:cNvSpPr/>
          <p:nvPr/>
        </p:nvSpPr>
        <p:spPr>
          <a:xfrm>
            <a:off x="6428509" y="1811298"/>
            <a:ext cx="4842473" cy="4092402"/>
          </a:xfrm>
          <a:prstGeom prst="rect">
            <a:avLst/>
          </a:prstGeom>
        </p:spPr>
        <p:txBody>
          <a:bodyPr wrap="square">
            <a:spAutoFit/>
          </a:bodyPr>
          <a:lstStyle/>
          <a:p>
            <a:pPr algn="justLow" rtl="1"/>
            <a:r>
              <a:rPr lang="ar-SA" sz="1600" b="1" dirty="0">
                <a:solidFill>
                  <a:schemeClr val="accent1"/>
                </a:solidFill>
                <a:latin typeface="Segoe UI Semibold" panose="020B0702040204020203" pitchFamily="34" charset="0"/>
                <a:cs typeface="Segoe UI Semibold" panose="020B0702040204020203" pitchFamily="34" charset="0"/>
              </a:rPr>
              <a:t>2- شكل الذيل:</a:t>
            </a:r>
          </a:p>
          <a:p>
            <a:pPr marL="91440" indent="-91440" algn="justLow" defTabSz="914400" rtl="1">
              <a:lnSpc>
                <a:spcPct val="90000"/>
              </a:lnSpc>
              <a:spcBef>
                <a:spcPts val="1200"/>
              </a:spcBef>
              <a:spcAft>
                <a:spcPts val="200"/>
              </a:spcAft>
              <a:buClr>
                <a:schemeClr val="accent1"/>
              </a:buClr>
              <a:buSzPct val="100000"/>
              <a:buFont typeface="Wingdings" panose="05000000000000000000" pitchFamily="2" charset="2"/>
              <a:buChar char="q"/>
            </a:pPr>
            <a:r>
              <a:rPr lang="ar-SA" sz="1300" dirty="0">
                <a:latin typeface="Segoe UI Semibold" panose="020B0702040204020203" pitchFamily="34" charset="0"/>
                <a:cs typeface="Segoe UI Semibold" panose="020B0702040204020203" pitchFamily="34" charset="0"/>
              </a:rPr>
              <a:t>للسحالي الزجاجية عديمة الأرجل ذيل طويل جداً وهش, من الممكن انفصاله إذا ما ضرب الحيوان أو امسك به, وله نهاية طرفية من الممكن أن يتجدد منها الذيل المفقود ليتكون بدلا منها ذيل طويل آخر. وللكثير من السحالي مثل </a:t>
            </a:r>
            <a:r>
              <a:rPr lang="ar-SA" sz="1300" dirty="0" err="1">
                <a:latin typeface="Segoe UI Semibold" panose="020B0702040204020203" pitchFamily="34" charset="0"/>
                <a:cs typeface="Segoe UI Semibold" panose="020B0702040204020203" pitchFamily="34" charset="0"/>
              </a:rPr>
              <a:t>الأبراص</a:t>
            </a:r>
            <a:r>
              <a:rPr lang="ar-SA" sz="1300" dirty="0">
                <a:latin typeface="Segoe UI Semibold" panose="020B0702040204020203" pitchFamily="34" charset="0"/>
                <a:cs typeface="Segoe UI Semibold" panose="020B0702040204020203" pitchFamily="34" charset="0"/>
              </a:rPr>
              <a:t> القدرة على انفصال الذيل, فعند مطاردتها من قبل الأعداء ينفصل الذيل ويبقى يتلوى لعدة ثواني ليشغل بذلك أعداءه عن مطاردته. وتختزن بعض السحالي الدهون في الذيل حيث تستهلكه أثناء الجفاف لتزويدها بالطاقة وماء الأيض.</a:t>
            </a:r>
            <a:endParaRPr lang="en-US" sz="1300" dirty="0">
              <a:latin typeface="Segoe UI Semibold" panose="020B0702040204020203" pitchFamily="34" charset="0"/>
              <a:cs typeface="Segoe UI Semibold" panose="020B0702040204020203" pitchFamily="34" charset="0"/>
            </a:endParaRPr>
          </a:p>
          <a:p>
            <a:pPr marL="91440" indent="-91440" algn="justLow" defTabSz="914400" rtl="1">
              <a:lnSpc>
                <a:spcPct val="90000"/>
              </a:lnSpc>
              <a:spcBef>
                <a:spcPts val="1200"/>
              </a:spcBef>
              <a:spcAft>
                <a:spcPts val="200"/>
              </a:spcAft>
              <a:buClr>
                <a:schemeClr val="accent1"/>
              </a:buClr>
              <a:buSzPct val="100000"/>
              <a:buFont typeface="Wingdings" panose="05000000000000000000" pitchFamily="2" charset="2"/>
              <a:buChar char="q"/>
            </a:pPr>
            <a:r>
              <a:rPr lang="ar-SA" sz="1300" dirty="0">
                <a:latin typeface="Segoe UI Semibold" panose="020B0702040204020203" pitchFamily="34" charset="0"/>
                <a:cs typeface="Segoe UI Semibold" panose="020B0702040204020203" pitchFamily="34" charset="0"/>
              </a:rPr>
              <a:t>يظهر التجديد السريع للذيل المفقود في البرص, ولكن لا يصاحب هذا التجديد أي من ارتفاع معدل الأيض. بالرغم من أن الذيل يلعب دورا مهما في الجري الا ان هناك عدد قليل من الدراسات التحليلية لعلاقة البتر الذاتي وسرعة السحالي. وقد أشار </a:t>
            </a:r>
            <a:r>
              <a:rPr lang="en-US" sz="1300" dirty="0" err="1">
                <a:latin typeface="Segoe UI Semibold" panose="020B0702040204020203" pitchFamily="34" charset="0"/>
                <a:cs typeface="Segoe UI Semibold" panose="020B0702040204020203" pitchFamily="34" charset="0"/>
              </a:rPr>
              <a:t>Punzo</a:t>
            </a:r>
            <a:r>
              <a:rPr lang="en-US" sz="1300" dirty="0">
                <a:latin typeface="Segoe UI Semibold" panose="020B0702040204020203" pitchFamily="34" charset="0"/>
                <a:cs typeface="Segoe UI Semibold" panose="020B0702040204020203" pitchFamily="34" charset="0"/>
              </a:rPr>
              <a:t> </a:t>
            </a:r>
            <a:r>
              <a:rPr lang="ar-SA" sz="1300" dirty="0">
                <a:latin typeface="Segoe UI Semibold" panose="020B0702040204020203" pitchFamily="34" charset="0"/>
                <a:cs typeface="Segoe UI Semibold" panose="020B0702040204020203" pitchFamily="34" charset="0"/>
              </a:rPr>
              <a:t> عام 1982م , ان سرعة الجري تنخفض بنسبة 32%-42% وفي السحالي بعد قطع الذيل.</a:t>
            </a:r>
            <a:endParaRPr lang="en-US" sz="1300" dirty="0">
              <a:latin typeface="Segoe UI Semibold" panose="020B0702040204020203" pitchFamily="34" charset="0"/>
              <a:cs typeface="Segoe UI Semibold" panose="020B0702040204020203" pitchFamily="34" charset="0"/>
            </a:endParaRPr>
          </a:p>
          <a:p>
            <a:pPr marL="91440" indent="-91440" algn="justLow" defTabSz="914400" rtl="1">
              <a:lnSpc>
                <a:spcPct val="90000"/>
              </a:lnSpc>
              <a:spcBef>
                <a:spcPts val="1200"/>
              </a:spcBef>
              <a:spcAft>
                <a:spcPts val="200"/>
              </a:spcAft>
              <a:buClr>
                <a:schemeClr val="accent1"/>
              </a:buClr>
              <a:buSzPct val="100000"/>
              <a:buFont typeface="Wingdings" panose="05000000000000000000" pitchFamily="2" charset="2"/>
              <a:buChar char="q"/>
            </a:pPr>
            <a:r>
              <a:rPr lang="ar-SA" sz="1300" dirty="0">
                <a:latin typeface="Segoe UI Semibold" panose="020B0702040204020203" pitchFamily="34" charset="0"/>
                <a:cs typeface="Segoe UI Semibold" panose="020B0702040204020203" pitchFamily="34" charset="0"/>
              </a:rPr>
              <a:t>وهناك فقرات في جسم السحالي مخصصة للانفصال وذلك بانكماش عضلات الذيل, وعند فصل الذيل ينبت ذيل جديد لكنه لا يكون بطول الذيل الاصلي والذيل الجديد غير قابل للانفصال لكن من الممكن حصول انفصال جديدة يكون في الفقرات التي قبل الاولى التي انفصلت, وفي لحظة الفصل توجد عضلات تضغط على طرف الذيل لمنع نزف الدم من الشرايين المقطوعة.</a:t>
            </a:r>
            <a:endParaRPr lang="en-US" sz="1300" dirty="0">
              <a:latin typeface="Segoe UI Semibold" panose="020B0702040204020203" pitchFamily="34" charset="0"/>
              <a:cs typeface="Segoe UI Semibold" panose="020B0702040204020203"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6190" y="2412406"/>
            <a:ext cx="2075690" cy="16218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3750" y="2382982"/>
            <a:ext cx="2036618" cy="16374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4935" y="4271971"/>
            <a:ext cx="2061110" cy="15941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4183" y="4256511"/>
            <a:ext cx="2036215" cy="16087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ounded Rectangular Callout 10"/>
          <p:cNvSpPr/>
          <p:nvPr/>
        </p:nvSpPr>
        <p:spPr>
          <a:xfrm>
            <a:off x="1011382" y="2050473"/>
            <a:ext cx="5001490" cy="4170218"/>
          </a:xfrm>
          <a:prstGeom prst="wedgeRoundRectCallout">
            <a:avLst>
              <a:gd name="adj1" fmla="val 57071"/>
              <a:gd name="adj2" fmla="val -21648"/>
              <a:gd name="adj3" fmla="val 16667"/>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4" name="Picture Placeholder 4"/>
          <p:cNvPicPr>
            <a:picLocks noChangeAspect="1"/>
          </p:cNvPicPr>
          <p:nvPr/>
        </p:nvPicPr>
        <p:blipFill>
          <a:blip r:embed="rId6">
            <a:extLst>
              <a:ext uri="{28A0092B-C50C-407E-A947-70E740481C1C}">
                <a14:useLocalDpi xmlns:a14="http://schemas.microsoft.com/office/drawing/2010/main" val="0"/>
              </a:ext>
            </a:extLst>
          </a:blip>
          <a:srcRect t="16877" b="16877"/>
          <a:stretch>
            <a:fillRect/>
          </a:stretch>
        </p:blipFill>
        <p:spPr>
          <a:xfrm>
            <a:off x="1" y="13855"/>
            <a:ext cx="2716696" cy="1007165"/>
          </a:xfrm>
          <a:prstGeom prst="rect">
            <a:avLst/>
          </a:prstGeom>
          <a:solidFill>
            <a:schemeClr val="bg2">
              <a:lumMod val="90000"/>
            </a:schemeClr>
          </a:solidFill>
        </p:spPr>
      </p:pic>
      <p:sp>
        <p:nvSpPr>
          <p:cNvPr id="15" name="Rectangle 14"/>
          <p:cNvSpPr/>
          <p:nvPr/>
        </p:nvSpPr>
        <p:spPr>
          <a:xfrm>
            <a:off x="27710" y="6442365"/>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292317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التكيفات التركيبية                      </a:t>
            </a:r>
            <a:r>
              <a:rPr lang="en-US" sz="3600" b="1" dirty="0">
                <a:solidFill>
                  <a:schemeClr val="accent1"/>
                </a:solidFill>
                <a:latin typeface="Segoe UI Semilight" panose="020B0402040204020203" pitchFamily="34" charset="0"/>
                <a:cs typeface="Segoe UI Semilight" panose="020B0402040204020203" pitchFamily="34" charset="0"/>
              </a:rPr>
              <a:t>Structural Adaptations</a:t>
            </a:r>
          </a:p>
        </p:txBody>
      </p:sp>
      <p:sp>
        <p:nvSpPr>
          <p:cNvPr id="9" name="Content Placeholder 8"/>
          <p:cNvSpPr>
            <a:spLocks noGrp="1"/>
          </p:cNvSpPr>
          <p:nvPr>
            <p:ph sz="half" idx="2"/>
          </p:nvPr>
        </p:nvSpPr>
        <p:spPr>
          <a:xfrm>
            <a:off x="6705600" y="1871555"/>
            <a:ext cx="4433452" cy="4224444"/>
          </a:xfrm>
        </p:spPr>
        <p:txBody>
          <a:bodyPr>
            <a:noAutofit/>
          </a:bodyPr>
          <a:lstStyle/>
          <a:p>
            <a:pPr algn="justLow" rtl="1">
              <a:lnSpc>
                <a:spcPct val="100000"/>
              </a:lnSpc>
              <a:spcBef>
                <a:spcPts val="0"/>
              </a:spcBef>
              <a:spcAft>
                <a:spcPts val="0"/>
              </a:spcAft>
            </a:pPr>
            <a:r>
              <a:rPr lang="ar-SA" sz="1600" b="1" dirty="0">
                <a:solidFill>
                  <a:schemeClr val="accent1"/>
                </a:solidFill>
                <a:latin typeface="Segoe UI Semibold" panose="020B0702040204020203" pitchFamily="34" charset="0"/>
                <a:cs typeface="Segoe UI Semibold" panose="020B0702040204020203" pitchFamily="34" charset="0"/>
              </a:rPr>
              <a:t>3- شكل الأطراف:</a:t>
            </a:r>
          </a:p>
          <a:p>
            <a:pPr algn="justLow" rtl="1">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لمعظم السحالي اربعة أطراف, غير أن كثير منها ذو أطراف ضامرة وقليل منها مثل أغلب السحالي الدودية عديمة الأرجل تماما . وللسحالي التي تغوص في الرمال تكيفات خاصة كما في </a:t>
            </a:r>
            <a:r>
              <a:rPr lang="ar-SA" sz="1300" dirty="0" err="1">
                <a:solidFill>
                  <a:schemeClr val="tx1"/>
                </a:solidFill>
                <a:latin typeface="Segoe UI Semibold" panose="020B0702040204020203" pitchFamily="34" charset="0"/>
                <a:cs typeface="Segoe UI Semibold" panose="020B0702040204020203" pitchFamily="34" charset="0"/>
              </a:rPr>
              <a:t>السقنقور</a:t>
            </a:r>
            <a:r>
              <a:rPr lang="ar-SA" sz="1300" dirty="0">
                <a:solidFill>
                  <a:schemeClr val="tx1"/>
                </a:solidFill>
                <a:latin typeface="Segoe UI Semibold" panose="020B0702040204020203" pitchFamily="34" charset="0"/>
                <a:cs typeface="Segoe UI Semibold" panose="020B0702040204020203" pitchFamily="34" charset="0"/>
              </a:rPr>
              <a:t>, حيث يأخذ مقدمة الرأس شكل بروز مستعرض, وتكون الأطراف الأمامية والخلفية صغيرة مقارنة بحجم الجسم, والاصابع عريضة وتحتوي على زوائد تساعدها في المشي على الرمال والغوص والسباحة فيها.</a:t>
            </a:r>
          </a:p>
          <a:p>
            <a:pPr algn="justLow" rtl="1">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تكون </a:t>
            </a:r>
            <a:r>
              <a:rPr lang="ar-SA" sz="1300" dirty="0" err="1">
                <a:solidFill>
                  <a:schemeClr val="tx1"/>
                </a:solidFill>
                <a:latin typeface="Segoe UI Semibold" panose="020B0702040204020203" pitchFamily="34" charset="0"/>
                <a:cs typeface="Segoe UI Semibold" panose="020B0702040204020203" pitchFamily="34" charset="0"/>
              </a:rPr>
              <a:t>الأبراص</a:t>
            </a:r>
            <a:r>
              <a:rPr lang="ar-SA" sz="1300" dirty="0">
                <a:solidFill>
                  <a:schemeClr val="tx1"/>
                </a:solidFill>
                <a:latin typeface="Segoe UI Semibold" panose="020B0702040204020203" pitchFamily="34" charset="0"/>
                <a:cs typeface="Segoe UI Semibold" panose="020B0702040204020203" pitchFamily="34" charset="0"/>
              </a:rPr>
              <a:t> مزودة بوسائد اصبعية لاصقة يمكنها من المشي من أعلى لأسفل وكذلك على الاسطح الملساء وهي عبارة عن ميازيب تتفرغ من الهواء عند ملاصقة الأسطح.</a:t>
            </a:r>
            <a:endParaRPr lang="en-US" sz="1300" dirty="0">
              <a:solidFill>
                <a:schemeClr val="tx1"/>
              </a:solidFill>
              <a:latin typeface="Segoe UI Semibold" panose="020B0702040204020203" pitchFamily="34" charset="0"/>
              <a:cs typeface="Segoe UI Semibold" panose="020B0702040204020203" pitchFamily="34" charset="0"/>
            </a:endParaRPr>
          </a:p>
          <a:p>
            <a:pPr algn="justLow" rtl="1">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الثعابين عديمة الأرجل تماما. تتميز الفقرات العديدة في الثعابين بأنها أقصر وأعرض منها في الفقاريات الأخرى, فهي تسمح بتموجات جانبية سريعة خلال الحشائش فوق الأرض الجافة وفي الرمال. تزيد الضلوع من صلابة العمود الفقري وتعطي الحيوان مقاومة أكبر للضغوط الجانبية. وهناك عدة أنواع للحركة في الثعابين ويرجع ذلك الى نوع البيئة التي تعيش بها الحيوان.</a:t>
            </a:r>
            <a:endParaRPr lang="en-US" sz="1300" dirty="0">
              <a:solidFill>
                <a:schemeClr val="tx1"/>
              </a:solidFill>
              <a:latin typeface="Segoe UI Semibold" panose="020B0702040204020203" pitchFamily="34" charset="0"/>
              <a:cs typeface="Segoe UI Semibold" panose="020B0702040204020203" pitchFamily="34" charset="0"/>
            </a:endParaRPr>
          </a:p>
          <a:p>
            <a:pPr algn="justLow" rtl="1">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الأطراف في السلاحف مزدوجة صغيرة خماسية الاصابع ومجهزة للتسلق والمشي.	</a:t>
            </a:r>
            <a:endParaRPr lang="en-US" sz="1300" dirty="0">
              <a:solidFill>
                <a:schemeClr val="tx1"/>
              </a:solidFill>
              <a:latin typeface="Segoe UI Semibold" panose="020B0702040204020203" pitchFamily="34" charset="0"/>
              <a:cs typeface="Segoe UI Semibold" panose="020B0702040204020203"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999" y="2382982"/>
            <a:ext cx="2056545" cy="1602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3610" y="2394651"/>
            <a:ext cx="2056854" cy="15865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5612" y="4199678"/>
            <a:ext cx="2051150" cy="15554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4912" y="4189504"/>
            <a:ext cx="2069407" cy="15601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ounded Rectangular Callout 10"/>
          <p:cNvSpPr/>
          <p:nvPr/>
        </p:nvSpPr>
        <p:spPr>
          <a:xfrm>
            <a:off x="1191491" y="2036618"/>
            <a:ext cx="4959927" cy="4087091"/>
          </a:xfrm>
          <a:prstGeom prst="wedgeRoundRectCallout">
            <a:avLst>
              <a:gd name="adj1" fmla="val 57071"/>
              <a:gd name="adj2" fmla="val -21648"/>
              <a:gd name="adj3" fmla="val 16667"/>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3" name="Picture Placeholder 4"/>
          <p:cNvPicPr>
            <a:picLocks noChangeAspect="1"/>
          </p:cNvPicPr>
          <p:nvPr/>
        </p:nvPicPr>
        <p:blipFill>
          <a:blip r:embed="rId6">
            <a:extLst>
              <a:ext uri="{28A0092B-C50C-407E-A947-70E740481C1C}">
                <a14:useLocalDpi xmlns:a14="http://schemas.microsoft.com/office/drawing/2010/main" val="0"/>
              </a:ext>
            </a:extLst>
          </a:blip>
          <a:srcRect t="16877" b="16877"/>
          <a:stretch>
            <a:fillRect/>
          </a:stretch>
        </p:blipFill>
        <p:spPr>
          <a:xfrm>
            <a:off x="1" y="13855"/>
            <a:ext cx="2716696" cy="1007165"/>
          </a:xfrm>
          <a:prstGeom prst="rect">
            <a:avLst/>
          </a:prstGeom>
          <a:solidFill>
            <a:schemeClr val="bg2">
              <a:lumMod val="90000"/>
            </a:schemeClr>
          </a:solidFill>
        </p:spPr>
      </p:pic>
      <p:sp>
        <p:nvSpPr>
          <p:cNvPr id="14" name="Rectangle 13"/>
          <p:cNvSpPr/>
          <p:nvPr/>
        </p:nvSpPr>
        <p:spPr>
          <a:xfrm>
            <a:off x="27710" y="6442365"/>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2555566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التكيفات السلوكية                   </a:t>
            </a:r>
            <a:r>
              <a:rPr lang="en-US" sz="3600" b="1" dirty="0">
                <a:solidFill>
                  <a:schemeClr val="accent1"/>
                </a:solidFill>
                <a:latin typeface="Segoe UI Semilight" panose="020B0402040204020203" pitchFamily="34" charset="0"/>
                <a:cs typeface="Segoe UI Semilight" panose="020B0402040204020203" pitchFamily="34" charset="0"/>
              </a:rPr>
              <a:t>Behavioral  Adaptations</a:t>
            </a:r>
          </a:p>
        </p:txBody>
      </p:sp>
      <p:graphicFrame>
        <p:nvGraphicFramePr>
          <p:cNvPr id="15" name="Diagram 14"/>
          <p:cNvGraphicFramePr/>
          <p:nvPr>
            <p:extLst>
              <p:ext uri="{D42A27DB-BD31-4B8C-83A1-F6EECF244321}">
                <p14:modId xmlns:p14="http://schemas.microsoft.com/office/powerpoint/2010/main" val="987971797"/>
              </p:ext>
            </p:extLst>
          </p:nvPr>
        </p:nvGraphicFramePr>
        <p:xfrm>
          <a:off x="5841242" y="1785789"/>
          <a:ext cx="5990827" cy="425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ounded Rectangle 10"/>
          <p:cNvSpPr/>
          <p:nvPr/>
        </p:nvSpPr>
        <p:spPr>
          <a:xfrm>
            <a:off x="5763494" y="3352800"/>
            <a:ext cx="6179127" cy="2909454"/>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ectangle 7"/>
          <p:cNvSpPr/>
          <p:nvPr/>
        </p:nvSpPr>
        <p:spPr>
          <a:xfrm>
            <a:off x="5777349" y="2317136"/>
            <a:ext cx="6082144" cy="2431435"/>
          </a:xfrm>
          <a:prstGeom prst="rect">
            <a:avLst/>
          </a:prstGeom>
        </p:spPr>
        <p:txBody>
          <a:bodyPr wrap="square">
            <a:spAutoFit/>
          </a:bodyPr>
          <a:lstStyle/>
          <a:p>
            <a:pPr lvl="0" algn="justLow" defTabSz="914400" rtl="1">
              <a:buClr>
                <a:schemeClr val="accent1"/>
              </a:buClr>
              <a:buSzPct val="100000"/>
            </a:pPr>
            <a:r>
              <a:rPr lang="ar-SA" sz="1600" b="1" dirty="0">
                <a:solidFill>
                  <a:schemeClr val="accent1"/>
                </a:solidFill>
                <a:latin typeface="Segoe UI Semibold" panose="020B0702040204020203" pitchFamily="34" charset="0"/>
                <a:cs typeface="Segoe UI Semibold" panose="020B0702040204020203" pitchFamily="34" charset="0"/>
              </a:rPr>
              <a:t>1- تغير اللون :</a:t>
            </a:r>
            <a:endParaRPr lang="en-US" sz="1600" b="1" dirty="0">
              <a:solidFill>
                <a:schemeClr val="accent1"/>
              </a:solidFill>
              <a:latin typeface="Segoe UI Semibold" panose="020B0702040204020203" pitchFamily="34" charset="0"/>
              <a:cs typeface="Segoe UI Semibold" panose="020B0702040204020203" pitchFamily="34" charset="0"/>
            </a:endParaRPr>
          </a:p>
          <a:p>
            <a:pPr marL="91440" indent="-91440" algn="justLow" defTabSz="914400" rtl="1">
              <a:buClr>
                <a:schemeClr val="accent1"/>
              </a:buClr>
              <a:buSzPct val="100000"/>
              <a:buFont typeface="Wingdings" panose="05000000000000000000" pitchFamily="2" charset="2"/>
              <a:buChar char="q"/>
            </a:pPr>
            <a:r>
              <a:rPr lang="ar-SA" sz="1200" dirty="0">
                <a:latin typeface="Segoe UI Semibold" panose="020B0702040204020203" pitchFamily="34" charset="0"/>
                <a:cs typeface="Segoe UI Semibold" panose="020B0702040204020203" pitchFamily="34" charset="0"/>
              </a:rPr>
              <a:t>للزواحف المقدرة على تغير لون الجلد </a:t>
            </a:r>
            <a:r>
              <a:rPr lang="en-US" sz="1200" dirty="0" err="1">
                <a:latin typeface="Segoe UI Semibold" panose="020B0702040204020203" pitchFamily="34" charset="0"/>
                <a:cs typeface="Segoe UI Semibold" panose="020B0702040204020203" pitchFamily="34" charset="0"/>
              </a:rPr>
              <a:t>Colour</a:t>
            </a:r>
            <a:r>
              <a:rPr lang="en-US" sz="1200" dirty="0">
                <a:latin typeface="Segoe UI Semibold" panose="020B0702040204020203" pitchFamily="34" charset="0"/>
                <a:cs typeface="Segoe UI Semibold" panose="020B0702040204020203" pitchFamily="34" charset="0"/>
              </a:rPr>
              <a:t> change</a:t>
            </a:r>
            <a:r>
              <a:rPr lang="ar-SA" sz="1200" dirty="0">
                <a:latin typeface="Segoe UI Semibold" panose="020B0702040204020203" pitchFamily="34" charset="0"/>
                <a:cs typeface="Segoe UI Semibold" panose="020B0702040204020203" pitchFamily="34" charset="0"/>
              </a:rPr>
              <a:t>  بحيث يكون الجلد داكنا عندما يكون الهواء بارد وهذا يزيد من معدل السخونة عند تشمس الحيوان</a:t>
            </a:r>
            <a:r>
              <a:rPr lang="en-US" sz="1200" dirty="0">
                <a:latin typeface="Segoe UI Semibold" panose="020B0702040204020203" pitchFamily="34" charset="0"/>
                <a:cs typeface="Segoe UI Semibold" panose="020B0702040204020203" pitchFamily="34" charset="0"/>
              </a:rPr>
              <a:t>Basking </a:t>
            </a:r>
            <a:r>
              <a:rPr lang="ar-SA" sz="1200" dirty="0">
                <a:latin typeface="Segoe UI Semibold" panose="020B0702040204020203" pitchFamily="34" charset="0"/>
                <a:cs typeface="Segoe UI Semibold" panose="020B0702040204020203" pitchFamily="34" charset="0"/>
              </a:rPr>
              <a:t> إلى أن يحصل الحيوان على درجته المفضلة ثم يتحول لون الجلد إلى اللون الفاتح.</a:t>
            </a:r>
          </a:p>
          <a:p>
            <a:pPr marL="91440" indent="-91440" algn="justLow" defTabSz="914400" rtl="1">
              <a:buClr>
                <a:schemeClr val="accent1"/>
              </a:buClr>
              <a:buSzPct val="100000"/>
              <a:buFont typeface="Wingdings" panose="05000000000000000000" pitchFamily="2" charset="2"/>
              <a:buChar char="q"/>
            </a:pPr>
            <a:endParaRPr lang="ar-SA" sz="1200" dirty="0">
              <a:solidFill>
                <a:schemeClr val="tx1">
                  <a:lumMod val="75000"/>
                  <a:lumOff val="25000"/>
                </a:schemeClr>
              </a:solidFill>
              <a:latin typeface="Segoe UI Semibold" panose="020B0702040204020203" pitchFamily="34" charset="0"/>
              <a:cs typeface="Segoe UI Semibold" panose="020B0702040204020203" pitchFamily="34" charset="0"/>
            </a:endParaRPr>
          </a:p>
          <a:p>
            <a:pPr marL="91440" indent="-91440" algn="justLow" defTabSz="914400" rtl="1">
              <a:buClr>
                <a:schemeClr val="accent1"/>
              </a:buClr>
              <a:buSzPct val="100000"/>
              <a:buFont typeface="Wingdings" panose="05000000000000000000" pitchFamily="2" charset="2"/>
              <a:buChar char="q"/>
            </a:pPr>
            <a:endParaRPr lang="en-US" sz="1200" dirty="0">
              <a:solidFill>
                <a:schemeClr val="tx1">
                  <a:lumMod val="75000"/>
                  <a:lumOff val="25000"/>
                </a:schemeClr>
              </a:solidFill>
              <a:latin typeface="Segoe UI Semibold" panose="020B0702040204020203" pitchFamily="34" charset="0"/>
              <a:cs typeface="Segoe UI Semibold" panose="020B0702040204020203" pitchFamily="34" charset="0"/>
            </a:endParaRPr>
          </a:p>
          <a:p>
            <a:pPr marR="0" algn="justLow" defTabSz="914400" rtl="1">
              <a:spcBef>
                <a:spcPts val="0"/>
              </a:spcBef>
              <a:spcAft>
                <a:spcPts val="0"/>
              </a:spcAft>
              <a:buClr>
                <a:schemeClr val="accent1"/>
              </a:buClr>
              <a:buSzPct val="100000"/>
            </a:pPr>
            <a:r>
              <a:rPr lang="ar-SA" sz="1600" b="1" dirty="0">
                <a:solidFill>
                  <a:schemeClr val="accent1"/>
                </a:solidFill>
                <a:latin typeface="Segoe UI Semibold" panose="020B0702040204020203" pitchFamily="34" charset="0"/>
                <a:cs typeface="Segoe UI Semibold" panose="020B0702040204020203" pitchFamily="34" charset="0"/>
              </a:rPr>
              <a:t>2- سلوك الحفر :</a:t>
            </a:r>
            <a:endParaRPr lang="en-US" sz="1600" b="1" dirty="0">
              <a:solidFill>
                <a:schemeClr val="accent1"/>
              </a:solidFill>
              <a:latin typeface="Segoe UI Semibold" panose="020B0702040204020203" pitchFamily="34" charset="0"/>
              <a:cs typeface="Segoe UI Semibold" panose="020B0702040204020203" pitchFamily="34" charset="0"/>
            </a:endParaRPr>
          </a:p>
          <a:p>
            <a:pPr marL="91440" indent="-91440" algn="justLow" defTabSz="914400" rtl="1">
              <a:buClr>
                <a:schemeClr val="accent1"/>
              </a:buClr>
              <a:buSzPct val="100000"/>
              <a:buFont typeface="Wingdings" panose="05000000000000000000" pitchFamily="2" charset="2"/>
              <a:buChar char="q"/>
            </a:pPr>
            <a:r>
              <a:rPr lang="ar-SA" sz="1200" dirty="0">
                <a:latin typeface="Segoe UI Semibold" panose="020B0702040204020203" pitchFamily="34" charset="0"/>
                <a:cs typeface="Segoe UI Semibold" panose="020B0702040204020203" pitchFamily="34" charset="0"/>
              </a:rPr>
              <a:t> تتميز الكثير من السحالي بصفة الدفاع الشرس عن موطنها, وذلك بعدم السماح للغرباء التقرب من مكان وجودها. والعديد من السحالي تستعمل الانفاق الارضية المهجورة والمحفورة بواسطة حيوانات أخرى كالقوارض. وهناك سحالي اخرى تعمل جحورها بنفسها, أمثال الضب </a:t>
            </a:r>
            <a:r>
              <a:rPr lang="en-US" sz="1200" dirty="0">
                <a:latin typeface="Segoe UI Semibold" panose="020B0702040204020203" pitchFamily="34" charset="0"/>
                <a:cs typeface="Segoe UI Semibold" panose="020B0702040204020203" pitchFamily="34" charset="0"/>
              </a:rPr>
              <a:t> Spiny-tailed lizard (</a:t>
            </a:r>
            <a:r>
              <a:rPr lang="en-US" sz="1200" i="1" dirty="0" err="1">
                <a:latin typeface="Segoe UI Semibold" panose="020B0702040204020203" pitchFamily="34" charset="0"/>
                <a:cs typeface="Segoe UI Semibold" panose="020B0702040204020203" pitchFamily="34" charset="0"/>
              </a:rPr>
              <a:t>Uromastix</a:t>
            </a:r>
            <a:r>
              <a:rPr lang="en-US" sz="1200" i="1" dirty="0">
                <a:latin typeface="Segoe UI Semibold" panose="020B0702040204020203" pitchFamily="34" charset="0"/>
                <a:cs typeface="Segoe UI Semibold" panose="020B0702040204020203" pitchFamily="34" charset="0"/>
              </a:rPr>
              <a:t> </a:t>
            </a:r>
            <a:r>
              <a:rPr lang="en-US" sz="1200" i="1" dirty="0" err="1">
                <a:latin typeface="Segoe UI Semibold" panose="020B0702040204020203" pitchFamily="34" charset="0"/>
                <a:cs typeface="Segoe UI Semibold" panose="020B0702040204020203" pitchFamily="34" charset="0"/>
              </a:rPr>
              <a:t>eagptia</a:t>
            </a:r>
            <a:r>
              <a:rPr lang="en-US" sz="1200" dirty="0">
                <a:latin typeface="Segoe UI Semibold" panose="020B0702040204020203" pitchFamily="34" charset="0"/>
                <a:cs typeface="Segoe UI Semibold" panose="020B0702040204020203" pitchFamily="34" charset="0"/>
              </a:rPr>
              <a:t>) </a:t>
            </a:r>
            <a:r>
              <a:rPr lang="ar-SA" sz="1200" dirty="0" err="1">
                <a:latin typeface="Segoe UI Semibold" panose="020B0702040204020203" pitchFamily="34" charset="0"/>
                <a:cs typeface="Segoe UI Semibold" panose="020B0702040204020203" pitchFamily="34" charset="0"/>
              </a:rPr>
              <a:t>والأبراص</a:t>
            </a:r>
            <a:r>
              <a:rPr lang="ar-SA" sz="1200" dirty="0">
                <a:latin typeface="Segoe UI Semibold" panose="020B0702040204020203" pitchFamily="34" charset="0"/>
                <a:cs typeface="Segoe UI Semibold" panose="020B0702040204020203" pitchFamily="34" charset="0"/>
              </a:rPr>
              <a:t> </a:t>
            </a:r>
            <a:r>
              <a:rPr lang="en-US" sz="1200" dirty="0">
                <a:latin typeface="Segoe UI Semibold" panose="020B0702040204020203" pitchFamily="34" charset="0"/>
                <a:cs typeface="Segoe UI Semibold" panose="020B0702040204020203" pitchFamily="34" charset="0"/>
              </a:rPr>
              <a:t>Geckos</a:t>
            </a:r>
            <a:r>
              <a:rPr lang="ar-SA" sz="1200" dirty="0">
                <a:latin typeface="Segoe UI Semibold" panose="020B0702040204020203" pitchFamily="34" charset="0"/>
                <a:cs typeface="Segoe UI Semibold" panose="020B0702040204020203" pitchFamily="34" charset="0"/>
              </a:rPr>
              <a:t> , ويصل حجم</a:t>
            </a:r>
            <a:r>
              <a:rPr lang="en-US" sz="1200" dirty="0">
                <a:latin typeface="Segoe UI Semibold" panose="020B0702040204020203" pitchFamily="34" charset="0"/>
                <a:cs typeface="Segoe UI Semibold" panose="020B0702040204020203" pitchFamily="34" charset="0"/>
              </a:rPr>
              <a:t> </a:t>
            </a:r>
            <a:r>
              <a:rPr lang="ar-SA" sz="1200" dirty="0">
                <a:latin typeface="Segoe UI Semibold" panose="020B0702040204020203" pitchFamily="34" charset="0"/>
                <a:cs typeface="Segoe UI Semibold" panose="020B0702040204020203" pitchFamily="34" charset="0"/>
              </a:rPr>
              <a:t>هذه الجحور لأكثر من متر طولاً وعرضاً</a:t>
            </a:r>
            <a:r>
              <a:rPr lang="en-US" sz="1200" dirty="0">
                <a:latin typeface="Segoe UI Semibold" panose="020B0702040204020203" pitchFamily="34" charset="0"/>
                <a:cs typeface="Segoe UI Semibold" panose="020B0702040204020203" pitchFamily="34" charset="0"/>
              </a:rPr>
              <a:t>.</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27065" y="4607503"/>
            <a:ext cx="3311236" cy="1475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2103" y="3963847"/>
            <a:ext cx="2252664" cy="1868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08609" y="3963846"/>
            <a:ext cx="2242272" cy="18703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332509" y="1951765"/>
            <a:ext cx="4946071" cy="2000548"/>
          </a:xfrm>
          <a:prstGeom prst="rect">
            <a:avLst/>
          </a:prstGeom>
        </p:spPr>
        <p:txBody>
          <a:bodyPr wrap="square">
            <a:spAutoFit/>
          </a:bodyPr>
          <a:lstStyle/>
          <a:p>
            <a:pPr algn="justLow" defTabSz="914400" rtl="1">
              <a:buClr>
                <a:schemeClr val="accent1"/>
              </a:buClr>
              <a:buSzPct val="100000"/>
            </a:pPr>
            <a:r>
              <a:rPr lang="ar-SA" sz="1600" b="1" dirty="0">
                <a:solidFill>
                  <a:schemeClr val="accent1"/>
                </a:solidFill>
                <a:latin typeface="Segoe UI Semibold" panose="020B0702040204020203" pitchFamily="34" charset="0"/>
                <a:cs typeface="Segoe UI Semibold" panose="020B0702040204020203" pitchFamily="34" charset="0"/>
              </a:rPr>
              <a:t>3- سلوك الافتراس :</a:t>
            </a:r>
          </a:p>
          <a:p>
            <a:pPr marL="91440" marR="0" indent="-91440" algn="justLow" defTabSz="914400" rtl="1">
              <a:spcBef>
                <a:spcPts val="0"/>
              </a:spcBef>
              <a:spcAft>
                <a:spcPts val="0"/>
              </a:spcAft>
              <a:buClr>
                <a:schemeClr val="accent1"/>
              </a:buClr>
              <a:buSzPct val="100000"/>
              <a:buFont typeface="Wingdings" panose="05000000000000000000" pitchFamily="2" charset="2"/>
              <a:buChar char="q"/>
            </a:pPr>
            <a:r>
              <a:rPr lang="ar-SA" sz="1200" dirty="0">
                <a:latin typeface="Segoe UI Semibold" panose="020B0702040204020203" pitchFamily="34" charset="0"/>
                <a:cs typeface="Segoe UI Semibold" panose="020B0702040204020203" pitchFamily="34" charset="0"/>
              </a:rPr>
              <a:t>للحيوانات الصحراوية استراتيجيات دفاع وهجوم وافتراس فريدة من نوعها. فعلى سبيل المثال تتميز الأفاعي بامتلاكها لسموم خطيرة جدا اذا ما قورنت بقريباتها في تلك التي تعيش في المناطق غير الصحراوية. وللأفعى الصحراوية قابلية عالية في دقة اصابتها لفريستها </a:t>
            </a:r>
            <a:r>
              <a:rPr lang="en-US" sz="1200" dirty="0">
                <a:latin typeface="Segoe UI Semibold" panose="020B0702040204020203" pitchFamily="34" charset="0"/>
                <a:cs typeface="Segoe UI Semibold" panose="020B0702040204020203" pitchFamily="34" charset="0"/>
              </a:rPr>
              <a:t>(Minton, 1968)</a:t>
            </a:r>
            <a:r>
              <a:rPr lang="ar-SA" sz="1200" dirty="0">
                <a:latin typeface="Segoe UI Semibold" panose="020B0702040204020203" pitchFamily="34" charset="0"/>
                <a:cs typeface="Segoe UI Semibold" panose="020B0702040204020203" pitchFamily="34" charset="0"/>
              </a:rPr>
              <a:t> حيث تقتل الافعى الصحراوية في أغلب الأحيان فريستها من العضة الاولى, وبحقنها لكميات قليلة جدا من السم. هذه الصفات مجتمعة تعتبر مهمة لحيوان يعيش في بيئة يندر فيها الغذاء. تختلف قوة وفعالية السموم كما تختلف اعراض التسمم عند الأشخاص الذين يتعرضون الى عضة الأفعى اعتمادا على نوع الأفعى.</a:t>
            </a:r>
            <a:endParaRPr lang="en-US" sz="1200" dirty="0">
              <a:latin typeface="Segoe UI Semibold" panose="020B0702040204020203" pitchFamily="34" charset="0"/>
              <a:cs typeface="Segoe UI Semibold" panose="020B0702040204020203" pitchFamily="34" charset="0"/>
            </a:endParaRPr>
          </a:p>
        </p:txBody>
      </p:sp>
      <p:sp>
        <p:nvSpPr>
          <p:cNvPr id="9" name="Rectangle 8"/>
          <p:cNvSpPr/>
          <p:nvPr/>
        </p:nvSpPr>
        <p:spPr>
          <a:xfrm>
            <a:off x="10003810" y="4750648"/>
            <a:ext cx="1854441" cy="1200329"/>
          </a:xfrm>
          <a:prstGeom prst="rect">
            <a:avLst/>
          </a:prstGeom>
        </p:spPr>
        <p:txBody>
          <a:bodyPr wrap="square">
            <a:spAutoFit/>
          </a:bodyPr>
          <a:lstStyle/>
          <a:p>
            <a:pPr marL="171450" indent="-171450" algn="justLow" defTabSz="914400" rtl="1">
              <a:buClr>
                <a:schemeClr val="accent1"/>
              </a:buClr>
              <a:buSzPct val="100000"/>
              <a:buFont typeface="Wingdings" panose="05000000000000000000" pitchFamily="2" charset="2"/>
              <a:buChar char="q"/>
            </a:pPr>
            <a:r>
              <a:rPr lang="ar-SA" sz="1200" dirty="0">
                <a:latin typeface="Segoe UI Semibold" panose="020B0702040204020203" pitchFamily="34" charset="0"/>
                <a:cs typeface="Segoe UI Semibold" panose="020B0702040204020203" pitchFamily="34" charset="0"/>
              </a:rPr>
              <a:t>وهناك أنواع أخرى من السحالي لا تعيش في انفاق بل تدفن أجسامها تحت الرمل, أمثال </a:t>
            </a:r>
            <a:r>
              <a:rPr lang="ar-SA" sz="1200" dirty="0" err="1">
                <a:latin typeface="Segoe UI Semibold" panose="020B0702040204020203" pitchFamily="34" charset="0"/>
                <a:cs typeface="Segoe UI Semibold" panose="020B0702040204020203" pitchFamily="34" charset="0"/>
              </a:rPr>
              <a:t>السقنقور</a:t>
            </a:r>
            <a:r>
              <a:rPr lang="ar-SA" sz="1200" dirty="0">
                <a:latin typeface="Segoe UI Semibold" panose="020B0702040204020203" pitchFamily="34" charset="0"/>
                <a:cs typeface="Segoe UI Semibold" panose="020B0702040204020203" pitchFamily="34" charset="0"/>
              </a:rPr>
              <a:t> </a:t>
            </a:r>
            <a:r>
              <a:rPr lang="en-US" sz="1200" i="1" dirty="0" err="1">
                <a:latin typeface="Segoe UI Semibold" panose="020B0702040204020203" pitchFamily="34" charset="0"/>
                <a:cs typeface="Segoe UI Semibold" panose="020B0702040204020203" pitchFamily="34" charset="0"/>
              </a:rPr>
              <a:t>Scincus</a:t>
            </a:r>
            <a:r>
              <a:rPr lang="en-US" sz="1200" i="1" dirty="0">
                <a:latin typeface="Segoe UI Semibold" panose="020B0702040204020203" pitchFamily="34" charset="0"/>
                <a:cs typeface="Segoe UI Semibold" panose="020B0702040204020203" pitchFamily="34" charset="0"/>
              </a:rPr>
              <a:t> </a:t>
            </a:r>
            <a:r>
              <a:rPr lang="en-US" sz="1200" i="1" dirty="0" err="1">
                <a:latin typeface="Segoe UI Semibold" panose="020B0702040204020203" pitchFamily="34" charset="0"/>
                <a:cs typeface="Segoe UI Semibold" panose="020B0702040204020203" pitchFamily="34" charset="0"/>
              </a:rPr>
              <a:t>scincus</a:t>
            </a:r>
            <a:r>
              <a:rPr lang="en-US" sz="1200" i="1" dirty="0">
                <a:latin typeface="Segoe UI Semibold" panose="020B0702040204020203" pitchFamily="34" charset="0"/>
                <a:cs typeface="Segoe UI Semibold" panose="020B0702040204020203" pitchFamily="34" charset="0"/>
              </a:rPr>
              <a:t> </a:t>
            </a:r>
            <a:r>
              <a:rPr lang="ar-SA" sz="1200" i="1" dirty="0">
                <a:latin typeface="Segoe UI Semibold" panose="020B0702040204020203" pitchFamily="34" charset="0"/>
                <a:cs typeface="Segoe UI Semibold" panose="020B0702040204020203" pitchFamily="34" charset="0"/>
              </a:rPr>
              <a:t> </a:t>
            </a:r>
            <a:r>
              <a:rPr lang="ar-SA" sz="1200" dirty="0">
                <a:latin typeface="Segoe UI Semibold" panose="020B0702040204020203" pitchFamily="34" charset="0"/>
                <a:cs typeface="Segoe UI Semibold" panose="020B0702040204020203" pitchFamily="34" charset="0"/>
              </a:rPr>
              <a:t>.</a:t>
            </a:r>
          </a:p>
        </p:txBody>
      </p:sp>
      <p:sp>
        <p:nvSpPr>
          <p:cNvPr id="13" name="Rounded Rectangle 12"/>
          <p:cNvSpPr/>
          <p:nvPr/>
        </p:nvSpPr>
        <p:spPr>
          <a:xfrm>
            <a:off x="5777349" y="2286000"/>
            <a:ext cx="6149612" cy="997527"/>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ounded Rectangle 13"/>
          <p:cNvSpPr/>
          <p:nvPr/>
        </p:nvSpPr>
        <p:spPr>
          <a:xfrm>
            <a:off x="235530" y="1814945"/>
            <a:ext cx="5278580" cy="4461163"/>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8" name="Picture Placeholder 4"/>
          <p:cNvPicPr>
            <a:picLocks noChangeAspect="1"/>
          </p:cNvPicPr>
          <p:nvPr/>
        </p:nvPicPr>
        <p:blipFill>
          <a:blip r:embed="rId10">
            <a:extLst>
              <a:ext uri="{28A0092B-C50C-407E-A947-70E740481C1C}">
                <a14:useLocalDpi xmlns:a14="http://schemas.microsoft.com/office/drawing/2010/main" val="0"/>
              </a:ext>
            </a:extLst>
          </a:blip>
          <a:srcRect t="16877" b="16877"/>
          <a:stretch>
            <a:fillRect/>
          </a:stretch>
        </p:blipFill>
        <p:spPr>
          <a:xfrm>
            <a:off x="1" y="13855"/>
            <a:ext cx="2716696" cy="1007165"/>
          </a:xfrm>
          <a:prstGeom prst="rect">
            <a:avLst/>
          </a:prstGeom>
          <a:solidFill>
            <a:schemeClr val="bg2">
              <a:lumMod val="90000"/>
            </a:schemeClr>
          </a:solidFill>
        </p:spPr>
      </p:pic>
      <p:sp>
        <p:nvSpPr>
          <p:cNvPr id="19" name="Rectangle 18"/>
          <p:cNvSpPr/>
          <p:nvPr/>
        </p:nvSpPr>
        <p:spPr>
          <a:xfrm>
            <a:off x="27710" y="6442365"/>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1056545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التكيفات الفسيولوجية   </a:t>
            </a:r>
            <a:r>
              <a:rPr lang="en-US" sz="3600" b="1" dirty="0">
                <a:solidFill>
                  <a:schemeClr val="accent1"/>
                </a:solidFill>
                <a:latin typeface="Segoe UI Semilight" panose="020B0402040204020203" pitchFamily="34" charset="0"/>
                <a:cs typeface="Segoe UI Semilight" panose="020B0402040204020203" pitchFamily="34" charset="0"/>
              </a:rPr>
              <a:t> </a:t>
            </a:r>
            <a:r>
              <a:rPr lang="ar-SA" sz="3600" b="1" dirty="0">
                <a:solidFill>
                  <a:schemeClr val="accent1"/>
                </a:solidFill>
                <a:latin typeface="Segoe UI Semilight" panose="020B0402040204020203" pitchFamily="34" charset="0"/>
                <a:cs typeface="Segoe UI Semilight" panose="020B0402040204020203" pitchFamily="34" charset="0"/>
              </a:rPr>
              <a:t>       </a:t>
            </a:r>
            <a:r>
              <a:rPr lang="en-US" sz="3600" b="1" dirty="0">
                <a:solidFill>
                  <a:schemeClr val="accent1"/>
                </a:solidFill>
                <a:latin typeface="Segoe UI Semilight" panose="020B0402040204020203" pitchFamily="34" charset="0"/>
                <a:cs typeface="Segoe UI Semilight" panose="020B0402040204020203" pitchFamily="34" charset="0"/>
              </a:rPr>
              <a:t>Physiological Adaptations</a:t>
            </a:r>
          </a:p>
        </p:txBody>
      </p:sp>
      <p:sp>
        <p:nvSpPr>
          <p:cNvPr id="9" name="Content Placeholder 8"/>
          <p:cNvSpPr>
            <a:spLocks noGrp="1"/>
          </p:cNvSpPr>
          <p:nvPr>
            <p:ph sz="half" idx="2"/>
          </p:nvPr>
        </p:nvSpPr>
        <p:spPr>
          <a:xfrm>
            <a:off x="8700856" y="2758707"/>
            <a:ext cx="2599490" cy="1537855"/>
          </a:xfrm>
        </p:spPr>
        <p:txBody>
          <a:bodyPr>
            <a:noAutofit/>
          </a:bodyPr>
          <a:lstStyle/>
          <a:p>
            <a:pPr lvl="0" algn="justLow" rtl="1">
              <a:lnSpc>
                <a:spcPct val="100000"/>
              </a:lnSpc>
              <a:buFont typeface="Wingdings" panose="05000000000000000000" pitchFamily="2" charset="2"/>
              <a:buChar char="Ø"/>
            </a:pPr>
            <a:r>
              <a:rPr lang="ar-SA" sz="1400" b="1" dirty="0">
                <a:solidFill>
                  <a:schemeClr val="accent1"/>
                </a:solidFill>
                <a:latin typeface="Segoe UI Semibold" panose="020B0702040204020203" pitchFamily="34" charset="0"/>
                <a:cs typeface="Segoe UI Semibold" panose="020B0702040204020203" pitchFamily="34" charset="0"/>
              </a:rPr>
              <a:t>النشاط اليومي </a:t>
            </a:r>
            <a:r>
              <a:rPr lang="en-US" sz="1400" b="1" dirty="0">
                <a:solidFill>
                  <a:schemeClr val="accent1"/>
                </a:solidFill>
                <a:latin typeface="Segoe UI Semibold" panose="020B0702040204020203" pitchFamily="34" charset="0"/>
                <a:cs typeface="Segoe UI Semibold" panose="020B0702040204020203" pitchFamily="34" charset="0"/>
              </a:rPr>
              <a:t>Daily activity</a:t>
            </a:r>
            <a:r>
              <a:rPr lang="ar-SA" sz="1400" b="1" dirty="0">
                <a:solidFill>
                  <a:schemeClr val="accent1"/>
                </a:solidFill>
                <a:latin typeface="Segoe UI Semibold" panose="020B0702040204020203" pitchFamily="34" charset="0"/>
                <a:cs typeface="Segoe UI Semibold" panose="020B0702040204020203" pitchFamily="34" charset="0"/>
              </a:rPr>
              <a:t>:</a:t>
            </a:r>
            <a:endParaRPr lang="en-US" sz="1400" b="1" dirty="0">
              <a:solidFill>
                <a:schemeClr val="accent1"/>
              </a:solidFill>
              <a:latin typeface="Segoe UI Semibold" panose="020B0702040204020203" pitchFamily="34" charset="0"/>
              <a:cs typeface="Segoe UI Semibold" panose="020B0702040204020203" pitchFamily="34" charset="0"/>
            </a:endParaRPr>
          </a:p>
          <a:p>
            <a:pPr algn="justLow" rtl="1">
              <a:lnSpc>
                <a:spcPct val="100000"/>
              </a:lnSpc>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من أهم مميزات البيئات الصحراوية هو تذبذب درجات الحرارة بين الليل والنهار فقد تصل درجة حرارة النهار إلى </a:t>
            </a:r>
            <a:r>
              <a:rPr lang="en-US" sz="1300" dirty="0">
                <a:solidFill>
                  <a:schemeClr val="tx1"/>
                </a:solidFill>
                <a:latin typeface="Segoe UI Semibold" panose="020B0702040204020203" pitchFamily="34" charset="0"/>
                <a:cs typeface="Segoe UI Semibold" panose="020B0702040204020203" pitchFamily="34" charset="0"/>
              </a:rPr>
              <a:t>40-45ºC</a:t>
            </a:r>
            <a:r>
              <a:rPr lang="ar-SA" sz="1300" dirty="0">
                <a:solidFill>
                  <a:schemeClr val="tx1"/>
                </a:solidFill>
                <a:latin typeface="Segoe UI Semibold" panose="020B0702040204020203" pitchFamily="34" charset="0"/>
                <a:cs typeface="Segoe UI Semibold" panose="020B0702040204020203" pitchFamily="34" charset="0"/>
              </a:rPr>
              <a:t> وقد ترتفع إلى </a:t>
            </a:r>
            <a:r>
              <a:rPr lang="en-US" sz="1300" dirty="0">
                <a:solidFill>
                  <a:schemeClr val="tx1"/>
                </a:solidFill>
                <a:latin typeface="Segoe UI Semibold" panose="020B0702040204020203" pitchFamily="34" charset="0"/>
                <a:cs typeface="Segoe UI Semibold" panose="020B0702040204020203" pitchFamily="34" charset="0"/>
              </a:rPr>
              <a:t>60ºC</a:t>
            </a:r>
            <a:r>
              <a:rPr lang="ar-SA" sz="1300" dirty="0">
                <a:solidFill>
                  <a:schemeClr val="tx1"/>
                </a:solidFill>
                <a:latin typeface="Segoe UI Semibold" panose="020B0702040204020203" pitchFamily="34" charset="0"/>
                <a:cs typeface="Segoe UI Semibold" panose="020B0702040204020203" pitchFamily="34" charset="0"/>
              </a:rPr>
              <a:t>. أما درجة حرارة التربة فقد تصل إلى </a:t>
            </a:r>
            <a:r>
              <a:rPr lang="en-US" sz="1300" dirty="0">
                <a:solidFill>
                  <a:schemeClr val="tx1"/>
                </a:solidFill>
                <a:latin typeface="Segoe UI Semibold" panose="020B0702040204020203" pitchFamily="34" charset="0"/>
                <a:cs typeface="Segoe UI Semibold" panose="020B0702040204020203" pitchFamily="34" charset="0"/>
              </a:rPr>
              <a:t>60-70ºC</a:t>
            </a:r>
            <a:r>
              <a:rPr lang="ar-SA" sz="1300" dirty="0">
                <a:solidFill>
                  <a:schemeClr val="tx1"/>
                </a:solidFill>
                <a:latin typeface="Segoe UI Semibold" panose="020B0702040204020203" pitchFamily="34" charset="0"/>
                <a:cs typeface="Segoe UI Semibold" panose="020B0702040204020203" pitchFamily="34" charset="0"/>
              </a:rPr>
              <a:t>. ولكن عندما يحل الليل تنخفض درجة حرارة الهواء إلى </a:t>
            </a:r>
            <a:r>
              <a:rPr lang="en-US" sz="1300" dirty="0">
                <a:solidFill>
                  <a:schemeClr val="tx1"/>
                </a:solidFill>
                <a:latin typeface="Segoe UI Semibold" panose="020B0702040204020203" pitchFamily="34" charset="0"/>
                <a:cs typeface="Segoe UI Semibold" panose="020B0702040204020203" pitchFamily="34" charset="0"/>
              </a:rPr>
              <a:t>10ºC</a:t>
            </a:r>
            <a:r>
              <a:rPr lang="ar-SA" sz="1300" dirty="0">
                <a:solidFill>
                  <a:schemeClr val="tx1"/>
                </a:solidFill>
                <a:latin typeface="Segoe UI Semibold" panose="020B0702040204020203" pitchFamily="34" charset="0"/>
                <a:cs typeface="Segoe UI Semibold" panose="020B0702040204020203" pitchFamily="34" charset="0"/>
              </a:rPr>
              <a:t> في بعض الأحيان. وتغطي الصحاري حوالي ثلث الكـرة الأرضـية وهناك عدد كبير من أنواع الحيـوانات التي تعيش فيها. ويجب على هذه الحيوانات أن تتحاشى مشكلة التسخين </a:t>
            </a:r>
            <a:r>
              <a:rPr lang="en-US" sz="1300" dirty="0">
                <a:solidFill>
                  <a:schemeClr val="tx1"/>
                </a:solidFill>
                <a:latin typeface="Segoe UI Semibold" panose="020B0702040204020203" pitchFamily="34" charset="0"/>
                <a:cs typeface="Segoe UI Semibold" panose="020B0702040204020203" pitchFamily="34" charset="0"/>
              </a:rPr>
              <a:t>(Overheating)</a:t>
            </a:r>
            <a:r>
              <a:rPr lang="ar-SA" sz="1300" dirty="0">
                <a:solidFill>
                  <a:schemeClr val="tx1"/>
                </a:solidFill>
                <a:latin typeface="Segoe UI Semibold" panose="020B0702040204020203" pitchFamily="34" charset="0"/>
                <a:cs typeface="Segoe UI Semibold" panose="020B0702040204020203" pitchFamily="34" charset="0"/>
              </a:rPr>
              <a:t> ومقدرتها على اختزان الماء. والزواحف أحسن أنواع الحيوانات تكيفا في بيئة الصحاري.</a:t>
            </a:r>
            <a:endParaRPr lang="en-US" sz="1300" dirty="0">
              <a:solidFill>
                <a:schemeClr val="tx1"/>
              </a:solidFill>
              <a:latin typeface="Segoe UI Semibold" panose="020B0702040204020203" pitchFamily="34" charset="0"/>
              <a:cs typeface="Segoe UI Semibold" panose="020B0702040204020203" pitchFamily="34" charset="0"/>
            </a:endParaRPr>
          </a:p>
          <a:p>
            <a:pPr marL="0" indent="0" algn="justLow" rtl="1">
              <a:lnSpc>
                <a:spcPct val="100000"/>
              </a:lnSpc>
              <a:buNone/>
            </a:pPr>
            <a:endParaRPr lang="en-US" sz="1400" dirty="0">
              <a:latin typeface="Segoe UI Semibold" panose="020B0702040204020203" pitchFamily="34" charset="0"/>
              <a:cs typeface="Segoe UI Semibold" panose="020B0702040204020203" pitchFamily="34" charset="0"/>
            </a:endParaRPr>
          </a:p>
        </p:txBody>
      </p:sp>
      <p:grpSp>
        <p:nvGrpSpPr>
          <p:cNvPr id="6" name="Group 5"/>
          <p:cNvGrpSpPr/>
          <p:nvPr/>
        </p:nvGrpSpPr>
        <p:grpSpPr>
          <a:xfrm>
            <a:off x="6114198" y="1780224"/>
            <a:ext cx="5080830" cy="443512"/>
            <a:chOff x="0" y="0"/>
            <a:chExt cx="6207950" cy="443512"/>
          </a:xfrm>
        </p:grpSpPr>
        <p:sp>
          <p:nvSpPr>
            <p:cNvPr id="7" name="Rounded Rectangle 6"/>
            <p:cNvSpPr/>
            <p:nvPr/>
          </p:nvSpPr>
          <p:spPr>
            <a:xfrm>
              <a:off x="0" y="0"/>
              <a:ext cx="6207950" cy="44351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txBox="1"/>
            <p:nvPr/>
          </p:nvSpPr>
          <p:spPr>
            <a:xfrm>
              <a:off x="290967" y="21650"/>
              <a:ext cx="5895332" cy="3871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justLow" defTabSz="711200" rtl="1">
                <a:lnSpc>
                  <a:spcPct val="100000"/>
                </a:lnSpc>
                <a:spcBef>
                  <a:spcPct val="0"/>
                </a:spcBef>
                <a:spcAft>
                  <a:spcPct val="35000"/>
                </a:spcAft>
              </a:pPr>
              <a:r>
                <a:rPr lang="ar-SA" b="1" dirty="0">
                  <a:latin typeface="Segoe UI Semibold" panose="020B0702040204020203" pitchFamily="34" charset="0"/>
                  <a:cs typeface="Segoe UI Semibold" panose="020B0702040204020203" pitchFamily="34" charset="0"/>
                </a:rPr>
                <a:t>اولا: التكيفات الحرارية للزواحف في الأجواء الحارة :</a:t>
              </a:r>
            </a:p>
          </p:txBody>
        </p:sp>
      </p:grpSp>
      <p:sp>
        <p:nvSpPr>
          <p:cNvPr id="10" name="Content Placeholder 8"/>
          <p:cNvSpPr>
            <a:spLocks noGrp="1"/>
          </p:cNvSpPr>
          <p:nvPr>
            <p:ph sz="half" idx="2"/>
          </p:nvPr>
        </p:nvSpPr>
        <p:spPr>
          <a:xfrm>
            <a:off x="1066794" y="2840183"/>
            <a:ext cx="7245927" cy="2535381"/>
          </a:xfrm>
        </p:spPr>
        <p:txBody>
          <a:bodyPr>
            <a:noAutofit/>
          </a:bodyPr>
          <a:lstStyle/>
          <a:p>
            <a:pPr lvl="0" algn="justLow" rtl="1">
              <a:lnSpc>
                <a:spcPct val="100000"/>
              </a:lnSpc>
              <a:buFont typeface="Wingdings" panose="05000000000000000000" pitchFamily="2" charset="2"/>
              <a:buChar char="Ø"/>
            </a:pPr>
            <a:r>
              <a:rPr lang="ar-SA" sz="1400" b="1" dirty="0">
                <a:solidFill>
                  <a:schemeClr val="accent1"/>
                </a:solidFill>
                <a:latin typeface="Segoe UI Semibold" panose="020B0702040204020203" pitchFamily="34" charset="0"/>
                <a:cs typeface="Segoe UI Semibold" panose="020B0702040204020203" pitchFamily="34" charset="0"/>
              </a:rPr>
              <a:t>العلاقات الحرارية </a:t>
            </a:r>
            <a:r>
              <a:rPr lang="en-US" sz="1400" b="1" dirty="0">
                <a:solidFill>
                  <a:schemeClr val="accent1"/>
                </a:solidFill>
                <a:latin typeface="Segoe UI Semibold" panose="020B0702040204020203" pitchFamily="34" charset="0"/>
                <a:cs typeface="Segoe UI Semibold" panose="020B0702040204020203" pitchFamily="34" charset="0"/>
              </a:rPr>
              <a:t>Temperature related behavior</a:t>
            </a:r>
            <a:r>
              <a:rPr lang="ar-SA" sz="1400" b="1" dirty="0">
                <a:solidFill>
                  <a:schemeClr val="accent1"/>
                </a:solidFill>
                <a:latin typeface="Segoe UI Semibold" panose="020B0702040204020203" pitchFamily="34" charset="0"/>
                <a:cs typeface="Segoe UI Semibold" panose="020B0702040204020203" pitchFamily="34" charset="0"/>
              </a:rPr>
              <a:t>:</a:t>
            </a:r>
            <a:endParaRPr lang="en-US" sz="1400" b="1" dirty="0">
              <a:solidFill>
                <a:schemeClr val="accent1"/>
              </a:solidFill>
              <a:latin typeface="Segoe UI Semibold" panose="020B0702040204020203" pitchFamily="34" charset="0"/>
              <a:cs typeface="Segoe UI Semibold" panose="020B0702040204020203" pitchFamily="34" charset="0"/>
            </a:endParaRPr>
          </a:p>
          <a:p>
            <a:pPr algn="justLow" rtl="1">
              <a:lnSpc>
                <a:spcPct val="100000"/>
              </a:lnSpc>
              <a:buFont typeface="Wingdings" panose="05000000000000000000" pitchFamily="2" charset="2"/>
              <a:buChar char="q"/>
            </a:pPr>
            <a:r>
              <a:rPr lang="ar-SA" sz="1100" dirty="0">
                <a:solidFill>
                  <a:schemeClr val="tx1"/>
                </a:solidFill>
                <a:latin typeface="Segoe UI Semibold" panose="020B0702040204020203" pitchFamily="34" charset="0"/>
                <a:cs typeface="Segoe UI Semibold" panose="020B0702040204020203" pitchFamily="34" charset="0"/>
              </a:rPr>
              <a:t>تعتمد السحالي في التحكم في درجة حرارة اجسامها على درجة حرارة الوسط الذي تعيش فيه, وذلك بتغيير موقعها باستمرار واختيار الاماكن ذات الحرارة المناسبة. ومن المعروف أن السحالي هي من ذوات الدم المتغيرة الحرارة (ذوات الدم البارد), وهي غير قادرة على تثبيت درجة حرارة دمها داخلياً, وعليها التحرك والانتقال من مكان لأخر لكي تحصل على المكان ذو الحرارة المناسبة . ويمكن للسحالي رفع درجة حرارة اجسامها وذلك بجعل الجسم في حالة ارتخاء على تربة أو صخرة دافئة. وعند ارتفاع درجة حرارة الأرض الى مستوى غير مرغوب تقف السحلية في وضع تكون أرجلها عمودية على سطح الأرض, ولكي تبعد الجسم عن الأرض الساخنة والاستفادة من حركة الهواء في تبريد الجسم. أو تضع الجسم على الأرض ترفع ارجلها في الهواء لتبريدها, أو تقوم بالعمليتين بشكل متبادل لتبريد الجسم والأرجل. وهناك أنواع اخرى من السحالي تدفن اجسامها تحت الرمال تحاشياً لحرارة الهواء وحرارة سطح التربة. وسحالي أخرى تتجنب حرارة سطح التربة الشديدة وذلك بتسلقها الى الأغصان العليا من الشجيرات. كذلك وعند ارتفاع درجات الحرارة الى حد كبير تتنفس اغلب السحالي بطريقة خاصة, وهي عبارة عن أخذ دفعات صغيرة من الهواء وبشكل سريع. ويعتقد ان هذه العملية تساعد في تبريد جسم الحيوان. كذلك تغير بعض السحالي من طبيعة جلدها, بحيث تكون قادرة على عكس مقدار كبير من الأشعة الشمسية والطاقة الحرارية الساقطة عليها. وهناك انواع اخرى من السحالي تغير من لون جلدها حسب الظروف التي تعيش فيها وذلك من أجل التحكم بدرجات الحرارة.</a:t>
            </a:r>
            <a:endParaRPr lang="en-US" sz="1100" dirty="0">
              <a:solidFill>
                <a:schemeClr val="tx1"/>
              </a:solidFill>
              <a:latin typeface="Segoe UI Semibold" panose="020B0702040204020203" pitchFamily="34" charset="0"/>
              <a:cs typeface="Segoe UI Semibold" panose="020B0702040204020203" pitchFamily="34" charset="0"/>
            </a:endParaRPr>
          </a:p>
          <a:p>
            <a:pPr algn="justLow" rtl="1">
              <a:lnSpc>
                <a:spcPct val="100000"/>
              </a:lnSpc>
              <a:buFont typeface="Wingdings" panose="05000000000000000000" pitchFamily="2" charset="2"/>
              <a:buChar char="q"/>
            </a:pPr>
            <a:r>
              <a:rPr lang="ar-SA" sz="1100" dirty="0">
                <a:solidFill>
                  <a:schemeClr val="tx1"/>
                </a:solidFill>
                <a:latin typeface="Segoe UI Semibold" panose="020B0702040204020203" pitchFamily="34" charset="0"/>
                <a:cs typeface="Segoe UI Semibold" panose="020B0702040204020203" pitchFamily="34" charset="0"/>
              </a:rPr>
              <a:t>تعتبر المجموعات التالية </a:t>
            </a:r>
            <a:r>
              <a:rPr lang="en-US" sz="1100" dirty="0">
                <a:solidFill>
                  <a:schemeClr val="tx1"/>
                </a:solidFill>
                <a:latin typeface="Segoe UI Semibold" panose="020B0702040204020203" pitchFamily="34" charset="0"/>
                <a:cs typeface="Segoe UI Semibold" panose="020B0702040204020203" pitchFamily="34" charset="0"/>
              </a:rPr>
              <a:t>Iguanids, </a:t>
            </a:r>
            <a:r>
              <a:rPr lang="en-US" sz="1100" dirty="0" err="1">
                <a:solidFill>
                  <a:schemeClr val="tx1"/>
                </a:solidFill>
                <a:latin typeface="Segoe UI Semibold" panose="020B0702040204020203" pitchFamily="34" charset="0"/>
                <a:cs typeface="Segoe UI Semibold" panose="020B0702040204020203" pitchFamily="34" charset="0"/>
              </a:rPr>
              <a:t>Agamids</a:t>
            </a:r>
            <a:r>
              <a:rPr lang="en-US" sz="1100" dirty="0">
                <a:solidFill>
                  <a:schemeClr val="tx1"/>
                </a:solidFill>
                <a:latin typeface="Segoe UI Semibold" panose="020B0702040204020203" pitchFamily="34" charset="0"/>
                <a:cs typeface="Segoe UI Semibold" panose="020B0702040204020203" pitchFamily="34" charset="0"/>
              </a:rPr>
              <a:t>, Teiids</a:t>
            </a:r>
            <a:r>
              <a:rPr lang="ar-SA" sz="1100" dirty="0">
                <a:solidFill>
                  <a:schemeClr val="tx1"/>
                </a:solidFill>
                <a:latin typeface="Segoe UI Semibold" panose="020B0702040204020203" pitchFamily="34" charset="0"/>
                <a:cs typeface="Segoe UI Semibold" panose="020B0702040204020203" pitchFamily="34" charset="0"/>
              </a:rPr>
              <a:t> من بين أكثر مجموعات السحالي تحملا لدرجات الحرارة. ان درجة حرارة اجسام السحالي ذات النشاط النهاري تتراوح ما بين 35-38 درجة مئوية. أما السحالي التي تنشط أثناء الليل فقط فحرارة أجسامها تكون أقل من ذلك بكثير.</a:t>
            </a:r>
            <a:endParaRPr lang="en-US" sz="1100" dirty="0">
              <a:solidFill>
                <a:schemeClr val="tx1"/>
              </a:solidFill>
              <a:latin typeface="Segoe UI Semibold" panose="020B0702040204020203" pitchFamily="34" charset="0"/>
              <a:cs typeface="Segoe UI Semibold" panose="020B0702040204020203" pitchFamily="34" charset="0"/>
            </a:endParaRPr>
          </a:p>
          <a:p>
            <a:pPr algn="justLow" rtl="1">
              <a:lnSpc>
                <a:spcPct val="100000"/>
              </a:lnSpc>
              <a:buFont typeface="Wingdings" panose="05000000000000000000" pitchFamily="2" charset="2"/>
              <a:buChar char="q"/>
            </a:pPr>
            <a:endParaRPr lang="en-US" sz="1200" dirty="0">
              <a:solidFill>
                <a:schemeClr val="tx1"/>
              </a:solidFill>
              <a:latin typeface="Segoe UI Semibold" panose="020B0702040204020203" pitchFamily="34" charset="0"/>
              <a:cs typeface="Segoe UI Semibold" panose="020B0702040204020203" pitchFamily="34" charset="0"/>
            </a:endParaRPr>
          </a:p>
        </p:txBody>
      </p:sp>
      <p:sp>
        <p:nvSpPr>
          <p:cNvPr id="3" name="Rectangle 2"/>
          <p:cNvSpPr/>
          <p:nvPr/>
        </p:nvSpPr>
        <p:spPr>
          <a:xfrm>
            <a:off x="7834786" y="2288367"/>
            <a:ext cx="3338863" cy="338554"/>
          </a:xfrm>
          <a:prstGeom prst="rect">
            <a:avLst/>
          </a:prstGeom>
        </p:spPr>
        <p:txBody>
          <a:bodyPr wrap="none">
            <a:spAutoFit/>
          </a:bodyPr>
          <a:lstStyle/>
          <a:p>
            <a:pPr algn="justLow" rtl="1"/>
            <a:r>
              <a:rPr lang="ar-SA" sz="1600" b="1" dirty="0">
                <a:solidFill>
                  <a:schemeClr val="accent1"/>
                </a:solidFill>
                <a:latin typeface="Segoe UI Semibold" panose="020B0702040204020203" pitchFamily="34" charset="0"/>
                <a:cs typeface="Segoe UI Semibold" panose="020B0702040204020203" pitchFamily="34" charset="0"/>
              </a:rPr>
              <a:t>أ- بيئات الصحاري  </a:t>
            </a:r>
            <a:r>
              <a:rPr lang="en-US" sz="1600" b="1" dirty="0">
                <a:solidFill>
                  <a:schemeClr val="accent1"/>
                </a:solidFill>
                <a:latin typeface="Segoe UI Semibold" panose="020B0702040204020203" pitchFamily="34" charset="0"/>
                <a:cs typeface="Segoe UI Semibold" panose="020B0702040204020203" pitchFamily="34" charset="0"/>
              </a:rPr>
              <a:t>Deserts habitat  </a:t>
            </a:r>
            <a:r>
              <a:rPr lang="ar-SA" sz="1600" b="1" dirty="0">
                <a:solidFill>
                  <a:schemeClr val="accent1"/>
                </a:solidFill>
                <a:latin typeface="Segoe UI Semibold" panose="020B0702040204020203" pitchFamily="34" charset="0"/>
                <a:cs typeface="Segoe UI Semibold" panose="020B0702040204020203" pitchFamily="34" charset="0"/>
              </a:rPr>
              <a:t> :</a:t>
            </a:r>
            <a:endParaRPr lang="en-US" sz="1600" b="1" dirty="0">
              <a:solidFill>
                <a:schemeClr val="accent1"/>
              </a:solidFill>
              <a:latin typeface="Segoe UI Semibold" panose="020B0702040204020203" pitchFamily="34" charset="0"/>
              <a:cs typeface="Segoe UI Semibold" panose="020B0702040204020203" pitchFamily="34" charset="0"/>
            </a:endParaRPr>
          </a:p>
        </p:txBody>
      </p:sp>
      <p:sp>
        <p:nvSpPr>
          <p:cNvPr id="11" name="Rounded Rectangle 10"/>
          <p:cNvSpPr/>
          <p:nvPr/>
        </p:nvSpPr>
        <p:spPr>
          <a:xfrm>
            <a:off x="872831" y="2701636"/>
            <a:ext cx="7620000" cy="357447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ounded Rectangle 11"/>
          <p:cNvSpPr/>
          <p:nvPr/>
        </p:nvSpPr>
        <p:spPr>
          <a:xfrm>
            <a:off x="8617522" y="2687782"/>
            <a:ext cx="2819302" cy="357447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5"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13855"/>
            <a:ext cx="2716696" cy="1007165"/>
          </a:xfrm>
          <a:prstGeom prst="rect">
            <a:avLst/>
          </a:prstGeom>
          <a:solidFill>
            <a:schemeClr val="bg2">
              <a:lumMod val="90000"/>
            </a:schemeClr>
          </a:solidFill>
        </p:spPr>
      </p:pic>
      <p:sp>
        <p:nvSpPr>
          <p:cNvPr id="16" name="Rectangle 15"/>
          <p:cNvSpPr/>
          <p:nvPr/>
        </p:nvSpPr>
        <p:spPr>
          <a:xfrm>
            <a:off x="27710" y="6442365"/>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1128957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التكيفات الفسيولوجية</a:t>
            </a:r>
            <a:r>
              <a:rPr lang="en-US" sz="3600" b="1" dirty="0">
                <a:solidFill>
                  <a:schemeClr val="accent1"/>
                </a:solidFill>
                <a:latin typeface="Segoe UI Semilight" panose="020B0402040204020203" pitchFamily="34" charset="0"/>
                <a:cs typeface="Segoe UI Semilight" panose="020B0402040204020203" pitchFamily="34" charset="0"/>
              </a:rPr>
              <a:t> </a:t>
            </a:r>
            <a:r>
              <a:rPr lang="ar-SA" sz="3600" b="1" dirty="0">
                <a:solidFill>
                  <a:schemeClr val="accent1"/>
                </a:solidFill>
                <a:latin typeface="Segoe UI Semilight" panose="020B0402040204020203" pitchFamily="34" charset="0"/>
                <a:cs typeface="Segoe UI Semilight" panose="020B0402040204020203" pitchFamily="34" charset="0"/>
              </a:rPr>
              <a:t>          </a:t>
            </a:r>
            <a:r>
              <a:rPr lang="en-US" sz="3600" b="1" dirty="0">
                <a:solidFill>
                  <a:schemeClr val="accent1"/>
                </a:solidFill>
                <a:latin typeface="Segoe UI Semilight" panose="020B0402040204020203" pitchFamily="34" charset="0"/>
                <a:cs typeface="Segoe UI Semilight" panose="020B0402040204020203" pitchFamily="34" charset="0"/>
              </a:rPr>
              <a:t>Physiological Adaptations</a:t>
            </a:r>
          </a:p>
        </p:txBody>
      </p:sp>
      <p:sp>
        <p:nvSpPr>
          <p:cNvPr id="9" name="Content Placeholder 8"/>
          <p:cNvSpPr>
            <a:spLocks noGrp="1"/>
          </p:cNvSpPr>
          <p:nvPr>
            <p:ph sz="half" idx="2"/>
          </p:nvPr>
        </p:nvSpPr>
        <p:spPr>
          <a:xfrm>
            <a:off x="5417127" y="1842657"/>
            <a:ext cx="5721928" cy="3325090"/>
          </a:xfrm>
        </p:spPr>
        <p:txBody>
          <a:bodyPr>
            <a:noAutofit/>
          </a:bodyPr>
          <a:lstStyle/>
          <a:p>
            <a:pPr algn="justLow" rtl="1">
              <a:lnSpc>
                <a:spcPct val="100000"/>
              </a:lnSpc>
              <a:buFont typeface="Wingdings" panose="05000000000000000000" pitchFamily="2" charset="2"/>
              <a:buChar char="Ø"/>
            </a:pPr>
            <a:r>
              <a:rPr lang="ar-SA" sz="1400" b="1" dirty="0">
                <a:solidFill>
                  <a:schemeClr val="accent1"/>
                </a:solidFill>
                <a:latin typeface="Segoe UI Semibold" panose="020B0702040204020203" pitchFamily="34" charset="0"/>
                <a:cs typeface="Segoe UI Semibold" panose="020B0702040204020203" pitchFamily="34" charset="0"/>
              </a:rPr>
              <a:t>توازن الماء </a:t>
            </a:r>
            <a:r>
              <a:rPr lang="en-US" sz="1400" b="1" dirty="0">
                <a:solidFill>
                  <a:schemeClr val="accent1"/>
                </a:solidFill>
                <a:latin typeface="Segoe UI Semibold" panose="020B0702040204020203" pitchFamily="34" charset="0"/>
                <a:cs typeface="Segoe UI Semibold" panose="020B0702040204020203" pitchFamily="34" charset="0"/>
              </a:rPr>
              <a:t>Water balance </a:t>
            </a:r>
            <a:r>
              <a:rPr lang="ar-SA" sz="1400" b="1" dirty="0">
                <a:solidFill>
                  <a:schemeClr val="accent1"/>
                </a:solidFill>
                <a:latin typeface="Segoe UI Semibold" panose="020B0702040204020203" pitchFamily="34" charset="0"/>
                <a:cs typeface="Segoe UI Semibold" panose="020B0702040204020203" pitchFamily="34" charset="0"/>
              </a:rPr>
              <a:t> :</a:t>
            </a:r>
            <a:endParaRPr lang="en-US" sz="1400" b="1" dirty="0">
              <a:solidFill>
                <a:schemeClr val="accent1"/>
              </a:solidFill>
              <a:latin typeface="Segoe UI Semibold" panose="020B0702040204020203" pitchFamily="34" charset="0"/>
              <a:cs typeface="Segoe UI Semibold" panose="020B0702040204020203" pitchFamily="34" charset="0"/>
            </a:endParaRPr>
          </a:p>
          <a:p>
            <a:pPr algn="justLow" rtl="1">
              <a:lnSpc>
                <a:spcPct val="100000"/>
              </a:lnSpc>
              <a:buFont typeface="Wingdings" panose="05000000000000000000" pitchFamily="2" charset="2"/>
              <a:buChar char="q"/>
            </a:pPr>
            <a:r>
              <a:rPr lang="ar-SA" sz="1200" dirty="0">
                <a:solidFill>
                  <a:schemeClr val="tx1"/>
                </a:solidFill>
                <a:latin typeface="Segoe UI Semibold" panose="020B0702040204020203" pitchFamily="34" charset="0"/>
                <a:cs typeface="Segoe UI Semibold" panose="020B0702040204020203" pitchFamily="34" charset="0"/>
              </a:rPr>
              <a:t>تحصل السحالي على الماء من مصادر مختلفة, اهمها المياه السطحية. والماء الذي يحتويه الغذاء, وماء التأكسد الناتج من حرق المواد الدهنية والبروتينية. تحصل السحالي على ماء الشرب من قطرات الندى المجتمع على سطوح النباتات والاجسام الصلبة. وتأخذ السحالي هذا الماء بواسطة اللعق باللسان أو عن طرق الجلد الذي يدخل اليه الماء عن طريق قنوات دقيقة.</a:t>
            </a:r>
            <a:endParaRPr lang="en-US" sz="1200" dirty="0">
              <a:solidFill>
                <a:schemeClr val="tx1"/>
              </a:solidFill>
              <a:latin typeface="Segoe UI Semibold" panose="020B0702040204020203" pitchFamily="34" charset="0"/>
              <a:cs typeface="Segoe UI Semibold" panose="020B0702040204020203" pitchFamily="34" charset="0"/>
            </a:endParaRPr>
          </a:p>
          <a:p>
            <a:pPr lvl="0" algn="justLow" rtl="1">
              <a:lnSpc>
                <a:spcPct val="100000"/>
              </a:lnSpc>
              <a:buFont typeface="Wingdings" panose="05000000000000000000" pitchFamily="2" charset="2"/>
              <a:buChar char="Ø"/>
            </a:pPr>
            <a:r>
              <a:rPr lang="ar-SA" sz="1400" b="1" dirty="0">
                <a:solidFill>
                  <a:schemeClr val="accent1"/>
                </a:solidFill>
                <a:latin typeface="Segoe UI Semibold" panose="020B0702040204020203" pitchFamily="34" charset="0"/>
                <a:cs typeface="Segoe UI Semibold" panose="020B0702040204020203" pitchFamily="34" charset="0"/>
              </a:rPr>
              <a:t>تخزين الماء</a:t>
            </a:r>
            <a:r>
              <a:rPr lang="en-US" sz="1400" b="1" dirty="0">
                <a:solidFill>
                  <a:schemeClr val="accent1"/>
                </a:solidFill>
                <a:latin typeface="Segoe UI Semibold" panose="020B0702040204020203" pitchFamily="34" charset="0"/>
                <a:cs typeface="Segoe UI Semibold" panose="020B0702040204020203" pitchFamily="34" charset="0"/>
              </a:rPr>
              <a:t> Water storage </a:t>
            </a:r>
            <a:r>
              <a:rPr lang="ar-SA" sz="1400" b="1" dirty="0">
                <a:solidFill>
                  <a:schemeClr val="accent1"/>
                </a:solidFill>
                <a:latin typeface="Segoe UI Semibold" panose="020B0702040204020203" pitchFamily="34" charset="0"/>
                <a:cs typeface="Segoe UI Semibold" panose="020B0702040204020203" pitchFamily="34" charset="0"/>
              </a:rPr>
              <a:t>:</a:t>
            </a:r>
            <a:endParaRPr lang="en-US" sz="1400" b="1" dirty="0">
              <a:solidFill>
                <a:schemeClr val="accent1"/>
              </a:solidFill>
              <a:latin typeface="Segoe UI Semibold" panose="020B0702040204020203" pitchFamily="34" charset="0"/>
              <a:cs typeface="Segoe UI Semibold" panose="020B0702040204020203" pitchFamily="34" charset="0"/>
            </a:endParaRPr>
          </a:p>
          <a:p>
            <a:pPr algn="justLow" rtl="1">
              <a:lnSpc>
                <a:spcPct val="100000"/>
              </a:lnSpc>
              <a:buFont typeface="Wingdings" panose="05000000000000000000" pitchFamily="2" charset="2"/>
              <a:buChar char="q"/>
            </a:pPr>
            <a:r>
              <a:rPr lang="ar-SA" sz="1200" dirty="0">
                <a:solidFill>
                  <a:schemeClr val="tx1"/>
                </a:solidFill>
                <a:latin typeface="Segoe UI Semibold" panose="020B0702040204020203" pitchFamily="34" charset="0"/>
                <a:cs typeface="Segoe UI Semibold" panose="020B0702040204020203" pitchFamily="34" charset="0"/>
              </a:rPr>
              <a:t>يعتقد أن النسيج الدهني الموجود في ذيل السحلية يلعب دورا هاما في خفض الماء, ولبعض السحالي جيوب لمفاوية واسعة على جانبي البطن تستعمل في تخزين الماء. وعموما فان السحالي تحتوي على كميات كبيره من الماء مقارنة بكميات الماء الموجودة في دم الحيوانات الثدية.</a:t>
            </a:r>
            <a:endParaRPr lang="en-US" sz="1200" dirty="0">
              <a:solidFill>
                <a:schemeClr val="tx1"/>
              </a:solidFill>
              <a:latin typeface="Segoe UI Semibold" panose="020B0702040204020203" pitchFamily="34" charset="0"/>
              <a:cs typeface="Segoe UI Semibold" panose="020B0702040204020203" pitchFamily="34" charset="0"/>
            </a:endParaRPr>
          </a:p>
          <a:p>
            <a:pPr algn="justLow" rtl="1">
              <a:lnSpc>
                <a:spcPct val="100000"/>
              </a:lnSpc>
              <a:buFont typeface="Wingdings" panose="05000000000000000000" pitchFamily="2" charset="2"/>
              <a:buChar char="Ø"/>
            </a:pPr>
            <a:r>
              <a:rPr lang="ar-SA" sz="1400" b="1" dirty="0">
                <a:solidFill>
                  <a:schemeClr val="accent1"/>
                </a:solidFill>
                <a:latin typeface="Segoe UI Semibold" panose="020B0702040204020203" pitchFamily="34" charset="0"/>
                <a:cs typeface="Segoe UI Semibold" panose="020B0702040204020203" pitchFamily="34" charset="0"/>
              </a:rPr>
              <a:t>فقدان الماء</a:t>
            </a:r>
            <a:r>
              <a:rPr lang="en-US" sz="1400" b="1" dirty="0">
                <a:solidFill>
                  <a:schemeClr val="accent1"/>
                </a:solidFill>
                <a:latin typeface="Segoe UI Semibold" panose="020B0702040204020203" pitchFamily="34" charset="0"/>
                <a:cs typeface="Segoe UI Semibold" panose="020B0702040204020203" pitchFamily="34" charset="0"/>
              </a:rPr>
              <a:t>Water loss  </a:t>
            </a:r>
            <a:r>
              <a:rPr lang="ar-SA" sz="1400" b="1" dirty="0">
                <a:solidFill>
                  <a:schemeClr val="accent1"/>
                </a:solidFill>
                <a:latin typeface="Segoe UI Semibold" panose="020B0702040204020203" pitchFamily="34" charset="0"/>
                <a:cs typeface="Segoe UI Semibold" panose="020B0702040204020203" pitchFamily="34" charset="0"/>
              </a:rPr>
              <a:t> :</a:t>
            </a:r>
            <a:endParaRPr lang="en-US" sz="1400" b="1" dirty="0">
              <a:solidFill>
                <a:schemeClr val="accent1"/>
              </a:solidFill>
              <a:latin typeface="Segoe UI Semibold" panose="020B0702040204020203" pitchFamily="34" charset="0"/>
              <a:cs typeface="Segoe UI Semibold" panose="020B0702040204020203" pitchFamily="34" charset="0"/>
            </a:endParaRPr>
          </a:p>
          <a:p>
            <a:pPr algn="justLow" rtl="1">
              <a:lnSpc>
                <a:spcPct val="100000"/>
              </a:lnSpc>
              <a:buFont typeface="Wingdings" panose="05000000000000000000" pitchFamily="2" charset="2"/>
              <a:buChar char="q"/>
            </a:pPr>
            <a:r>
              <a:rPr lang="ar-SA" sz="1200" dirty="0">
                <a:solidFill>
                  <a:schemeClr val="tx1"/>
                </a:solidFill>
                <a:latin typeface="Segoe UI Semibold" panose="020B0702040204020203" pitchFamily="34" charset="0"/>
                <a:cs typeface="Segoe UI Semibold" panose="020B0702040204020203" pitchFamily="34" charset="0"/>
              </a:rPr>
              <a:t>تفتقد السحالي الماء من خلال طرق مختلفة أهمها الجلد. فالماء المفقود عن طريق الجلد تختلف كميته باختلاف الحيوان واختلاف درجات الحرارة والرطوبة المحيطة بالحيوان. وللتقليل من فقدان الماء تحاول السحالي الاختباء داخل الجحور والحفر, اضافة الى طرحها للمواد البولية بشكل قطع شبه جافة مكونة من حمض </a:t>
            </a:r>
            <a:r>
              <a:rPr lang="ar-SA" sz="1200" dirty="0" err="1">
                <a:solidFill>
                  <a:schemeClr val="tx1"/>
                </a:solidFill>
                <a:latin typeface="Segoe UI Semibold" panose="020B0702040204020203" pitchFamily="34" charset="0"/>
                <a:cs typeface="Segoe UI Semibold" panose="020B0702040204020203" pitchFamily="34" charset="0"/>
              </a:rPr>
              <a:t>اليوريك</a:t>
            </a:r>
            <a:r>
              <a:rPr lang="ar-SA" sz="1200" dirty="0">
                <a:solidFill>
                  <a:schemeClr val="tx1"/>
                </a:solidFill>
                <a:latin typeface="Segoe UI Semibold" panose="020B0702040204020203" pitchFamily="34" charset="0"/>
                <a:cs typeface="Segoe UI Semibold" panose="020B0702040204020203" pitchFamily="34" charset="0"/>
              </a:rPr>
              <a:t> , وبرازها بشكل قطرات جافة. وفي فترات الجفاف الشديدة يمكن للحيوان التقليل من كمية الفضلات المطروحة الى الخارج, رغم أن ذلك يؤدي الى زيادة نسبة الصوديوم في الدم.</a:t>
            </a:r>
            <a:endParaRPr lang="en-US" sz="1200" dirty="0">
              <a:solidFill>
                <a:schemeClr val="tx1"/>
              </a:solidFill>
              <a:latin typeface="Segoe UI Semibold" panose="020B0702040204020203" pitchFamily="34" charset="0"/>
              <a:cs typeface="Segoe UI Semibold" panose="020B0702040204020203" pitchFamily="34" charset="0"/>
            </a:endParaRPr>
          </a:p>
          <a:p>
            <a:pPr marL="0" indent="0" algn="justLow" rtl="1">
              <a:lnSpc>
                <a:spcPct val="100000"/>
              </a:lnSpc>
              <a:buNone/>
            </a:pPr>
            <a:endParaRPr lang="en-US" sz="1200" dirty="0">
              <a:latin typeface="Segoe UI Semibold" panose="020B0702040204020203" pitchFamily="34" charset="0"/>
              <a:cs typeface="Segoe UI Semibold" panose="020B0702040204020203" pitchFamily="34" charset="0"/>
            </a:endParaRPr>
          </a:p>
          <a:p>
            <a:pPr algn="justLow" rtl="1">
              <a:lnSpc>
                <a:spcPct val="100000"/>
              </a:lnSpc>
              <a:buFont typeface="Wingdings" panose="05000000000000000000" pitchFamily="2" charset="2"/>
              <a:buChar char="q"/>
            </a:pPr>
            <a:endParaRPr lang="en-US" sz="1200" dirty="0">
              <a:latin typeface="Segoe UI Semibold" panose="020B0702040204020203" pitchFamily="34" charset="0"/>
              <a:cs typeface="Segoe UI Semibold" panose="020B0702040204020203" pitchFamily="34" charset="0"/>
            </a:endParaRPr>
          </a:p>
        </p:txBody>
      </p:sp>
      <p:sp>
        <p:nvSpPr>
          <p:cNvPr id="3" name="Rectangle 2"/>
          <p:cNvSpPr/>
          <p:nvPr/>
        </p:nvSpPr>
        <p:spPr>
          <a:xfrm>
            <a:off x="1219200" y="1942467"/>
            <a:ext cx="3893126" cy="2333972"/>
          </a:xfrm>
          <a:prstGeom prst="rect">
            <a:avLst/>
          </a:prstGeom>
        </p:spPr>
        <p:txBody>
          <a:bodyPr wrap="square">
            <a:spAutoFit/>
          </a:bodyPr>
          <a:lstStyle/>
          <a:p>
            <a:pPr marL="91440" lvl="0" indent="-91440" algn="justLow" defTabSz="914400" rtl="1">
              <a:spcBef>
                <a:spcPts val="1200"/>
              </a:spcBef>
              <a:spcAft>
                <a:spcPts val="200"/>
              </a:spcAft>
              <a:buClr>
                <a:schemeClr val="accent1"/>
              </a:buClr>
              <a:buSzPct val="100000"/>
              <a:buFont typeface="Wingdings" panose="05000000000000000000" pitchFamily="2" charset="2"/>
              <a:buChar char="Ø"/>
            </a:pPr>
            <a:r>
              <a:rPr lang="ar-SA" sz="1400" b="1" dirty="0">
                <a:solidFill>
                  <a:schemeClr val="accent1"/>
                </a:solidFill>
                <a:latin typeface="Segoe UI Semibold" panose="020B0702040204020203" pitchFamily="34" charset="0"/>
                <a:cs typeface="Segoe UI Semibold" panose="020B0702040204020203" pitchFamily="34" charset="0"/>
              </a:rPr>
              <a:t>فقدان الاملاح </a:t>
            </a:r>
            <a:r>
              <a:rPr lang="en-US" sz="1400" b="1" dirty="0">
                <a:solidFill>
                  <a:schemeClr val="accent1"/>
                </a:solidFill>
                <a:latin typeface="Segoe UI Semibold" panose="020B0702040204020203" pitchFamily="34" charset="0"/>
                <a:cs typeface="Segoe UI Semibold" panose="020B0702040204020203" pitchFamily="34" charset="0"/>
              </a:rPr>
              <a:t>Salt loss </a:t>
            </a:r>
            <a:r>
              <a:rPr lang="ar-SA" sz="1400" b="1" dirty="0">
                <a:solidFill>
                  <a:schemeClr val="accent1"/>
                </a:solidFill>
                <a:latin typeface="Segoe UI Semibold" panose="020B0702040204020203" pitchFamily="34" charset="0"/>
                <a:cs typeface="Segoe UI Semibold" panose="020B0702040204020203" pitchFamily="34" charset="0"/>
              </a:rPr>
              <a:t> :</a:t>
            </a:r>
            <a:endParaRPr lang="en-US" sz="1400" b="1" dirty="0">
              <a:solidFill>
                <a:schemeClr val="accent1"/>
              </a:solidFill>
              <a:latin typeface="Segoe UI Semibold" panose="020B0702040204020203" pitchFamily="34" charset="0"/>
              <a:cs typeface="Segoe UI Semibold" panose="020B0702040204020203" pitchFamily="34" charset="0"/>
            </a:endParaRPr>
          </a:p>
          <a:p>
            <a:pPr marL="91440" indent="-91440" algn="justLow" defTabSz="914400" rtl="1">
              <a:spcBef>
                <a:spcPts val="1200"/>
              </a:spcBef>
              <a:spcAft>
                <a:spcPts val="200"/>
              </a:spcAft>
              <a:buClr>
                <a:schemeClr val="accent1"/>
              </a:buClr>
              <a:buSzPct val="100000"/>
              <a:buFont typeface="Wingdings" panose="05000000000000000000" pitchFamily="2" charset="2"/>
              <a:buChar char="q"/>
            </a:pPr>
            <a:r>
              <a:rPr lang="ar-SA" sz="1200" dirty="0">
                <a:latin typeface="Segoe UI Semibold" panose="020B0702040204020203" pitchFamily="34" charset="0"/>
                <a:cs typeface="Segoe UI Semibold" panose="020B0702040204020203" pitchFamily="34" charset="0"/>
              </a:rPr>
              <a:t>تتمكن الزواحف  من أخذ السوائل الحاوية على نسبة كبيرة من الاملاح سواء كانت على شكل ماء أو على شكل عصير نباتي . وهذه الحيوانات قادرة على تصفية الماء المالح داخل اجسامها بواسطة أجهزة خاصة بذلك. وهناك العديد من الزواحف التي تتغذى على النباتات العصارية المحلية لها القدرة على التخلص من نسبة كبيره من الاملاح بواسطة الغدد الملحية الموجودة في انوفها. ومن أهم الأملاح التي تفرزها هذه الغدد أملاح البوتاسيوم وأملاح الصوديوم. ومن أمثلة تلك الحيوانات </a:t>
            </a:r>
            <a:r>
              <a:rPr lang="ar-SA" sz="1200" dirty="0" err="1">
                <a:latin typeface="Segoe UI Semibold" panose="020B0702040204020203" pitchFamily="34" charset="0"/>
                <a:cs typeface="Segoe UI Semibold" panose="020B0702040204020203" pitchFamily="34" charset="0"/>
              </a:rPr>
              <a:t>الأجوانا</a:t>
            </a:r>
            <a:r>
              <a:rPr lang="ar-SA" sz="1200" dirty="0">
                <a:latin typeface="Segoe UI Semibold" panose="020B0702040204020203" pitchFamily="34" charset="0"/>
                <a:cs typeface="Segoe UI Semibold" panose="020B0702040204020203" pitchFamily="34" charset="0"/>
              </a:rPr>
              <a:t> </a:t>
            </a:r>
            <a:r>
              <a:rPr lang="en-US" sz="1200" dirty="0">
                <a:latin typeface="Segoe UI Semibold" panose="020B0702040204020203" pitchFamily="34" charset="0"/>
                <a:cs typeface="Segoe UI Semibold" panose="020B0702040204020203" pitchFamily="34" charset="0"/>
              </a:rPr>
              <a:t>(</a:t>
            </a:r>
            <a:r>
              <a:rPr lang="en-US" sz="1200" i="1" dirty="0" err="1">
                <a:latin typeface="Segoe UI Semibold" panose="020B0702040204020203" pitchFamily="34" charset="0"/>
                <a:cs typeface="Segoe UI Semibold" panose="020B0702040204020203" pitchFamily="34" charset="0"/>
              </a:rPr>
              <a:t>Dipsosaurus</a:t>
            </a:r>
            <a:r>
              <a:rPr lang="en-US" sz="1200" i="1" dirty="0">
                <a:latin typeface="Segoe UI Semibold" panose="020B0702040204020203" pitchFamily="34" charset="0"/>
                <a:cs typeface="Segoe UI Semibold" panose="020B0702040204020203" pitchFamily="34" charset="0"/>
              </a:rPr>
              <a:t> dorsalis</a:t>
            </a:r>
            <a:r>
              <a:rPr lang="en-US" sz="1200" dirty="0">
                <a:latin typeface="Segoe UI Semibold" panose="020B0702040204020203" pitchFamily="34" charset="0"/>
                <a:cs typeface="Segoe UI Semibold" panose="020B0702040204020203" pitchFamily="34" charset="0"/>
              </a:rPr>
              <a:t>) Iguana</a:t>
            </a:r>
            <a:r>
              <a:rPr lang="ar-SA" sz="1200" dirty="0">
                <a:latin typeface="Segoe UI Semibold" panose="020B0702040204020203" pitchFamily="34" charset="0"/>
                <a:cs typeface="Segoe UI Semibold" panose="020B0702040204020203" pitchFamily="34" charset="0"/>
              </a:rPr>
              <a:t>.</a:t>
            </a:r>
            <a:endParaRPr lang="en-US" sz="1200" dirty="0">
              <a:latin typeface="Segoe UI Semibold" panose="020B0702040204020203" pitchFamily="34" charset="0"/>
              <a:cs typeface="Segoe UI Semibold" panose="020B0702040204020203"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898" y="4405745"/>
            <a:ext cx="3567882" cy="1565563"/>
          </a:xfrm>
          <a:prstGeom prst="rect">
            <a:avLst/>
          </a:prstGeom>
        </p:spPr>
      </p:pic>
      <p:sp>
        <p:nvSpPr>
          <p:cNvPr id="8" name="Rounded Rectangle 7"/>
          <p:cNvSpPr/>
          <p:nvPr/>
        </p:nvSpPr>
        <p:spPr>
          <a:xfrm>
            <a:off x="5361710" y="1828801"/>
            <a:ext cx="5846618" cy="1269241"/>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ounded Rectangle 9"/>
          <p:cNvSpPr/>
          <p:nvPr/>
        </p:nvSpPr>
        <p:spPr>
          <a:xfrm>
            <a:off x="5361710" y="3152634"/>
            <a:ext cx="5846618" cy="120100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Rounded Rectangle 10"/>
          <p:cNvSpPr/>
          <p:nvPr/>
        </p:nvSpPr>
        <p:spPr>
          <a:xfrm>
            <a:off x="5361710" y="4408227"/>
            <a:ext cx="5846618" cy="1826317"/>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ounded Rectangle 11"/>
          <p:cNvSpPr/>
          <p:nvPr/>
        </p:nvSpPr>
        <p:spPr>
          <a:xfrm>
            <a:off x="1094510" y="1828801"/>
            <a:ext cx="4128654" cy="4433454"/>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5" name="Picture Placeholder 4"/>
          <p:cNvPicPr>
            <a:picLocks noChangeAspect="1"/>
          </p:cNvPicPr>
          <p:nvPr/>
        </p:nvPicPr>
        <p:blipFill>
          <a:blip r:embed="rId3">
            <a:extLst>
              <a:ext uri="{28A0092B-C50C-407E-A947-70E740481C1C}">
                <a14:useLocalDpi xmlns:a14="http://schemas.microsoft.com/office/drawing/2010/main" val="0"/>
              </a:ext>
            </a:extLst>
          </a:blip>
          <a:srcRect t="16877" b="16877"/>
          <a:stretch>
            <a:fillRect/>
          </a:stretch>
        </p:blipFill>
        <p:spPr>
          <a:xfrm>
            <a:off x="1" y="13855"/>
            <a:ext cx="2716696" cy="1007165"/>
          </a:xfrm>
          <a:prstGeom prst="rect">
            <a:avLst/>
          </a:prstGeom>
          <a:solidFill>
            <a:schemeClr val="bg2">
              <a:lumMod val="90000"/>
            </a:schemeClr>
          </a:solidFill>
        </p:spPr>
      </p:pic>
      <p:sp>
        <p:nvSpPr>
          <p:cNvPr id="16" name="Rectangle 15"/>
          <p:cNvSpPr/>
          <p:nvPr/>
        </p:nvSpPr>
        <p:spPr>
          <a:xfrm>
            <a:off x="27710" y="6442365"/>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35947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التكيفات الفسيولوجية</a:t>
            </a:r>
            <a:r>
              <a:rPr lang="en-US" sz="3600" b="1" dirty="0">
                <a:solidFill>
                  <a:schemeClr val="accent1"/>
                </a:solidFill>
                <a:latin typeface="Segoe UI Semilight" panose="020B0402040204020203" pitchFamily="34" charset="0"/>
                <a:cs typeface="Segoe UI Semilight" panose="020B0402040204020203" pitchFamily="34" charset="0"/>
              </a:rPr>
              <a:t> </a:t>
            </a:r>
            <a:r>
              <a:rPr lang="ar-SA" sz="3600" b="1" dirty="0">
                <a:solidFill>
                  <a:schemeClr val="accent1"/>
                </a:solidFill>
                <a:latin typeface="Segoe UI Semilight" panose="020B0402040204020203" pitchFamily="34" charset="0"/>
                <a:cs typeface="Segoe UI Semilight" panose="020B0402040204020203" pitchFamily="34" charset="0"/>
              </a:rPr>
              <a:t>          </a:t>
            </a:r>
            <a:r>
              <a:rPr lang="en-US" sz="3600" b="1" dirty="0">
                <a:solidFill>
                  <a:schemeClr val="accent1"/>
                </a:solidFill>
                <a:latin typeface="Segoe UI Semilight" panose="020B0402040204020203" pitchFamily="34" charset="0"/>
                <a:cs typeface="Segoe UI Semilight" panose="020B0402040204020203" pitchFamily="34" charset="0"/>
              </a:rPr>
              <a:t>Physiological Adaptations</a:t>
            </a:r>
          </a:p>
        </p:txBody>
      </p:sp>
      <p:sp>
        <p:nvSpPr>
          <p:cNvPr id="9" name="Content Placeholder 8"/>
          <p:cNvSpPr>
            <a:spLocks noGrp="1"/>
          </p:cNvSpPr>
          <p:nvPr>
            <p:ph sz="half" idx="2"/>
          </p:nvPr>
        </p:nvSpPr>
        <p:spPr>
          <a:xfrm>
            <a:off x="6096000" y="1787240"/>
            <a:ext cx="4763915" cy="3513633"/>
          </a:xfrm>
        </p:spPr>
        <p:txBody>
          <a:bodyPr>
            <a:noAutofit/>
          </a:bodyPr>
          <a:lstStyle/>
          <a:p>
            <a:pPr marL="0" indent="0" algn="justLow" rtl="1">
              <a:lnSpc>
                <a:spcPct val="100000"/>
              </a:lnSpc>
              <a:buNone/>
            </a:pPr>
            <a:r>
              <a:rPr lang="ar-SA" sz="1600" b="1" dirty="0">
                <a:solidFill>
                  <a:schemeClr val="accent1"/>
                </a:solidFill>
                <a:latin typeface="Segoe UI Semibold" panose="020B0702040204020203" pitchFamily="34" charset="0"/>
                <a:cs typeface="Segoe UI Semibold" panose="020B0702040204020203" pitchFamily="34" charset="0"/>
              </a:rPr>
              <a:t>ب- الغابات الاستوائية </a:t>
            </a:r>
            <a:r>
              <a:rPr lang="en-US" sz="1600" b="1" dirty="0">
                <a:solidFill>
                  <a:schemeClr val="accent1"/>
                </a:solidFill>
                <a:latin typeface="Segoe UI Semibold" panose="020B0702040204020203" pitchFamily="34" charset="0"/>
                <a:cs typeface="Segoe UI Semibold" panose="020B0702040204020203" pitchFamily="34" charset="0"/>
              </a:rPr>
              <a:t>Tropical forests  </a:t>
            </a:r>
            <a:r>
              <a:rPr lang="ar-SA" sz="1600" b="1" dirty="0">
                <a:solidFill>
                  <a:schemeClr val="accent1"/>
                </a:solidFill>
                <a:latin typeface="Segoe UI Semibold" panose="020B0702040204020203" pitchFamily="34" charset="0"/>
                <a:cs typeface="Segoe UI Semibold" panose="020B0702040204020203" pitchFamily="34" charset="0"/>
              </a:rPr>
              <a:t> :</a:t>
            </a:r>
            <a:endParaRPr lang="en-US" sz="1600" b="1" dirty="0">
              <a:solidFill>
                <a:schemeClr val="accent1"/>
              </a:solidFill>
              <a:latin typeface="Segoe UI Semibold" panose="020B0702040204020203" pitchFamily="34" charset="0"/>
              <a:cs typeface="Segoe UI Semibold" panose="020B0702040204020203" pitchFamily="34" charset="0"/>
            </a:endParaRPr>
          </a:p>
          <a:p>
            <a:pPr algn="justLow" rtl="1">
              <a:lnSpc>
                <a:spcPct val="100000"/>
              </a:lnSpc>
              <a:buFont typeface="Wingdings" panose="05000000000000000000" pitchFamily="2" charset="2"/>
              <a:buChar char="q"/>
            </a:pPr>
            <a:r>
              <a:rPr lang="ar-SA" sz="1400" dirty="0">
                <a:latin typeface="Segoe UI Semibold" panose="020B0702040204020203" pitchFamily="34" charset="0"/>
                <a:cs typeface="Segoe UI Semibold" panose="020B0702040204020203" pitchFamily="34" charset="0"/>
              </a:rPr>
              <a:t> </a:t>
            </a:r>
            <a:r>
              <a:rPr lang="ar-SA" sz="1200" dirty="0">
                <a:solidFill>
                  <a:schemeClr val="tx1"/>
                </a:solidFill>
                <a:latin typeface="Segoe UI Semibold" panose="020B0702040204020203" pitchFamily="34" charset="0"/>
                <a:cs typeface="Segoe UI Semibold" panose="020B0702040204020203" pitchFamily="34" charset="0"/>
              </a:rPr>
              <a:t>تعتبر هذه المناطق من أنسب البيئات لجميع أنواع الحيوانات نظراً لاحتوائها على أنواع مختلفة من النباتات لذلك قد تعيش هذه الحيوانات على سطح الغابة أو في جذوع الأشجار أو فوق الأشجار. معظم أنواع السحالي تـوجد في هذه المناطق فمثلاً تـوجد السحليـة الطائرة </a:t>
            </a:r>
            <a:r>
              <a:rPr lang="en-US" sz="1200" dirty="0">
                <a:solidFill>
                  <a:schemeClr val="tx1"/>
                </a:solidFill>
                <a:latin typeface="Segoe UI Semibold" panose="020B0702040204020203" pitchFamily="34" charset="0"/>
                <a:cs typeface="Segoe UI Semibold" panose="020B0702040204020203" pitchFamily="34" charset="0"/>
              </a:rPr>
              <a:t>(Flying dragons)</a:t>
            </a:r>
            <a:r>
              <a:rPr lang="ar-SA" sz="1200" dirty="0">
                <a:solidFill>
                  <a:schemeClr val="tx1"/>
                </a:solidFill>
                <a:latin typeface="Segoe UI Semibold" panose="020B0702040204020203" pitchFamily="34" charset="0"/>
                <a:cs typeface="Segoe UI Semibold" panose="020B0702040204020203" pitchFamily="34" charset="0"/>
              </a:rPr>
              <a:t> والتي تمتاز بوجود زوائد تشبه الأجنحة يستخدمها الحيوان للطيران من شجرة إلى أخرى.</a:t>
            </a:r>
            <a:endParaRPr lang="en-US" sz="1200" dirty="0">
              <a:solidFill>
                <a:schemeClr val="tx1"/>
              </a:solidFill>
              <a:latin typeface="Segoe UI Semibold" panose="020B0702040204020203" pitchFamily="34" charset="0"/>
              <a:cs typeface="Segoe UI Semibold" panose="020B0702040204020203" pitchFamily="34" charset="0"/>
            </a:endParaRPr>
          </a:p>
          <a:p>
            <a:pPr algn="justLow" rtl="1">
              <a:lnSpc>
                <a:spcPct val="100000"/>
              </a:lnSpc>
              <a:buFont typeface="Wingdings" panose="05000000000000000000" pitchFamily="2" charset="2"/>
              <a:buChar char="q"/>
            </a:pPr>
            <a:r>
              <a:rPr lang="ar-SA" sz="1200" dirty="0">
                <a:solidFill>
                  <a:schemeClr val="tx1"/>
                </a:solidFill>
                <a:latin typeface="Segoe UI Semibold" panose="020B0702040204020203" pitchFamily="34" charset="0"/>
                <a:cs typeface="Segoe UI Semibold" panose="020B0702040204020203" pitchFamily="34" charset="0"/>
              </a:rPr>
              <a:t>وقد يوجد أكثر من 80 سحلية في شجرة واحدة. ومن أهم خصائص بيئة الغابات الاستوائية أن المناخ ثابت . فقد وجد أن اختلافات درجات الحارة الشهرية تقريباً ثابتة بين </a:t>
            </a:r>
            <a:r>
              <a:rPr lang="en-US" sz="1200" dirty="0">
                <a:solidFill>
                  <a:schemeClr val="tx1"/>
                </a:solidFill>
                <a:latin typeface="Segoe UI Semibold" panose="020B0702040204020203" pitchFamily="34" charset="0"/>
                <a:cs typeface="Segoe UI Semibold" panose="020B0702040204020203" pitchFamily="34" charset="0"/>
              </a:rPr>
              <a:t>18-24ºC</a:t>
            </a:r>
            <a:r>
              <a:rPr lang="ar-SA" sz="1200" dirty="0">
                <a:solidFill>
                  <a:schemeClr val="tx1"/>
                </a:solidFill>
                <a:latin typeface="Segoe UI Semibold" panose="020B0702040204020203" pitchFamily="34" charset="0"/>
                <a:cs typeface="Segoe UI Semibold" panose="020B0702040204020203" pitchFamily="34" charset="0"/>
              </a:rPr>
              <a:t> لذلك يساعد هذه الحيوانات في إبقاء درجة حرارتها المفضلة دائما دون أي عناء.</a:t>
            </a:r>
            <a:endParaRPr lang="en-US" sz="1200" dirty="0">
              <a:solidFill>
                <a:schemeClr val="tx1"/>
              </a:solidFill>
              <a:latin typeface="Segoe UI Semibold" panose="020B0702040204020203" pitchFamily="34" charset="0"/>
              <a:cs typeface="Segoe UI Semibold" panose="020B0702040204020203" pitchFamily="34" charset="0"/>
            </a:endParaRPr>
          </a:p>
          <a:p>
            <a:pPr marL="0" indent="0" algn="justLow" rtl="1">
              <a:lnSpc>
                <a:spcPct val="100000"/>
              </a:lnSpc>
              <a:buNone/>
            </a:pPr>
            <a:endParaRPr lang="en-US" sz="1400" dirty="0">
              <a:latin typeface="Segoe UI Semibold" panose="020B0702040204020203" pitchFamily="34" charset="0"/>
              <a:cs typeface="Segoe UI Semibold" panose="020B0702040204020203" pitchFamily="34" charset="0"/>
            </a:endParaRPr>
          </a:p>
          <a:p>
            <a:pPr algn="justLow" rtl="1">
              <a:lnSpc>
                <a:spcPct val="100000"/>
              </a:lnSpc>
              <a:buFont typeface="Wingdings" panose="05000000000000000000" pitchFamily="2" charset="2"/>
              <a:buChar char="q"/>
            </a:pPr>
            <a:endParaRPr lang="en-US" sz="1400" dirty="0">
              <a:latin typeface="Segoe UI Semibold" panose="020B0702040204020203" pitchFamily="34" charset="0"/>
              <a:cs typeface="Segoe UI Semibold" panose="020B0702040204020203"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1479" y="2366967"/>
            <a:ext cx="4148993" cy="36653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6448" b="12368"/>
          <a:stretch/>
        </p:blipFill>
        <p:spPr>
          <a:xfrm>
            <a:off x="6276108" y="4337504"/>
            <a:ext cx="4378037" cy="167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ounded Rectangle 9"/>
          <p:cNvSpPr/>
          <p:nvPr/>
        </p:nvSpPr>
        <p:spPr>
          <a:xfrm>
            <a:off x="1094510" y="2119745"/>
            <a:ext cx="10141526" cy="414251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2" name="Picture Placeholder 4"/>
          <p:cNvPicPr>
            <a:picLocks noChangeAspect="1"/>
          </p:cNvPicPr>
          <p:nvPr/>
        </p:nvPicPr>
        <p:blipFill>
          <a:blip r:embed="rId4">
            <a:extLst>
              <a:ext uri="{28A0092B-C50C-407E-A947-70E740481C1C}">
                <a14:useLocalDpi xmlns:a14="http://schemas.microsoft.com/office/drawing/2010/main" val="0"/>
              </a:ext>
            </a:extLst>
          </a:blip>
          <a:srcRect t="16877" b="16877"/>
          <a:stretch>
            <a:fillRect/>
          </a:stretch>
        </p:blipFill>
        <p:spPr>
          <a:xfrm>
            <a:off x="1" y="13855"/>
            <a:ext cx="2716696" cy="1007165"/>
          </a:xfrm>
          <a:prstGeom prst="rect">
            <a:avLst/>
          </a:prstGeom>
          <a:solidFill>
            <a:schemeClr val="bg2">
              <a:lumMod val="90000"/>
            </a:schemeClr>
          </a:solidFill>
        </p:spPr>
      </p:pic>
      <p:sp>
        <p:nvSpPr>
          <p:cNvPr id="13" name="Rectangle 12"/>
          <p:cNvSpPr/>
          <p:nvPr/>
        </p:nvSpPr>
        <p:spPr>
          <a:xfrm>
            <a:off x="27710" y="6442365"/>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3991770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التكيفات الفسيولوجية     </a:t>
            </a:r>
            <a:r>
              <a:rPr lang="en-US" sz="3600" b="1" dirty="0">
                <a:solidFill>
                  <a:schemeClr val="accent1"/>
                </a:solidFill>
                <a:latin typeface="Segoe UI Semilight" panose="020B0402040204020203" pitchFamily="34" charset="0"/>
                <a:cs typeface="Segoe UI Semilight" panose="020B0402040204020203" pitchFamily="34" charset="0"/>
              </a:rPr>
              <a:t> </a:t>
            </a:r>
            <a:r>
              <a:rPr lang="ar-SA" sz="3600" b="1" dirty="0">
                <a:solidFill>
                  <a:schemeClr val="accent1"/>
                </a:solidFill>
                <a:latin typeface="Segoe UI Semilight" panose="020B0402040204020203" pitchFamily="34" charset="0"/>
                <a:cs typeface="Segoe UI Semilight" panose="020B0402040204020203" pitchFamily="34" charset="0"/>
              </a:rPr>
              <a:t>     </a:t>
            </a:r>
            <a:r>
              <a:rPr lang="en-US" sz="3600" b="1" dirty="0">
                <a:solidFill>
                  <a:schemeClr val="accent1"/>
                </a:solidFill>
                <a:latin typeface="Segoe UI Semilight" panose="020B0402040204020203" pitchFamily="34" charset="0"/>
                <a:cs typeface="Segoe UI Semilight" panose="020B0402040204020203" pitchFamily="34" charset="0"/>
              </a:rPr>
              <a:t>Physiological Adaptations</a:t>
            </a:r>
          </a:p>
        </p:txBody>
      </p:sp>
      <p:sp>
        <p:nvSpPr>
          <p:cNvPr id="9" name="Content Placeholder 8"/>
          <p:cNvSpPr>
            <a:spLocks noGrp="1"/>
          </p:cNvSpPr>
          <p:nvPr>
            <p:ph sz="half" idx="2"/>
          </p:nvPr>
        </p:nvSpPr>
        <p:spPr>
          <a:xfrm>
            <a:off x="1496278" y="2279374"/>
            <a:ext cx="9349769" cy="2084808"/>
          </a:xfrm>
        </p:spPr>
        <p:txBody>
          <a:bodyPr>
            <a:noAutofit/>
          </a:bodyPr>
          <a:lstStyle/>
          <a:p>
            <a:pPr algn="justLow" rtl="1">
              <a:lnSpc>
                <a:spcPct val="100000"/>
              </a:lnSpc>
            </a:pPr>
            <a:r>
              <a:rPr lang="ar-SA" sz="1400" b="1" dirty="0">
                <a:solidFill>
                  <a:schemeClr val="tx1"/>
                </a:solidFill>
                <a:latin typeface="Segoe UI Semibold" panose="020B0702040204020203" pitchFamily="34" charset="0"/>
                <a:cs typeface="Segoe UI Semibold" panose="020B0702040204020203" pitchFamily="34" charset="0"/>
              </a:rPr>
              <a:t>وتشمل هذه التكيفات ما يلي : </a:t>
            </a:r>
            <a:endParaRPr lang="en-US" sz="1600" b="1" dirty="0">
              <a:solidFill>
                <a:schemeClr val="tx1"/>
              </a:solidFill>
              <a:latin typeface="Segoe UI Semibold" panose="020B0702040204020203" pitchFamily="34" charset="0"/>
              <a:cs typeface="Segoe UI Semibold" panose="020B0702040204020203" pitchFamily="34" charset="0"/>
            </a:endParaRPr>
          </a:p>
          <a:p>
            <a:pPr lvl="0" algn="justLow" rtl="1">
              <a:lnSpc>
                <a:spcPct val="100000"/>
              </a:lnSpc>
            </a:pPr>
            <a:r>
              <a:rPr lang="ar-SA" sz="1600" b="1" dirty="0">
                <a:solidFill>
                  <a:schemeClr val="accent1"/>
                </a:solidFill>
                <a:latin typeface="Segoe UI Semibold" panose="020B0702040204020203" pitchFamily="34" charset="0"/>
                <a:cs typeface="Segoe UI Semibold" panose="020B0702040204020203" pitchFamily="34" charset="0"/>
              </a:rPr>
              <a:t>1- الارتفاع عن مستوى سطح البحـر </a:t>
            </a:r>
            <a:r>
              <a:rPr lang="en-US" sz="1600" b="1" dirty="0">
                <a:solidFill>
                  <a:schemeClr val="accent1"/>
                </a:solidFill>
                <a:latin typeface="Segoe UI Semibold" panose="020B0702040204020203" pitchFamily="34" charset="0"/>
                <a:cs typeface="Segoe UI Semibold" panose="020B0702040204020203" pitchFamily="34" charset="0"/>
              </a:rPr>
              <a:t>High altitudes  </a:t>
            </a:r>
            <a:r>
              <a:rPr lang="ar-SA" sz="1600" b="1" dirty="0">
                <a:solidFill>
                  <a:schemeClr val="accent1"/>
                </a:solidFill>
                <a:latin typeface="Segoe UI Semibold" panose="020B0702040204020203" pitchFamily="34" charset="0"/>
                <a:cs typeface="Segoe UI Semibold" panose="020B0702040204020203" pitchFamily="34" charset="0"/>
              </a:rPr>
              <a:t> :</a:t>
            </a:r>
            <a:endParaRPr lang="en-US" sz="1600" dirty="0">
              <a:latin typeface="Segoe UI Semibold" panose="020B0702040204020203" pitchFamily="34" charset="0"/>
              <a:cs typeface="Segoe UI Semibold" panose="020B0702040204020203" pitchFamily="34" charset="0"/>
            </a:endParaRPr>
          </a:p>
          <a:p>
            <a:pPr algn="justLow" rtl="1">
              <a:lnSpc>
                <a:spcPct val="100000"/>
              </a:lnSpc>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هناك أنواع من السحالي توجد على ارتفاع </a:t>
            </a:r>
            <a:r>
              <a:rPr lang="en-US" sz="1400" dirty="0">
                <a:solidFill>
                  <a:schemeClr val="tx1"/>
                </a:solidFill>
                <a:latin typeface="Segoe UI Semibold" panose="020B0702040204020203" pitchFamily="34" charset="0"/>
                <a:cs typeface="Segoe UI Semibold" panose="020B0702040204020203" pitchFamily="34" charset="0"/>
              </a:rPr>
              <a:t>4500 m (15000 </a:t>
            </a:r>
            <a:r>
              <a:rPr lang="en-US" sz="1400" dirty="0" err="1">
                <a:solidFill>
                  <a:schemeClr val="tx1"/>
                </a:solidFill>
                <a:latin typeface="Segoe UI Semibold" panose="020B0702040204020203" pitchFamily="34" charset="0"/>
                <a:cs typeface="Segoe UI Semibold" panose="020B0702040204020203" pitchFamily="34" charset="0"/>
              </a:rPr>
              <a:t>ft</a:t>
            </a:r>
            <a:r>
              <a:rPr lang="en-US" sz="1400" dirty="0">
                <a:solidFill>
                  <a:schemeClr val="tx1"/>
                </a:solidFill>
                <a:latin typeface="Segoe UI Semibold" panose="020B0702040204020203" pitchFamily="34" charset="0"/>
                <a:cs typeface="Segoe UI Semibold" panose="020B0702040204020203" pitchFamily="34" charset="0"/>
              </a:rPr>
              <a:t>) </a:t>
            </a:r>
            <a:r>
              <a:rPr lang="ar-SA" sz="1400" dirty="0">
                <a:solidFill>
                  <a:schemeClr val="tx1"/>
                </a:solidFill>
                <a:latin typeface="Segoe UI Semibold" panose="020B0702040204020203" pitchFamily="34" charset="0"/>
                <a:cs typeface="Segoe UI Semibold" panose="020B0702040204020203" pitchFamily="34" charset="0"/>
              </a:rPr>
              <a:t>عن مستوى سطح البحر مثل </a:t>
            </a:r>
            <a:r>
              <a:rPr lang="en-US" sz="1400" dirty="0">
                <a:solidFill>
                  <a:schemeClr val="tx1"/>
                </a:solidFill>
                <a:latin typeface="Segoe UI Semibold" panose="020B0702040204020203" pitchFamily="34" charset="0"/>
                <a:cs typeface="Segoe UI Semibold" panose="020B0702040204020203" pitchFamily="34" charset="0"/>
              </a:rPr>
              <a:t>Lacerta </a:t>
            </a:r>
            <a:r>
              <a:rPr lang="en-US" sz="1400" dirty="0" err="1">
                <a:solidFill>
                  <a:schemeClr val="tx1"/>
                </a:solidFill>
                <a:latin typeface="Segoe UI Semibold" panose="020B0702040204020203" pitchFamily="34" charset="0"/>
                <a:cs typeface="Segoe UI Semibold" panose="020B0702040204020203" pitchFamily="34" charset="0"/>
              </a:rPr>
              <a:t>agilis</a:t>
            </a:r>
            <a:r>
              <a:rPr lang="ar-SA" sz="1400" dirty="0">
                <a:solidFill>
                  <a:schemeClr val="tx1"/>
                </a:solidFill>
                <a:latin typeface="Segoe UI Semibold" panose="020B0702040204020203" pitchFamily="34" charset="0"/>
                <a:cs typeface="Segoe UI Semibold" panose="020B0702040204020203" pitchFamily="34" charset="0"/>
              </a:rPr>
              <a:t> وقد درست هذه الأنواع من ناحية درجة الحرارة فعلى سبيل المثال : وجد أن السحلية </a:t>
            </a:r>
            <a:r>
              <a:rPr lang="en-US" sz="1400" dirty="0" err="1">
                <a:solidFill>
                  <a:schemeClr val="tx1"/>
                </a:solidFill>
                <a:latin typeface="Segoe UI Semibold" panose="020B0702040204020203" pitchFamily="34" charset="0"/>
                <a:cs typeface="Segoe UI Semibold" panose="020B0702040204020203" pitchFamily="34" charset="0"/>
              </a:rPr>
              <a:t>Liolaemus</a:t>
            </a:r>
            <a:r>
              <a:rPr lang="ar-SA" sz="1400" dirty="0">
                <a:solidFill>
                  <a:schemeClr val="tx1"/>
                </a:solidFill>
                <a:latin typeface="Segoe UI Semibold" panose="020B0702040204020203" pitchFamily="34" charset="0"/>
                <a:cs typeface="Segoe UI Semibold" panose="020B0702040204020203" pitchFamily="34" charset="0"/>
              </a:rPr>
              <a:t> خلال الصيف تخرج من مخبئها بعد خروج الشمس بساعتين خلالها تكون درجة حرارة الهواء حوالي الصفر وقد يكون هناك ثلج على الأرض ولكن بوضع نفسها على نباتات كثيفة تعزلها من برودة الأرض من خلال تعرضها لأشعة الشمس حوالي الساعتين تستطيع أن تحصل على درجة حرارتها المفضلة </a:t>
            </a:r>
            <a:r>
              <a:rPr lang="en-US" sz="1400" dirty="0">
                <a:solidFill>
                  <a:schemeClr val="tx1"/>
                </a:solidFill>
                <a:latin typeface="Segoe UI Semibold" panose="020B0702040204020203" pitchFamily="34" charset="0"/>
                <a:cs typeface="Segoe UI Semibold" panose="020B0702040204020203" pitchFamily="34" charset="0"/>
              </a:rPr>
              <a:t>32-34ºC</a:t>
            </a:r>
            <a:r>
              <a:rPr lang="ar-SA" sz="1400" dirty="0">
                <a:solidFill>
                  <a:schemeClr val="tx1"/>
                </a:solidFill>
                <a:latin typeface="Segoe UI Semibold" panose="020B0702040204020203" pitchFamily="34" charset="0"/>
                <a:cs typeface="Segoe UI Semibold" panose="020B0702040204020203" pitchFamily="34" charset="0"/>
              </a:rPr>
              <a:t> وتحتفظ بها إلى ساعتين </a:t>
            </a:r>
            <a:r>
              <a:rPr lang="ar-SA" sz="1400" dirty="0" err="1">
                <a:solidFill>
                  <a:schemeClr val="tx1"/>
                </a:solidFill>
                <a:latin typeface="Segoe UI Semibold" panose="020B0702040204020203" pitchFamily="34" charset="0"/>
                <a:cs typeface="Segoe UI Semibold" panose="020B0702040204020203" pitchFamily="34" charset="0"/>
              </a:rPr>
              <a:t>اخريتين</a:t>
            </a:r>
            <a:r>
              <a:rPr lang="ar-SA" sz="1400" dirty="0">
                <a:solidFill>
                  <a:schemeClr val="tx1"/>
                </a:solidFill>
                <a:latin typeface="Segoe UI Semibold" panose="020B0702040204020203" pitchFamily="34" charset="0"/>
                <a:cs typeface="Segoe UI Semibold" panose="020B0702040204020203" pitchFamily="34" charset="0"/>
              </a:rPr>
              <a:t> . ونشاط الحيوان يعتمد على الغيوم والعواصف الثلجية.</a:t>
            </a:r>
            <a:endParaRPr lang="en-US" sz="1400" dirty="0">
              <a:solidFill>
                <a:schemeClr val="tx1"/>
              </a:solidFill>
              <a:latin typeface="Segoe UI Semibold" panose="020B0702040204020203" pitchFamily="34" charset="0"/>
              <a:cs typeface="Segoe UI Semibold" panose="020B0702040204020203" pitchFamily="34" charset="0"/>
            </a:endParaRPr>
          </a:p>
          <a:p>
            <a:pPr algn="justLow" rtl="1">
              <a:lnSpc>
                <a:spcPct val="100000"/>
              </a:lnSpc>
              <a:buFont typeface="Wingdings" panose="05000000000000000000" pitchFamily="2" charset="2"/>
              <a:buChar char="q"/>
            </a:pPr>
            <a:endParaRPr lang="en-US" sz="1400" dirty="0">
              <a:solidFill>
                <a:schemeClr val="tx1"/>
              </a:solidFill>
              <a:latin typeface="Segoe UI Semibold" panose="020B0702040204020203" pitchFamily="34" charset="0"/>
              <a:cs typeface="Segoe UI Semibold" panose="020B0702040204020203"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3549" y="4162567"/>
            <a:ext cx="3826494" cy="19059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6" name="Group 5"/>
          <p:cNvGrpSpPr/>
          <p:nvPr/>
        </p:nvGrpSpPr>
        <p:grpSpPr>
          <a:xfrm>
            <a:off x="5923128" y="1821789"/>
            <a:ext cx="5299608" cy="443512"/>
            <a:chOff x="0" y="0"/>
            <a:chExt cx="6207950" cy="443512"/>
          </a:xfrm>
        </p:grpSpPr>
        <p:sp>
          <p:nvSpPr>
            <p:cNvPr id="7" name="Rounded Rectangle 6"/>
            <p:cNvSpPr/>
            <p:nvPr/>
          </p:nvSpPr>
          <p:spPr>
            <a:xfrm>
              <a:off x="0" y="0"/>
              <a:ext cx="6207950" cy="44351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txBox="1"/>
            <p:nvPr/>
          </p:nvSpPr>
          <p:spPr>
            <a:xfrm>
              <a:off x="290967" y="21650"/>
              <a:ext cx="5895332" cy="3871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justLow" defTabSz="711200" rtl="1">
                <a:lnSpc>
                  <a:spcPct val="100000"/>
                </a:lnSpc>
                <a:spcBef>
                  <a:spcPct val="0"/>
                </a:spcBef>
                <a:spcAft>
                  <a:spcPct val="35000"/>
                </a:spcAft>
              </a:pPr>
              <a:r>
                <a:rPr lang="ar-SA" b="1" dirty="0">
                  <a:latin typeface="Segoe UI Semibold" panose="020B0702040204020203" pitchFamily="34" charset="0"/>
                  <a:cs typeface="Segoe UI Semibold" panose="020B0702040204020203" pitchFamily="34" charset="0"/>
                </a:rPr>
                <a:t>ثانيا: التكيفات الحرارية  للزواحف في الأجواء الباردة :</a:t>
              </a:r>
            </a:p>
          </p:txBody>
        </p:sp>
      </p:grpSp>
      <p:sp>
        <p:nvSpPr>
          <p:cNvPr id="4" name="Rectangle 3"/>
          <p:cNvSpPr/>
          <p:nvPr/>
        </p:nvSpPr>
        <p:spPr>
          <a:xfrm>
            <a:off x="5749622" y="4325310"/>
            <a:ext cx="5140037" cy="1564531"/>
          </a:xfrm>
          <a:prstGeom prst="rect">
            <a:avLst/>
          </a:prstGeom>
        </p:spPr>
        <p:txBody>
          <a:bodyPr wrap="square">
            <a:spAutoFit/>
          </a:bodyPr>
          <a:lstStyle/>
          <a:p>
            <a:pPr marL="91440" indent="-91440" algn="justLow" defTabSz="914400" rtl="1">
              <a:spcBef>
                <a:spcPts val="1200"/>
              </a:spcBef>
              <a:spcAft>
                <a:spcPts val="200"/>
              </a:spcAft>
              <a:buClr>
                <a:schemeClr val="accent1"/>
              </a:buClr>
              <a:buSzPct val="100000"/>
              <a:buFont typeface="Wingdings" panose="05000000000000000000" pitchFamily="2" charset="2"/>
              <a:buChar char="q"/>
            </a:pPr>
            <a:r>
              <a:rPr lang="ar-SA" sz="1400" dirty="0">
                <a:latin typeface="Segoe UI Semibold" panose="020B0702040204020203" pitchFamily="34" charset="0"/>
                <a:cs typeface="Segoe UI Semibold" panose="020B0702040204020203" pitchFamily="34" charset="0"/>
              </a:rPr>
              <a:t>وقد وجد أن </a:t>
            </a:r>
            <a:r>
              <a:rPr lang="en-US" sz="1400" dirty="0">
                <a:latin typeface="Segoe UI Semibold" panose="020B0702040204020203" pitchFamily="34" charset="0"/>
                <a:cs typeface="Segoe UI Semibold" panose="020B0702040204020203" pitchFamily="34" charset="0"/>
              </a:rPr>
              <a:t>80%</a:t>
            </a:r>
            <a:r>
              <a:rPr lang="ar-SA" sz="1400" dirty="0">
                <a:latin typeface="Segoe UI Semibold" panose="020B0702040204020203" pitchFamily="34" charset="0"/>
                <a:cs typeface="Segoe UI Semibold" panose="020B0702040204020203" pitchFamily="34" charset="0"/>
              </a:rPr>
              <a:t> من وقت الحيوان يكون غير نشط في جحورها وحوالي </a:t>
            </a:r>
            <a:r>
              <a:rPr lang="en-US" sz="1400" dirty="0">
                <a:latin typeface="Segoe UI Semibold" panose="020B0702040204020203" pitchFamily="34" charset="0"/>
                <a:cs typeface="Segoe UI Semibold" panose="020B0702040204020203" pitchFamily="34" charset="0"/>
              </a:rPr>
              <a:t>16%</a:t>
            </a:r>
            <a:r>
              <a:rPr lang="ar-SA" sz="1400" dirty="0">
                <a:latin typeface="Segoe UI Semibold" panose="020B0702040204020203" pitchFamily="34" charset="0"/>
                <a:cs typeface="Segoe UI Semibold" panose="020B0702040204020203" pitchFamily="34" charset="0"/>
              </a:rPr>
              <a:t> من وقته يقضيه في التنظيم الحراري (حوالي 3.5 ساعة يومياً) وحوالي </a:t>
            </a:r>
            <a:r>
              <a:rPr lang="en-US" sz="1400" dirty="0">
                <a:latin typeface="Segoe UI Semibold" panose="020B0702040204020203" pitchFamily="34" charset="0"/>
                <a:cs typeface="Segoe UI Semibold" panose="020B0702040204020203" pitchFamily="34" charset="0"/>
              </a:rPr>
              <a:t>0.3%</a:t>
            </a:r>
            <a:r>
              <a:rPr lang="ar-SA" sz="1400" dirty="0">
                <a:latin typeface="Segoe UI Semibold" panose="020B0702040204020203" pitchFamily="34" charset="0"/>
                <a:cs typeface="Segoe UI Semibold" panose="020B0702040204020203" pitchFamily="34" charset="0"/>
              </a:rPr>
              <a:t> للتغذية (حوالي 5 دقائق يوميا) وحوالي 26 دقيقة يومياً للتجول </a:t>
            </a:r>
            <a:r>
              <a:rPr lang="en-US" sz="1400" dirty="0">
                <a:latin typeface="Segoe UI Semibold" panose="020B0702040204020203" pitchFamily="34" charset="0"/>
                <a:cs typeface="Segoe UI Semibold" panose="020B0702040204020203" pitchFamily="34" charset="0"/>
              </a:rPr>
              <a:t>(Social and traveling)</a:t>
            </a:r>
            <a:r>
              <a:rPr lang="ar-SA" sz="1400" dirty="0">
                <a:latin typeface="Segoe UI Semibold" panose="020B0702040204020203" pitchFamily="34" charset="0"/>
                <a:cs typeface="Segoe UI Semibold" panose="020B0702040204020203" pitchFamily="34" charset="0"/>
              </a:rPr>
              <a:t>.</a:t>
            </a:r>
            <a:endParaRPr lang="en-US" sz="1400" dirty="0">
              <a:latin typeface="Segoe UI Semibold" panose="020B0702040204020203" pitchFamily="34" charset="0"/>
              <a:cs typeface="Segoe UI Semibold" panose="020B0702040204020203" pitchFamily="34" charset="0"/>
            </a:endParaRPr>
          </a:p>
          <a:p>
            <a:pPr marL="91440" indent="-91440" algn="justLow" defTabSz="914400" rtl="1">
              <a:spcBef>
                <a:spcPts val="1200"/>
              </a:spcBef>
              <a:spcAft>
                <a:spcPts val="200"/>
              </a:spcAft>
              <a:buClr>
                <a:schemeClr val="accent1"/>
              </a:buClr>
              <a:buSzPct val="100000"/>
              <a:buFont typeface="Wingdings" panose="05000000000000000000" pitchFamily="2" charset="2"/>
              <a:buChar char="q"/>
            </a:pPr>
            <a:r>
              <a:rPr lang="ar-SA" sz="1400" dirty="0">
                <a:latin typeface="Segoe UI Semibold" panose="020B0702040204020203" pitchFamily="34" charset="0"/>
                <a:cs typeface="Segoe UI Semibold" panose="020B0702040204020203" pitchFamily="34" charset="0"/>
              </a:rPr>
              <a:t>ولا توجد هناك أي فروقات تشريحية تساعد هذه الحيوانات على المعيشة في هذه الأجواء ولكن تنظيمها الحراري هو الذي يساعدها.</a:t>
            </a:r>
            <a:endParaRPr lang="en-US" sz="1400" dirty="0">
              <a:latin typeface="Segoe UI Semibold" panose="020B0702040204020203" pitchFamily="34" charset="0"/>
              <a:cs typeface="Segoe UI Semibold" panose="020B0702040204020203" pitchFamily="34" charset="0"/>
            </a:endParaRPr>
          </a:p>
        </p:txBody>
      </p:sp>
      <p:sp>
        <p:nvSpPr>
          <p:cNvPr id="10" name="Rounded Rectangle 9"/>
          <p:cNvSpPr/>
          <p:nvPr/>
        </p:nvSpPr>
        <p:spPr>
          <a:xfrm>
            <a:off x="1177640" y="2590799"/>
            <a:ext cx="10030690" cy="367145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3" name="Picture Placeholder 4"/>
          <p:cNvPicPr>
            <a:picLocks noChangeAspect="1"/>
          </p:cNvPicPr>
          <p:nvPr/>
        </p:nvPicPr>
        <p:blipFill>
          <a:blip r:embed="rId3">
            <a:extLst>
              <a:ext uri="{28A0092B-C50C-407E-A947-70E740481C1C}">
                <a14:useLocalDpi xmlns:a14="http://schemas.microsoft.com/office/drawing/2010/main" val="0"/>
              </a:ext>
            </a:extLst>
          </a:blip>
          <a:srcRect t="16877" b="16877"/>
          <a:stretch>
            <a:fillRect/>
          </a:stretch>
        </p:blipFill>
        <p:spPr>
          <a:xfrm>
            <a:off x="1" y="13855"/>
            <a:ext cx="2716696" cy="1007165"/>
          </a:xfrm>
          <a:prstGeom prst="rect">
            <a:avLst/>
          </a:prstGeom>
          <a:solidFill>
            <a:schemeClr val="bg2">
              <a:lumMod val="90000"/>
            </a:schemeClr>
          </a:solidFill>
        </p:spPr>
      </p:pic>
      <p:sp>
        <p:nvSpPr>
          <p:cNvPr id="14" name="Rectangle 13"/>
          <p:cNvSpPr/>
          <p:nvPr/>
        </p:nvSpPr>
        <p:spPr>
          <a:xfrm>
            <a:off x="27710" y="6442365"/>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7151754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35917</TotalTime>
  <Words>3308</Words>
  <Application>Microsoft Office PowerPoint</Application>
  <PresentationFormat>شاشة عريضة</PresentationFormat>
  <Paragraphs>140</Paragraphs>
  <Slides>14</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14</vt:i4>
      </vt:variant>
    </vt:vector>
  </HeadingPairs>
  <TitlesOfParts>
    <vt:vector size="22" baseType="lpstr">
      <vt:lpstr>Calibri</vt:lpstr>
      <vt:lpstr>Calibri Light</vt:lpstr>
      <vt:lpstr>Freestyle Script</vt:lpstr>
      <vt:lpstr>SABIC Typeface Headline Light</vt:lpstr>
      <vt:lpstr>Segoe UI Semibold</vt:lpstr>
      <vt:lpstr>Segoe UI Semilight</vt:lpstr>
      <vt:lpstr>Wingdings</vt:lpstr>
      <vt:lpstr>Retrospect</vt:lpstr>
      <vt:lpstr>التكيفات التركيبية والسلوكية والفسيولوجية في الزواحف </vt:lpstr>
      <vt:lpstr>التكيفات التركيبية                      Structural Adaptations</vt:lpstr>
      <vt:lpstr>التكيفات التركيبية                      Structural Adaptations</vt:lpstr>
      <vt:lpstr>التكيفات التركيبية                      Structural Adaptations</vt:lpstr>
      <vt:lpstr>التكيفات السلوكية                   Behavioral  Adaptations</vt:lpstr>
      <vt:lpstr>التكيفات الفسيولوجية           Physiological Adaptations</vt:lpstr>
      <vt:lpstr>التكيفات الفسيولوجية           Physiological Adaptations</vt:lpstr>
      <vt:lpstr>التكيفات الفسيولوجية           Physiological Adaptations</vt:lpstr>
      <vt:lpstr>التكيفات الفسيولوجية           Physiological Adaptations</vt:lpstr>
      <vt:lpstr>التكيفات الفسيولوجية           Physiological Adaptations</vt:lpstr>
      <vt:lpstr>أنماط التوزيع الجغرافي في الزواحف        Patterns of Reptile Distribution</vt:lpstr>
      <vt:lpstr>الزواحف والانسان                                 Man &amp; Reptiles</vt:lpstr>
      <vt:lpstr>الزواحف والانسان                                 Man &amp; Reptiles</vt:lpstr>
      <vt:lpstr>الزواحف والانسان                                 Man &amp; Reptiles</vt:lpstr>
    </vt:vector>
  </TitlesOfParts>
  <Company>SABIC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التكاثر والاخصاب في الزواحف</dc:title>
  <dc:creator>Saadoun-Al, Yazid Mohammed</dc:creator>
  <cp:lastModifiedBy>روان الشيباني العتيبي ID 442203917</cp:lastModifiedBy>
  <cp:revision>951</cp:revision>
  <dcterms:created xsi:type="dcterms:W3CDTF">2020-05-01T03:49:39Z</dcterms:created>
  <dcterms:modified xsi:type="dcterms:W3CDTF">2020-09-05T11:14:11Z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3321747-f206-4919-9520-29762f698e8e_Enabled">
    <vt:lpwstr>True</vt:lpwstr>
  </property>
  <property fmtid="{D5CDD505-2E9C-101B-9397-08002B2CF9AE}" pid="3" name="MSIP_Label_13321747-f206-4919-9520-29762f698e8e_SiteId">
    <vt:lpwstr>a77c517c-e95e-435b-bbb4-cb17e462491f</vt:lpwstr>
  </property>
  <property fmtid="{D5CDD505-2E9C-101B-9397-08002B2CF9AE}" pid="4" name="MSIP_Label_13321747-f206-4919-9520-29762f698e8e_SetDate">
    <vt:lpwstr>2020-05-21T18:02:54.5883838Z</vt:lpwstr>
  </property>
  <property fmtid="{D5CDD505-2E9C-101B-9397-08002B2CF9AE}" pid="5" name="MSIP_Label_13321747-f206-4919-9520-29762f698e8e_Name">
    <vt:lpwstr>General Business Use</vt:lpwstr>
  </property>
  <property fmtid="{D5CDD505-2E9C-101B-9397-08002B2CF9AE}" pid="6" name="MSIP_Label_13321747-f206-4919-9520-29762f698e8e_ActionId">
    <vt:lpwstr>96e8d701-338e-4cf7-9cae-d0c4ca62ee33</vt:lpwstr>
  </property>
  <property fmtid="{D5CDD505-2E9C-101B-9397-08002B2CF9AE}" pid="7" name="MSIP_Label_13321747-f206-4919-9520-29762f698e8e_Extended_MSFT_Method">
    <vt:lpwstr>Manual</vt:lpwstr>
  </property>
  <property fmtid="{D5CDD505-2E9C-101B-9397-08002B2CF9AE}" pid="8" name="Sensitivity">
    <vt:lpwstr>General Business Use</vt:lpwstr>
  </property>
</Properties>
</file>