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14"/>
  </p:handoutMasterIdLst>
  <p:sldIdLst>
    <p:sldId id="496" r:id="rId2"/>
    <p:sldId id="388" r:id="rId3"/>
    <p:sldId id="389" r:id="rId4"/>
    <p:sldId id="390" r:id="rId5"/>
    <p:sldId id="391" r:id="rId6"/>
    <p:sldId id="392" r:id="rId7"/>
    <p:sldId id="393" r:id="rId8"/>
    <p:sldId id="394" r:id="rId9"/>
    <p:sldId id="395" r:id="rId10"/>
    <p:sldId id="396" r:id="rId11"/>
    <p:sldId id="398" r:id="rId12"/>
    <p:sldId id="397" r:id="rId13"/>
  </p:sldIdLst>
  <p:sldSz cx="12192000" cy="6858000"/>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الاتزان الداخلي (التأقلم) في البرمائيات" id="{1BBE1F09-2396-4701-A3EF-5E0CA57FC6A6}">
          <p14:sldIdLst>
            <p14:sldId id="496"/>
            <p14:sldId id="388"/>
            <p14:sldId id="389"/>
            <p14:sldId id="390"/>
            <p14:sldId id="391"/>
            <p14:sldId id="392"/>
            <p14:sldId id="393"/>
            <p14:sldId id="394"/>
            <p14:sldId id="395"/>
            <p14:sldId id="396"/>
            <p14:sldId id="398"/>
            <p14:sldId id="397"/>
          </p14:sldIdLst>
        </p14:section>
      </p14:sectionLst>
    </p:ext>
    <p:ext uri="{EFAFB233-063F-42B5-8137-9DF3F51BA10A}">
      <p15:sldGuideLst xmlns:p15="http://schemas.microsoft.com/office/powerpoint/2012/main">
        <p15:guide id="1" pos="3888" userDrawn="1">
          <p15:clr>
            <a:srgbClr val="A4A3A4"/>
          </p15:clr>
        </p15:guide>
        <p15:guide id="2"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91" autoAdjust="0"/>
    <p:restoredTop sz="94015" autoAdjust="0"/>
  </p:normalViewPr>
  <p:slideViewPr>
    <p:cSldViewPr snapToGrid="0">
      <p:cViewPr varScale="1">
        <p:scale>
          <a:sx n="75" d="100"/>
          <a:sy n="75" d="100"/>
        </p:scale>
        <p:origin x="66" y="234"/>
      </p:cViewPr>
      <p:guideLst>
        <p:guide pos="3888"/>
        <p:guide orient="horz"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g"/></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jpg"/></Relationships>
</file>

<file path=ppt/diagrams/_rels/drawing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6DF225-7C35-4650-83A3-DC6B630898DD}" type="doc">
      <dgm:prSet loTypeId="urn:microsoft.com/office/officeart/2005/8/layout/vList4" loCatId="list" qsTypeId="urn:microsoft.com/office/officeart/2005/8/quickstyle/simple5" qsCatId="simple" csTypeId="urn:microsoft.com/office/officeart/2005/8/colors/accent1_2" csCatId="accent1" phldr="1"/>
      <dgm:spPr/>
      <dgm:t>
        <a:bodyPr/>
        <a:lstStyle/>
        <a:p>
          <a:endParaRPr lang="en-US"/>
        </a:p>
      </dgm:t>
    </dgm:pt>
    <dgm:pt modelId="{D0DC84D2-1383-4604-85B0-384CD057C627}">
      <dgm:prSet custT="1">
        <dgm:style>
          <a:lnRef idx="2">
            <a:schemeClr val="accent1"/>
          </a:lnRef>
          <a:fillRef idx="1">
            <a:schemeClr val="lt1"/>
          </a:fillRef>
          <a:effectRef idx="0">
            <a:schemeClr val="accent1"/>
          </a:effectRef>
          <a:fontRef idx="minor">
            <a:schemeClr val="dk1"/>
          </a:fontRef>
        </dgm:style>
      </dgm:prSet>
      <dgm:spPr/>
      <dgm:t>
        <a:bodyPr/>
        <a:lstStyle/>
        <a:p>
          <a:pPr algn="ctr" rtl="1">
            <a:lnSpc>
              <a:spcPct val="90000"/>
            </a:lnSpc>
          </a:pPr>
          <a:r>
            <a:rPr lang="ar-SA" sz="1600" b="1" dirty="0">
              <a:solidFill>
                <a:schemeClr val="tx1"/>
              </a:solidFill>
              <a:latin typeface="Segoe UI Semilight" panose="020B0402040204020203" pitchFamily="34" charset="0"/>
              <a:cs typeface="Segoe UI Semilight" panose="020B0402040204020203" pitchFamily="34" charset="0"/>
            </a:rPr>
            <a:t>أ- طرق سلوكية</a:t>
          </a:r>
          <a:endParaRPr lang="en-US" sz="1600" b="1" dirty="0">
            <a:solidFill>
              <a:schemeClr val="tx1"/>
            </a:solidFill>
            <a:latin typeface="Segoe UI Semilight" panose="020B0402040204020203" pitchFamily="34" charset="0"/>
            <a:cs typeface="Segoe UI Semilight" panose="020B0402040204020203" pitchFamily="34" charset="0"/>
          </a:endParaRPr>
        </a:p>
      </dgm:t>
    </dgm:pt>
    <dgm:pt modelId="{A8EF3A94-0F77-4D81-BD66-D1471DFA0EC8}" type="parTrans" cxnId="{489B1D26-0B6A-41E8-873D-8285B9BD5F45}">
      <dgm:prSet/>
      <dgm:spPr/>
      <dgm:t>
        <a:bodyPr/>
        <a:lstStyle/>
        <a:p>
          <a:pPr algn="l" rtl="0"/>
          <a:endParaRPr lang="en-US" sz="1200" b="1">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DC93E0A8-EEE5-448F-A5DE-D698ACC6E0CC}" type="sibTrans" cxnId="{489B1D26-0B6A-41E8-873D-8285B9BD5F45}">
      <dgm:prSet/>
      <dgm:spPr/>
      <dgm:t>
        <a:bodyPr/>
        <a:lstStyle/>
        <a:p>
          <a:pPr algn="l" rtl="0"/>
          <a:endParaRPr lang="en-US" sz="1200" b="1">
            <a:solidFill>
              <a:schemeClr val="tx1">
                <a:lumMod val="75000"/>
                <a:lumOff val="25000"/>
              </a:schemeClr>
            </a:solidFill>
            <a:latin typeface="SABIC Typeface Headline" panose="020B0603060202020204" pitchFamily="34" charset="0"/>
            <a:cs typeface="SABIC Typeface Headline" panose="020B0603060202020204" pitchFamily="34" charset="0"/>
          </a:endParaRPr>
        </a:p>
      </dgm:t>
    </dgm:pt>
    <dgm:pt modelId="{E5B1459C-A254-49EA-96FD-1E1FB5D93D42}">
      <dgm:prSet phldrT="[Text]" custT="1">
        <dgm:style>
          <a:lnRef idx="2">
            <a:schemeClr val="accent1"/>
          </a:lnRef>
          <a:fillRef idx="1">
            <a:schemeClr val="lt1"/>
          </a:fillRef>
          <a:effectRef idx="0">
            <a:schemeClr val="accent1"/>
          </a:effectRef>
          <a:fontRef idx="minor">
            <a:schemeClr val="dk1"/>
          </a:fontRef>
        </dgm:style>
      </dgm:prSet>
      <dgm:spPr/>
      <dgm:t>
        <a:bodyPr/>
        <a:lstStyle/>
        <a:p>
          <a:pPr algn="ctr" rtl="1">
            <a:lnSpc>
              <a:spcPct val="100000"/>
            </a:lnSpc>
          </a:pPr>
          <a:r>
            <a:rPr lang="ar-SA" sz="1600" b="1" dirty="0">
              <a:solidFill>
                <a:schemeClr val="tx1"/>
              </a:solidFill>
              <a:latin typeface="Segoe UI Semilight" panose="020B0402040204020203" pitchFamily="34" charset="0"/>
              <a:cs typeface="Segoe UI Semilight" panose="020B0402040204020203" pitchFamily="34" charset="0"/>
            </a:rPr>
            <a:t>ب- فسيولوجيا</a:t>
          </a:r>
          <a:endParaRPr lang="en-US" sz="1600" b="1" dirty="0">
            <a:solidFill>
              <a:schemeClr val="tx1"/>
            </a:solidFill>
            <a:latin typeface="Segoe UI Semilight" panose="020B0402040204020203" pitchFamily="34" charset="0"/>
            <a:cs typeface="Segoe UI Semilight" panose="020B0402040204020203" pitchFamily="34" charset="0"/>
          </a:endParaRPr>
        </a:p>
      </dgm:t>
    </dgm:pt>
    <dgm:pt modelId="{8C4FAD6E-59E6-4C5D-B4D2-65052DE818A7}" type="parTrans" cxnId="{33D9AF08-5755-4E8D-A49B-7ED8B9444CC5}">
      <dgm:prSet/>
      <dgm:spPr/>
      <dgm:t>
        <a:bodyPr/>
        <a:lstStyle/>
        <a:p>
          <a:pPr algn="l" rtl="0"/>
          <a:endParaRPr lang="en-US" sz="1200" b="1"/>
        </a:p>
      </dgm:t>
    </dgm:pt>
    <dgm:pt modelId="{FDA6D993-F823-4C15-9783-00EDB32F1B83}" type="sibTrans" cxnId="{33D9AF08-5755-4E8D-A49B-7ED8B9444CC5}">
      <dgm:prSet/>
      <dgm:spPr/>
      <dgm:t>
        <a:bodyPr/>
        <a:lstStyle/>
        <a:p>
          <a:pPr algn="l" rtl="0"/>
          <a:endParaRPr lang="en-US" sz="1200" b="1"/>
        </a:p>
      </dgm:t>
    </dgm:pt>
    <dgm:pt modelId="{E5BE3088-8CE7-41A7-A1A6-F5317EA6D300}" type="asst">
      <dgm:prSet phldrT="[Text]" custT="1">
        <dgm:style>
          <a:lnRef idx="2">
            <a:schemeClr val="accent1"/>
          </a:lnRef>
          <a:fillRef idx="1">
            <a:schemeClr val="lt1"/>
          </a:fillRef>
          <a:effectRef idx="0">
            <a:schemeClr val="accent1"/>
          </a:effectRef>
          <a:fontRef idx="minor">
            <a:schemeClr val="dk1"/>
          </a:fontRef>
        </dgm:style>
      </dgm:prSet>
      <dgm:spPr/>
      <dgm:t>
        <a:bodyPr/>
        <a:lstStyle/>
        <a:p>
          <a:pPr algn="r" rtl="1">
            <a:lnSpc>
              <a:spcPct val="100000"/>
            </a:lnSpc>
          </a:pPr>
          <a:r>
            <a:rPr lang="ar-SA" sz="1400" b="1" dirty="0">
              <a:solidFill>
                <a:schemeClr val="tx1"/>
              </a:solidFill>
              <a:latin typeface="Segoe UI Semilight" panose="020B0402040204020203" pitchFamily="34" charset="0"/>
              <a:cs typeface="Segoe UI Semilight" panose="020B0402040204020203" pitchFamily="34" charset="0"/>
            </a:rPr>
            <a:t>بتخفيض درجة حرارة الجسم بواسطة التبخير أو رفع درجة حرارة الجسم الداخلي عن طريق التحكم في الدورة الدموية الخارجية وقصرها على الجزء الداخلي من الجسم  </a:t>
          </a:r>
          <a:r>
            <a:rPr lang="en-US" sz="1400" b="1" dirty="0">
              <a:solidFill>
                <a:schemeClr val="tx1"/>
              </a:solidFill>
              <a:latin typeface="Segoe UI Semilight" panose="020B0402040204020203" pitchFamily="34" charset="0"/>
              <a:cs typeface="Segoe UI Semilight" panose="020B0402040204020203" pitchFamily="34" charset="0"/>
            </a:rPr>
            <a:t>Core area</a:t>
          </a:r>
          <a:r>
            <a:rPr lang="ar-SA" sz="1400" b="1" dirty="0">
              <a:solidFill>
                <a:schemeClr val="tx1"/>
              </a:solidFill>
              <a:latin typeface="Segoe UI Semilight" panose="020B0402040204020203" pitchFamily="34" charset="0"/>
              <a:cs typeface="Segoe UI Semilight" panose="020B0402040204020203" pitchFamily="34" charset="0"/>
            </a:rPr>
            <a:t>.</a:t>
          </a:r>
          <a:endParaRPr lang="en-US" sz="1400" b="1" dirty="0">
            <a:solidFill>
              <a:schemeClr val="tx1"/>
            </a:solidFill>
            <a:latin typeface="Segoe UI Semilight" panose="020B0402040204020203" pitchFamily="34" charset="0"/>
            <a:cs typeface="Segoe UI Semilight" panose="020B0402040204020203" pitchFamily="34" charset="0"/>
          </a:endParaRPr>
        </a:p>
      </dgm:t>
    </dgm:pt>
    <dgm:pt modelId="{2A18E4F7-DE11-4DCE-8107-B3278D91BA19}" type="parTrans" cxnId="{ABAEED3E-B587-46A6-BA73-A883EF136A7A}">
      <dgm:prSet/>
      <dgm:spPr/>
      <dgm:t>
        <a:bodyPr/>
        <a:lstStyle/>
        <a:p>
          <a:pPr algn="l" rtl="0"/>
          <a:endParaRPr lang="en-US" sz="1200" b="1"/>
        </a:p>
      </dgm:t>
    </dgm:pt>
    <dgm:pt modelId="{75438FF4-44D7-4219-A4E9-437A4866945E}" type="sibTrans" cxnId="{ABAEED3E-B587-46A6-BA73-A883EF136A7A}">
      <dgm:prSet/>
      <dgm:spPr/>
      <dgm:t>
        <a:bodyPr/>
        <a:lstStyle/>
        <a:p>
          <a:pPr algn="l" rtl="0"/>
          <a:endParaRPr lang="en-US" sz="1200" b="1"/>
        </a:p>
      </dgm:t>
    </dgm:pt>
    <dgm:pt modelId="{2F6B9F4D-83C9-4F68-9FF4-20C7C2983F19}" type="asst">
      <dgm:prSet phldrT="[Text]" custT="1">
        <dgm:style>
          <a:lnRef idx="2">
            <a:schemeClr val="accent1"/>
          </a:lnRef>
          <a:fillRef idx="1">
            <a:schemeClr val="lt1"/>
          </a:fillRef>
          <a:effectRef idx="0">
            <a:schemeClr val="accent1"/>
          </a:effectRef>
          <a:fontRef idx="minor">
            <a:schemeClr val="dk1"/>
          </a:fontRef>
        </dgm:style>
      </dgm:prSet>
      <dgm:spPr/>
      <dgm:t>
        <a:bodyPr/>
        <a:lstStyle/>
        <a:p>
          <a:pPr algn="r" rtl="1">
            <a:lnSpc>
              <a:spcPct val="100000"/>
            </a:lnSpc>
          </a:pPr>
          <a:r>
            <a:rPr lang="ar-SA" sz="1400" b="1" dirty="0">
              <a:solidFill>
                <a:schemeClr val="tx1"/>
              </a:solidFill>
              <a:latin typeface="Segoe UI Semilight" panose="020B0402040204020203" pitchFamily="34" charset="0"/>
              <a:cs typeface="Segoe UI Semilight" panose="020B0402040204020203" pitchFamily="34" charset="0"/>
            </a:rPr>
            <a:t>قد تلجأ الحيوانات إلى مكان تكون فيه درجة الحرارة مناسبة وقريبة من درجة حرارة الجسم مثل الجحور حيث درجة الحرارة ثابتة تقريباً وبذا تبتعد عن درجة الحرارة الحرجة.</a:t>
          </a:r>
          <a:endParaRPr lang="en-US" sz="1400" b="1" dirty="0">
            <a:solidFill>
              <a:schemeClr val="tx1"/>
            </a:solidFill>
            <a:latin typeface="Segoe UI Semilight" panose="020B0402040204020203" pitchFamily="34" charset="0"/>
            <a:cs typeface="Segoe UI Semilight" panose="020B0402040204020203" pitchFamily="34" charset="0"/>
          </a:endParaRPr>
        </a:p>
      </dgm:t>
    </dgm:pt>
    <dgm:pt modelId="{C8C448CD-410E-44E7-8173-79987F26E2F6}" type="parTrans" cxnId="{CAFFD71A-93EF-4FB2-B168-CD910FBE3D09}">
      <dgm:prSet/>
      <dgm:spPr/>
      <dgm:t>
        <a:bodyPr/>
        <a:lstStyle/>
        <a:p>
          <a:pPr algn="l" rtl="0"/>
          <a:endParaRPr lang="en-US" sz="1200" b="1"/>
        </a:p>
      </dgm:t>
    </dgm:pt>
    <dgm:pt modelId="{2E9C3A83-2FEC-4925-8CD0-82C21FFF06C9}" type="sibTrans" cxnId="{CAFFD71A-93EF-4FB2-B168-CD910FBE3D09}">
      <dgm:prSet/>
      <dgm:spPr/>
      <dgm:t>
        <a:bodyPr/>
        <a:lstStyle/>
        <a:p>
          <a:pPr algn="l" rtl="0"/>
          <a:endParaRPr lang="en-US" sz="1200" b="1"/>
        </a:p>
      </dgm:t>
    </dgm:pt>
    <dgm:pt modelId="{3B660D42-3BBA-4FF0-9706-6FCEF4F02926}">
      <dgm:prSet custT="1">
        <dgm:style>
          <a:lnRef idx="2">
            <a:schemeClr val="accent1"/>
          </a:lnRef>
          <a:fillRef idx="1">
            <a:schemeClr val="lt1"/>
          </a:fillRef>
          <a:effectRef idx="0">
            <a:schemeClr val="accent1"/>
          </a:effectRef>
          <a:fontRef idx="minor">
            <a:schemeClr val="dk1"/>
          </a:fontRef>
        </dgm:style>
      </dgm:prSet>
      <dgm:spPr/>
      <dgm:t>
        <a:bodyPr/>
        <a:lstStyle/>
        <a:p>
          <a:pPr algn="r" rtl="1">
            <a:lnSpc>
              <a:spcPct val="150000"/>
            </a:lnSpc>
          </a:pPr>
          <a:r>
            <a:rPr lang="ar-SA" sz="1400" b="1" dirty="0">
              <a:solidFill>
                <a:schemeClr val="tx1"/>
              </a:solidFill>
              <a:latin typeface="Segoe UI Semilight" panose="020B0402040204020203" pitchFamily="34" charset="0"/>
              <a:cs typeface="Segoe UI Semilight" panose="020B0402040204020203" pitchFamily="34" charset="0"/>
            </a:rPr>
            <a:t>التردد بين الشمس والظل    </a:t>
          </a:r>
          <a:r>
            <a:rPr lang="en-US" sz="1400" b="1" dirty="0">
              <a:solidFill>
                <a:schemeClr val="tx1"/>
              </a:solidFill>
              <a:latin typeface="Segoe UI Semilight" panose="020B0402040204020203" pitchFamily="34" charset="0"/>
              <a:cs typeface="Segoe UI Semilight" panose="020B0402040204020203" pitchFamily="34" charset="0"/>
            </a:rPr>
            <a:t>Shuttling </a:t>
          </a:r>
          <a:r>
            <a:rPr lang="en-US" sz="1400" b="1" dirty="0" err="1">
              <a:solidFill>
                <a:schemeClr val="tx1"/>
              </a:solidFill>
              <a:latin typeface="Segoe UI Semilight" panose="020B0402040204020203" pitchFamily="34" charset="0"/>
              <a:cs typeface="Segoe UI Semilight" panose="020B0402040204020203" pitchFamily="34" charset="0"/>
            </a:rPr>
            <a:t>Heliothermic</a:t>
          </a:r>
          <a:r>
            <a:rPr lang="en-US" sz="1400" b="1" dirty="0">
              <a:solidFill>
                <a:schemeClr val="tx1"/>
              </a:solidFill>
              <a:latin typeface="Segoe UI Semilight" panose="020B0402040204020203" pitchFamily="34" charset="0"/>
              <a:cs typeface="Segoe UI Semilight" panose="020B0402040204020203" pitchFamily="34" charset="0"/>
            </a:rPr>
            <a:t> (movement between sun and shadow)</a:t>
          </a:r>
        </a:p>
      </dgm:t>
    </dgm:pt>
    <dgm:pt modelId="{F49E7587-DBBC-4923-81D8-D9B659BC5FA3}" type="parTrans" cxnId="{E2D37023-F599-4935-961C-AC4E2BDD3C47}">
      <dgm:prSet/>
      <dgm:spPr/>
      <dgm:t>
        <a:bodyPr/>
        <a:lstStyle/>
        <a:p>
          <a:endParaRPr lang="en-US" sz="1200" b="1"/>
        </a:p>
      </dgm:t>
    </dgm:pt>
    <dgm:pt modelId="{AF800C16-B319-479B-BA96-7174A4DB3DB5}" type="sibTrans" cxnId="{E2D37023-F599-4935-961C-AC4E2BDD3C47}">
      <dgm:prSet/>
      <dgm:spPr/>
      <dgm:t>
        <a:bodyPr/>
        <a:lstStyle/>
        <a:p>
          <a:endParaRPr lang="en-US" sz="1200" b="1"/>
        </a:p>
      </dgm:t>
    </dgm:pt>
    <dgm:pt modelId="{389694B0-7460-4E51-B238-23671B6F1F6C}">
      <dgm:prSet custT="1">
        <dgm:style>
          <a:lnRef idx="2">
            <a:schemeClr val="accent1"/>
          </a:lnRef>
          <a:fillRef idx="1">
            <a:schemeClr val="lt1"/>
          </a:fillRef>
          <a:effectRef idx="0">
            <a:schemeClr val="accent1"/>
          </a:effectRef>
          <a:fontRef idx="minor">
            <a:schemeClr val="dk1"/>
          </a:fontRef>
        </dgm:style>
      </dgm:prSet>
      <dgm:spPr/>
      <dgm:t>
        <a:bodyPr/>
        <a:lstStyle/>
        <a:p>
          <a:pPr algn="r" rtl="1">
            <a:lnSpc>
              <a:spcPct val="150000"/>
            </a:lnSpc>
          </a:pPr>
          <a:r>
            <a:rPr lang="ar-SA" sz="1400" b="1" dirty="0">
              <a:solidFill>
                <a:schemeClr val="tx1"/>
              </a:solidFill>
              <a:latin typeface="Segoe UI Semilight" panose="020B0402040204020203" pitchFamily="34" charset="0"/>
              <a:cs typeface="Segoe UI Semilight" panose="020B0402040204020203" pitchFamily="34" charset="0"/>
            </a:rPr>
            <a:t>التعرض المباشر للشمس                                         (</a:t>
          </a:r>
          <a:r>
            <a:rPr lang="en-US" sz="1400" b="1" dirty="0">
              <a:solidFill>
                <a:schemeClr val="tx1"/>
              </a:solidFill>
              <a:latin typeface="Segoe UI Semilight" panose="020B0402040204020203" pitchFamily="34" charset="0"/>
              <a:cs typeface="Segoe UI Semilight" panose="020B0402040204020203" pitchFamily="34" charset="0"/>
            </a:rPr>
            <a:t> Posturing </a:t>
          </a:r>
          <a:r>
            <a:rPr lang="en-US" sz="1400" b="1" dirty="0" err="1">
              <a:solidFill>
                <a:schemeClr val="tx1"/>
              </a:solidFill>
              <a:latin typeface="Segoe UI Semilight" panose="020B0402040204020203" pitchFamily="34" charset="0"/>
              <a:cs typeface="Segoe UI Semilight" panose="020B0402040204020203" pitchFamily="34" charset="0"/>
            </a:rPr>
            <a:t>Heliothermic</a:t>
          </a:r>
          <a:r>
            <a:rPr lang="en-US" sz="1400" b="1" dirty="0">
              <a:solidFill>
                <a:schemeClr val="tx1"/>
              </a:solidFill>
              <a:latin typeface="Segoe UI Semilight" panose="020B0402040204020203" pitchFamily="34" charset="0"/>
              <a:cs typeface="Segoe UI Semilight" panose="020B0402040204020203" pitchFamily="34" charset="0"/>
            </a:rPr>
            <a:t> (direct sun ray</a:t>
          </a:r>
        </a:p>
      </dgm:t>
    </dgm:pt>
    <dgm:pt modelId="{BF1CBD48-7191-47FC-9E96-37F56F22E74D}" type="parTrans" cxnId="{7944C113-78E3-4154-9253-E3F893A54672}">
      <dgm:prSet/>
      <dgm:spPr/>
      <dgm:t>
        <a:bodyPr/>
        <a:lstStyle/>
        <a:p>
          <a:endParaRPr lang="en-US" sz="1200" b="1"/>
        </a:p>
      </dgm:t>
    </dgm:pt>
    <dgm:pt modelId="{232AF7C6-06EE-48E0-B3CE-541E8069645D}" type="sibTrans" cxnId="{7944C113-78E3-4154-9253-E3F893A54672}">
      <dgm:prSet/>
      <dgm:spPr/>
      <dgm:t>
        <a:bodyPr/>
        <a:lstStyle/>
        <a:p>
          <a:endParaRPr lang="en-US" sz="1200" b="1"/>
        </a:p>
      </dgm:t>
    </dgm:pt>
    <dgm:pt modelId="{9108A95B-603D-43BF-B30E-BC17C2D9685F}">
      <dgm:prSet custT="1">
        <dgm:style>
          <a:lnRef idx="2">
            <a:schemeClr val="accent1"/>
          </a:lnRef>
          <a:fillRef idx="1">
            <a:schemeClr val="lt1"/>
          </a:fillRef>
          <a:effectRef idx="0">
            <a:schemeClr val="accent1"/>
          </a:effectRef>
          <a:fontRef idx="minor">
            <a:schemeClr val="dk1"/>
          </a:fontRef>
        </dgm:style>
      </dgm:prSet>
      <dgm:spPr/>
      <dgm:t>
        <a:bodyPr/>
        <a:lstStyle/>
        <a:p>
          <a:pPr algn="r" rtl="1">
            <a:lnSpc>
              <a:spcPct val="150000"/>
            </a:lnSpc>
          </a:pPr>
          <a:r>
            <a:rPr lang="ar-SA" sz="1400" b="1" dirty="0">
              <a:solidFill>
                <a:schemeClr val="tx1"/>
              </a:solidFill>
              <a:latin typeface="Segoe UI Semilight" panose="020B0402040204020203" pitchFamily="34" charset="0"/>
              <a:cs typeface="Segoe UI Semilight" panose="020B0402040204020203" pitchFamily="34" charset="0"/>
            </a:rPr>
            <a:t>ملاصقة الاجسام الساخنة                                    </a:t>
          </a:r>
          <a:r>
            <a:rPr lang="en-US" sz="1400" b="1" dirty="0">
              <a:solidFill>
                <a:schemeClr val="tx1"/>
              </a:solidFill>
              <a:latin typeface="Segoe UI Semilight" panose="020B0402040204020203" pitchFamily="34" charset="0"/>
              <a:cs typeface="Segoe UI Semilight" panose="020B0402040204020203" pitchFamily="34" charset="0"/>
            </a:rPr>
            <a:t>  </a:t>
          </a:r>
          <a:r>
            <a:rPr lang="en-US" sz="1400" b="1" dirty="0" err="1">
              <a:solidFill>
                <a:schemeClr val="tx1"/>
              </a:solidFill>
              <a:latin typeface="Segoe UI Semilight" panose="020B0402040204020203" pitchFamily="34" charset="0"/>
              <a:cs typeface="Segoe UI Semilight" panose="020B0402040204020203" pitchFamily="34" charset="0"/>
            </a:rPr>
            <a:t>Thigmothermic</a:t>
          </a:r>
          <a:r>
            <a:rPr lang="en-US" sz="1400" b="1" dirty="0">
              <a:solidFill>
                <a:schemeClr val="tx1"/>
              </a:solidFill>
              <a:latin typeface="Segoe UI Semilight" panose="020B0402040204020203" pitchFamily="34" charset="0"/>
              <a:cs typeface="Segoe UI Semilight" panose="020B0402040204020203" pitchFamily="34" charset="0"/>
            </a:rPr>
            <a:t> (absorb heat from rocks)</a:t>
          </a:r>
          <a:r>
            <a:rPr lang="en-US" sz="1400" b="1" dirty="0">
              <a:solidFill>
                <a:schemeClr val="tx1">
                  <a:lumMod val="75000"/>
                  <a:lumOff val="25000"/>
                </a:schemeClr>
              </a:solidFill>
              <a:latin typeface="SABIC Typeface Headline" panose="020B0603060202020204" pitchFamily="34" charset="0"/>
              <a:cs typeface="SABIC Typeface Headline" panose="020B0603060202020204" pitchFamily="34" charset="0"/>
            </a:rPr>
            <a:t> </a:t>
          </a:r>
          <a:endParaRPr lang="en-US" sz="1400" b="1" dirty="0">
            <a:solidFill>
              <a:schemeClr val="tx1"/>
            </a:solidFill>
            <a:latin typeface="Segoe UI Semilight" panose="020B0402040204020203" pitchFamily="34" charset="0"/>
            <a:cs typeface="Segoe UI Semilight" panose="020B0402040204020203" pitchFamily="34" charset="0"/>
          </a:endParaRPr>
        </a:p>
      </dgm:t>
    </dgm:pt>
    <dgm:pt modelId="{31643886-B32A-42ED-AC56-E151E3FAB6A3}" type="parTrans" cxnId="{9A72B60D-9AF8-4D89-A517-471A311EF0E9}">
      <dgm:prSet/>
      <dgm:spPr/>
      <dgm:t>
        <a:bodyPr/>
        <a:lstStyle/>
        <a:p>
          <a:endParaRPr lang="en-US" b="1"/>
        </a:p>
      </dgm:t>
    </dgm:pt>
    <dgm:pt modelId="{9D15B61B-D6F9-40C5-86AB-200236A4CE9F}" type="sibTrans" cxnId="{9A72B60D-9AF8-4D89-A517-471A311EF0E9}">
      <dgm:prSet/>
      <dgm:spPr/>
      <dgm:t>
        <a:bodyPr/>
        <a:lstStyle/>
        <a:p>
          <a:endParaRPr lang="en-US" b="1"/>
        </a:p>
      </dgm:t>
    </dgm:pt>
    <dgm:pt modelId="{9623F745-D761-4AFE-BBBF-D049B6BD457E}" type="asst">
      <dgm:prSet phldrT="[Text]" custT="1">
        <dgm:style>
          <a:lnRef idx="2">
            <a:schemeClr val="accent1"/>
          </a:lnRef>
          <a:fillRef idx="1">
            <a:schemeClr val="lt1"/>
          </a:fillRef>
          <a:effectRef idx="0">
            <a:schemeClr val="accent1"/>
          </a:effectRef>
          <a:fontRef idx="minor">
            <a:schemeClr val="dk1"/>
          </a:fontRef>
        </dgm:style>
      </dgm:prSet>
      <dgm:spPr/>
      <dgm:t>
        <a:bodyPr/>
        <a:lstStyle/>
        <a:p>
          <a:pPr algn="r" rtl="1">
            <a:lnSpc>
              <a:spcPct val="100000"/>
            </a:lnSpc>
          </a:pPr>
          <a:endParaRPr lang="en-US" sz="1400" b="1" dirty="0">
            <a:solidFill>
              <a:schemeClr val="tx1"/>
            </a:solidFill>
            <a:latin typeface="Segoe UI Semilight" panose="020B0402040204020203" pitchFamily="34" charset="0"/>
            <a:cs typeface="Segoe UI Semilight" panose="020B0402040204020203" pitchFamily="34" charset="0"/>
          </a:endParaRPr>
        </a:p>
      </dgm:t>
    </dgm:pt>
    <dgm:pt modelId="{FA10A784-1C59-4CD6-80C3-08458D380AA1}" type="parTrans" cxnId="{0872AB52-2BF3-40C0-BCE5-A649821D335A}">
      <dgm:prSet/>
      <dgm:spPr/>
      <dgm:t>
        <a:bodyPr/>
        <a:lstStyle/>
        <a:p>
          <a:endParaRPr lang="en-US" b="1"/>
        </a:p>
      </dgm:t>
    </dgm:pt>
    <dgm:pt modelId="{C4562CCB-7B1C-4931-B425-46911DF411DE}" type="sibTrans" cxnId="{0872AB52-2BF3-40C0-BCE5-A649821D335A}">
      <dgm:prSet/>
      <dgm:spPr/>
      <dgm:t>
        <a:bodyPr/>
        <a:lstStyle/>
        <a:p>
          <a:endParaRPr lang="en-US" b="1"/>
        </a:p>
      </dgm:t>
    </dgm:pt>
    <dgm:pt modelId="{EDB65713-3A89-4AC0-BC5E-9A7E8F6AA3C6}" type="pres">
      <dgm:prSet presAssocID="{0D6DF225-7C35-4650-83A3-DC6B630898DD}" presName="linear" presStyleCnt="0">
        <dgm:presLayoutVars>
          <dgm:dir/>
          <dgm:resizeHandles val="exact"/>
        </dgm:presLayoutVars>
      </dgm:prSet>
      <dgm:spPr/>
    </dgm:pt>
    <dgm:pt modelId="{585DE109-C234-488B-BC0E-95493BF70CFF}" type="pres">
      <dgm:prSet presAssocID="{D0DC84D2-1383-4604-85B0-384CD057C627}" presName="comp" presStyleCnt="0"/>
      <dgm:spPr/>
    </dgm:pt>
    <dgm:pt modelId="{3BC6D3CF-2064-4A1D-B30A-4C545EF9246D}" type="pres">
      <dgm:prSet presAssocID="{D0DC84D2-1383-4604-85B0-384CD057C627}" presName="box" presStyleLbl="node1" presStyleIdx="0" presStyleCnt="2"/>
      <dgm:spPr/>
    </dgm:pt>
    <dgm:pt modelId="{2CDA67FB-DCF7-4978-BA89-CC0AF3FDA28F}" type="pres">
      <dgm:prSet presAssocID="{D0DC84D2-1383-4604-85B0-384CD057C627}" presName="img"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dgm:spPr>
    </dgm:pt>
    <dgm:pt modelId="{4FA3D56A-0C54-483E-829C-36E222490397}" type="pres">
      <dgm:prSet presAssocID="{D0DC84D2-1383-4604-85B0-384CD057C627}" presName="text" presStyleLbl="node1" presStyleIdx="0" presStyleCnt="2">
        <dgm:presLayoutVars>
          <dgm:bulletEnabled val="1"/>
        </dgm:presLayoutVars>
      </dgm:prSet>
      <dgm:spPr/>
    </dgm:pt>
    <dgm:pt modelId="{0E032EF5-F7F7-418B-A549-B5BE43205298}" type="pres">
      <dgm:prSet presAssocID="{DC93E0A8-EEE5-448F-A5DE-D698ACC6E0CC}" presName="spacer" presStyleCnt="0"/>
      <dgm:spPr/>
    </dgm:pt>
    <dgm:pt modelId="{66202656-19CF-4653-BCD2-0EFFA35CC64F}" type="pres">
      <dgm:prSet presAssocID="{E5B1459C-A254-49EA-96FD-1E1FB5D93D42}" presName="comp" presStyleCnt="0"/>
      <dgm:spPr/>
    </dgm:pt>
    <dgm:pt modelId="{4477C900-8823-4C8A-9439-3A10BFA324E5}" type="pres">
      <dgm:prSet presAssocID="{E5B1459C-A254-49EA-96FD-1E1FB5D93D42}" presName="box" presStyleLbl="node1" presStyleIdx="1" presStyleCnt="2"/>
      <dgm:spPr/>
    </dgm:pt>
    <dgm:pt modelId="{153417AB-7ECE-4D3C-9AF4-359827250E78}" type="pres">
      <dgm:prSet presAssocID="{E5B1459C-A254-49EA-96FD-1E1FB5D93D42}" presName="img" presStyleLbl="fgImgPlace1" presStyleIdx="1" presStyleCnt="2"/>
      <dgm:spPr>
        <a:blipFill rotWithShape="1">
          <a:blip xmlns:r="http://schemas.openxmlformats.org/officeDocument/2006/relationships" r:embed="rId2"/>
          <a:stretch>
            <a:fillRect/>
          </a:stretch>
        </a:blipFill>
      </dgm:spPr>
    </dgm:pt>
    <dgm:pt modelId="{52CA900E-74B5-421B-B168-7486839A2D12}" type="pres">
      <dgm:prSet presAssocID="{E5B1459C-A254-49EA-96FD-1E1FB5D93D42}" presName="text" presStyleLbl="node1" presStyleIdx="1" presStyleCnt="2">
        <dgm:presLayoutVars>
          <dgm:bulletEnabled val="1"/>
        </dgm:presLayoutVars>
      </dgm:prSet>
      <dgm:spPr/>
    </dgm:pt>
  </dgm:ptLst>
  <dgm:cxnLst>
    <dgm:cxn modelId="{A8DB7805-831B-41F3-8B03-8B514E99B929}" type="presOf" srcId="{E5B1459C-A254-49EA-96FD-1E1FB5D93D42}" destId="{52CA900E-74B5-421B-B168-7486839A2D12}" srcOrd="1" destOrd="0" presId="urn:microsoft.com/office/officeart/2005/8/layout/vList4"/>
    <dgm:cxn modelId="{33D9AF08-5755-4E8D-A49B-7ED8B9444CC5}" srcId="{0D6DF225-7C35-4650-83A3-DC6B630898DD}" destId="{E5B1459C-A254-49EA-96FD-1E1FB5D93D42}" srcOrd="1" destOrd="0" parTransId="{8C4FAD6E-59E6-4C5D-B4D2-65052DE818A7}" sibTransId="{FDA6D993-F823-4C15-9783-00EDB32F1B83}"/>
    <dgm:cxn modelId="{9A72B60D-9AF8-4D89-A517-471A311EF0E9}" srcId="{D0DC84D2-1383-4604-85B0-384CD057C627}" destId="{9108A95B-603D-43BF-B30E-BC17C2D9685F}" srcOrd="2" destOrd="0" parTransId="{31643886-B32A-42ED-AC56-E151E3FAB6A3}" sibTransId="{9D15B61B-D6F9-40C5-86AB-200236A4CE9F}"/>
    <dgm:cxn modelId="{7944C113-78E3-4154-9253-E3F893A54672}" srcId="{D0DC84D2-1383-4604-85B0-384CD057C627}" destId="{389694B0-7460-4E51-B238-23671B6F1F6C}" srcOrd="1" destOrd="0" parTransId="{BF1CBD48-7191-47FC-9E96-37F56F22E74D}" sibTransId="{232AF7C6-06EE-48E0-B3CE-541E8069645D}"/>
    <dgm:cxn modelId="{476E6417-78AB-4D5B-9979-A4613AB1CF75}" type="presOf" srcId="{389694B0-7460-4E51-B238-23671B6F1F6C}" destId="{3BC6D3CF-2064-4A1D-B30A-4C545EF9246D}" srcOrd="0" destOrd="2" presId="urn:microsoft.com/office/officeart/2005/8/layout/vList4"/>
    <dgm:cxn modelId="{CAFFD71A-93EF-4FB2-B168-CD910FBE3D09}" srcId="{E5B1459C-A254-49EA-96FD-1E1FB5D93D42}" destId="{2F6B9F4D-83C9-4F68-9FF4-20C7C2983F19}" srcOrd="2" destOrd="0" parTransId="{C8C448CD-410E-44E7-8173-79987F26E2F6}" sibTransId="{2E9C3A83-2FEC-4925-8CD0-82C21FFF06C9}"/>
    <dgm:cxn modelId="{292DE71F-1D99-479C-AF77-6FE7AC49CEE9}" type="presOf" srcId="{2F6B9F4D-83C9-4F68-9FF4-20C7C2983F19}" destId="{4477C900-8823-4C8A-9439-3A10BFA324E5}" srcOrd="0" destOrd="3" presId="urn:microsoft.com/office/officeart/2005/8/layout/vList4"/>
    <dgm:cxn modelId="{E2D37023-F599-4935-961C-AC4E2BDD3C47}" srcId="{D0DC84D2-1383-4604-85B0-384CD057C627}" destId="{3B660D42-3BBA-4FF0-9706-6FCEF4F02926}" srcOrd="0" destOrd="0" parTransId="{F49E7587-DBBC-4923-81D8-D9B659BC5FA3}" sibTransId="{AF800C16-B319-479B-BA96-7174A4DB3DB5}"/>
    <dgm:cxn modelId="{7A282724-151A-4941-A69C-37F4DE39129B}" type="presOf" srcId="{E5B1459C-A254-49EA-96FD-1E1FB5D93D42}" destId="{4477C900-8823-4C8A-9439-3A10BFA324E5}" srcOrd="0" destOrd="0" presId="urn:microsoft.com/office/officeart/2005/8/layout/vList4"/>
    <dgm:cxn modelId="{489B1D26-0B6A-41E8-873D-8285B9BD5F45}" srcId="{0D6DF225-7C35-4650-83A3-DC6B630898DD}" destId="{D0DC84D2-1383-4604-85B0-384CD057C627}" srcOrd="0" destOrd="0" parTransId="{A8EF3A94-0F77-4D81-BD66-D1471DFA0EC8}" sibTransId="{DC93E0A8-EEE5-448F-A5DE-D698ACC6E0CC}"/>
    <dgm:cxn modelId="{1E10B630-CFA9-4845-81C9-5C43B9790382}" type="presOf" srcId="{2F6B9F4D-83C9-4F68-9FF4-20C7C2983F19}" destId="{52CA900E-74B5-421B-B168-7486839A2D12}" srcOrd="1" destOrd="3" presId="urn:microsoft.com/office/officeart/2005/8/layout/vList4"/>
    <dgm:cxn modelId="{01020934-128D-47C5-94FF-C999DA7C88D7}" type="presOf" srcId="{E5BE3088-8CE7-41A7-A1A6-F5317EA6D300}" destId="{52CA900E-74B5-421B-B168-7486839A2D12}" srcOrd="1" destOrd="1" presId="urn:microsoft.com/office/officeart/2005/8/layout/vList4"/>
    <dgm:cxn modelId="{48839436-D404-4462-83A5-F9F3138C0A5D}" type="presOf" srcId="{3B660D42-3BBA-4FF0-9706-6FCEF4F02926}" destId="{3BC6D3CF-2064-4A1D-B30A-4C545EF9246D}" srcOrd="0" destOrd="1" presId="urn:microsoft.com/office/officeart/2005/8/layout/vList4"/>
    <dgm:cxn modelId="{ABAEED3E-B587-46A6-BA73-A883EF136A7A}" srcId="{E5B1459C-A254-49EA-96FD-1E1FB5D93D42}" destId="{E5BE3088-8CE7-41A7-A1A6-F5317EA6D300}" srcOrd="0" destOrd="0" parTransId="{2A18E4F7-DE11-4DCE-8107-B3278D91BA19}" sibTransId="{75438FF4-44D7-4219-A4E9-437A4866945E}"/>
    <dgm:cxn modelId="{51594365-3804-4670-A950-EF849C415E25}" type="presOf" srcId="{D0DC84D2-1383-4604-85B0-384CD057C627}" destId="{3BC6D3CF-2064-4A1D-B30A-4C545EF9246D}" srcOrd="0" destOrd="0" presId="urn:microsoft.com/office/officeart/2005/8/layout/vList4"/>
    <dgm:cxn modelId="{71CAAD67-8420-4523-AAEB-1EA3E970AF8C}" type="presOf" srcId="{E5BE3088-8CE7-41A7-A1A6-F5317EA6D300}" destId="{4477C900-8823-4C8A-9439-3A10BFA324E5}" srcOrd="0" destOrd="1" presId="urn:microsoft.com/office/officeart/2005/8/layout/vList4"/>
    <dgm:cxn modelId="{D5BCEF51-4C84-40D4-A8BF-15ADC28394FF}" type="presOf" srcId="{9108A95B-603D-43BF-B30E-BC17C2D9685F}" destId="{4FA3D56A-0C54-483E-829C-36E222490397}" srcOrd="1" destOrd="3" presId="urn:microsoft.com/office/officeart/2005/8/layout/vList4"/>
    <dgm:cxn modelId="{0872AB52-2BF3-40C0-BCE5-A649821D335A}" srcId="{E5B1459C-A254-49EA-96FD-1E1FB5D93D42}" destId="{9623F745-D761-4AFE-BBBF-D049B6BD457E}" srcOrd="1" destOrd="0" parTransId="{FA10A784-1C59-4CD6-80C3-08458D380AA1}" sibTransId="{C4562CCB-7B1C-4931-B425-46911DF411DE}"/>
    <dgm:cxn modelId="{A348A077-1887-452D-AC47-9E34C7F7C380}" type="presOf" srcId="{0D6DF225-7C35-4650-83A3-DC6B630898DD}" destId="{EDB65713-3A89-4AC0-BC5E-9A7E8F6AA3C6}" srcOrd="0" destOrd="0" presId="urn:microsoft.com/office/officeart/2005/8/layout/vList4"/>
    <dgm:cxn modelId="{0F5ADA88-AC8A-476B-B003-B84CB30461F3}" type="presOf" srcId="{D0DC84D2-1383-4604-85B0-384CD057C627}" destId="{4FA3D56A-0C54-483E-829C-36E222490397}" srcOrd="1" destOrd="0" presId="urn:microsoft.com/office/officeart/2005/8/layout/vList4"/>
    <dgm:cxn modelId="{CBEA49A4-B730-49E9-BB33-93F4C1AB403B}" type="presOf" srcId="{9623F745-D761-4AFE-BBBF-D049B6BD457E}" destId="{4477C900-8823-4C8A-9439-3A10BFA324E5}" srcOrd="0" destOrd="2" presId="urn:microsoft.com/office/officeart/2005/8/layout/vList4"/>
    <dgm:cxn modelId="{B54B02D9-737A-4DEC-BC68-A1722135ECFF}" type="presOf" srcId="{389694B0-7460-4E51-B238-23671B6F1F6C}" destId="{4FA3D56A-0C54-483E-829C-36E222490397}" srcOrd="1" destOrd="2" presId="urn:microsoft.com/office/officeart/2005/8/layout/vList4"/>
    <dgm:cxn modelId="{E70D47EF-2EE1-4099-AF72-58787F941BD5}" type="presOf" srcId="{9108A95B-603D-43BF-B30E-BC17C2D9685F}" destId="{3BC6D3CF-2064-4A1D-B30A-4C545EF9246D}" srcOrd="0" destOrd="3" presId="urn:microsoft.com/office/officeart/2005/8/layout/vList4"/>
    <dgm:cxn modelId="{BA0F39F4-B3ED-4955-95C2-73C2DE98236B}" type="presOf" srcId="{3B660D42-3BBA-4FF0-9706-6FCEF4F02926}" destId="{4FA3D56A-0C54-483E-829C-36E222490397}" srcOrd="1" destOrd="1" presId="urn:microsoft.com/office/officeart/2005/8/layout/vList4"/>
    <dgm:cxn modelId="{29CE4AF4-D0B5-4570-8B7B-DE7B979E02AB}" type="presOf" srcId="{9623F745-D761-4AFE-BBBF-D049B6BD457E}" destId="{52CA900E-74B5-421B-B168-7486839A2D12}" srcOrd="1" destOrd="2" presId="urn:microsoft.com/office/officeart/2005/8/layout/vList4"/>
    <dgm:cxn modelId="{786F887E-3BE9-47D6-93C8-F31608B11CCE}" type="presParOf" srcId="{EDB65713-3A89-4AC0-BC5E-9A7E8F6AA3C6}" destId="{585DE109-C234-488B-BC0E-95493BF70CFF}" srcOrd="0" destOrd="0" presId="urn:microsoft.com/office/officeart/2005/8/layout/vList4"/>
    <dgm:cxn modelId="{7F31F229-649C-4293-BDA9-0CF7A5048B9F}" type="presParOf" srcId="{585DE109-C234-488B-BC0E-95493BF70CFF}" destId="{3BC6D3CF-2064-4A1D-B30A-4C545EF9246D}" srcOrd="0" destOrd="0" presId="urn:microsoft.com/office/officeart/2005/8/layout/vList4"/>
    <dgm:cxn modelId="{769AF52F-A79F-4C86-B2E9-3A26488BD90E}" type="presParOf" srcId="{585DE109-C234-488B-BC0E-95493BF70CFF}" destId="{2CDA67FB-DCF7-4978-BA89-CC0AF3FDA28F}" srcOrd="1" destOrd="0" presId="urn:microsoft.com/office/officeart/2005/8/layout/vList4"/>
    <dgm:cxn modelId="{6C192BE9-F0C3-4587-A737-17BE3FCE4738}" type="presParOf" srcId="{585DE109-C234-488B-BC0E-95493BF70CFF}" destId="{4FA3D56A-0C54-483E-829C-36E222490397}" srcOrd="2" destOrd="0" presId="urn:microsoft.com/office/officeart/2005/8/layout/vList4"/>
    <dgm:cxn modelId="{9A93FA5E-CD60-41BC-A397-6CE39EC5264E}" type="presParOf" srcId="{EDB65713-3A89-4AC0-BC5E-9A7E8F6AA3C6}" destId="{0E032EF5-F7F7-418B-A549-B5BE43205298}" srcOrd="1" destOrd="0" presId="urn:microsoft.com/office/officeart/2005/8/layout/vList4"/>
    <dgm:cxn modelId="{960263F0-E9D7-4B81-8350-A962DB70F537}" type="presParOf" srcId="{EDB65713-3A89-4AC0-BC5E-9A7E8F6AA3C6}" destId="{66202656-19CF-4653-BCD2-0EFFA35CC64F}" srcOrd="2" destOrd="0" presId="urn:microsoft.com/office/officeart/2005/8/layout/vList4"/>
    <dgm:cxn modelId="{F6617DAB-AB80-4EF2-BA28-FB9490B8BD6B}" type="presParOf" srcId="{66202656-19CF-4653-BCD2-0EFFA35CC64F}" destId="{4477C900-8823-4C8A-9439-3A10BFA324E5}" srcOrd="0" destOrd="0" presId="urn:microsoft.com/office/officeart/2005/8/layout/vList4"/>
    <dgm:cxn modelId="{FD6D2BA6-B5D3-432F-9BBE-83922FA6BEA2}" type="presParOf" srcId="{66202656-19CF-4653-BCD2-0EFFA35CC64F}" destId="{153417AB-7ECE-4D3C-9AF4-359827250E78}" srcOrd="1" destOrd="0" presId="urn:microsoft.com/office/officeart/2005/8/layout/vList4"/>
    <dgm:cxn modelId="{D16DE897-D2C3-4082-98C9-7373201108C5}" type="presParOf" srcId="{66202656-19CF-4653-BCD2-0EFFA35CC64F}" destId="{52CA900E-74B5-421B-B168-7486839A2D1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965B53-0CB4-459D-A4B8-C31DAF9C9EC4}" type="doc">
      <dgm:prSet loTypeId="urn:microsoft.com/office/officeart/2008/layout/BendingPictureCaption" loCatId="picture" qsTypeId="urn:microsoft.com/office/officeart/2005/8/quickstyle/simple1" qsCatId="simple" csTypeId="urn:microsoft.com/office/officeart/2005/8/colors/accent1_2" csCatId="accent1" phldr="1"/>
      <dgm:spPr/>
      <dgm:t>
        <a:bodyPr/>
        <a:lstStyle/>
        <a:p>
          <a:endParaRPr lang="en-US"/>
        </a:p>
      </dgm:t>
    </dgm:pt>
    <dgm:pt modelId="{37D3A896-47A5-406D-BB12-2329BF575037}">
      <dgm:prSet phldrT="[Text]" custT="1"/>
      <dgm:spPr/>
      <dgm:t>
        <a:bodyPr/>
        <a:lstStyle/>
        <a:p>
          <a:r>
            <a:rPr lang="ar-SA" sz="1600" b="1" dirty="0">
              <a:latin typeface="Segoe UI Semilight" panose="020B0402040204020203" pitchFamily="34" charset="0"/>
              <a:cs typeface="Segoe UI Semilight" panose="020B0402040204020203" pitchFamily="34" charset="0"/>
            </a:rPr>
            <a:t>ضفادع في الماء</a:t>
          </a:r>
          <a:endParaRPr lang="en-US" sz="1600" b="1" dirty="0">
            <a:latin typeface="Segoe UI Semilight" panose="020B0402040204020203" pitchFamily="34" charset="0"/>
            <a:cs typeface="Segoe UI Semilight" panose="020B0402040204020203" pitchFamily="34" charset="0"/>
          </a:endParaRPr>
        </a:p>
      </dgm:t>
    </dgm:pt>
    <dgm:pt modelId="{2A57373B-FE23-497B-B124-C7929DABF70C}" type="parTrans" cxnId="{0AF7C493-F927-4FDA-9531-C45A1062B222}">
      <dgm:prSet/>
      <dgm:spPr/>
      <dgm:t>
        <a:bodyPr/>
        <a:lstStyle/>
        <a:p>
          <a:endParaRPr lang="en-US" sz="1200">
            <a:latin typeface="SABIC Typeface Headline" panose="020B0603060202020204" pitchFamily="34" charset="0"/>
            <a:cs typeface="SABIC Typeface Headline" panose="020B0603060202020204" pitchFamily="34" charset="0"/>
          </a:endParaRPr>
        </a:p>
      </dgm:t>
    </dgm:pt>
    <dgm:pt modelId="{46CAA892-9175-4F2C-A5D4-07CFAF3BCC68}" type="sibTrans" cxnId="{0AF7C493-F927-4FDA-9531-C45A1062B222}">
      <dgm:prSet/>
      <dgm:spPr/>
      <dgm:t>
        <a:bodyPr/>
        <a:lstStyle/>
        <a:p>
          <a:endParaRPr lang="en-US" sz="1200">
            <a:latin typeface="SABIC Typeface Headline" panose="020B0603060202020204" pitchFamily="34" charset="0"/>
            <a:cs typeface="SABIC Typeface Headline" panose="020B0603060202020204" pitchFamily="34" charset="0"/>
          </a:endParaRPr>
        </a:p>
      </dgm:t>
    </dgm:pt>
    <dgm:pt modelId="{DEF45F5D-D0BE-4D4D-9B91-4E7F78374B19}">
      <dgm:prSet phldrT="[Text]" custT="1"/>
      <dgm:spPr/>
      <dgm:t>
        <a:bodyPr/>
        <a:lstStyle/>
        <a:p>
          <a:r>
            <a:rPr lang="ar-SA" sz="1600" b="1" dirty="0">
              <a:latin typeface="Segoe UI Semilight" panose="020B0402040204020203" pitchFamily="34" charset="0"/>
              <a:cs typeface="Segoe UI Semilight" panose="020B0402040204020203" pitchFamily="34" charset="0"/>
            </a:rPr>
            <a:t>ضفادع في الغابة</a:t>
          </a:r>
          <a:endParaRPr lang="en-US" sz="1600" b="1" dirty="0">
            <a:latin typeface="Segoe UI Semilight" panose="020B0402040204020203" pitchFamily="34" charset="0"/>
            <a:cs typeface="Segoe UI Semilight" panose="020B0402040204020203" pitchFamily="34" charset="0"/>
          </a:endParaRPr>
        </a:p>
      </dgm:t>
    </dgm:pt>
    <dgm:pt modelId="{143EC708-2D1F-4FC7-856D-355EE09DCE4F}" type="parTrans" cxnId="{45BD5D06-366B-4772-9BA5-BA5797D5CEC6}">
      <dgm:prSet/>
      <dgm:spPr/>
      <dgm:t>
        <a:bodyPr/>
        <a:lstStyle/>
        <a:p>
          <a:endParaRPr lang="en-US" sz="1200">
            <a:latin typeface="SABIC Typeface Headline" panose="020B0603060202020204" pitchFamily="34" charset="0"/>
            <a:cs typeface="SABIC Typeface Headline" panose="020B0603060202020204" pitchFamily="34" charset="0"/>
          </a:endParaRPr>
        </a:p>
      </dgm:t>
    </dgm:pt>
    <dgm:pt modelId="{C6666C97-8231-4D06-ABC2-FEC7B172F214}" type="sibTrans" cxnId="{45BD5D06-366B-4772-9BA5-BA5797D5CEC6}">
      <dgm:prSet/>
      <dgm:spPr/>
      <dgm:t>
        <a:bodyPr/>
        <a:lstStyle/>
        <a:p>
          <a:endParaRPr lang="en-US" sz="1200">
            <a:latin typeface="SABIC Typeface Headline" panose="020B0603060202020204" pitchFamily="34" charset="0"/>
            <a:cs typeface="SABIC Typeface Headline" panose="020B0603060202020204" pitchFamily="34" charset="0"/>
          </a:endParaRPr>
        </a:p>
      </dgm:t>
    </dgm:pt>
    <dgm:pt modelId="{EEFD8659-A513-488B-88A0-EF48C22BFC07}" type="pres">
      <dgm:prSet presAssocID="{F5965B53-0CB4-459D-A4B8-C31DAF9C9EC4}" presName="diagram" presStyleCnt="0">
        <dgm:presLayoutVars>
          <dgm:dir/>
        </dgm:presLayoutVars>
      </dgm:prSet>
      <dgm:spPr/>
    </dgm:pt>
    <dgm:pt modelId="{9CBD4591-CF82-4280-9223-0F61F719FFAB}" type="pres">
      <dgm:prSet presAssocID="{37D3A896-47A5-406D-BB12-2329BF575037}" presName="composite" presStyleCnt="0"/>
      <dgm:spPr/>
    </dgm:pt>
    <dgm:pt modelId="{D26ED987-30B5-44B0-92ED-5833E612D4AA}" type="pres">
      <dgm:prSet presAssocID="{37D3A896-47A5-406D-BB12-2329BF575037}" presName="Image" presStyleLbl="bgShp"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C5539CFA-F205-4EB2-BB18-941643915FD1}" type="pres">
      <dgm:prSet presAssocID="{37D3A896-47A5-406D-BB12-2329BF575037}" presName="Parent" presStyleLbl="node0" presStyleIdx="0" presStyleCnt="2" custScaleY="61186">
        <dgm:presLayoutVars>
          <dgm:bulletEnabled val="1"/>
        </dgm:presLayoutVars>
      </dgm:prSet>
      <dgm:spPr/>
    </dgm:pt>
    <dgm:pt modelId="{10432D2C-4E1B-4D59-843A-988D4A907B99}" type="pres">
      <dgm:prSet presAssocID="{46CAA892-9175-4F2C-A5D4-07CFAF3BCC68}" presName="sibTrans" presStyleCnt="0"/>
      <dgm:spPr/>
    </dgm:pt>
    <dgm:pt modelId="{2DD66C51-ECCA-4B6A-9390-71D73655DFD4}" type="pres">
      <dgm:prSet presAssocID="{DEF45F5D-D0BE-4D4D-9B91-4E7F78374B19}" presName="composite" presStyleCnt="0"/>
      <dgm:spPr/>
    </dgm:pt>
    <dgm:pt modelId="{B9AEDA6A-37BB-4243-9C66-685A4871A76D}" type="pres">
      <dgm:prSet presAssocID="{DEF45F5D-D0BE-4D4D-9B91-4E7F78374B19}" presName="Image" presStyleLbl="bgShp"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F24E0A7A-0F84-4152-B9C2-C00E3712E6CF}" type="pres">
      <dgm:prSet presAssocID="{DEF45F5D-D0BE-4D4D-9B91-4E7F78374B19}" presName="Parent" presStyleLbl="node0" presStyleIdx="1" presStyleCnt="2" custScaleY="61186">
        <dgm:presLayoutVars>
          <dgm:bulletEnabled val="1"/>
        </dgm:presLayoutVars>
      </dgm:prSet>
      <dgm:spPr/>
    </dgm:pt>
  </dgm:ptLst>
  <dgm:cxnLst>
    <dgm:cxn modelId="{45BD5D06-366B-4772-9BA5-BA5797D5CEC6}" srcId="{F5965B53-0CB4-459D-A4B8-C31DAF9C9EC4}" destId="{DEF45F5D-D0BE-4D4D-9B91-4E7F78374B19}" srcOrd="1" destOrd="0" parTransId="{143EC708-2D1F-4FC7-856D-355EE09DCE4F}" sibTransId="{C6666C97-8231-4D06-ABC2-FEC7B172F214}"/>
    <dgm:cxn modelId="{D9F57412-593E-424D-8799-9ADCD992E4ED}" type="presOf" srcId="{DEF45F5D-D0BE-4D4D-9B91-4E7F78374B19}" destId="{F24E0A7A-0F84-4152-B9C2-C00E3712E6CF}" srcOrd="0" destOrd="0" presId="urn:microsoft.com/office/officeart/2008/layout/BendingPictureCaption"/>
    <dgm:cxn modelId="{0AF7C493-F927-4FDA-9531-C45A1062B222}" srcId="{F5965B53-0CB4-459D-A4B8-C31DAF9C9EC4}" destId="{37D3A896-47A5-406D-BB12-2329BF575037}" srcOrd="0" destOrd="0" parTransId="{2A57373B-FE23-497B-B124-C7929DABF70C}" sibTransId="{46CAA892-9175-4F2C-A5D4-07CFAF3BCC68}"/>
    <dgm:cxn modelId="{5679B0C7-3096-47A5-8611-A00E516D192E}" type="presOf" srcId="{F5965B53-0CB4-459D-A4B8-C31DAF9C9EC4}" destId="{EEFD8659-A513-488B-88A0-EF48C22BFC07}" srcOrd="0" destOrd="0" presId="urn:microsoft.com/office/officeart/2008/layout/BendingPictureCaption"/>
    <dgm:cxn modelId="{113700DD-B11A-4BED-ADB6-66819C63214D}" type="presOf" srcId="{37D3A896-47A5-406D-BB12-2329BF575037}" destId="{C5539CFA-F205-4EB2-BB18-941643915FD1}" srcOrd="0" destOrd="0" presId="urn:microsoft.com/office/officeart/2008/layout/BendingPictureCaption"/>
    <dgm:cxn modelId="{9FDC79B6-9D0D-4B08-AE67-0DF6A235A95D}" type="presParOf" srcId="{EEFD8659-A513-488B-88A0-EF48C22BFC07}" destId="{9CBD4591-CF82-4280-9223-0F61F719FFAB}" srcOrd="0" destOrd="0" presId="urn:microsoft.com/office/officeart/2008/layout/BendingPictureCaption"/>
    <dgm:cxn modelId="{9CCA372B-B02E-429B-891A-307E0DE7BE2F}" type="presParOf" srcId="{9CBD4591-CF82-4280-9223-0F61F719FFAB}" destId="{D26ED987-30B5-44B0-92ED-5833E612D4AA}" srcOrd="0" destOrd="0" presId="urn:microsoft.com/office/officeart/2008/layout/BendingPictureCaption"/>
    <dgm:cxn modelId="{29AD3EB1-9A49-4781-AF7E-8974E7B54E13}" type="presParOf" srcId="{9CBD4591-CF82-4280-9223-0F61F719FFAB}" destId="{C5539CFA-F205-4EB2-BB18-941643915FD1}" srcOrd="1" destOrd="0" presId="urn:microsoft.com/office/officeart/2008/layout/BendingPictureCaption"/>
    <dgm:cxn modelId="{38AA3C66-68CF-490E-AD7A-E92CA2B38F65}" type="presParOf" srcId="{EEFD8659-A513-488B-88A0-EF48C22BFC07}" destId="{10432D2C-4E1B-4D59-843A-988D4A907B99}" srcOrd="1" destOrd="0" presId="urn:microsoft.com/office/officeart/2008/layout/BendingPictureCaption"/>
    <dgm:cxn modelId="{1640D23F-D300-4D76-8046-C145A0B63223}" type="presParOf" srcId="{EEFD8659-A513-488B-88A0-EF48C22BFC07}" destId="{2DD66C51-ECCA-4B6A-9390-71D73655DFD4}" srcOrd="2" destOrd="0" presId="urn:microsoft.com/office/officeart/2008/layout/BendingPictureCaption"/>
    <dgm:cxn modelId="{B2614EAD-8CAB-4821-97D1-DC127208C035}" type="presParOf" srcId="{2DD66C51-ECCA-4B6A-9390-71D73655DFD4}" destId="{B9AEDA6A-37BB-4243-9C66-685A4871A76D}" srcOrd="0" destOrd="0" presId="urn:microsoft.com/office/officeart/2008/layout/BendingPictureCaption"/>
    <dgm:cxn modelId="{086EB014-DE0B-4320-8373-6A73643F11CB}" type="presParOf" srcId="{2DD66C51-ECCA-4B6A-9390-71D73655DFD4}" destId="{F24E0A7A-0F84-4152-B9C2-C00E3712E6CF}" srcOrd="1" destOrd="0" presId="urn:microsoft.com/office/officeart/2008/layout/BendingPictureCapti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DCA9E3-53D9-4DCD-B766-D7ABCDCC826A}"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2C9891D7-83A5-4140-B75C-24AD50FA442F}">
      <dgm:prSet phldrT="[Text]" custT="1"/>
      <dgm:spPr/>
      <dgm:t>
        <a:bodyPr/>
        <a:lstStyle/>
        <a:p>
          <a:r>
            <a:rPr lang="ar-SA" sz="1400" b="1" dirty="0">
              <a:solidFill>
                <a:schemeClr val="accent1"/>
              </a:solidFill>
              <a:latin typeface="Segoe UI Semilight" panose="020B0402040204020203" pitchFamily="34" charset="0"/>
              <a:cs typeface="Segoe UI Semilight" panose="020B0402040204020203" pitchFamily="34" charset="0"/>
            </a:rPr>
            <a:t>درجات الحرارة الحرجة والمفضلة في البرمائيات</a:t>
          </a:r>
          <a:endParaRPr lang="en-US" sz="1400" b="1" dirty="0">
            <a:solidFill>
              <a:schemeClr val="accent1"/>
            </a:solidFill>
            <a:latin typeface="Segoe UI Semilight" panose="020B0402040204020203" pitchFamily="34" charset="0"/>
            <a:cs typeface="Segoe UI Semilight" panose="020B0402040204020203" pitchFamily="34" charset="0"/>
          </a:endParaRPr>
        </a:p>
      </dgm:t>
    </dgm:pt>
    <dgm:pt modelId="{2408DAE3-60A0-4709-A21C-AC4ADD71F68E}" type="parTrans" cxnId="{406E272D-FD74-4EAB-B01F-57A4D51A37CC}">
      <dgm:prSet/>
      <dgm:spPr/>
      <dgm:t>
        <a:bodyPr/>
        <a:lstStyle/>
        <a:p>
          <a:endParaRPr lang="en-US"/>
        </a:p>
      </dgm:t>
    </dgm:pt>
    <dgm:pt modelId="{E9C28B11-E8AA-42E7-AC4B-DD8F73D9785E}" type="sibTrans" cxnId="{406E272D-FD74-4EAB-B01F-57A4D51A37CC}">
      <dgm:prSet/>
      <dgm:spPr/>
      <dgm:t>
        <a:bodyPr/>
        <a:lstStyle/>
        <a:p>
          <a:endParaRPr lang="en-US"/>
        </a:p>
      </dgm:t>
    </dgm:pt>
    <dgm:pt modelId="{5F9DD290-0595-4CD0-8C9C-E2499C84E5DF}" type="pres">
      <dgm:prSet presAssocID="{E0DCA9E3-53D9-4DCD-B766-D7ABCDCC826A}" presName="Name0" presStyleCnt="0">
        <dgm:presLayoutVars>
          <dgm:dir/>
          <dgm:resizeHandles val="exact"/>
        </dgm:presLayoutVars>
      </dgm:prSet>
      <dgm:spPr/>
    </dgm:pt>
    <dgm:pt modelId="{C6BF5FFA-28AE-47BD-81FC-16A86231E2AC}" type="pres">
      <dgm:prSet presAssocID="{2C9891D7-83A5-4140-B75C-24AD50FA442F}" presName="compNode" presStyleCnt="0"/>
      <dgm:spPr/>
    </dgm:pt>
    <dgm:pt modelId="{E82D474D-A08E-4325-9261-0F3355A03A72}" type="pres">
      <dgm:prSet presAssocID="{2C9891D7-83A5-4140-B75C-24AD50FA442F}" presName="pictRect" presStyleLbl="node1" presStyleIdx="0" presStyleCnt="1" custScaleX="104167" custScaleY="143735"/>
      <dgm:spPr>
        <a:blipFill rotWithShape="1">
          <a:blip xmlns:r="http://schemas.openxmlformats.org/officeDocument/2006/relationships" r:embed="rId1"/>
          <a:stretch>
            <a:fillRect/>
          </a:stretch>
        </a:blipFill>
      </dgm:spPr>
    </dgm:pt>
    <dgm:pt modelId="{E5993F76-8C9B-4A1F-9F71-3CE57DF51532}" type="pres">
      <dgm:prSet presAssocID="{2C9891D7-83A5-4140-B75C-24AD50FA442F}" presName="textRect" presStyleLbl="revTx" presStyleIdx="0" presStyleCnt="1" custScaleX="123364" custScaleY="28140">
        <dgm:presLayoutVars>
          <dgm:bulletEnabled val="1"/>
        </dgm:presLayoutVars>
      </dgm:prSet>
      <dgm:spPr/>
    </dgm:pt>
  </dgm:ptLst>
  <dgm:cxnLst>
    <dgm:cxn modelId="{406E272D-FD74-4EAB-B01F-57A4D51A37CC}" srcId="{E0DCA9E3-53D9-4DCD-B766-D7ABCDCC826A}" destId="{2C9891D7-83A5-4140-B75C-24AD50FA442F}" srcOrd="0" destOrd="0" parTransId="{2408DAE3-60A0-4709-A21C-AC4ADD71F68E}" sibTransId="{E9C28B11-E8AA-42E7-AC4B-DD8F73D9785E}"/>
    <dgm:cxn modelId="{37FDB233-5889-40F8-9C4D-2CBE61962185}" type="presOf" srcId="{2C9891D7-83A5-4140-B75C-24AD50FA442F}" destId="{E5993F76-8C9B-4A1F-9F71-3CE57DF51532}" srcOrd="0" destOrd="0" presId="urn:microsoft.com/office/officeart/2005/8/layout/pList1"/>
    <dgm:cxn modelId="{F0D539C4-9147-469B-93F6-B0051B2F5771}" type="presOf" srcId="{E0DCA9E3-53D9-4DCD-B766-D7ABCDCC826A}" destId="{5F9DD290-0595-4CD0-8C9C-E2499C84E5DF}" srcOrd="0" destOrd="0" presId="urn:microsoft.com/office/officeart/2005/8/layout/pList1"/>
    <dgm:cxn modelId="{042503EE-1E28-45D4-8EBC-CE8AFFF3B96D}" type="presParOf" srcId="{5F9DD290-0595-4CD0-8C9C-E2499C84E5DF}" destId="{C6BF5FFA-28AE-47BD-81FC-16A86231E2AC}" srcOrd="0" destOrd="0" presId="urn:microsoft.com/office/officeart/2005/8/layout/pList1"/>
    <dgm:cxn modelId="{0448A7C9-D1A4-4F3E-9959-03D199CF36C9}" type="presParOf" srcId="{C6BF5FFA-28AE-47BD-81FC-16A86231E2AC}" destId="{E82D474D-A08E-4325-9261-0F3355A03A72}" srcOrd="0" destOrd="0" presId="urn:microsoft.com/office/officeart/2005/8/layout/pList1"/>
    <dgm:cxn modelId="{8FAD7C2C-2484-42D1-BBE4-D81C2EA074F0}" type="presParOf" srcId="{C6BF5FFA-28AE-47BD-81FC-16A86231E2AC}" destId="{E5993F76-8C9B-4A1F-9F71-3CE57DF51532}"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6D3CF-2064-4A1D-B30A-4C545EF9246D}">
      <dsp:nvSpPr>
        <dsp:cNvPr id="0" name=""/>
        <dsp:cNvSpPr/>
      </dsp:nvSpPr>
      <dsp:spPr>
        <a:xfrm>
          <a:off x="0" y="0"/>
          <a:ext cx="8880763" cy="1760268"/>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t" anchorCtr="0">
          <a:noAutofit/>
        </a:bodyPr>
        <a:lstStyle/>
        <a:p>
          <a:pPr marL="0" lvl="0" indent="0" algn="ctr" defTabSz="711200" rtl="1">
            <a:lnSpc>
              <a:spcPct val="90000"/>
            </a:lnSpc>
            <a:spcBef>
              <a:spcPct val="0"/>
            </a:spcBef>
            <a:spcAft>
              <a:spcPct val="35000"/>
            </a:spcAft>
            <a:buNone/>
          </a:pPr>
          <a:r>
            <a:rPr lang="ar-SA" sz="1600" b="1" kern="1200" dirty="0">
              <a:solidFill>
                <a:schemeClr val="tx1"/>
              </a:solidFill>
              <a:latin typeface="Segoe UI Semilight" panose="020B0402040204020203" pitchFamily="34" charset="0"/>
              <a:cs typeface="Segoe UI Semilight" panose="020B0402040204020203" pitchFamily="34" charset="0"/>
            </a:rPr>
            <a:t>أ- طرق سلوكية</a:t>
          </a:r>
          <a:endParaRPr lang="en-US" sz="1600" b="1" kern="1200" dirty="0">
            <a:solidFill>
              <a:schemeClr val="tx1"/>
            </a:solidFill>
            <a:latin typeface="Segoe UI Semilight" panose="020B0402040204020203" pitchFamily="34" charset="0"/>
            <a:cs typeface="Segoe UI Semilight" panose="020B0402040204020203" pitchFamily="34" charset="0"/>
          </a:endParaRPr>
        </a:p>
        <a:p>
          <a:pPr marL="114300" lvl="1" indent="-114300" algn="r" defTabSz="622300" rtl="1">
            <a:lnSpc>
              <a:spcPct val="150000"/>
            </a:lnSpc>
            <a:spcBef>
              <a:spcPct val="0"/>
            </a:spcBef>
            <a:spcAft>
              <a:spcPct val="15000"/>
            </a:spcAft>
            <a:buChar char="•"/>
          </a:pPr>
          <a:r>
            <a:rPr lang="ar-SA" sz="1400" b="1" kern="1200" dirty="0">
              <a:solidFill>
                <a:schemeClr val="tx1"/>
              </a:solidFill>
              <a:latin typeface="Segoe UI Semilight" panose="020B0402040204020203" pitchFamily="34" charset="0"/>
              <a:cs typeface="Segoe UI Semilight" panose="020B0402040204020203" pitchFamily="34" charset="0"/>
            </a:rPr>
            <a:t>التردد بين الشمس والظل    </a:t>
          </a:r>
          <a:r>
            <a:rPr lang="en-US" sz="1400" b="1" kern="1200" dirty="0">
              <a:solidFill>
                <a:schemeClr val="tx1"/>
              </a:solidFill>
              <a:latin typeface="Segoe UI Semilight" panose="020B0402040204020203" pitchFamily="34" charset="0"/>
              <a:cs typeface="Segoe UI Semilight" panose="020B0402040204020203" pitchFamily="34" charset="0"/>
            </a:rPr>
            <a:t>Shuttling </a:t>
          </a:r>
          <a:r>
            <a:rPr lang="en-US" sz="1400" b="1" kern="1200" dirty="0" err="1">
              <a:solidFill>
                <a:schemeClr val="tx1"/>
              </a:solidFill>
              <a:latin typeface="Segoe UI Semilight" panose="020B0402040204020203" pitchFamily="34" charset="0"/>
              <a:cs typeface="Segoe UI Semilight" panose="020B0402040204020203" pitchFamily="34" charset="0"/>
            </a:rPr>
            <a:t>Heliothermic</a:t>
          </a:r>
          <a:r>
            <a:rPr lang="en-US" sz="1400" b="1" kern="1200" dirty="0">
              <a:solidFill>
                <a:schemeClr val="tx1"/>
              </a:solidFill>
              <a:latin typeface="Segoe UI Semilight" panose="020B0402040204020203" pitchFamily="34" charset="0"/>
              <a:cs typeface="Segoe UI Semilight" panose="020B0402040204020203" pitchFamily="34" charset="0"/>
            </a:rPr>
            <a:t> (movement between sun and shadow)</a:t>
          </a:r>
        </a:p>
        <a:p>
          <a:pPr marL="114300" lvl="1" indent="-114300" algn="r" defTabSz="622300" rtl="1">
            <a:lnSpc>
              <a:spcPct val="150000"/>
            </a:lnSpc>
            <a:spcBef>
              <a:spcPct val="0"/>
            </a:spcBef>
            <a:spcAft>
              <a:spcPct val="15000"/>
            </a:spcAft>
            <a:buChar char="•"/>
          </a:pPr>
          <a:r>
            <a:rPr lang="ar-SA" sz="1400" b="1" kern="1200" dirty="0">
              <a:solidFill>
                <a:schemeClr val="tx1"/>
              </a:solidFill>
              <a:latin typeface="Segoe UI Semilight" panose="020B0402040204020203" pitchFamily="34" charset="0"/>
              <a:cs typeface="Segoe UI Semilight" panose="020B0402040204020203" pitchFamily="34" charset="0"/>
            </a:rPr>
            <a:t>التعرض المباشر للشمس                                         (</a:t>
          </a:r>
          <a:r>
            <a:rPr lang="en-US" sz="1400" b="1" kern="1200" dirty="0">
              <a:solidFill>
                <a:schemeClr val="tx1"/>
              </a:solidFill>
              <a:latin typeface="Segoe UI Semilight" panose="020B0402040204020203" pitchFamily="34" charset="0"/>
              <a:cs typeface="Segoe UI Semilight" panose="020B0402040204020203" pitchFamily="34" charset="0"/>
            </a:rPr>
            <a:t> Posturing </a:t>
          </a:r>
          <a:r>
            <a:rPr lang="en-US" sz="1400" b="1" kern="1200" dirty="0" err="1">
              <a:solidFill>
                <a:schemeClr val="tx1"/>
              </a:solidFill>
              <a:latin typeface="Segoe UI Semilight" panose="020B0402040204020203" pitchFamily="34" charset="0"/>
              <a:cs typeface="Segoe UI Semilight" panose="020B0402040204020203" pitchFamily="34" charset="0"/>
            </a:rPr>
            <a:t>Heliothermic</a:t>
          </a:r>
          <a:r>
            <a:rPr lang="en-US" sz="1400" b="1" kern="1200" dirty="0">
              <a:solidFill>
                <a:schemeClr val="tx1"/>
              </a:solidFill>
              <a:latin typeface="Segoe UI Semilight" panose="020B0402040204020203" pitchFamily="34" charset="0"/>
              <a:cs typeface="Segoe UI Semilight" panose="020B0402040204020203" pitchFamily="34" charset="0"/>
            </a:rPr>
            <a:t> (direct sun ray</a:t>
          </a:r>
        </a:p>
        <a:p>
          <a:pPr marL="114300" lvl="1" indent="-114300" algn="r" defTabSz="622300" rtl="1">
            <a:lnSpc>
              <a:spcPct val="150000"/>
            </a:lnSpc>
            <a:spcBef>
              <a:spcPct val="0"/>
            </a:spcBef>
            <a:spcAft>
              <a:spcPct val="15000"/>
            </a:spcAft>
            <a:buChar char="•"/>
          </a:pPr>
          <a:r>
            <a:rPr lang="ar-SA" sz="1400" b="1" kern="1200" dirty="0">
              <a:solidFill>
                <a:schemeClr val="tx1"/>
              </a:solidFill>
              <a:latin typeface="Segoe UI Semilight" panose="020B0402040204020203" pitchFamily="34" charset="0"/>
              <a:cs typeface="Segoe UI Semilight" panose="020B0402040204020203" pitchFamily="34" charset="0"/>
            </a:rPr>
            <a:t>ملاصقة الاجسام الساخنة                                    </a:t>
          </a:r>
          <a:r>
            <a:rPr lang="en-US" sz="1400" b="1" kern="1200" dirty="0">
              <a:solidFill>
                <a:schemeClr val="tx1"/>
              </a:solidFill>
              <a:latin typeface="Segoe UI Semilight" panose="020B0402040204020203" pitchFamily="34" charset="0"/>
              <a:cs typeface="Segoe UI Semilight" panose="020B0402040204020203" pitchFamily="34" charset="0"/>
            </a:rPr>
            <a:t>  </a:t>
          </a:r>
          <a:r>
            <a:rPr lang="en-US" sz="1400" b="1" kern="1200" dirty="0" err="1">
              <a:solidFill>
                <a:schemeClr val="tx1"/>
              </a:solidFill>
              <a:latin typeface="Segoe UI Semilight" panose="020B0402040204020203" pitchFamily="34" charset="0"/>
              <a:cs typeface="Segoe UI Semilight" panose="020B0402040204020203" pitchFamily="34" charset="0"/>
            </a:rPr>
            <a:t>Thigmothermic</a:t>
          </a:r>
          <a:r>
            <a:rPr lang="en-US" sz="1400" b="1" kern="1200" dirty="0">
              <a:solidFill>
                <a:schemeClr val="tx1"/>
              </a:solidFill>
              <a:latin typeface="Segoe UI Semilight" panose="020B0402040204020203" pitchFamily="34" charset="0"/>
              <a:cs typeface="Segoe UI Semilight" panose="020B0402040204020203" pitchFamily="34" charset="0"/>
            </a:rPr>
            <a:t> (absorb heat from rocks)</a:t>
          </a:r>
          <a:r>
            <a:rPr lang="en-US" sz="1400" b="1" kern="1200" dirty="0">
              <a:solidFill>
                <a:schemeClr val="tx1">
                  <a:lumMod val="75000"/>
                  <a:lumOff val="25000"/>
                </a:schemeClr>
              </a:solidFill>
              <a:latin typeface="SABIC Typeface Headline" panose="020B0603060202020204" pitchFamily="34" charset="0"/>
              <a:cs typeface="SABIC Typeface Headline" panose="020B0603060202020204" pitchFamily="34" charset="0"/>
            </a:rPr>
            <a:t> </a:t>
          </a:r>
          <a:endParaRPr lang="en-US" sz="1400" b="1" kern="1200" dirty="0">
            <a:solidFill>
              <a:schemeClr val="tx1"/>
            </a:solidFill>
            <a:latin typeface="Segoe UI Semilight" panose="020B0402040204020203" pitchFamily="34" charset="0"/>
            <a:cs typeface="Segoe UI Semilight" panose="020B0402040204020203" pitchFamily="34" charset="0"/>
          </a:endParaRPr>
        </a:p>
      </dsp:txBody>
      <dsp:txXfrm>
        <a:off x="1952179" y="0"/>
        <a:ext cx="6928583" cy="1760268"/>
      </dsp:txXfrm>
    </dsp:sp>
    <dsp:sp modelId="{2CDA67FB-DCF7-4978-BA89-CC0AF3FDA28F}">
      <dsp:nvSpPr>
        <dsp:cNvPr id="0" name=""/>
        <dsp:cNvSpPr/>
      </dsp:nvSpPr>
      <dsp:spPr>
        <a:xfrm>
          <a:off x="176026" y="176026"/>
          <a:ext cx="1776152" cy="140821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0" r="-10000"/>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 modelId="{4477C900-8823-4C8A-9439-3A10BFA324E5}">
      <dsp:nvSpPr>
        <dsp:cNvPr id="0" name=""/>
        <dsp:cNvSpPr/>
      </dsp:nvSpPr>
      <dsp:spPr>
        <a:xfrm>
          <a:off x="0" y="1936295"/>
          <a:ext cx="8880763" cy="1760268"/>
        </a:xfrm>
        <a:prstGeom prst="roundRect">
          <a:avLst>
            <a:gd name="adj" fmla="val 10000"/>
          </a:avLst>
        </a:prstGeom>
        <a:solidFill>
          <a:schemeClr val="lt1"/>
        </a:solidFill>
        <a:ln w="15875"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60960" tIns="60960" rIns="60960" bIns="60960" numCol="1" spcCol="1270" anchor="t" anchorCtr="0">
          <a:noAutofit/>
        </a:bodyPr>
        <a:lstStyle/>
        <a:p>
          <a:pPr marL="0" lvl="0" indent="0" algn="ctr" defTabSz="711200" rtl="1">
            <a:lnSpc>
              <a:spcPct val="100000"/>
            </a:lnSpc>
            <a:spcBef>
              <a:spcPct val="0"/>
            </a:spcBef>
            <a:spcAft>
              <a:spcPct val="35000"/>
            </a:spcAft>
            <a:buNone/>
          </a:pPr>
          <a:r>
            <a:rPr lang="ar-SA" sz="1600" b="1" kern="1200" dirty="0">
              <a:solidFill>
                <a:schemeClr val="tx1"/>
              </a:solidFill>
              <a:latin typeface="Segoe UI Semilight" panose="020B0402040204020203" pitchFamily="34" charset="0"/>
              <a:cs typeface="Segoe UI Semilight" panose="020B0402040204020203" pitchFamily="34" charset="0"/>
            </a:rPr>
            <a:t>ب- فسيولوجيا</a:t>
          </a:r>
          <a:endParaRPr lang="en-US" sz="1600" b="1" kern="1200" dirty="0">
            <a:solidFill>
              <a:schemeClr val="tx1"/>
            </a:solidFill>
            <a:latin typeface="Segoe UI Semilight" panose="020B0402040204020203" pitchFamily="34" charset="0"/>
            <a:cs typeface="Segoe UI Semilight" panose="020B0402040204020203" pitchFamily="34" charset="0"/>
          </a:endParaRPr>
        </a:p>
        <a:p>
          <a:pPr marL="114300" lvl="1" indent="-114300" algn="r" defTabSz="622300" rtl="1">
            <a:lnSpc>
              <a:spcPct val="100000"/>
            </a:lnSpc>
            <a:spcBef>
              <a:spcPct val="0"/>
            </a:spcBef>
            <a:spcAft>
              <a:spcPct val="15000"/>
            </a:spcAft>
            <a:buChar char="•"/>
          </a:pPr>
          <a:r>
            <a:rPr lang="ar-SA" sz="1400" b="1" kern="1200" dirty="0">
              <a:solidFill>
                <a:schemeClr val="tx1"/>
              </a:solidFill>
              <a:latin typeface="Segoe UI Semilight" panose="020B0402040204020203" pitchFamily="34" charset="0"/>
              <a:cs typeface="Segoe UI Semilight" panose="020B0402040204020203" pitchFamily="34" charset="0"/>
            </a:rPr>
            <a:t>بتخفيض درجة حرارة الجسم بواسطة التبخير أو رفع درجة حرارة الجسم الداخلي عن طريق التحكم في الدورة الدموية الخارجية وقصرها على الجزء الداخلي من الجسم  </a:t>
          </a:r>
          <a:r>
            <a:rPr lang="en-US" sz="1400" b="1" kern="1200" dirty="0">
              <a:solidFill>
                <a:schemeClr val="tx1"/>
              </a:solidFill>
              <a:latin typeface="Segoe UI Semilight" panose="020B0402040204020203" pitchFamily="34" charset="0"/>
              <a:cs typeface="Segoe UI Semilight" panose="020B0402040204020203" pitchFamily="34" charset="0"/>
            </a:rPr>
            <a:t>Core area</a:t>
          </a:r>
          <a:r>
            <a:rPr lang="ar-SA" sz="1400" b="1" kern="1200" dirty="0">
              <a:solidFill>
                <a:schemeClr val="tx1"/>
              </a:solidFill>
              <a:latin typeface="Segoe UI Semilight" panose="020B0402040204020203" pitchFamily="34" charset="0"/>
              <a:cs typeface="Segoe UI Semilight" panose="020B0402040204020203" pitchFamily="34" charset="0"/>
            </a:rPr>
            <a:t>.</a:t>
          </a:r>
          <a:endParaRPr lang="en-US" sz="1400" b="1" kern="1200" dirty="0">
            <a:solidFill>
              <a:schemeClr val="tx1"/>
            </a:solidFill>
            <a:latin typeface="Segoe UI Semilight" panose="020B0402040204020203" pitchFamily="34" charset="0"/>
            <a:cs typeface="Segoe UI Semilight" panose="020B0402040204020203" pitchFamily="34" charset="0"/>
          </a:endParaRPr>
        </a:p>
        <a:p>
          <a:pPr marL="114300" lvl="1" indent="-114300" algn="r" defTabSz="622300" rtl="1">
            <a:lnSpc>
              <a:spcPct val="100000"/>
            </a:lnSpc>
            <a:spcBef>
              <a:spcPct val="0"/>
            </a:spcBef>
            <a:spcAft>
              <a:spcPct val="15000"/>
            </a:spcAft>
            <a:buChar char="•"/>
          </a:pPr>
          <a:endParaRPr lang="en-US" sz="1400" b="1" kern="1200" dirty="0">
            <a:solidFill>
              <a:schemeClr val="tx1"/>
            </a:solidFill>
            <a:latin typeface="Segoe UI Semilight" panose="020B0402040204020203" pitchFamily="34" charset="0"/>
            <a:cs typeface="Segoe UI Semilight" panose="020B0402040204020203" pitchFamily="34" charset="0"/>
          </a:endParaRPr>
        </a:p>
        <a:p>
          <a:pPr marL="114300" lvl="1" indent="-114300" algn="r" defTabSz="622300" rtl="1">
            <a:lnSpc>
              <a:spcPct val="100000"/>
            </a:lnSpc>
            <a:spcBef>
              <a:spcPct val="0"/>
            </a:spcBef>
            <a:spcAft>
              <a:spcPct val="15000"/>
            </a:spcAft>
            <a:buChar char="•"/>
          </a:pPr>
          <a:r>
            <a:rPr lang="ar-SA" sz="1400" b="1" kern="1200" dirty="0">
              <a:solidFill>
                <a:schemeClr val="tx1"/>
              </a:solidFill>
              <a:latin typeface="Segoe UI Semilight" panose="020B0402040204020203" pitchFamily="34" charset="0"/>
              <a:cs typeface="Segoe UI Semilight" panose="020B0402040204020203" pitchFamily="34" charset="0"/>
            </a:rPr>
            <a:t>قد تلجأ الحيوانات إلى مكان تكون فيه درجة الحرارة مناسبة وقريبة من درجة حرارة الجسم مثل الجحور حيث درجة الحرارة ثابتة تقريباً وبذا تبتعد عن درجة الحرارة الحرجة.</a:t>
          </a:r>
          <a:endParaRPr lang="en-US" sz="1400" b="1" kern="1200" dirty="0">
            <a:solidFill>
              <a:schemeClr val="tx1"/>
            </a:solidFill>
            <a:latin typeface="Segoe UI Semilight" panose="020B0402040204020203" pitchFamily="34" charset="0"/>
            <a:cs typeface="Segoe UI Semilight" panose="020B0402040204020203" pitchFamily="34" charset="0"/>
          </a:endParaRPr>
        </a:p>
      </dsp:txBody>
      <dsp:txXfrm>
        <a:off x="1952179" y="1936295"/>
        <a:ext cx="6928583" cy="1760268"/>
      </dsp:txXfrm>
    </dsp:sp>
    <dsp:sp modelId="{153417AB-7ECE-4D3C-9AF4-359827250E78}">
      <dsp:nvSpPr>
        <dsp:cNvPr id="0" name=""/>
        <dsp:cNvSpPr/>
      </dsp:nvSpPr>
      <dsp:spPr>
        <a:xfrm>
          <a:off x="176026" y="2112321"/>
          <a:ext cx="1776152" cy="1408214"/>
        </a:xfrm>
        <a:prstGeom prst="roundRect">
          <a:avLst>
            <a:gd name="adj" fmla="val 10000"/>
          </a:avLst>
        </a:prstGeom>
        <a:blipFill rotWithShape="1">
          <a:blip xmlns:r="http://schemas.openxmlformats.org/officeDocument/2006/relationships" r:embed="rId2"/>
          <a:stretch>
            <a:fillRect/>
          </a:stretch>
        </a:blip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1">
          <a:scrgbClr r="0" g="0" b="0"/>
        </a:fillRef>
        <a:effectRef idx="3">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ED987-30B5-44B0-92ED-5833E612D4AA}">
      <dsp:nvSpPr>
        <dsp:cNvPr id="0" name=""/>
        <dsp:cNvSpPr/>
      </dsp:nvSpPr>
      <dsp:spPr>
        <a:xfrm>
          <a:off x="550008" y="204"/>
          <a:ext cx="2348835" cy="1735780"/>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C5539CFA-F205-4EB2-BB18-941643915FD1}">
      <dsp:nvSpPr>
        <dsp:cNvPr id="0" name=""/>
        <dsp:cNvSpPr/>
      </dsp:nvSpPr>
      <dsp:spPr>
        <a:xfrm>
          <a:off x="1024773" y="1515651"/>
          <a:ext cx="2023996" cy="29760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ar-SA" sz="1600" b="1" kern="1200" dirty="0">
              <a:latin typeface="Segoe UI Semilight" panose="020B0402040204020203" pitchFamily="34" charset="0"/>
              <a:cs typeface="Segoe UI Semilight" panose="020B0402040204020203" pitchFamily="34" charset="0"/>
            </a:rPr>
            <a:t>ضفادع في الماء</a:t>
          </a:r>
          <a:endParaRPr lang="en-US" sz="1600" b="1" kern="1200" dirty="0">
            <a:latin typeface="Segoe UI Semilight" panose="020B0402040204020203" pitchFamily="34" charset="0"/>
            <a:cs typeface="Segoe UI Semilight" panose="020B0402040204020203" pitchFamily="34" charset="0"/>
          </a:endParaRPr>
        </a:p>
      </dsp:txBody>
      <dsp:txXfrm>
        <a:off x="1024773" y="1515651"/>
        <a:ext cx="2023996" cy="297608"/>
      </dsp:txXfrm>
    </dsp:sp>
    <dsp:sp modelId="{B9AEDA6A-37BB-4243-9C66-685A4871A76D}">
      <dsp:nvSpPr>
        <dsp:cNvPr id="0" name=""/>
        <dsp:cNvSpPr/>
      </dsp:nvSpPr>
      <dsp:spPr>
        <a:xfrm>
          <a:off x="550008" y="2063136"/>
          <a:ext cx="2348835" cy="1735780"/>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0">
          <a:scrgbClr r="0" g="0" b="0"/>
        </a:effectRef>
        <a:fontRef idx="minor"/>
      </dsp:style>
    </dsp:sp>
    <dsp:sp modelId="{F24E0A7A-0F84-4152-B9C2-C00E3712E6CF}">
      <dsp:nvSpPr>
        <dsp:cNvPr id="0" name=""/>
        <dsp:cNvSpPr/>
      </dsp:nvSpPr>
      <dsp:spPr>
        <a:xfrm>
          <a:off x="1024773" y="3578583"/>
          <a:ext cx="2023996" cy="297608"/>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711200">
            <a:lnSpc>
              <a:spcPct val="90000"/>
            </a:lnSpc>
            <a:spcBef>
              <a:spcPct val="0"/>
            </a:spcBef>
            <a:spcAft>
              <a:spcPct val="5000"/>
            </a:spcAft>
            <a:buNone/>
          </a:pPr>
          <a:r>
            <a:rPr lang="ar-SA" sz="1600" b="1" kern="1200" dirty="0">
              <a:latin typeface="Segoe UI Semilight" panose="020B0402040204020203" pitchFamily="34" charset="0"/>
              <a:cs typeface="Segoe UI Semilight" panose="020B0402040204020203" pitchFamily="34" charset="0"/>
            </a:rPr>
            <a:t>ضفادع في الغابة</a:t>
          </a:r>
          <a:endParaRPr lang="en-US" sz="1600" b="1" kern="1200" dirty="0">
            <a:latin typeface="Segoe UI Semilight" panose="020B0402040204020203" pitchFamily="34" charset="0"/>
            <a:cs typeface="Segoe UI Semilight" panose="020B0402040204020203" pitchFamily="34" charset="0"/>
          </a:endParaRPr>
        </a:p>
      </dsp:txBody>
      <dsp:txXfrm>
        <a:off x="1024773" y="3578583"/>
        <a:ext cx="2023996" cy="2976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D474D-A08E-4325-9261-0F3355A03A72}">
      <dsp:nvSpPr>
        <dsp:cNvPr id="0" name=""/>
        <dsp:cNvSpPr/>
      </dsp:nvSpPr>
      <dsp:spPr>
        <a:xfrm>
          <a:off x="913375" y="1937"/>
          <a:ext cx="3465686" cy="3294890"/>
        </a:xfrm>
        <a:prstGeom prst="roundRect">
          <a:avLst/>
        </a:prstGeom>
        <a:blipFill rotWithShape="1">
          <a:blip xmlns:r="http://schemas.openxmlformats.org/officeDocument/2006/relationships" r:embed="rId1"/>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993F76-8C9B-4A1F-9F71-3CE57DF51532}">
      <dsp:nvSpPr>
        <dsp:cNvPr id="0" name=""/>
        <dsp:cNvSpPr/>
      </dsp:nvSpPr>
      <dsp:spPr>
        <a:xfrm>
          <a:off x="594028" y="3239047"/>
          <a:ext cx="4104380" cy="347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ar-SA" sz="1400" b="1" kern="1200" dirty="0">
              <a:solidFill>
                <a:schemeClr val="accent1"/>
              </a:solidFill>
              <a:latin typeface="Segoe UI Semilight" panose="020B0402040204020203" pitchFamily="34" charset="0"/>
              <a:cs typeface="Segoe UI Semilight" panose="020B0402040204020203" pitchFamily="34" charset="0"/>
            </a:rPr>
            <a:t>درجات الحرارة الحرجة والمفضلة في البرمائيات</a:t>
          </a:r>
          <a:endParaRPr lang="en-US" sz="1400" b="1" kern="1200" dirty="0">
            <a:solidFill>
              <a:schemeClr val="accent1"/>
            </a:solidFill>
            <a:latin typeface="Segoe UI Semilight" panose="020B0402040204020203" pitchFamily="34" charset="0"/>
            <a:cs typeface="Segoe UI Semilight" panose="020B0402040204020203" pitchFamily="34" charset="0"/>
          </a:endParaRPr>
        </a:p>
      </dsp:txBody>
      <dsp:txXfrm>
        <a:off x="594028" y="3239047"/>
        <a:ext cx="4104380" cy="347341"/>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
  <dgm:title val=""/>
  <dgm:desc val=""/>
  <dgm:catLst>
    <dgm:cat type="picture" pri="6000"/>
    <dgm:cat type="pictureconvert" pri="6000"/>
  </dgm:catLst>
  <dgm:sampData>
    <dgm:dataModel>
      <dgm:ptLst>
        <dgm:pt modelId="0" type="doc"/>
        <dgm:pt modelId="1">
          <dgm:prSet phldr="1"/>
        </dgm:pt>
        <dgm:pt modelId="2">
          <dgm:prSet phldr="1"/>
        </dgm:pt>
      </dgm:ptLst>
      <dgm:cxnLst>
        <dgm:cxn modelId="7" srcId="0" destId="1" srcOrd="0" destOrd="0"/>
        <dgm:cxn modelId="8" srcId="0" destId="2" srcOrd="1"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diagram">
    <dgm:varLst>
      <dgm:dir/>
    </dgm:varLst>
    <dgm:choose name="Name0">
      <dgm:if name="Name1" func="var" arg="dir" op="equ" val="norm">
        <dgm:alg type="snake">
          <dgm:param type="off" val="ctr"/>
        </dgm:alg>
      </dgm:if>
      <dgm:else name="Name2">
        <dgm:alg type="snake">
          <dgm:param type="grDir" val="tR"/>
          <dgm:param type="off" val="c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1"/>
        </dgm:alg>
        <dgm:shape xmlns:r="http://schemas.openxmlformats.org/officeDocument/2006/relationships" r:blip="">
          <dgm:adjLst/>
        </dgm:shape>
        <dgm:choose name="Name3">
          <dgm:if name="Name4" func="var" arg="dir" op="equ" val="norm">
            <dgm:constrLst>
              <dgm:constr type="l" for="ch" forName="Image" refType="w" fact="0"/>
              <dgm:constr type="t" for="ch" forName="Image" refType="h" fact="0"/>
              <dgm:constr type="w" for="ch" forName="Image" refType="w" fact="0.94"/>
              <dgm:constr type="h" for="ch" forName="Image" refType="h" fact="0.91"/>
              <dgm:constr type="l" for="ch" forName="Parent" refType="w" fact="0.19"/>
              <dgm:constr type="t" for="ch" forName="Parent" refType="h" fact="0.745"/>
              <dgm:constr type="w" for="ch" forName="Parent" refType="w" fact="0.81"/>
              <dgm:constr type="h" for="ch" forName="Parent" refType="h" fact="0.255"/>
            </dgm:constrLst>
          </dgm:if>
          <dgm:else name="Name5">
            <dgm:constrLst>
              <dgm:constr type="l" for="ch" forName="Image" refType="w" fact="0.06"/>
              <dgm:constr type="t" for="ch" forName="Image" refType="h" fact="0"/>
              <dgm:constr type="w" for="ch" forName="Image" refType="w" fact="0.94"/>
              <dgm:constr type="h" for="ch" forName="Image" refType="h" fact="0.91"/>
              <dgm:constr type="l" for="ch" forName="Parent" refType="w" fact="0"/>
              <dgm:constr type="t" for="ch" forName="Parent" refType="h" fact="0.745"/>
              <dgm:constr type="w" for="ch" forName="Parent" refType="w" fact="0.81"/>
              <dgm:constr type="h" for="ch" forName="Parent" refType="h" fact="0.255"/>
            </dgm:constrLst>
          </dgm:else>
        </dgm:choose>
        <dgm:layoutNode name="Image" styleLbl="bgShp">
          <dgm:alg type="sp"/>
          <dgm:shape xmlns:r="http://schemas.openxmlformats.org/officeDocument/2006/relationships" type="rect" r:blip="" blipPhldr="1">
            <dgm:adjLst/>
          </dgm:shape>
          <dgm:presOf/>
        </dgm:layoutNode>
        <dgm:layoutNode name="Parent" styleLbl="node0">
          <dgm:varLst>
            <dgm:bulletEnabled val="1"/>
          </dgm:varLst>
          <dgm:alg type="tx">
            <dgm:param type="txAnchorVertCh" val="mid"/>
            <dgm:param type="shpTxRTLAlignCh" val="r"/>
            <dgm:param type="lnSpAfParP" val="5"/>
          </dgm:alg>
          <dgm:shape xmlns:r="http://schemas.openxmlformats.org/officeDocument/2006/relationships" type="rect" r:blip="">
            <dgm:adjLst/>
          </dgm:shape>
          <dgm:presOf axis="desOr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6B132D8-511A-4160-BB37-D8536EC654AE}" type="datetimeFigureOut">
              <a:rPr lang="en-US" smtClean="0"/>
              <a:t>9/5/2020</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42D092C-0B0F-4AF0-A48D-35E78ED6A809}" type="slidenum">
              <a:rPr lang="en-US" smtClean="0"/>
              <a:t>‹#›</a:t>
            </a:fld>
            <a:endParaRPr lang="en-US"/>
          </a:p>
        </p:txBody>
      </p:sp>
    </p:spTree>
    <p:extLst>
      <p:ext uri="{BB962C8B-B14F-4D97-AF65-F5344CB8AC3E}">
        <p14:creationId xmlns:p14="http://schemas.microsoft.com/office/powerpoint/2010/main" val="9323431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402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941751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290388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968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537A979-1E80-48FF-8FF3-09D27E50C6F2}" type="datetimeFigureOut">
              <a:rPr lang="en-US" smtClean="0"/>
              <a:t>9/5/2020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97164B-3CA5-4917-9276-81BA2D334B65}"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90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064395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609539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37A979-1E80-48FF-8FF3-09D27E50C6F2}" type="datetimeFigureOut">
              <a:rPr lang="en-US" smtClean="0"/>
              <a:t>9/5/2020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494480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537A979-1E80-48FF-8FF3-09D27E50C6F2}" type="datetimeFigureOut">
              <a:rPr lang="en-US" smtClean="0"/>
              <a:t>9/5/2020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3386165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397164B-3CA5-4917-9276-81BA2D334B65}" type="slidenum">
              <a:rPr lang="en-US" smtClean="0"/>
              <a:t>‹#›</a:t>
            </a:fld>
            <a:endParaRPr lang="en-US"/>
          </a:p>
        </p:txBody>
      </p:sp>
    </p:spTree>
    <p:extLst>
      <p:ext uri="{BB962C8B-B14F-4D97-AF65-F5344CB8AC3E}">
        <p14:creationId xmlns:p14="http://schemas.microsoft.com/office/powerpoint/2010/main" val="4245957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537A979-1E80-48FF-8FF3-09D27E50C6F2}" type="datetimeFigureOut">
              <a:rPr lang="en-US" smtClean="0"/>
              <a:t>9/5/2020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97164B-3CA5-4917-9276-81BA2D334B65}" type="slidenum">
              <a:rPr lang="en-US" smtClean="0"/>
              <a:t>‹#›</a:t>
            </a:fld>
            <a:endParaRPr lang="en-US"/>
          </a:p>
        </p:txBody>
      </p:sp>
    </p:spTree>
    <p:extLst>
      <p:ext uri="{BB962C8B-B14F-4D97-AF65-F5344CB8AC3E}">
        <p14:creationId xmlns:p14="http://schemas.microsoft.com/office/powerpoint/2010/main" val="1669407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D537A979-1E80-48FF-8FF3-09D27E50C6F2}" type="datetimeFigureOut">
              <a:rPr lang="en-US" smtClean="0"/>
              <a:t>9/5/2020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397164B-3CA5-4917-9276-81BA2D334B65}"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MSIPCMContentMarking" descr="{&quot;HashCode&quot;:1438093832,&quot;Placement&quot;:&quot;Header&quot;,&quot;Top&quot;:0.0,&quot;Left&quot;:0.0,&quot;SlideWidth&quot;:960,&quot;SlideHeight&quot;:540}"/>
          <p:cNvSpPr txBox="1"/>
          <p:nvPr userDrawn="1"/>
        </p:nvSpPr>
        <p:spPr>
          <a:xfrm>
            <a:off x="0" y="0"/>
            <a:ext cx="2441490"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a:solidFill>
                  <a:srgbClr val="A7A8AA"/>
                </a:solidFill>
                <a:latin typeface="SABIC Typeface Headline Light" panose="020B0303060202020204" pitchFamily="34" charset="0"/>
              </a:rPr>
              <a:t>Classification: General Business Use </a:t>
            </a:r>
          </a:p>
        </p:txBody>
      </p:sp>
    </p:spTree>
    <p:extLst>
      <p:ext uri="{BB962C8B-B14F-4D97-AF65-F5344CB8AC3E}">
        <p14:creationId xmlns:p14="http://schemas.microsoft.com/office/powerpoint/2010/main" val="35235926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jp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jp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a:xfrm>
            <a:off x="2410690" y="0"/>
            <a:ext cx="9975273" cy="886691"/>
          </a:xfrm>
        </p:spPr>
        <p:txBody>
          <a:bodyPr>
            <a:noAutofit/>
          </a:bodyPr>
          <a:lstStyle/>
          <a:p>
            <a:pPr algn="ctr" rtl="1"/>
            <a:r>
              <a:rPr lang="ar-SA" sz="4800" b="1" dirty="0">
                <a:solidFill>
                  <a:schemeClr val="tx1"/>
                </a:solidFill>
                <a:latin typeface="Segoe UI Semibold" panose="020B0702040204020203" pitchFamily="34" charset="0"/>
                <a:cs typeface="Segoe UI Semibold" panose="020B0702040204020203" pitchFamily="34" charset="0"/>
              </a:rPr>
              <a:t>الاتزان الداخلي (التأقلم) في البرمائيات</a:t>
            </a:r>
            <a:endParaRPr lang="en-US" sz="4800" b="1" dirty="0">
              <a:solidFill>
                <a:schemeClr val="tx1"/>
              </a:solidFill>
              <a:latin typeface="Segoe UI Semibold" panose="020B0702040204020203" pitchFamily="34" charset="0"/>
              <a:cs typeface="Segoe UI Semibold" panose="020B0702040204020203" pitchFamily="34" charset="0"/>
            </a:endParaRPr>
          </a:p>
        </p:txBody>
      </p:sp>
      <p:pic>
        <p:nvPicPr>
          <p:cNvPr id="19" name="Picture Placeholder 18"/>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b="8497"/>
          <a:stretch/>
        </p:blipFill>
        <p:spPr>
          <a:xfrm>
            <a:off x="249385" y="2576945"/>
            <a:ext cx="3589507" cy="30527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8" name="Text Placeholder 17"/>
          <p:cNvSpPr>
            <a:spLocks noGrp="1"/>
          </p:cNvSpPr>
          <p:nvPr>
            <p:ph type="body" sz="half" idx="2"/>
          </p:nvPr>
        </p:nvSpPr>
        <p:spPr>
          <a:xfrm>
            <a:off x="4017818" y="5234130"/>
            <a:ext cx="7881071" cy="1277505"/>
          </a:xfrm>
        </p:spPr>
        <p:txBody>
          <a:bodyPr>
            <a:noAutofit/>
          </a:bodyPr>
          <a:lstStyle/>
          <a:p>
            <a:pPr algn="ctr"/>
            <a:r>
              <a:rPr lang="ar-SA" sz="2800" b="1" dirty="0">
                <a:latin typeface="Segoe UI Semibold" panose="020B0702040204020203" pitchFamily="34" charset="0"/>
                <a:cs typeface="Segoe UI Semibold" panose="020B0702040204020203" pitchFamily="34" charset="0"/>
              </a:rPr>
              <a:t>مقرر: علم البرمائيات والزواحف (327 حين)</a:t>
            </a:r>
            <a:endParaRPr lang="en-US" sz="2800" b="1" dirty="0">
              <a:latin typeface="Segoe UI Semibold" panose="020B0702040204020203" pitchFamily="34" charset="0"/>
              <a:cs typeface="Segoe UI Semibold" panose="020B0702040204020203" pitchFamily="34" charset="0"/>
            </a:endParaRPr>
          </a:p>
          <a:p>
            <a:pPr algn="ctr"/>
            <a:r>
              <a:rPr lang="ar-SA" sz="2800" b="1" dirty="0">
                <a:latin typeface="Segoe UI Semibold" panose="020B0702040204020203" pitchFamily="34" charset="0"/>
                <a:cs typeface="Segoe UI Semibold" panose="020B0702040204020203" pitchFamily="34" charset="0"/>
              </a:rPr>
              <a:t>استاذ المقرر : </a:t>
            </a:r>
            <a:r>
              <a:rPr lang="ar-SA" sz="2800" b="1" dirty="0" err="1">
                <a:latin typeface="Segoe UI Semibold" panose="020B0702040204020203" pitchFamily="34" charset="0"/>
                <a:cs typeface="Segoe UI Semibold" panose="020B0702040204020203" pitchFamily="34" charset="0"/>
              </a:rPr>
              <a:t>أ.د</a:t>
            </a:r>
            <a:r>
              <a:rPr lang="ar-SA" sz="2800" b="1" dirty="0">
                <a:latin typeface="Segoe UI Semibold" panose="020B0702040204020203" pitchFamily="34" charset="0"/>
                <a:cs typeface="Segoe UI Semibold" panose="020B0702040204020203" pitchFamily="34" charset="0"/>
              </a:rPr>
              <a:t>. محمد بن خالد السعدون</a:t>
            </a:r>
          </a:p>
          <a:p>
            <a:pPr algn="ctr"/>
            <a:r>
              <a:rPr lang="ar-SA" sz="2200" b="1" dirty="0">
                <a:latin typeface="Segoe UI Semibold" panose="020B0702040204020203" pitchFamily="34" charset="0"/>
                <a:cs typeface="Segoe UI Semibold" panose="020B0702040204020203" pitchFamily="34" charset="0"/>
              </a:rPr>
              <a:t>كلية العلوم - قسم علم الحيوان</a:t>
            </a:r>
          </a:p>
          <a:p>
            <a:pPr algn="ctr"/>
            <a:endParaRPr lang="ar-SA" sz="2800" b="1" dirty="0">
              <a:latin typeface="Segoe UI Semibold" panose="020B0702040204020203" pitchFamily="34" charset="0"/>
              <a:cs typeface="Segoe UI Semibold" panose="020B0702040204020203" pitchFamily="34" charset="0"/>
            </a:endParaRPr>
          </a:p>
          <a:p>
            <a:pPr algn="ctr"/>
            <a:endParaRPr lang="en-US" sz="2800" b="1" dirty="0">
              <a:latin typeface="Segoe UI Semibold" panose="020B0702040204020203" pitchFamily="34" charset="0"/>
              <a:cs typeface="Segoe UI Semibold" panose="020B0702040204020203" pitchFamily="34" charset="0"/>
            </a:endParaRPr>
          </a:p>
        </p:txBody>
      </p:sp>
      <p:sp>
        <p:nvSpPr>
          <p:cNvPr id="15" name="Subtitle 14"/>
          <p:cNvSpPr>
            <a:spLocks noGrp="1"/>
          </p:cNvSpPr>
          <p:nvPr>
            <p:ph idx="4294967295"/>
          </p:nvPr>
        </p:nvSpPr>
        <p:spPr>
          <a:xfrm>
            <a:off x="3466020" y="1024188"/>
            <a:ext cx="7132707" cy="431800"/>
          </a:xfrm>
        </p:spPr>
        <p:txBody>
          <a:bodyPr>
            <a:noAutofit/>
          </a:bodyPr>
          <a:lstStyle/>
          <a:p>
            <a:pPr marL="0" indent="0" algn="ctr" rtl="1">
              <a:buNone/>
            </a:pPr>
            <a:r>
              <a:rPr lang="en-US" sz="2800" b="1" dirty="0">
                <a:solidFill>
                  <a:schemeClr val="accent1"/>
                </a:solidFill>
                <a:latin typeface="Segoe UI Semibold" panose="020B0702040204020203" pitchFamily="34" charset="0"/>
                <a:ea typeface="+mj-ea"/>
                <a:cs typeface="Segoe UI Semibold" panose="020B0702040204020203" pitchFamily="34" charset="0"/>
              </a:rPr>
              <a:t>Homeostasis In Amphibian</a:t>
            </a:r>
          </a:p>
          <a:p>
            <a:pPr marL="0" indent="0" algn="ctr" rtl="1">
              <a:buNone/>
            </a:pPr>
            <a:endParaRPr lang="en-US" sz="2800" b="1" dirty="0">
              <a:solidFill>
                <a:schemeClr val="accent1"/>
              </a:solidFill>
              <a:latin typeface="Segoe UI Semibold" panose="020B0702040204020203" pitchFamily="34" charset="0"/>
              <a:ea typeface="+mj-ea"/>
              <a:cs typeface="Segoe UI Semibold" panose="020B0702040204020203" pitchFamily="34" charset="0"/>
            </a:endParaRPr>
          </a:p>
        </p:txBody>
      </p:sp>
      <p:sp>
        <p:nvSpPr>
          <p:cNvPr id="9" name="Content Placeholder 2"/>
          <p:cNvSpPr txBox="1">
            <a:spLocks/>
          </p:cNvSpPr>
          <p:nvPr/>
        </p:nvSpPr>
        <p:spPr>
          <a:xfrm>
            <a:off x="6622472" y="1998136"/>
            <a:ext cx="5309061" cy="2961792"/>
          </a:xfrm>
          <a:prstGeom prst="rect">
            <a:avLst/>
          </a:prstGeom>
          <a:noFill/>
        </p:spPr>
        <p:txBody>
          <a:bodyPr vert="horz" lIns="457200" tIns="457200" rIns="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rtl="1">
              <a:lnSpc>
                <a:spcPct val="100000"/>
              </a:lnSpc>
              <a:spcBef>
                <a:spcPts val="600"/>
              </a:spcBef>
            </a:pPr>
            <a:r>
              <a:rPr lang="ar-SA" sz="2000" b="1" dirty="0">
                <a:solidFill>
                  <a:schemeClr val="accent1"/>
                </a:solidFill>
                <a:latin typeface="Segoe UI Semibold" panose="020B0702040204020203" pitchFamily="34" charset="0"/>
                <a:cs typeface="Segoe UI Semibold" panose="020B0702040204020203" pitchFamily="34" charset="0"/>
              </a:rPr>
              <a:t>المحتويات:</a:t>
            </a:r>
          </a:p>
          <a:p>
            <a:pPr algn="r" rtl="1">
              <a:lnSpc>
                <a:spcPct val="100000"/>
              </a:lnSpc>
              <a:spcBef>
                <a:spcPts val="600"/>
              </a:spcBef>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مقدمة</a:t>
            </a:r>
            <a:endParaRPr lang="en-US"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spcBef>
                <a:spcPts val="600"/>
              </a:spcBef>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ميكانيكية التحكم في درجة الحرارة</a:t>
            </a:r>
          </a:p>
          <a:p>
            <a:pPr algn="r" rtl="1">
              <a:lnSpc>
                <a:spcPct val="100000"/>
              </a:lnSpc>
              <a:spcBef>
                <a:spcPts val="600"/>
              </a:spcBef>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 درجة الحرارة الحرجة والمثلى</a:t>
            </a:r>
          </a:p>
          <a:p>
            <a:pPr algn="r" rtl="1">
              <a:lnSpc>
                <a:spcPct val="100000"/>
              </a:lnSpc>
              <a:spcBef>
                <a:spcPts val="600"/>
              </a:spcBef>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 تبادل الغازات في البرمائيات </a:t>
            </a:r>
          </a:p>
          <a:p>
            <a:pPr algn="r" rtl="1">
              <a:lnSpc>
                <a:spcPct val="100000"/>
              </a:lnSpc>
              <a:spcBef>
                <a:spcPts val="600"/>
              </a:spcBef>
              <a:buFont typeface="Wingdings" panose="05000000000000000000" pitchFamily="2" charset="2"/>
              <a:buChar char="q"/>
            </a:pPr>
            <a:r>
              <a:rPr lang="ar-SA" sz="2000" dirty="0">
                <a:solidFill>
                  <a:schemeClr val="tx1"/>
                </a:solidFill>
                <a:latin typeface="Segoe UI Semibold" panose="020B0702040204020203" pitchFamily="34" charset="0"/>
                <a:cs typeface="Segoe UI Semibold" panose="020B0702040204020203" pitchFamily="34" charset="0"/>
              </a:rPr>
              <a:t>التنظيم </a:t>
            </a:r>
            <a:r>
              <a:rPr lang="ar-SA" sz="2000" dirty="0" err="1">
                <a:solidFill>
                  <a:schemeClr val="tx1"/>
                </a:solidFill>
                <a:latin typeface="Segoe UI Semibold" panose="020B0702040204020203" pitchFamily="34" charset="0"/>
                <a:cs typeface="Segoe UI Semibold" panose="020B0702040204020203" pitchFamily="34" charset="0"/>
              </a:rPr>
              <a:t>الأزموزي</a:t>
            </a:r>
            <a:r>
              <a:rPr lang="ar-SA" sz="2000" dirty="0">
                <a:solidFill>
                  <a:schemeClr val="tx1"/>
                </a:solidFill>
                <a:latin typeface="Segoe UI Semibold" panose="020B0702040204020203" pitchFamily="34" charset="0"/>
                <a:cs typeface="Segoe UI Semibold" panose="020B0702040204020203" pitchFamily="34" charset="0"/>
              </a:rPr>
              <a:t> للبرمائيات </a:t>
            </a:r>
          </a:p>
          <a:p>
            <a:pPr algn="r" rtl="1">
              <a:lnSpc>
                <a:spcPct val="100000"/>
              </a:lnSpc>
              <a:spcBef>
                <a:spcPts val="600"/>
              </a:spcBef>
              <a:buFont typeface="Wingdings" panose="05000000000000000000" pitchFamily="2" charset="2"/>
              <a:buChar char="q"/>
            </a:pPr>
            <a:endParaRPr lang="ar-SA"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spcBef>
                <a:spcPts val="600"/>
              </a:spcBef>
              <a:buFont typeface="Wingdings" panose="05000000000000000000" pitchFamily="2" charset="2"/>
              <a:buChar char="q"/>
            </a:pPr>
            <a:endParaRPr lang="ar-SA" sz="2000" dirty="0">
              <a:solidFill>
                <a:schemeClr val="tx1"/>
              </a:solidFill>
              <a:latin typeface="Segoe UI Semibold" panose="020B0702040204020203" pitchFamily="34" charset="0"/>
              <a:cs typeface="Segoe UI Semibold" panose="020B0702040204020203" pitchFamily="34" charset="0"/>
            </a:endParaRPr>
          </a:p>
          <a:p>
            <a:pPr algn="r" rtl="1">
              <a:lnSpc>
                <a:spcPct val="100000"/>
              </a:lnSpc>
              <a:spcBef>
                <a:spcPts val="600"/>
              </a:spcBef>
              <a:buFont typeface="Wingdings" panose="05000000000000000000" pitchFamily="2" charset="2"/>
              <a:buChar char="q"/>
            </a:pPr>
            <a:endParaRPr lang="en-US" sz="2000" dirty="0">
              <a:solidFill>
                <a:schemeClr val="tx1"/>
              </a:solidFill>
              <a:latin typeface="Segoe UI Semibold" panose="020B0702040204020203" pitchFamily="34" charset="0"/>
              <a:cs typeface="Segoe UI Semibold" panose="020B0702040204020203" pitchFamily="34" charset="0"/>
            </a:endParaRPr>
          </a:p>
        </p:txBody>
      </p:sp>
      <p:sp>
        <p:nvSpPr>
          <p:cNvPr id="10" name="Content Placeholder 2"/>
          <p:cNvSpPr txBox="1">
            <a:spLocks/>
          </p:cNvSpPr>
          <p:nvPr/>
        </p:nvSpPr>
        <p:spPr>
          <a:xfrm>
            <a:off x="3591102" y="2011989"/>
            <a:ext cx="4527665" cy="4568921"/>
          </a:xfrm>
          <a:prstGeom prst="rect">
            <a:avLst/>
          </a:prstGeom>
          <a:noFill/>
        </p:spPr>
        <p:txBody>
          <a:bodyPr vert="horz" lIns="457200" tIns="457200" rIns="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3200" kern="1200">
                <a:solidFill>
                  <a:schemeClr val="tx1">
                    <a:lumMod val="75000"/>
                    <a:lumOff val="25000"/>
                  </a:schemeClr>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28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nSpc>
                <a:spcPct val="100000"/>
              </a:lnSpc>
              <a:spcBef>
                <a:spcPts val="600"/>
              </a:spcBef>
            </a:pPr>
            <a:r>
              <a:rPr lang="en-US" sz="2000" b="1" dirty="0">
                <a:solidFill>
                  <a:schemeClr val="accent1"/>
                </a:solidFill>
                <a:latin typeface="Segoe UI Semibold" panose="020B0702040204020203" pitchFamily="34" charset="0"/>
                <a:cs typeface="Segoe UI Semibold" panose="020B0702040204020203" pitchFamily="34" charset="0"/>
              </a:rPr>
              <a:t>Contents:</a:t>
            </a:r>
            <a:endParaRPr lang="ar-SA" sz="2000" b="1" dirty="0">
              <a:solidFill>
                <a:schemeClr val="accent1"/>
              </a:solidFill>
              <a:latin typeface="Segoe UI Semibold" panose="020B0702040204020203" pitchFamily="34" charset="0"/>
              <a:cs typeface="Segoe UI Semibold" panose="020B0702040204020203" pitchFamily="34" charset="0"/>
            </a:endParaRPr>
          </a:p>
          <a:p>
            <a:pPr>
              <a:lnSpc>
                <a:spcPct val="100000"/>
              </a:lnSpc>
              <a:spcBef>
                <a:spcPts val="600"/>
              </a:spcBef>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Introduction  </a:t>
            </a:r>
          </a:p>
          <a:p>
            <a:pPr>
              <a:lnSpc>
                <a:spcPct val="100000"/>
              </a:lnSpc>
              <a:spcBef>
                <a:spcPts val="600"/>
              </a:spcBef>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Mechanisms Of Temp. Control</a:t>
            </a:r>
          </a:p>
          <a:p>
            <a:pPr>
              <a:lnSpc>
                <a:spcPct val="100000"/>
              </a:lnSpc>
              <a:spcBef>
                <a:spcPts val="600"/>
              </a:spcBef>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Critical &amp; Optimum Temperature</a:t>
            </a:r>
          </a:p>
          <a:p>
            <a:pPr>
              <a:lnSpc>
                <a:spcPct val="100000"/>
              </a:lnSpc>
              <a:spcBef>
                <a:spcPts val="600"/>
              </a:spcBef>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Gas Exchange In Amphibian</a:t>
            </a:r>
          </a:p>
          <a:p>
            <a:pPr>
              <a:lnSpc>
                <a:spcPct val="100000"/>
              </a:lnSpc>
              <a:spcBef>
                <a:spcPts val="600"/>
              </a:spcBef>
              <a:buFont typeface="Wingdings" panose="05000000000000000000" pitchFamily="2" charset="2"/>
              <a:buChar char="q"/>
            </a:pPr>
            <a:r>
              <a:rPr lang="en-US" sz="2000" dirty="0">
                <a:solidFill>
                  <a:schemeClr val="tx1"/>
                </a:solidFill>
                <a:latin typeface="Segoe UI Semibold" panose="020B0702040204020203" pitchFamily="34" charset="0"/>
                <a:cs typeface="Segoe UI Semibold" panose="020B0702040204020203" pitchFamily="34" charset="0"/>
              </a:rPr>
              <a:t>Osmoregulation In Amphibians</a:t>
            </a:r>
            <a:endParaRPr lang="ar-SA" sz="2000" dirty="0">
              <a:solidFill>
                <a:schemeClr val="tx1"/>
              </a:solidFill>
              <a:latin typeface="Segoe UI Semibold" panose="020B0702040204020203" pitchFamily="34" charset="0"/>
              <a:cs typeface="Segoe UI Semibold" panose="020B0702040204020203" pitchFamily="34" charset="0"/>
            </a:endParaRPr>
          </a:p>
          <a:p>
            <a:pPr>
              <a:lnSpc>
                <a:spcPct val="100000"/>
              </a:lnSpc>
              <a:spcBef>
                <a:spcPts val="600"/>
              </a:spcBef>
              <a:buFont typeface="Wingdings" panose="05000000000000000000" pitchFamily="2" charset="2"/>
              <a:buChar char="q"/>
            </a:pPr>
            <a:endParaRPr lang="ar-SA" sz="2000" dirty="0">
              <a:solidFill>
                <a:schemeClr val="tx1"/>
              </a:solidFill>
              <a:latin typeface="Segoe UI Semibold" panose="020B0702040204020203" pitchFamily="34" charset="0"/>
              <a:cs typeface="Segoe UI Semibold" panose="020B0702040204020203" pitchFamily="34" charset="0"/>
            </a:endParaRPr>
          </a:p>
          <a:p>
            <a:pPr>
              <a:lnSpc>
                <a:spcPct val="100000"/>
              </a:lnSpc>
              <a:spcBef>
                <a:spcPts val="600"/>
              </a:spcBef>
              <a:buFont typeface="Wingdings" panose="05000000000000000000" pitchFamily="2" charset="2"/>
              <a:buChar char="q"/>
            </a:pPr>
            <a:endParaRPr lang="en-US" sz="2000" dirty="0">
              <a:solidFill>
                <a:schemeClr val="tx1"/>
              </a:solidFill>
              <a:latin typeface="Segoe UI Semibold" panose="020B0702040204020203" pitchFamily="34" charset="0"/>
              <a:cs typeface="Segoe UI Semibold" panose="020B0702040204020203" pitchFamily="34" charset="0"/>
            </a:endParaRPr>
          </a:p>
        </p:txBody>
      </p:sp>
      <p:sp>
        <p:nvSpPr>
          <p:cNvPr id="13" name="Rectangle 12"/>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6"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1" name="Rectangle 10"/>
          <p:cNvSpPr/>
          <p:nvPr/>
        </p:nvSpPr>
        <p:spPr>
          <a:xfrm>
            <a:off x="235527" y="1869374"/>
            <a:ext cx="3629891"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800" b="1" dirty="0">
                <a:ln w="0"/>
                <a:effectLst>
                  <a:outerShdw blurRad="38100" dist="19050" dir="2700000" algn="tl" rotWithShape="0">
                    <a:schemeClr val="dk1">
                      <a:alpha val="40000"/>
                    </a:schemeClr>
                  </a:outerShdw>
                </a:effectLst>
                <a:latin typeface="Segoe UI Semilight" panose="020B0402040204020203" pitchFamily="34" charset="0"/>
                <a:cs typeface="Segoe UI Semilight" panose="020B0402040204020203" pitchFamily="34" charset="0"/>
              </a:rPr>
              <a:t>Lecture ( 8 )</a:t>
            </a:r>
          </a:p>
        </p:txBody>
      </p:sp>
    </p:spTree>
    <p:extLst>
      <p:ext uri="{BB962C8B-B14F-4D97-AF65-F5344CB8AC3E}">
        <p14:creationId xmlns:p14="http://schemas.microsoft.com/office/powerpoint/2010/main" val="3025904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light" panose="020B0402040204020203" pitchFamily="34" charset="0"/>
                <a:cs typeface="Segoe UI Semilight" panose="020B0402040204020203" pitchFamily="34" charset="0"/>
              </a:rPr>
              <a:t>التنظيم </a:t>
            </a:r>
            <a:r>
              <a:rPr lang="ar-SA" sz="3200" b="1" dirty="0" err="1">
                <a:solidFill>
                  <a:schemeClr val="accent1"/>
                </a:solidFill>
                <a:latin typeface="Segoe UI Semilight" panose="020B0402040204020203" pitchFamily="34" charset="0"/>
                <a:cs typeface="Segoe UI Semilight" panose="020B0402040204020203" pitchFamily="34" charset="0"/>
              </a:rPr>
              <a:t>الأزموزي</a:t>
            </a:r>
            <a:r>
              <a:rPr lang="ar-SA" sz="3200" b="1" dirty="0">
                <a:solidFill>
                  <a:schemeClr val="accent1"/>
                </a:solidFill>
                <a:latin typeface="Segoe UI Semilight" panose="020B0402040204020203" pitchFamily="34" charset="0"/>
                <a:cs typeface="Segoe UI Semilight" panose="020B0402040204020203" pitchFamily="34" charset="0"/>
              </a:rPr>
              <a:t> للبرمائيات   </a:t>
            </a:r>
            <a:r>
              <a:rPr lang="en-US" sz="3200" b="1" dirty="0">
                <a:solidFill>
                  <a:schemeClr val="accent1"/>
                </a:solidFill>
                <a:latin typeface="Segoe UI Semilight" panose="020B0402040204020203" pitchFamily="34" charset="0"/>
                <a:cs typeface="Segoe UI Semilight" panose="020B0402040204020203" pitchFamily="34" charset="0"/>
              </a:rPr>
              <a:t>Osmoregulation In Amphibians </a:t>
            </a:r>
          </a:p>
        </p:txBody>
      </p:sp>
      <p:sp>
        <p:nvSpPr>
          <p:cNvPr id="8" name="Content Placeholder 11"/>
          <p:cNvSpPr>
            <a:spLocks noGrp="1"/>
          </p:cNvSpPr>
          <p:nvPr>
            <p:ph sz="half" idx="2"/>
          </p:nvPr>
        </p:nvSpPr>
        <p:spPr>
          <a:xfrm>
            <a:off x="6096000" y="2928361"/>
            <a:ext cx="5002057" cy="2647686"/>
          </a:xfrm>
        </p:spPr>
        <p:txBody>
          <a:bodyPr>
            <a:noAutofit/>
          </a:bodyPr>
          <a:lstStyle/>
          <a:p>
            <a:pPr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كثير من الضفادع وخصوصاً الأنواع الأكثر عيشا على اليابس لها طبقة جلد ملائمة للمادة الأرضية طبقة </a:t>
            </a:r>
            <a:r>
              <a:rPr lang="en-US" sz="1400" dirty="0">
                <a:solidFill>
                  <a:schemeClr val="tx1"/>
                </a:solidFill>
                <a:latin typeface="Segoe UI Semibold" panose="020B0702040204020203" pitchFamily="34" charset="0"/>
                <a:cs typeface="Segoe UI Semibold" panose="020B0702040204020203" pitchFamily="34" charset="0"/>
              </a:rPr>
              <a:t>G (G layer) </a:t>
            </a:r>
            <a:r>
              <a:rPr lang="ar-SA" sz="1400" dirty="0">
                <a:solidFill>
                  <a:schemeClr val="tx1"/>
                </a:solidFill>
                <a:latin typeface="Segoe UI Semibold" panose="020B0702040204020203" pitchFamily="34" charset="0"/>
                <a:cs typeface="Segoe UI Semibold" panose="020B0702040204020203" pitchFamily="34" charset="0"/>
              </a:rPr>
              <a:t>بين الطبقة الماكنة والطبقة الاسفنجية من طبقة الجلد. وهذه الطبقة غير الخلوية والتي تتكون من الكالسيوم وحمض </a:t>
            </a:r>
            <a:r>
              <a:rPr lang="ar-SA" sz="1400" dirty="0" err="1">
                <a:solidFill>
                  <a:schemeClr val="tx1"/>
                </a:solidFill>
                <a:latin typeface="Segoe UI Semibold" panose="020B0702040204020203" pitchFamily="34" charset="0"/>
                <a:cs typeface="Segoe UI Semibold" panose="020B0702040204020203" pitchFamily="34" charset="0"/>
              </a:rPr>
              <a:t>ميوكوبولي</a:t>
            </a:r>
            <a:r>
              <a:rPr lang="ar-SA" sz="1400" dirty="0">
                <a:solidFill>
                  <a:schemeClr val="tx1"/>
                </a:solidFill>
                <a:latin typeface="Segoe UI Semibold" panose="020B0702040204020203" pitchFamily="34" charset="0"/>
                <a:cs typeface="Segoe UI Semibold" panose="020B0702040204020203" pitchFamily="34" charset="0"/>
              </a:rPr>
              <a:t> </a:t>
            </a:r>
            <a:r>
              <a:rPr lang="ar-SA" sz="1400" dirty="0" err="1">
                <a:solidFill>
                  <a:schemeClr val="tx1"/>
                </a:solidFill>
                <a:latin typeface="Segoe UI Semibold" panose="020B0702040204020203" pitchFamily="34" charset="0"/>
                <a:cs typeface="Segoe UI Semibold" panose="020B0702040204020203" pitchFamily="34" charset="0"/>
              </a:rPr>
              <a:t>سكرابيس</a:t>
            </a:r>
            <a:r>
              <a:rPr lang="ar-SA" sz="1400" dirty="0">
                <a:solidFill>
                  <a:schemeClr val="tx1"/>
                </a:solidFill>
                <a:latin typeface="Segoe UI Semibold" panose="020B0702040204020203" pitchFamily="34" charset="0"/>
                <a:cs typeface="Segoe UI Semibold" panose="020B0702040204020203" pitchFamily="34" charset="0"/>
              </a:rPr>
              <a:t> يعتقد أنها تلعب جزءاً هاماً في عملية تقليل فقدان الماء .</a:t>
            </a:r>
          </a:p>
          <a:p>
            <a:pPr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بالرغم من أن الطريقة التي يمكن لطبقة " </a:t>
            </a:r>
            <a:r>
              <a:rPr lang="en-US" sz="1400" dirty="0">
                <a:solidFill>
                  <a:schemeClr val="tx1"/>
                </a:solidFill>
                <a:latin typeface="Segoe UI Semibold" panose="020B0702040204020203" pitchFamily="34" charset="0"/>
                <a:cs typeface="Segoe UI Semibold" panose="020B0702040204020203" pitchFamily="34" charset="0"/>
              </a:rPr>
              <a:t>G</a:t>
            </a:r>
            <a:r>
              <a:rPr lang="ar-SA" sz="1400" dirty="0">
                <a:solidFill>
                  <a:schemeClr val="tx1"/>
                </a:solidFill>
                <a:latin typeface="Segoe UI Semibold" panose="020B0702040204020203" pitchFamily="34" charset="0"/>
                <a:cs typeface="Segoe UI Semibold" panose="020B0702040204020203" pitchFamily="34" charset="0"/>
              </a:rPr>
              <a:t>" أن تتحكم بها في عملية حركة المياه لم تعرف حتى الآن فان طبيعة تطورها المختلف في أنواع مختلفة من الضفادع يؤكد بأنها لا تخدم هذه الوظيفة أو الغاية. الطبقة  " </a:t>
            </a:r>
            <a:r>
              <a:rPr lang="en-US" sz="1400" dirty="0">
                <a:solidFill>
                  <a:schemeClr val="tx1"/>
                </a:solidFill>
                <a:latin typeface="Segoe UI Semibold" panose="020B0702040204020203" pitchFamily="34" charset="0"/>
                <a:cs typeface="Segoe UI Semibold" panose="020B0702040204020203" pitchFamily="34" charset="0"/>
              </a:rPr>
              <a:t>G</a:t>
            </a:r>
            <a:r>
              <a:rPr lang="ar-SA" sz="1400" dirty="0">
                <a:solidFill>
                  <a:schemeClr val="tx1"/>
                </a:solidFill>
                <a:latin typeface="Segoe UI Semibold" panose="020B0702040204020203" pitchFamily="34" charset="0"/>
                <a:cs typeface="Segoe UI Semibold" panose="020B0702040204020203" pitchFamily="34" charset="0"/>
              </a:rPr>
              <a:t>" غير موجودة تماماً في أنواع </a:t>
            </a:r>
            <a:r>
              <a:rPr lang="ar-SA" sz="1400" dirty="0" err="1">
                <a:solidFill>
                  <a:schemeClr val="tx1"/>
                </a:solidFill>
                <a:latin typeface="Segoe UI Semibold" panose="020B0702040204020203" pitchFamily="34" charset="0"/>
                <a:cs typeface="Segoe UI Semibold" panose="020B0702040204020203" pitchFamily="34" charset="0"/>
              </a:rPr>
              <a:t>اسكافيد</a:t>
            </a:r>
            <a:r>
              <a:rPr lang="ar-SA" sz="1400" dirty="0">
                <a:solidFill>
                  <a:schemeClr val="tx1"/>
                </a:solidFill>
                <a:latin typeface="Segoe UI Semibold" panose="020B0702040204020203" pitchFamily="34" charset="0"/>
                <a:cs typeface="Segoe UI Semibold" panose="020B0702040204020203" pitchFamily="34" charset="0"/>
              </a:rPr>
              <a:t>, </a:t>
            </a:r>
            <a:r>
              <a:rPr lang="ar-SA" sz="1400" dirty="0" err="1">
                <a:solidFill>
                  <a:schemeClr val="tx1"/>
                </a:solidFill>
                <a:latin typeface="Segoe UI Semibold" panose="020B0702040204020203" pitchFamily="34" charset="0"/>
                <a:cs typeface="Segoe UI Semibold" panose="020B0702040204020203" pitchFamily="34" charset="0"/>
              </a:rPr>
              <a:t>بيدس</a:t>
            </a:r>
            <a:r>
              <a:rPr lang="ar-SA" sz="1400" dirty="0">
                <a:solidFill>
                  <a:schemeClr val="tx1"/>
                </a:solidFill>
                <a:latin typeface="Segoe UI Semibold" panose="020B0702040204020203" pitchFamily="34" charset="0"/>
                <a:cs typeface="Segoe UI Semibold" panose="020B0702040204020203" pitchFamily="34" charset="0"/>
              </a:rPr>
              <a:t>, </a:t>
            </a:r>
            <a:r>
              <a:rPr lang="ar-SA" sz="1400" dirty="0" err="1">
                <a:solidFill>
                  <a:schemeClr val="tx1"/>
                </a:solidFill>
                <a:latin typeface="Segoe UI Semibold" panose="020B0702040204020203" pitchFamily="34" charset="0"/>
                <a:cs typeface="Segoe UI Semibold" panose="020B0702040204020203" pitchFamily="34" charset="0"/>
              </a:rPr>
              <a:t>وليبتو</a:t>
            </a:r>
            <a:r>
              <a:rPr lang="ar-SA" sz="1400" dirty="0">
                <a:solidFill>
                  <a:schemeClr val="tx1"/>
                </a:solidFill>
                <a:latin typeface="Segoe UI Semibold" panose="020B0702040204020203" pitchFamily="34" charset="0"/>
                <a:cs typeface="Segoe UI Semibold" panose="020B0702040204020203" pitchFamily="34" charset="0"/>
              </a:rPr>
              <a:t> </a:t>
            </a:r>
            <a:r>
              <a:rPr lang="ar-SA" sz="1400" dirty="0" err="1">
                <a:solidFill>
                  <a:schemeClr val="tx1"/>
                </a:solidFill>
                <a:latin typeface="Segoe UI Semibold" panose="020B0702040204020203" pitchFamily="34" charset="0"/>
                <a:cs typeface="Segoe UI Semibold" panose="020B0702040204020203" pitchFamily="34" charset="0"/>
              </a:rPr>
              <a:t>داكتيلدس</a:t>
            </a:r>
            <a:r>
              <a:rPr lang="ar-SA" sz="1400" dirty="0">
                <a:solidFill>
                  <a:schemeClr val="tx1"/>
                </a:solidFill>
                <a:latin typeface="Segoe UI Semibold" panose="020B0702040204020203" pitchFamily="34" charset="0"/>
                <a:cs typeface="Segoe UI Semibold" panose="020B0702040204020203" pitchFamily="34" charset="0"/>
              </a:rPr>
              <a:t> المائية وفي أنواع من الضفادع   </a:t>
            </a:r>
            <a:r>
              <a:rPr lang="en-US" sz="1400" dirty="0">
                <a:solidFill>
                  <a:schemeClr val="tx1"/>
                </a:solidFill>
                <a:latin typeface="Segoe UI Semibold" panose="020B0702040204020203" pitchFamily="34" charset="0"/>
                <a:cs typeface="Segoe UI Semibold" panose="020B0702040204020203" pitchFamily="34" charset="0"/>
              </a:rPr>
              <a:t>Rana, </a:t>
            </a:r>
            <a:r>
              <a:rPr lang="en-US" sz="1400" dirty="0" err="1">
                <a:solidFill>
                  <a:schemeClr val="tx1"/>
                </a:solidFill>
                <a:latin typeface="Segoe UI Semibold" panose="020B0702040204020203" pitchFamily="34" charset="0"/>
                <a:cs typeface="Segoe UI Semibold" panose="020B0702040204020203" pitchFamily="34" charset="0"/>
              </a:rPr>
              <a:t>Bufo</a:t>
            </a:r>
            <a:r>
              <a:rPr lang="en-US" sz="1400" dirty="0">
                <a:solidFill>
                  <a:schemeClr val="tx1"/>
                </a:solidFill>
                <a:latin typeface="Segoe UI Semibold" panose="020B0702040204020203" pitchFamily="34" charset="0"/>
                <a:cs typeface="Segoe UI Semibold" panose="020B0702040204020203" pitchFamily="34" charset="0"/>
              </a:rPr>
              <a:t>, </a:t>
            </a:r>
            <a:r>
              <a:rPr lang="en-US" sz="1400" dirty="0" err="1">
                <a:solidFill>
                  <a:schemeClr val="tx1"/>
                </a:solidFill>
                <a:latin typeface="Segoe UI Semibold" panose="020B0702040204020203" pitchFamily="34" charset="0"/>
                <a:cs typeface="Segoe UI Semibold" panose="020B0702040204020203" pitchFamily="34" charset="0"/>
              </a:rPr>
              <a:t>Hyla</a:t>
            </a:r>
            <a:r>
              <a:rPr lang="ar-SA" sz="1400" dirty="0">
                <a:solidFill>
                  <a:schemeClr val="tx1"/>
                </a:solidFill>
                <a:latin typeface="Segoe UI Semibold" panose="020B0702040204020203" pitchFamily="34" charset="0"/>
                <a:cs typeface="Segoe UI Semibold" panose="020B0702040204020203" pitchFamily="34" charset="0"/>
              </a:rPr>
              <a:t> التي تم اختبارها يوجد حوالي  42 نوعاً في العائلات الثلاثة الأخيرة. وكل </a:t>
            </a:r>
            <a:r>
              <a:rPr lang="ar-SA" sz="1400" dirty="0" err="1">
                <a:solidFill>
                  <a:schemeClr val="tx1"/>
                </a:solidFill>
                <a:latin typeface="Segoe UI Semibold" panose="020B0702040204020203" pitchFamily="34" charset="0"/>
                <a:cs typeface="Segoe UI Semibold" panose="020B0702040204020203" pitchFamily="34" charset="0"/>
              </a:rPr>
              <a:t>السلمندرات</a:t>
            </a:r>
            <a:r>
              <a:rPr lang="ar-SA" sz="1400" dirty="0">
                <a:solidFill>
                  <a:schemeClr val="tx1"/>
                </a:solidFill>
                <a:latin typeface="Segoe UI Semibold" panose="020B0702040204020203" pitchFamily="34" charset="0"/>
                <a:cs typeface="Segoe UI Semibold" panose="020B0702040204020203" pitchFamily="34" charset="0"/>
              </a:rPr>
              <a:t> التي تم اختبارها حتى الآن يبدو ان ليس لها طبقة  " </a:t>
            </a:r>
            <a:r>
              <a:rPr lang="en-US" sz="1400" dirty="0">
                <a:solidFill>
                  <a:schemeClr val="tx1"/>
                </a:solidFill>
                <a:latin typeface="Segoe UI Semibold" panose="020B0702040204020203" pitchFamily="34" charset="0"/>
                <a:cs typeface="Segoe UI Semibold" panose="020B0702040204020203" pitchFamily="34" charset="0"/>
              </a:rPr>
              <a:t>G</a:t>
            </a:r>
            <a:r>
              <a:rPr lang="ar-SA" sz="1400" dirty="0">
                <a:solidFill>
                  <a:schemeClr val="tx1"/>
                </a:solidFill>
                <a:latin typeface="Segoe UI Semibold" panose="020B0702040204020203" pitchFamily="34" charset="0"/>
                <a:cs typeface="Segoe UI Semibold" panose="020B0702040204020203" pitchFamily="34" charset="0"/>
              </a:rPr>
              <a:t>".</a:t>
            </a:r>
            <a:endParaRPr lang="en-US" sz="14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endParaRPr lang="ar-SA" sz="1400" dirty="0">
              <a:solidFill>
                <a:schemeClr val="tx1"/>
              </a:solidFill>
              <a:latin typeface="Segoe UI Semibold" panose="020B0702040204020203" pitchFamily="34" charset="0"/>
              <a:cs typeface="Segoe UI Semibold" panose="020B0702040204020203" pitchFamily="34" charset="0"/>
            </a:endParaRPr>
          </a:p>
        </p:txBody>
      </p:sp>
      <p:grpSp>
        <p:nvGrpSpPr>
          <p:cNvPr id="11" name="Group 10"/>
          <p:cNvGrpSpPr/>
          <p:nvPr/>
        </p:nvGrpSpPr>
        <p:grpSpPr>
          <a:xfrm>
            <a:off x="6098214" y="1806950"/>
            <a:ext cx="5087702" cy="669342"/>
            <a:chOff x="0" y="-61561"/>
            <a:chExt cx="9687099" cy="669342"/>
          </a:xfrm>
        </p:grpSpPr>
        <p:sp>
          <p:nvSpPr>
            <p:cNvPr id="12" name="Rounded Rectangle 11"/>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400" b="1" dirty="0">
                  <a:solidFill>
                    <a:schemeClr val="bg1"/>
                  </a:solidFill>
                  <a:latin typeface="Segoe UI Semibold" panose="020B0702040204020203" pitchFamily="34" charset="0"/>
                  <a:cs typeface="Segoe UI Semibold" panose="020B0702040204020203" pitchFamily="34" charset="0"/>
                </a:rPr>
                <a:t>ما المقصود بطبقة </a:t>
              </a:r>
              <a:r>
                <a:rPr lang="en-US" sz="2400" b="1" dirty="0">
                  <a:solidFill>
                    <a:schemeClr val="bg1"/>
                  </a:solidFill>
                  <a:latin typeface="Segoe UI Semibold" panose="020B0702040204020203" pitchFamily="34" charset="0"/>
                  <a:cs typeface="Segoe UI Semibold" panose="020B0702040204020203" pitchFamily="34" charset="0"/>
                </a:rPr>
                <a:t>G layer</a:t>
              </a:r>
              <a:r>
                <a:rPr lang="ar-SA" sz="2400" b="1" dirty="0">
                  <a:solidFill>
                    <a:schemeClr val="bg1"/>
                  </a:solidFill>
                  <a:latin typeface="Segoe UI Semibold" panose="020B0702040204020203" pitchFamily="34" charset="0"/>
                  <a:cs typeface="Segoe UI Semibold" panose="020B0702040204020203" pitchFamily="34" charset="0"/>
                </a:rPr>
                <a:t>؟</a:t>
              </a:r>
            </a:p>
          </p:txBody>
        </p:sp>
      </p:gr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7826"/>
          <a:stretch/>
        </p:blipFill>
        <p:spPr>
          <a:xfrm>
            <a:off x="1094511" y="2646220"/>
            <a:ext cx="4696689" cy="2964872"/>
          </a:xfrm>
          <a:prstGeom prst="rect">
            <a:avLst/>
          </a:prstGeom>
        </p:spPr>
      </p:pic>
      <p:cxnSp>
        <p:nvCxnSpPr>
          <p:cNvPr id="6" name="Straight Connector 5"/>
          <p:cNvCxnSpPr/>
          <p:nvPr/>
        </p:nvCxnSpPr>
        <p:spPr>
          <a:xfrm>
            <a:off x="2050473" y="4641273"/>
            <a:ext cx="2438400" cy="13854"/>
          </a:xfrm>
          <a:prstGeom prst="line">
            <a:avLst/>
          </a:prstGeom>
          <a:ln w="7620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 name="Line Callout 1 8"/>
          <p:cNvSpPr/>
          <p:nvPr/>
        </p:nvSpPr>
        <p:spPr>
          <a:xfrm>
            <a:off x="4946073" y="5417127"/>
            <a:ext cx="900545" cy="374073"/>
          </a:xfrm>
          <a:prstGeom prst="borderCallout1">
            <a:avLst>
              <a:gd name="adj1" fmla="val 18750"/>
              <a:gd name="adj2" fmla="val -8333"/>
              <a:gd name="adj3" fmla="val -197653"/>
              <a:gd name="adj4" fmla="val -8422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Segoe UI Semilight" panose="020B0402040204020203" pitchFamily="34" charset="0"/>
                <a:cs typeface="Segoe UI Semilight" panose="020B0402040204020203" pitchFamily="34" charset="0"/>
              </a:rPr>
              <a:t>G layer</a:t>
            </a:r>
          </a:p>
        </p:txBody>
      </p:sp>
      <p:sp>
        <p:nvSpPr>
          <p:cNvPr id="10" name="Rectangle 9"/>
          <p:cNvSpPr/>
          <p:nvPr/>
        </p:nvSpPr>
        <p:spPr>
          <a:xfrm>
            <a:off x="2121996" y="5571898"/>
            <a:ext cx="2571538" cy="338554"/>
          </a:xfrm>
          <a:prstGeom prst="rect">
            <a:avLst/>
          </a:prstGeom>
        </p:spPr>
        <p:txBody>
          <a:bodyPr wrap="none">
            <a:spAutoFit/>
          </a:bodyPr>
          <a:lstStyle/>
          <a:p>
            <a:r>
              <a:rPr lang="ar-SA" sz="1600" b="1" dirty="0">
                <a:solidFill>
                  <a:schemeClr val="accent1"/>
                </a:solidFill>
                <a:latin typeface="Segoe UI Semibold" panose="020B0702040204020203" pitchFamily="34" charset="0"/>
                <a:cs typeface="Segoe UI Semibold" panose="020B0702040204020203" pitchFamily="34" charset="0"/>
              </a:rPr>
              <a:t>قطاع عرضي في جلد العلجوم</a:t>
            </a:r>
            <a:endParaRPr lang="en-US" sz="1600" b="1" dirty="0">
              <a:solidFill>
                <a:schemeClr val="accent1"/>
              </a:solidFill>
              <a:latin typeface="Segoe UI Semibold" panose="020B0702040204020203" pitchFamily="34" charset="0"/>
              <a:cs typeface="Segoe UI Semibold" panose="020B0702040204020203" pitchFamily="34" charset="0"/>
            </a:endParaRPr>
          </a:p>
        </p:txBody>
      </p:sp>
      <p:sp>
        <p:nvSpPr>
          <p:cNvPr id="14" name="Rectangle 13"/>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5" name="Picture Placeholder 4"/>
          <p:cNvPicPr>
            <a:picLocks noChangeAspect="1"/>
          </p:cNvPicPr>
          <p:nvPr/>
        </p:nvPicPr>
        <p:blipFill>
          <a:blip r:embed="rId3">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6" name="Rounded Rectangle 15"/>
          <p:cNvSpPr/>
          <p:nvPr/>
        </p:nvSpPr>
        <p:spPr>
          <a:xfrm>
            <a:off x="1011381" y="2521527"/>
            <a:ext cx="10196946" cy="369916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710577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light" panose="020B0402040204020203" pitchFamily="34" charset="0"/>
                <a:cs typeface="Segoe UI Semilight" panose="020B0402040204020203" pitchFamily="34" charset="0"/>
              </a:rPr>
              <a:t>التنظيم </a:t>
            </a:r>
            <a:r>
              <a:rPr lang="ar-SA" sz="3200" b="1" dirty="0" err="1">
                <a:solidFill>
                  <a:schemeClr val="accent1"/>
                </a:solidFill>
                <a:latin typeface="Segoe UI Semilight" panose="020B0402040204020203" pitchFamily="34" charset="0"/>
                <a:cs typeface="Segoe UI Semilight" panose="020B0402040204020203" pitchFamily="34" charset="0"/>
              </a:rPr>
              <a:t>الأزموزي</a:t>
            </a:r>
            <a:r>
              <a:rPr lang="ar-SA" sz="3200" b="1" dirty="0">
                <a:solidFill>
                  <a:schemeClr val="accent1"/>
                </a:solidFill>
                <a:latin typeface="Segoe UI Semilight" panose="020B0402040204020203" pitchFamily="34" charset="0"/>
                <a:cs typeface="Segoe UI Semilight" panose="020B0402040204020203" pitchFamily="34" charset="0"/>
              </a:rPr>
              <a:t> للبرمائيات   </a:t>
            </a:r>
            <a:r>
              <a:rPr lang="en-US" sz="3200" b="1" dirty="0">
                <a:solidFill>
                  <a:schemeClr val="accent1"/>
                </a:solidFill>
                <a:latin typeface="Segoe UI Semilight" panose="020B0402040204020203" pitchFamily="34" charset="0"/>
                <a:cs typeface="Segoe UI Semilight" panose="020B0402040204020203" pitchFamily="34" charset="0"/>
              </a:rPr>
              <a:t>Osmoregulation In Amphibians </a:t>
            </a:r>
          </a:p>
        </p:txBody>
      </p:sp>
      <p:grpSp>
        <p:nvGrpSpPr>
          <p:cNvPr id="6" name="Group 5"/>
          <p:cNvGrpSpPr/>
          <p:nvPr/>
        </p:nvGrpSpPr>
        <p:grpSpPr>
          <a:xfrm>
            <a:off x="7352199" y="1764164"/>
            <a:ext cx="3814972" cy="669342"/>
            <a:chOff x="0" y="-61561"/>
            <a:chExt cx="9687099" cy="669342"/>
          </a:xfrm>
        </p:grpSpPr>
        <p:sp>
          <p:nvSpPr>
            <p:cNvPr id="7" name="Rounded Rectangle 6"/>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r" defTabSz="889000" rtl="1">
                <a:lnSpc>
                  <a:spcPct val="90000"/>
                </a:lnSpc>
                <a:spcBef>
                  <a:spcPct val="0"/>
                </a:spcBef>
                <a:spcAft>
                  <a:spcPct val="35000"/>
                </a:spcAft>
              </a:pPr>
              <a:r>
                <a:rPr lang="ar-SA" b="1" dirty="0">
                  <a:solidFill>
                    <a:schemeClr val="bg1"/>
                  </a:solidFill>
                  <a:latin typeface="Segoe UI Semibold" panose="020B0702040204020203" pitchFamily="34" charset="0"/>
                  <a:cs typeface="Segoe UI Semibold" panose="020B0702040204020203" pitchFamily="34" charset="0"/>
                </a:rPr>
                <a:t>ما هي تكيفات الضفادع ضد الجفاف ؟</a:t>
              </a:r>
            </a:p>
          </p:txBody>
        </p:sp>
      </p:grpSp>
      <p:sp>
        <p:nvSpPr>
          <p:cNvPr id="11" name="Rectangle 10"/>
          <p:cNvSpPr/>
          <p:nvPr/>
        </p:nvSpPr>
        <p:spPr>
          <a:xfrm>
            <a:off x="872837" y="2642488"/>
            <a:ext cx="10162718" cy="3779910"/>
          </a:xfrm>
          <a:prstGeom prst="rect">
            <a:avLst/>
          </a:prstGeom>
        </p:spPr>
        <p:txBody>
          <a:bodyPr vert="horz" lIns="0" tIns="45720" rIns="0" bIns="45720" rtlCol="0">
            <a:noAutofit/>
          </a:bodyPr>
          <a:lstStyle/>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تحت ظروف جافة جداً, ان هنالك انواع عدة من </a:t>
            </a:r>
            <a:r>
              <a:rPr lang="ar-SA" sz="1400" dirty="0" err="1">
                <a:latin typeface="Segoe UI Semibold" panose="020B0702040204020203" pitchFamily="34" charset="0"/>
                <a:cs typeface="Segoe UI Semibold" panose="020B0702040204020203" pitchFamily="34" charset="0"/>
              </a:rPr>
              <a:t>اللاذيليات</a:t>
            </a:r>
            <a:r>
              <a:rPr lang="ar-SA" sz="1400" dirty="0">
                <a:latin typeface="Segoe UI Semibold" panose="020B0702040204020203" pitchFamily="34" charset="0"/>
                <a:cs typeface="Segoe UI Semibold" panose="020B0702040204020203" pitchFamily="34" charset="0"/>
              </a:rPr>
              <a:t> قد احدثت نظام خاص ضد الجفاف. هنالك نوعين من الضفادع الأرجنتينية. "</a:t>
            </a:r>
            <a:r>
              <a:rPr lang="en-US" sz="1400" i="1" dirty="0" err="1">
                <a:latin typeface="Segoe UI Semibold" panose="020B0702040204020203" pitchFamily="34" charset="0"/>
                <a:cs typeface="Segoe UI Semibold" panose="020B0702040204020203" pitchFamily="34" charset="0"/>
              </a:rPr>
              <a:t>Ceratophrys</a:t>
            </a:r>
            <a:r>
              <a:rPr lang="en-US" sz="1400" i="1" dirty="0">
                <a:latin typeface="Segoe UI Semibold" panose="020B0702040204020203" pitchFamily="34" charset="0"/>
                <a:cs typeface="Segoe UI Semibold" panose="020B0702040204020203" pitchFamily="34" charset="0"/>
              </a:rPr>
              <a:t> </a:t>
            </a:r>
            <a:r>
              <a:rPr lang="en-US" sz="1400" i="1" dirty="0" err="1">
                <a:latin typeface="Segoe UI Semibold" panose="020B0702040204020203" pitchFamily="34" charset="0"/>
                <a:cs typeface="Segoe UI Semibold" panose="020B0702040204020203" pitchFamily="34" charset="0"/>
              </a:rPr>
              <a:t>ornatus</a:t>
            </a:r>
            <a:r>
              <a:rPr lang="en-US" sz="1400" dirty="0">
                <a:latin typeface="Segoe UI Semibold" panose="020B0702040204020203" pitchFamily="34" charset="0"/>
                <a:cs typeface="Segoe UI Semibold" panose="020B0702040204020203" pitchFamily="34" charset="0"/>
              </a:rPr>
              <a:t>, </a:t>
            </a:r>
            <a:r>
              <a:rPr lang="en-US" sz="1400" i="1" dirty="0" err="1">
                <a:latin typeface="Segoe UI Semibold" panose="020B0702040204020203" pitchFamily="34" charset="0"/>
                <a:cs typeface="Segoe UI Semibold" panose="020B0702040204020203" pitchFamily="34" charset="0"/>
              </a:rPr>
              <a:t>Lepidobatrachus</a:t>
            </a:r>
            <a:r>
              <a:rPr lang="en-US" sz="1400" i="1" dirty="0">
                <a:latin typeface="Segoe UI Semibold" panose="020B0702040204020203" pitchFamily="34" charset="0"/>
                <a:cs typeface="Segoe UI Semibold" panose="020B0702040204020203" pitchFamily="34" charset="0"/>
              </a:rPr>
              <a:t> </a:t>
            </a:r>
            <a:r>
              <a:rPr lang="en-US" sz="1400" i="1" dirty="0" err="1">
                <a:latin typeface="Segoe UI Semibold" panose="020B0702040204020203" pitchFamily="34" charset="0"/>
                <a:cs typeface="Segoe UI Semibold" panose="020B0702040204020203" pitchFamily="34" charset="0"/>
              </a:rPr>
              <a:t>ilanensis</a:t>
            </a:r>
            <a:r>
              <a:rPr lang="ar-SA" sz="1400" dirty="0">
                <a:latin typeface="Segoe UI Semibold" panose="020B0702040204020203" pitchFamily="34" charset="0"/>
                <a:cs typeface="Segoe UI Semibold" panose="020B0702040204020203" pitchFamily="34" charset="0"/>
              </a:rPr>
              <a:t>" وضفادع الاحجار الاسترالية " </a:t>
            </a:r>
            <a:r>
              <a:rPr lang="ar-SA" sz="1400" dirty="0" err="1">
                <a:latin typeface="Segoe UI Semibold" panose="020B0702040204020203" pitchFamily="34" charset="0"/>
                <a:cs typeface="Segoe UI Semibold" panose="020B0702040204020203" pitchFamily="34" charset="0"/>
              </a:rPr>
              <a:t>سايكلورانا</a:t>
            </a:r>
            <a:r>
              <a:rPr lang="ar-SA" sz="1400" dirty="0">
                <a:latin typeface="Segoe UI Semibold" panose="020B0702040204020203" pitchFamily="34" charset="0"/>
                <a:cs typeface="Segoe UI Semibold" panose="020B0702040204020203" pitchFamily="34" charset="0"/>
              </a:rPr>
              <a:t>" تقاوم الجفاف بالتحول الى فترة كمون (بيات شتوي) ويصنع جلدها شرنقة وان الشرنقة تؤدي الى تقليل فقدان الماء الى ما يقارب عشر ما تفقده الحيوانات غير المغطاة. وان النوع الافريقي "</a:t>
            </a:r>
            <a:r>
              <a:rPr lang="en-US" sz="1400" i="1" dirty="0" err="1">
                <a:latin typeface="Segoe UI Semibold" panose="020B0702040204020203" pitchFamily="34" charset="0"/>
                <a:cs typeface="Segoe UI Semibold" panose="020B0702040204020203" pitchFamily="34" charset="0"/>
              </a:rPr>
              <a:t>Chiromantis</a:t>
            </a:r>
            <a:r>
              <a:rPr lang="ar-SA" sz="1400" dirty="0">
                <a:latin typeface="Segoe UI Semibold" panose="020B0702040204020203" pitchFamily="34" charset="0"/>
                <a:cs typeface="Segoe UI Semibold" panose="020B0702040204020203" pitchFamily="34" charset="0"/>
              </a:rPr>
              <a:t>" والارجنتيني نوع "</a:t>
            </a:r>
            <a:r>
              <a:rPr lang="en-US" sz="1400" i="1" dirty="0" err="1">
                <a:latin typeface="Segoe UI Semibold" panose="020B0702040204020203" pitchFamily="34" charset="0"/>
                <a:cs typeface="Segoe UI Semibold" panose="020B0702040204020203" pitchFamily="34" charset="0"/>
              </a:rPr>
              <a:t>Phyllomedusa</a:t>
            </a:r>
            <a:r>
              <a:rPr lang="ar-SA" sz="1400" dirty="0">
                <a:latin typeface="Segoe UI Semibold" panose="020B0702040204020203" pitchFamily="34" charset="0"/>
                <a:cs typeface="Segoe UI Semibold" panose="020B0702040204020203" pitchFamily="34" charset="0"/>
              </a:rPr>
              <a:t>" قد تم الاكتشاف مؤخرا بن هذه الانواع تفرز مركب دهني والذي تنشره في كل انحاء جسمها بواسطة حركات واسعة من المسح بواسطة ارجلها, وان هذه الطبقة الدهنية تكون ذات جدوى كجسم الزواحف في تقليل فقدان الماء بواسطة عملية التبخير.</a:t>
            </a:r>
            <a:endParaRPr lang="en-US" sz="1400" dirty="0">
              <a:latin typeface="Segoe UI Semibold" panose="020B0702040204020203" pitchFamily="34" charset="0"/>
              <a:cs typeface="Segoe UI Semibold" panose="020B0702040204020203" pitchFamily="34" charset="0"/>
            </a:endParaRPr>
          </a:p>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ان الضفادع التي تسكن المناطق الجافة تكون اكثر مقاومة للجفاف مقارنة بالأنواع التي تسكن في البيئات المائية أو الرطبة. وعلاوة على ذلك فان كثير من أنواع المناطق الجافة تبدو أنها تستطيع تخفيض سرعة فقدانها للماء بواسطة التبخير وبالتالي تستطيع زيادة الزمن الذي يمكن أن تقاومه في ظروف الجفاف. وأحد هذه الطرق هو حفظ الماء في المثانة (كيس البول) وتقوم بإعادة امتصاصه متى ما اضطرت لذلك.</a:t>
            </a:r>
            <a:endParaRPr lang="en-US" sz="1400" dirty="0">
              <a:latin typeface="Segoe UI Semibold" panose="020B0702040204020203" pitchFamily="34" charset="0"/>
              <a:cs typeface="Segoe UI Semibold" panose="020B0702040204020203" pitchFamily="34" charset="0"/>
            </a:endParaRPr>
          </a:p>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ان الحيوانات البرمائية تستطيع ان تكسب الماء بامتصاصها بواسطة جسمها وبواسطة الماء المكتسب بطريقة حرة من العمليات الايضية لطعامها وايضا بواسطة الشرب. معظم البرمائيات يمكن أن تتبلل بالماء بطريقة سريعة جدا عندما تجلس أو ترقد على الماء. </a:t>
            </a:r>
            <a:r>
              <a:rPr lang="ar-SA" sz="1400" dirty="0" err="1">
                <a:latin typeface="Segoe UI Semibold" panose="020B0702040204020203" pitchFamily="34" charset="0"/>
                <a:cs typeface="Segoe UI Semibold" panose="020B0702040204020203" pitchFamily="34" charset="0"/>
              </a:rPr>
              <a:t>لاذيليات</a:t>
            </a:r>
            <a:r>
              <a:rPr lang="ar-SA" sz="1400" dirty="0">
                <a:latin typeface="Segoe UI Semibold" panose="020B0702040204020203" pitchFamily="34" charset="0"/>
                <a:cs typeface="Segoe UI Semibold" panose="020B0702040204020203" pitchFamily="34" charset="0"/>
              </a:rPr>
              <a:t> المناطق الحارة تستطيع ان تمتص الماء بطريقة اسرع من مثيلاتها في المناطق ذات الرطوبة النسبية. وهذا التأقلم يمكنها أن تكسب الماء بطريقة سريعة في نهاية الجفاف وتبدأ بعد ذلك عملية التوالد. في كثير من </a:t>
            </a:r>
            <a:r>
              <a:rPr lang="ar-SA" sz="1400" dirty="0" err="1">
                <a:latin typeface="Segoe UI Semibold" panose="020B0702040204020203" pitchFamily="34" charset="0"/>
                <a:cs typeface="Segoe UI Semibold" panose="020B0702040204020203" pitchFamily="34" charset="0"/>
              </a:rPr>
              <a:t>اللاذيبيات</a:t>
            </a:r>
            <a:r>
              <a:rPr lang="ar-SA" sz="1400" dirty="0">
                <a:latin typeface="Segoe UI Semibold" panose="020B0702040204020203" pitchFamily="34" charset="0"/>
                <a:cs typeface="Segoe UI Semibold" panose="020B0702040204020203" pitchFamily="34" charset="0"/>
              </a:rPr>
              <a:t> هنالك اختلافات اقليمية في درجة تحلل الماء في الجلد. الضفدع المبرقع "</a:t>
            </a:r>
            <a:r>
              <a:rPr lang="en-US" sz="1400" i="1" dirty="0" err="1">
                <a:latin typeface="Segoe UI Semibold" panose="020B0702040204020203" pitchFamily="34" charset="0"/>
                <a:cs typeface="Segoe UI Semibold" panose="020B0702040204020203" pitchFamily="34" charset="0"/>
              </a:rPr>
              <a:t>Bufo</a:t>
            </a:r>
            <a:r>
              <a:rPr lang="en-US" sz="1400" i="1" dirty="0">
                <a:latin typeface="Segoe UI Semibold" panose="020B0702040204020203" pitchFamily="34" charset="0"/>
                <a:cs typeface="Segoe UI Semibold" panose="020B0702040204020203" pitchFamily="34" charset="0"/>
              </a:rPr>
              <a:t> punctatus</a:t>
            </a:r>
            <a:r>
              <a:rPr lang="ar-SA" sz="1400" dirty="0">
                <a:latin typeface="Segoe UI Semibold" panose="020B0702040204020203" pitchFamily="34" charset="0"/>
                <a:cs typeface="Segoe UI Semibold" panose="020B0702040204020203" pitchFamily="34" charset="0"/>
              </a:rPr>
              <a:t>" يمتص ما يقارب من 70% من الماء بواسطة "قطعة جلد", ويكون الجسم معرضاً بسهولة الى مصدر مائي صغير مؤقت.</a:t>
            </a:r>
            <a:endParaRPr lang="en-US" sz="1400" dirty="0">
              <a:latin typeface="Segoe UI Semibold" panose="020B0702040204020203" pitchFamily="34" charset="0"/>
              <a:cs typeface="Segoe UI Semibold" panose="020B0702040204020203" pitchFamily="34" charset="0"/>
            </a:endParaRPr>
          </a:p>
        </p:txBody>
      </p:sp>
      <p:sp>
        <p:nvSpPr>
          <p:cNvPr id="8" name="Rectangle 7"/>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9"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2" name="Rounded Rectangle 11"/>
          <p:cNvSpPr/>
          <p:nvPr/>
        </p:nvSpPr>
        <p:spPr>
          <a:xfrm>
            <a:off x="665018" y="2452255"/>
            <a:ext cx="10543309" cy="376843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69876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light" panose="020B0402040204020203" pitchFamily="34" charset="0"/>
                <a:cs typeface="Segoe UI Semilight" panose="020B0402040204020203" pitchFamily="34" charset="0"/>
              </a:rPr>
              <a:t>التنظيم </a:t>
            </a:r>
            <a:r>
              <a:rPr lang="ar-SA" sz="3200" b="1" dirty="0" err="1">
                <a:solidFill>
                  <a:schemeClr val="accent1"/>
                </a:solidFill>
                <a:latin typeface="Segoe UI Semilight" panose="020B0402040204020203" pitchFamily="34" charset="0"/>
                <a:cs typeface="Segoe UI Semilight" panose="020B0402040204020203" pitchFamily="34" charset="0"/>
              </a:rPr>
              <a:t>الأزموزي</a:t>
            </a:r>
            <a:r>
              <a:rPr lang="ar-SA" sz="3200" b="1" dirty="0">
                <a:solidFill>
                  <a:schemeClr val="accent1"/>
                </a:solidFill>
                <a:latin typeface="Segoe UI Semilight" panose="020B0402040204020203" pitchFamily="34" charset="0"/>
                <a:cs typeface="Segoe UI Semilight" panose="020B0402040204020203" pitchFamily="34" charset="0"/>
              </a:rPr>
              <a:t> للبرمائيات   </a:t>
            </a:r>
            <a:r>
              <a:rPr lang="en-US" sz="3200" b="1" dirty="0">
                <a:solidFill>
                  <a:schemeClr val="accent1"/>
                </a:solidFill>
                <a:latin typeface="Segoe UI Semilight" panose="020B0402040204020203" pitchFamily="34" charset="0"/>
                <a:cs typeface="Segoe UI Semilight" panose="020B0402040204020203" pitchFamily="34" charset="0"/>
              </a:rPr>
              <a:t>Osmoregulation In Amphibians </a:t>
            </a:r>
          </a:p>
        </p:txBody>
      </p:sp>
      <p:sp>
        <p:nvSpPr>
          <p:cNvPr id="8" name="Content Placeholder 11"/>
          <p:cNvSpPr>
            <a:spLocks noGrp="1"/>
          </p:cNvSpPr>
          <p:nvPr>
            <p:ph sz="half" idx="2"/>
          </p:nvPr>
        </p:nvSpPr>
        <p:spPr>
          <a:xfrm>
            <a:off x="1274618" y="2371937"/>
            <a:ext cx="9808576" cy="2230626"/>
          </a:xfrm>
        </p:spPr>
        <p:txBody>
          <a:bodyPr>
            <a:noAutofit/>
          </a:bodyPr>
          <a:lstStyle/>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ان الحيوانات البرمائية تستطيع ان تكسب الماء بامتصاصها بواسطة جسمها وبواسطة الماء المكتسب بطريقة حرة من العمليات الايضية لطعامها وايضا بواسطة الشرب. معظم البرمائيات يمكن أن تتبلل بالماء بطريقة سريعة جدا عندما تجلس أو ترقد على الماء. </a:t>
            </a:r>
            <a:r>
              <a:rPr lang="ar-SA" sz="1300" dirty="0" err="1">
                <a:solidFill>
                  <a:schemeClr val="tx1"/>
                </a:solidFill>
                <a:latin typeface="Segoe UI Semibold" panose="020B0702040204020203" pitchFamily="34" charset="0"/>
                <a:cs typeface="Segoe UI Semibold" panose="020B0702040204020203" pitchFamily="34" charset="0"/>
              </a:rPr>
              <a:t>لاذيليات</a:t>
            </a:r>
            <a:r>
              <a:rPr lang="ar-SA" sz="1300" dirty="0">
                <a:solidFill>
                  <a:schemeClr val="tx1"/>
                </a:solidFill>
                <a:latin typeface="Segoe UI Semibold" panose="020B0702040204020203" pitchFamily="34" charset="0"/>
                <a:cs typeface="Segoe UI Semibold" panose="020B0702040204020203" pitchFamily="34" charset="0"/>
              </a:rPr>
              <a:t> المناطق الحارة تستطيع ان تمتص الماء بطريقة اسرع من مثيلاتها في المناطق ذات الرطوبة النسبية. وهذا التأقلم يمكنها أن تكسب الماء بطريقة سريعة في نهاية الجفاف وتبدأ بعد ذلك عملية التوالد. في كثير من </a:t>
            </a:r>
            <a:r>
              <a:rPr lang="ar-SA" sz="1300" dirty="0" err="1">
                <a:solidFill>
                  <a:schemeClr val="tx1"/>
                </a:solidFill>
                <a:latin typeface="Segoe UI Semibold" panose="020B0702040204020203" pitchFamily="34" charset="0"/>
                <a:cs typeface="Segoe UI Semibold" panose="020B0702040204020203" pitchFamily="34" charset="0"/>
              </a:rPr>
              <a:t>اللاذيبيات</a:t>
            </a:r>
            <a:r>
              <a:rPr lang="ar-SA" sz="1300" dirty="0">
                <a:solidFill>
                  <a:schemeClr val="tx1"/>
                </a:solidFill>
                <a:latin typeface="Segoe UI Semibold" panose="020B0702040204020203" pitchFamily="34" charset="0"/>
                <a:cs typeface="Segoe UI Semibold" panose="020B0702040204020203" pitchFamily="34" charset="0"/>
              </a:rPr>
              <a:t> هنالك اختلافات اقليمية في درجة تحلل الماء في الجلد. الضفدع المبرقع "</a:t>
            </a:r>
            <a:r>
              <a:rPr lang="en-US" sz="1300" i="1" dirty="0" err="1">
                <a:solidFill>
                  <a:schemeClr val="tx1"/>
                </a:solidFill>
                <a:latin typeface="Segoe UI Semibold" panose="020B0702040204020203" pitchFamily="34" charset="0"/>
                <a:cs typeface="Segoe UI Semibold" panose="020B0702040204020203" pitchFamily="34" charset="0"/>
              </a:rPr>
              <a:t>Bufo</a:t>
            </a:r>
            <a:r>
              <a:rPr lang="en-US" sz="1300" i="1" dirty="0">
                <a:solidFill>
                  <a:schemeClr val="tx1"/>
                </a:solidFill>
                <a:latin typeface="Segoe UI Semibold" panose="020B0702040204020203" pitchFamily="34" charset="0"/>
                <a:cs typeface="Segoe UI Semibold" panose="020B0702040204020203" pitchFamily="34" charset="0"/>
              </a:rPr>
              <a:t> punctatus</a:t>
            </a:r>
            <a:r>
              <a:rPr lang="ar-SA" sz="1300" dirty="0">
                <a:solidFill>
                  <a:schemeClr val="tx1"/>
                </a:solidFill>
                <a:latin typeface="Segoe UI Semibold" panose="020B0702040204020203" pitchFamily="34" charset="0"/>
                <a:cs typeface="Segoe UI Semibold" panose="020B0702040204020203" pitchFamily="34" charset="0"/>
              </a:rPr>
              <a:t>" يمتص ما يقارب من 70% من الماء بواسطة "قطعة جلد", ويكون الجسم معرضاً بسهولة الى مصدر مائي صغير مؤقت.</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بعض الضفادع مثل نوع " </a:t>
            </a:r>
            <a:r>
              <a:rPr lang="en-US" sz="1300" i="1" dirty="0" err="1">
                <a:solidFill>
                  <a:schemeClr val="tx1"/>
                </a:solidFill>
                <a:latin typeface="Segoe UI Semibold" panose="020B0702040204020203" pitchFamily="34" charset="0"/>
                <a:cs typeface="Segoe UI Semibold" panose="020B0702040204020203" pitchFamily="34" charset="0"/>
              </a:rPr>
              <a:t>Scaphiopus</a:t>
            </a:r>
            <a:r>
              <a:rPr lang="ar-SA" sz="1300" dirty="0">
                <a:solidFill>
                  <a:schemeClr val="tx1"/>
                </a:solidFill>
                <a:latin typeface="Segoe UI Semibold" panose="020B0702040204020203" pitchFamily="34" charset="0"/>
                <a:cs typeface="Segoe UI Semibold" panose="020B0702040204020203" pitchFamily="34" charset="0"/>
              </a:rPr>
              <a:t>" تستطيع ان تسحب الماء مباشرة من التربة الرطبة. كلما كبرت ذرات التربة في الحجم كلما كان سهلا بالنسبة للضفدعة ان تقوم بامتصاص الماء. وعندما تجف التربة للحد الذي لا يمكن معه امتصاص الماء منها فتستطيع الضفدعة أن تضبط توازنها </a:t>
            </a:r>
            <a:r>
              <a:rPr lang="ar-SA" sz="1300" dirty="0" err="1">
                <a:solidFill>
                  <a:schemeClr val="tx1"/>
                </a:solidFill>
                <a:latin typeface="Segoe UI Semibold" panose="020B0702040204020203" pitchFamily="34" charset="0"/>
                <a:cs typeface="Segoe UI Semibold" panose="020B0702040204020203" pitchFamily="34" charset="0"/>
              </a:rPr>
              <a:t>الازموزي</a:t>
            </a:r>
            <a:r>
              <a:rPr lang="ar-SA" sz="1300" dirty="0">
                <a:solidFill>
                  <a:schemeClr val="tx1"/>
                </a:solidFill>
                <a:latin typeface="Segoe UI Semibold" panose="020B0702040204020203" pitchFamily="34" charset="0"/>
                <a:cs typeface="Segoe UI Semibold" panose="020B0702040204020203" pitchFamily="34" charset="0"/>
              </a:rPr>
              <a:t> كأنها تعيش في الماء المالح.</a:t>
            </a:r>
            <a:endParaRPr lang="en-US" sz="1300" dirty="0">
              <a:solidFill>
                <a:schemeClr val="tx1"/>
              </a:solidFill>
              <a:latin typeface="Segoe UI Semibold" panose="020B0702040204020203" pitchFamily="34" charset="0"/>
              <a:cs typeface="Segoe UI Semibold" panose="020B0702040204020203" pitchFamily="34" charset="0"/>
            </a:endParaRPr>
          </a:p>
          <a:p>
            <a:pPr algn="justLow" rtl="1"/>
            <a:endParaRPr lang="en-US" sz="1300" dirty="0">
              <a:solidFill>
                <a:schemeClr val="tx1"/>
              </a:solidFill>
              <a:latin typeface="Segoe UI Semibold" panose="020B0702040204020203" pitchFamily="34" charset="0"/>
              <a:cs typeface="Segoe UI Semibold" panose="020B0702040204020203" pitchFamily="34" charset="0"/>
            </a:endParaRPr>
          </a:p>
        </p:txBody>
      </p:sp>
      <p:grpSp>
        <p:nvGrpSpPr>
          <p:cNvPr id="6" name="Group 5"/>
          <p:cNvGrpSpPr/>
          <p:nvPr/>
        </p:nvGrpSpPr>
        <p:grpSpPr>
          <a:xfrm>
            <a:off x="6249214" y="1737270"/>
            <a:ext cx="4904509" cy="669342"/>
            <a:chOff x="0" y="-61561"/>
            <a:chExt cx="9687099" cy="669342"/>
          </a:xfrm>
        </p:grpSpPr>
        <p:sp>
          <p:nvSpPr>
            <p:cNvPr id="7" name="Rounded Rectangle 6"/>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solidFill>
                    <a:schemeClr val="bg1"/>
                  </a:solidFill>
                  <a:latin typeface="Segoe UI Semibold" panose="020B0702040204020203" pitchFamily="34" charset="0"/>
                  <a:cs typeface="Segoe UI Semibold" panose="020B0702040204020203" pitchFamily="34" charset="0"/>
                </a:rPr>
                <a:t>كيف تحصل البرمائيات على الماء ؟</a:t>
              </a:r>
            </a:p>
          </p:txBody>
        </p:sp>
      </p:grpSp>
      <p:sp>
        <p:nvSpPr>
          <p:cNvPr id="3" name="Rectangle 2"/>
          <p:cNvSpPr/>
          <p:nvPr/>
        </p:nvSpPr>
        <p:spPr>
          <a:xfrm>
            <a:off x="678873" y="4934056"/>
            <a:ext cx="10372571" cy="2893100"/>
          </a:xfrm>
          <a:prstGeom prst="rect">
            <a:avLst/>
          </a:prstGeom>
        </p:spPr>
        <p:txBody>
          <a:bodyPr vert="horz" lIns="0" tIns="45720" rIns="0" bIns="45720" rtlCol="0">
            <a:noAutofit/>
          </a:bodyPr>
          <a:lstStyle/>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300" dirty="0">
                <a:latin typeface="Segoe UI Semibold" panose="020B0702040204020203" pitchFamily="34" charset="0"/>
                <a:cs typeface="Segoe UI Semibold" panose="020B0702040204020203" pitchFamily="34" charset="0"/>
              </a:rPr>
              <a:t>في مجمل القول فان البرمائيات لا تعيش في الماء شبه المالح او الماء المالح جدا, ولكن هنالك نوع من الضفادع "</a:t>
            </a:r>
            <a:r>
              <a:rPr lang="en-US" sz="1300" i="1" dirty="0">
                <a:latin typeface="Segoe UI Semibold" panose="020B0702040204020203" pitchFamily="34" charset="0"/>
                <a:cs typeface="Segoe UI Semibold" panose="020B0702040204020203" pitchFamily="34" charset="0"/>
              </a:rPr>
              <a:t>Rana </a:t>
            </a:r>
            <a:r>
              <a:rPr lang="en-US" sz="1300" i="1" dirty="0" err="1">
                <a:latin typeface="Segoe UI Semibold" panose="020B0702040204020203" pitchFamily="34" charset="0"/>
                <a:cs typeface="Segoe UI Semibold" panose="020B0702040204020203" pitchFamily="34" charset="0"/>
              </a:rPr>
              <a:t>cancrivora</a:t>
            </a:r>
            <a:r>
              <a:rPr lang="ar-SA" sz="1300" dirty="0">
                <a:latin typeface="Segoe UI Semibold" panose="020B0702040204020203" pitchFamily="34" charset="0"/>
                <a:cs typeface="Segoe UI Semibold" panose="020B0702040204020203" pitchFamily="34" charset="0"/>
              </a:rPr>
              <a:t>" تسكن بطريقة اعتيادية الماء شبه المالح وبعضها يمكن أن تتعرض للماء المالح في المحيطات. الضفدع "</a:t>
            </a:r>
            <a:r>
              <a:rPr lang="en-US" sz="1300" i="1" dirty="0">
                <a:latin typeface="Segoe UI Semibold" panose="020B0702040204020203" pitchFamily="34" charset="0"/>
                <a:cs typeface="Segoe UI Semibold" panose="020B0702040204020203" pitchFamily="34" charset="0"/>
              </a:rPr>
              <a:t>Rana </a:t>
            </a:r>
            <a:r>
              <a:rPr lang="en-US" sz="1300" i="1" dirty="0" err="1">
                <a:latin typeface="Segoe UI Semibold" panose="020B0702040204020203" pitchFamily="34" charset="0"/>
                <a:cs typeface="Segoe UI Semibold" panose="020B0702040204020203" pitchFamily="34" charset="0"/>
              </a:rPr>
              <a:t>cancrivora</a:t>
            </a:r>
            <a:r>
              <a:rPr lang="ar-SA" sz="1300" dirty="0">
                <a:latin typeface="Segoe UI Semibold" panose="020B0702040204020203" pitchFamily="34" charset="0"/>
                <a:cs typeface="Segoe UI Semibold" panose="020B0702040204020203" pitchFamily="34" charset="0"/>
              </a:rPr>
              <a:t>" تستطيع ان تحافظ على توازنها </a:t>
            </a:r>
            <a:r>
              <a:rPr lang="ar-SA" sz="1300" dirty="0" err="1">
                <a:latin typeface="Segoe UI Semibold" panose="020B0702040204020203" pitchFamily="34" charset="0"/>
                <a:cs typeface="Segoe UI Semibold" panose="020B0702040204020203" pitchFamily="34" charset="0"/>
              </a:rPr>
              <a:t>الازموزي</a:t>
            </a:r>
            <a:r>
              <a:rPr lang="ar-SA" sz="1300" dirty="0">
                <a:latin typeface="Segoe UI Semibold" panose="020B0702040204020203" pitchFamily="34" charset="0"/>
                <a:cs typeface="Segoe UI Semibold" panose="020B0702040204020203" pitchFamily="34" charset="0"/>
              </a:rPr>
              <a:t> مع البيئة بنفس الطريقة التي تتم عند الاسماك </a:t>
            </a:r>
            <a:r>
              <a:rPr lang="ar-SA" sz="1300" dirty="0" err="1">
                <a:latin typeface="Segoe UI Semibold" panose="020B0702040204020203" pitchFamily="34" charset="0"/>
                <a:cs typeface="Segoe UI Semibold" panose="020B0702040204020203" pitchFamily="34" charset="0"/>
              </a:rPr>
              <a:t>صفيحية</a:t>
            </a:r>
            <a:r>
              <a:rPr lang="ar-SA" sz="1300" dirty="0">
                <a:latin typeface="Segoe UI Semibold" panose="020B0702040204020203" pitchFamily="34" charset="0"/>
                <a:cs typeface="Segoe UI Semibold" panose="020B0702040204020203" pitchFamily="34" charset="0"/>
              </a:rPr>
              <a:t> الخيشوم. بمعنى ان الحيوان يحتفظ بكمية كافية من اليوريا في سوائل الجسم والانسجة حتى يستطيع ان يصل بها الى التوازن </a:t>
            </a:r>
            <a:r>
              <a:rPr lang="ar-SA" sz="1300" dirty="0" err="1">
                <a:latin typeface="Segoe UI Semibold" panose="020B0702040204020203" pitchFamily="34" charset="0"/>
                <a:cs typeface="Segoe UI Semibold" panose="020B0702040204020203" pitchFamily="34" charset="0"/>
              </a:rPr>
              <a:t>الازموزي</a:t>
            </a:r>
            <a:r>
              <a:rPr lang="ar-SA" sz="1300" dirty="0">
                <a:latin typeface="Segoe UI Semibold" panose="020B0702040204020203" pitchFamily="34" charset="0"/>
                <a:cs typeface="Segoe UI Semibold" panose="020B0702040204020203" pitchFamily="34" charset="0"/>
              </a:rPr>
              <a:t> مع الماء المالح الذي يعيش فيه. انه من المسلم به جدا أن انواع عدة مثل </a:t>
            </a:r>
            <a:r>
              <a:rPr lang="ar-SA" sz="1300" dirty="0" err="1">
                <a:latin typeface="Segoe UI Semibold" panose="020B0702040204020203" pitchFamily="34" charset="0"/>
                <a:cs typeface="Segoe UI Semibold" panose="020B0702040204020203" pitchFamily="34" charset="0"/>
              </a:rPr>
              <a:t>البوفو</a:t>
            </a:r>
            <a:r>
              <a:rPr lang="ar-SA" sz="1300" dirty="0">
                <a:latin typeface="Segoe UI Semibold" panose="020B0702040204020203" pitchFamily="34" charset="0"/>
                <a:cs typeface="Segoe UI Semibold" panose="020B0702040204020203" pitchFamily="34" charset="0"/>
              </a:rPr>
              <a:t> (مثلاً </a:t>
            </a:r>
            <a:r>
              <a:rPr lang="en-US" sz="1300" i="1" dirty="0">
                <a:latin typeface="Segoe UI Semibold" panose="020B0702040204020203" pitchFamily="34" charset="0"/>
                <a:cs typeface="Segoe UI Semibold" panose="020B0702040204020203" pitchFamily="34" charset="0"/>
              </a:rPr>
              <a:t>B. </a:t>
            </a:r>
            <a:r>
              <a:rPr lang="en-US" sz="1300" i="1" dirty="0" err="1">
                <a:latin typeface="Segoe UI Semibold" panose="020B0702040204020203" pitchFamily="34" charset="0"/>
                <a:cs typeface="Segoe UI Semibold" panose="020B0702040204020203" pitchFamily="34" charset="0"/>
              </a:rPr>
              <a:t>calamita</a:t>
            </a:r>
            <a:r>
              <a:rPr lang="en-US" sz="1300" i="1" dirty="0">
                <a:latin typeface="Segoe UI Semibold" panose="020B0702040204020203" pitchFamily="34" charset="0"/>
                <a:cs typeface="Segoe UI Semibold" panose="020B0702040204020203" pitchFamily="34" charset="0"/>
              </a:rPr>
              <a:t>, B. </a:t>
            </a:r>
            <a:r>
              <a:rPr lang="en-US" sz="1300" i="1" dirty="0" err="1">
                <a:latin typeface="Segoe UI Semibold" panose="020B0702040204020203" pitchFamily="34" charset="0"/>
                <a:cs typeface="Segoe UI Semibold" panose="020B0702040204020203" pitchFamily="34" charset="0"/>
              </a:rPr>
              <a:t>viridus</a:t>
            </a:r>
            <a:r>
              <a:rPr lang="en-US" sz="1300" i="1" dirty="0">
                <a:latin typeface="Segoe UI Semibold" panose="020B0702040204020203" pitchFamily="34" charset="0"/>
                <a:cs typeface="Segoe UI Semibold" panose="020B0702040204020203" pitchFamily="34" charset="0"/>
              </a:rPr>
              <a:t>, </a:t>
            </a:r>
            <a:r>
              <a:rPr lang="en-US" sz="1300" i="1" dirty="0" err="1">
                <a:latin typeface="Segoe UI Semibold" panose="020B0702040204020203" pitchFamily="34" charset="0"/>
                <a:cs typeface="Segoe UI Semibold" panose="020B0702040204020203" pitchFamily="34" charset="0"/>
              </a:rPr>
              <a:t>Bufo</a:t>
            </a:r>
            <a:r>
              <a:rPr lang="en-US" sz="1300" i="1" dirty="0">
                <a:latin typeface="Segoe UI Semibold" panose="020B0702040204020203" pitchFamily="34" charset="0"/>
                <a:cs typeface="Segoe UI Semibold" panose="020B0702040204020203" pitchFamily="34" charset="0"/>
              </a:rPr>
              <a:t> </a:t>
            </a:r>
            <a:r>
              <a:rPr lang="en-US" sz="1300" i="1" dirty="0" err="1">
                <a:latin typeface="Segoe UI Semibold" panose="020B0702040204020203" pitchFamily="34" charset="0"/>
                <a:cs typeface="Segoe UI Semibold" panose="020B0702040204020203" pitchFamily="34" charset="0"/>
              </a:rPr>
              <a:t>bufo</a:t>
            </a:r>
            <a:r>
              <a:rPr lang="ar-SA" sz="1300" dirty="0">
                <a:latin typeface="Segoe UI Semibold" panose="020B0702040204020203" pitchFamily="34" charset="0"/>
                <a:cs typeface="Segoe UI Semibold" panose="020B0702040204020203" pitchFamily="34" charset="0"/>
              </a:rPr>
              <a:t>) تستطيع ان تعيش لعدة شهور في الماء ذات الاملاح العالية الملوحة مقارنه بالماء العذب. أما النوع " </a:t>
            </a:r>
            <a:r>
              <a:rPr lang="en-US" sz="1300" i="1" dirty="0">
                <a:latin typeface="Segoe UI Semibold" panose="020B0702040204020203" pitchFamily="34" charset="0"/>
                <a:cs typeface="Segoe UI Semibold" panose="020B0702040204020203" pitchFamily="34" charset="0"/>
              </a:rPr>
              <a:t>B. </a:t>
            </a:r>
            <a:r>
              <a:rPr lang="en-US" sz="1300" i="1" dirty="0" err="1">
                <a:latin typeface="Segoe UI Semibold" panose="020B0702040204020203" pitchFamily="34" charset="0"/>
                <a:cs typeface="Segoe UI Semibold" panose="020B0702040204020203" pitchFamily="34" charset="0"/>
              </a:rPr>
              <a:t>viridus</a:t>
            </a:r>
            <a:r>
              <a:rPr lang="ar-SA" sz="1300" dirty="0">
                <a:latin typeface="Segoe UI Semibold" panose="020B0702040204020203" pitchFamily="34" charset="0"/>
                <a:cs typeface="Segoe UI Semibold" panose="020B0702040204020203" pitchFamily="34" charset="0"/>
              </a:rPr>
              <a:t>" لها المقدرة على ضبط التوازن </a:t>
            </a:r>
            <a:r>
              <a:rPr lang="ar-SA" sz="1300" dirty="0" err="1">
                <a:latin typeface="Segoe UI Semibold" panose="020B0702040204020203" pitchFamily="34" charset="0"/>
                <a:cs typeface="Segoe UI Semibold" panose="020B0702040204020203" pitchFamily="34" charset="0"/>
              </a:rPr>
              <a:t>الازموزي</a:t>
            </a:r>
            <a:r>
              <a:rPr lang="ar-SA" sz="1300" dirty="0">
                <a:latin typeface="Segoe UI Semibold" panose="020B0702040204020203" pitchFamily="34" charset="0"/>
                <a:cs typeface="Segoe UI Semibold" panose="020B0702040204020203" pitchFamily="34" charset="0"/>
              </a:rPr>
              <a:t> الى ما يقرب 75% عن ماء البحر. ومقدرة هذه الأنواع تعزي الى الزيادة المؤقتة لليوريا, الايونات غير العضوية وتعزى بحد قليل الى الاحماض الامينية في البلازما.</a:t>
            </a:r>
            <a:endParaRPr lang="en-US" sz="1300" dirty="0">
              <a:latin typeface="Segoe UI Semibold" panose="020B0702040204020203" pitchFamily="34" charset="0"/>
              <a:cs typeface="Segoe UI Semibold" panose="020B0702040204020203" pitchFamily="34" charset="0"/>
            </a:endParaRPr>
          </a:p>
        </p:txBody>
      </p:sp>
      <p:grpSp>
        <p:nvGrpSpPr>
          <p:cNvPr id="11" name="Group 10"/>
          <p:cNvGrpSpPr/>
          <p:nvPr/>
        </p:nvGrpSpPr>
        <p:grpSpPr>
          <a:xfrm>
            <a:off x="6213355" y="4309732"/>
            <a:ext cx="4904509" cy="669342"/>
            <a:chOff x="0" y="-61561"/>
            <a:chExt cx="9687099" cy="669342"/>
          </a:xfrm>
        </p:grpSpPr>
        <p:sp>
          <p:nvSpPr>
            <p:cNvPr id="12" name="Rounded Rectangle 11"/>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solidFill>
                    <a:schemeClr val="bg1"/>
                  </a:solidFill>
                  <a:latin typeface="Segoe UI Semibold" panose="020B0702040204020203" pitchFamily="34" charset="0"/>
                  <a:cs typeface="Segoe UI Semibold" panose="020B0702040204020203" pitchFamily="34" charset="0"/>
                </a:rPr>
                <a:t>هل تستطيع البرمائيات العيش في الماء المالح؟</a:t>
              </a:r>
            </a:p>
          </p:txBody>
        </p:sp>
      </p:grpSp>
      <p:sp>
        <p:nvSpPr>
          <p:cNvPr id="14" name="Rectangle 13"/>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5"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6" name="Rounded Rectangle 15"/>
          <p:cNvSpPr/>
          <p:nvPr/>
        </p:nvSpPr>
        <p:spPr>
          <a:xfrm>
            <a:off x="554180" y="4946073"/>
            <a:ext cx="10654147" cy="127461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ounded Rectangle 16"/>
          <p:cNvSpPr/>
          <p:nvPr/>
        </p:nvSpPr>
        <p:spPr>
          <a:xfrm>
            <a:off x="568036" y="2355273"/>
            <a:ext cx="10654147" cy="191192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0790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مقدمة                                                     </a:t>
            </a:r>
            <a:r>
              <a:rPr lang="en-US" sz="3600" b="1" dirty="0">
                <a:solidFill>
                  <a:schemeClr val="accent1"/>
                </a:solidFill>
                <a:latin typeface="Segoe UI Semilight" panose="020B0402040204020203" pitchFamily="34" charset="0"/>
                <a:cs typeface="Segoe UI Semilight" panose="020B0402040204020203" pitchFamily="34" charset="0"/>
              </a:rPr>
              <a:t>Introduction</a:t>
            </a:r>
          </a:p>
        </p:txBody>
      </p:sp>
      <p:sp>
        <p:nvSpPr>
          <p:cNvPr id="12" name="Content Placeholder 11"/>
          <p:cNvSpPr>
            <a:spLocks noGrp="1"/>
          </p:cNvSpPr>
          <p:nvPr>
            <p:ph sz="half" idx="2"/>
          </p:nvPr>
        </p:nvSpPr>
        <p:spPr>
          <a:xfrm>
            <a:off x="6437542" y="2616298"/>
            <a:ext cx="5324968" cy="3590535"/>
          </a:xfrm>
        </p:spPr>
        <p:txBody>
          <a:bodyPr>
            <a:normAutofit/>
          </a:bodyPr>
          <a:lstStyle/>
          <a:p>
            <a:pPr algn="justLow" rtl="1">
              <a:lnSpc>
                <a:spcPct val="15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يتحتم على البرمائيات المحافظة على درجة معينة من الاستقرار (الاتزان) داخل بيئاتها الداخلية مثل الحيوانات الأخرى . ولابد لها من المحافظة على السوائل الخلوية لتكون في توازن </a:t>
            </a:r>
            <a:r>
              <a:rPr lang="ar-SA" sz="1400" dirty="0" err="1">
                <a:solidFill>
                  <a:schemeClr val="tx1"/>
                </a:solidFill>
                <a:latin typeface="Segoe UI Semibold" panose="020B0702040204020203" pitchFamily="34" charset="0"/>
                <a:cs typeface="Segoe UI Semibold" panose="020B0702040204020203" pitchFamily="34" charset="0"/>
              </a:rPr>
              <a:t>أوزموزي</a:t>
            </a:r>
            <a:r>
              <a:rPr lang="ar-SA" sz="1400" dirty="0">
                <a:solidFill>
                  <a:schemeClr val="tx1"/>
                </a:solidFill>
                <a:latin typeface="Segoe UI Semibold" panose="020B0702040204020203" pitchFamily="34" charset="0"/>
                <a:cs typeface="Segoe UI Semibold" panose="020B0702040204020203" pitchFamily="34" charset="0"/>
              </a:rPr>
              <a:t> مع الخلية مثل مستوى الـ </a:t>
            </a:r>
            <a:r>
              <a:rPr lang="en-US" sz="1400" dirty="0">
                <a:solidFill>
                  <a:schemeClr val="tx1"/>
                </a:solidFill>
                <a:latin typeface="Segoe UI Semibold" panose="020B0702040204020203" pitchFamily="34" charset="0"/>
                <a:cs typeface="Segoe UI Semibold" panose="020B0702040204020203" pitchFamily="34" charset="0"/>
              </a:rPr>
              <a:t>(PH)</a:t>
            </a:r>
            <a:r>
              <a:rPr lang="ar-SA" sz="1400" dirty="0">
                <a:solidFill>
                  <a:schemeClr val="tx1"/>
                </a:solidFill>
                <a:latin typeface="Segoe UI Semibold" panose="020B0702040204020203" pitchFamily="34" charset="0"/>
                <a:cs typeface="Segoe UI Semibold" panose="020B0702040204020203" pitchFamily="34" charset="0"/>
              </a:rPr>
              <a:t> الذي لابد من المحافظة عليه في حدود ضيقة, وأيضاً درجة حرارة الجسم خصوصاً في فترات النشاط والحركة بحيث لا تكون عالية جداً أو منخفضة جداً وذلك لتتمكن من تنشيط الانزيمات المختلفة وجعلها تعمل بصورة جيدة . فالمحافظة على توازن البيئة الداخلية يسمى </a:t>
            </a:r>
            <a:r>
              <a:rPr lang="en-US" sz="1400" dirty="0">
                <a:solidFill>
                  <a:schemeClr val="tx1"/>
                </a:solidFill>
                <a:latin typeface="Segoe UI Semibold" panose="020B0702040204020203" pitchFamily="34" charset="0"/>
                <a:cs typeface="Segoe UI Semibold" panose="020B0702040204020203" pitchFamily="34" charset="0"/>
              </a:rPr>
              <a:t> Homeostasis </a:t>
            </a:r>
            <a:r>
              <a:rPr lang="ar-SA" sz="1400" dirty="0">
                <a:solidFill>
                  <a:schemeClr val="tx1"/>
                </a:solidFill>
                <a:latin typeface="Segoe UI Semibold" panose="020B0702040204020203" pitchFamily="34" charset="0"/>
                <a:cs typeface="Segoe UI Semibold" panose="020B0702040204020203" pitchFamily="34" charset="0"/>
              </a:rPr>
              <a:t> أو لحد كبير التأقلم . وتتم المحافظة عليه من خلال التنظيم الهرموني للبيئة الداخلية ومن خلال التنظيم الفسيولوجي والسلوكي لتبادل مواد الطاقة مع البيئة الخارجية. </a:t>
            </a:r>
            <a:endParaRPr lang="en-US" sz="1400" dirty="0">
              <a:solidFill>
                <a:schemeClr val="tx1"/>
              </a:solidFill>
              <a:latin typeface="Segoe UI Semibold" panose="020B0702040204020203" pitchFamily="34" charset="0"/>
              <a:cs typeface="Segoe UI Semibold" panose="020B0702040204020203" pitchFamily="34" charset="0"/>
            </a:endParaRPr>
          </a:p>
        </p:txBody>
      </p:sp>
      <p:sp>
        <p:nvSpPr>
          <p:cNvPr id="7" name="Content Placeholder 11"/>
          <p:cNvSpPr>
            <a:spLocks noGrp="1"/>
          </p:cNvSpPr>
          <p:nvPr>
            <p:ph sz="half" idx="2"/>
          </p:nvPr>
        </p:nvSpPr>
        <p:spPr>
          <a:xfrm>
            <a:off x="337554" y="2576940"/>
            <a:ext cx="5439787" cy="3477492"/>
          </a:xfrm>
        </p:spPr>
        <p:txBody>
          <a:bodyPr>
            <a:noAutofit/>
          </a:bodyPr>
          <a:lstStyle/>
          <a:p>
            <a:pPr algn="justLow" rtl="1">
              <a:lnSpc>
                <a:spcPct val="15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يتم افراز الحرارة في جسم أي حيوان ما كناتج ثانوي للنشاط </a:t>
            </a:r>
            <a:r>
              <a:rPr lang="ar-SA" sz="1400" dirty="0" err="1">
                <a:solidFill>
                  <a:schemeClr val="tx1"/>
                </a:solidFill>
                <a:latin typeface="Segoe UI Semibold" panose="020B0702040204020203" pitchFamily="34" charset="0"/>
                <a:cs typeface="Segoe UI Semibold" panose="020B0702040204020203" pitchFamily="34" charset="0"/>
              </a:rPr>
              <a:t>الأيضي</a:t>
            </a:r>
            <a:r>
              <a:rPr lang="ar-SA" sz="1400" dirty="0">
                <a:solidFill>
                  <a:schemeClr val="tx1"/>
                </a:solidFill>
                <a:latin typeface="Segoe UI Semibold" panose="020B0702040204020203" pitchFamily="34" charset="0"/>
                <a:cs typeface="Segoe UI Semibold" panose="020B0702040204020203" pitchFamily="34" charset="0"/>
              </a:rPr>
              <a:t>. تعتبر الاجهزة التنفسية والدموية للبرمائيات والزواحف أقل كفاءه من تلك الموجودة في الطيور والثدييات في تأمين كميات كافية من الأكسجين من أجل عملية الأيض. وبالتالي فإن البرمائيات والزواحف لها درجة أيض ضعيفة ولا تستطيع انتاج الحرارة المطلوبة للمحافظة على درجة حرارة اجسامها عالية بالقدر الذي يمكنها من اداء الأنشطة البيولوجية بطريقة أمثل, وعليه لابد لها ان تمتص كميات اضافية من الحرارة من مصدر خارجي: اشعة الشمس والوسط المحيط بها (التربة-الهواء-الماء) أو السطح الذي تجلس عله وتستطيع الزواحف والبرمائيات ذات النشاط الليلي ان تجذب حرارة الشمس التي تمتصها من مكونات التربة خلال اليوم. وباختصار فان الزواحف والبرمائيات تعتمد على الحرارة الخارجية: أي أن مصدر حرارتها يكون خارجيا </a:t>
            </a:r>
            <a:r>
              <a:rPr lang="en-US" sz="1400" dirty="0">
                <a:solidFill>
                  <a:schemeClr val="tx1"/>
                </a:solidFill>
                <a:latin typeface="Segoe UI Semibold" panose="020B0702040204020203" pitchFamily="34" charset="0"/>
                <a:cs typeface="Segoe UI Semibold" panose="020B0702040204020203" pitchFamily="34" charset="0"/>
              </a:rPr>
              <a:t>.Ectothermic</a:t>
            </a:r>
          </a:p>
        </p:txBody>
      </p:sp>
      <p:grpSp>
        <p:nvGrpSpPr>
          <p:cNvPr id="14" name="Group 13"/>
          <p:cNvGrpSpPr/>
          <p:nvPr/>
        </p:nvGrpSpPr>
        <p:grpSpPr>
          <a:xfrm>
            <a:off x="138546" y="1792690"/>
            <a:ext cx="5983941" cy="669342"/>
            <a:chOff x="0" y="-61561"/>
            <a:chExt cx="9687099" cy="669342"/>
          </a:xfrm>
        </p:grpSpPr>
        <p:sp>
          <p:nvSpPr>
            <p:cNvPr id="15" name="Rounded Rectangle 14"/>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1600" b="1" dirty="0">
                  <a:solidFill>
                    <a:schemeClr val="bg1"/>
                  </a:solidFill>
                  <a:latin typeface="Segoe UI Semibold" panose="020B0702040204020203" pitchFamily="34" charset="0"/>
                  <a:cs typeface="Segoe UI Semibold" panose="020B0702040204020203" pitchFamily="34" charset="0"/>
                </a:rPr>
                <a:t>لماذا يكون للبرمائيات والزواحف معدل أيض أقل من الطيور والثدييات ؟</a:t>
              </a:r>
            </a:p>
          </p:txBody>
        </p:sp>
      </p:grpSp>
      <p:grpSp>
        <p:nvGrpSpPr>
          <p:cNvPr id="17" name="Group 16"/>
          <p:cNvGrpSpPr/>
          <p:nvPr/>
        </p:nvGrpSpPr>
        <p:grpSpPr>
          <a:xfrm>
            <a:off x="6248400" y="1792690"/>
            <a:ext cx="5762268" cy="669342"/>
            <a:chOff x="0" y="-61561"/>
            <a:chExt cx="9687098" cy="669342"/>
          </a:xfrm>
        </p:grpSpPr>
        <p:sp>
          <p:nvSpPr>
            <p:cNvPr id="18" name="Rounded Rectangle 17"/>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4"/>
            <p:cNvSpPr txBox="1"/>
            <p:nvPr/>
          </p:nvSpPr>
          <p:spPr>
            <a:xfrm>
              <a:off x="49373"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1600" b="1" dirty="0">
                  <a:solidFill>
                    <a:schemeClr val="bg1"/>
                  </a:solidFill>
                  <a:latin typeface="Segoe UI Semibold" panose="020B0702040204020203" pitchFamily="34" charset="0"/>
                  <a:cs typeface="Segoe UI Semibold" panose="020B0702040204020203" pitchFamily="34" charset="0"/>
                </a:rPr>
                <a:t>ما الذي ينظم الاتزان الداخلي في البرمائيات ؟</a:t>
              </a:r>
            </a:p>
          </p:txBody>
        </p:sp>
      </p:grpSp>
      <p:sp>
        <p:nvSpPr>
          <p:cNvPr id="13" name="Rectangle 12"/>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20"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1" name="Rounded Rectangle 20"/>
          <p:cNvSpPr/>
          <p:nvPr/>
        </p:nvSpPr>
        <p:spPr>
          <a:xfrm>
            <a:off x="110837" y="2507678"/>
            <a:ext cx="5874328" cy="37268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3" name="Rounded Rectangle 22"/>
          <p:cNvSpPr/>
          <p:nvPr/>
        </p:nvSpPr>
        <p:spPr>
          <a:xfrm>
            <a:off x="6165274" y="2521534"/>
            <a:ext cx="5874328" cy="37268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67964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light" panose="020B0402040204020203" pitchFamily="34" charset="0"/>
                <a:cs typeface="Segoe UI Semilight" panose="020B0402040204020203" pitchFamily="34" charset="0"/>
              </a:rPr>
              <a:t>ميكانيكية التحكم في درجة الحرارة </a:t>
            </a:r>
            <a:r>
              <a:rPr lang="en-US" sz="3200" b="1" dirty="0">
                <a:solidFill>
                  <a:schemeClr val="accent1"/>
                </a:solidFill>
                <a:latin typeface="Segoe UI Semilight" panose="020B0402040204020203" pitchFamily="34" charset="0"/>
                <a:cs typeface="Segoe UI Semilight" panose="020B0402040204020203" pitchFamily="34" charset="0"/>
              </a:rPr>
              <a:t>Mechanisms Temp. Control </a:t>
            </a:r>
          </a:p>
        </p:txBody>
      </p:sp>
      <p:grpSp>
        <p:nvGrpSpPr>
          <p:cNvPr id="11" name="Group 10"/>
          <p:cNvGrpSpPr/>
          <p:nvPr/>
        </p:nvGrpSpPr>
        <p:grpSpPr>
          <a:xfrm>
            <a:off x="9076550" y="1610412"/>
            <a:ext cx="2978728" cy="5053263"/>
            <a:chOff x="114452" y="-25389"/>
            <a:chExt cx="9687098" cy="588532"/>
          </a:xfrm>
        </p:grpSpPr>
        <p:sp>
          <p:nvSpPr>
            <p:cNvPr id="13" name="Rounded Rectangle 12"/>
            <p:cNvSpPr/>
            <p:nvPr/>
          </p:nvSpPr>
          <p:spPr>
            <a:xfrm>
              <a:off x="114452" y="4714"/>
              <a:ext cx="9687098" cy="505692"/>
            </a:xfrm>
            <a:prstGeom prst="roundRect">
              <a:avLst/>
            </a:prstGeom>
          </p:spPr>
          <p:style>
            <a:lnRef idx="2">
              <a:schemeClr val="accent2">
                <a:shade val="50000"/>
              </a:schemeClr>
            </a:lnRef>
            <a:fillRef idx="1">
              <a:schemeClr val="accent2"/>
            </a:fillRef>
            <a:effectRef idx="0">
              <a:schemeClr val="accent2"/>
            </a:effectRef>
            <a:fontRef idx="minor">
              <a:schemeClr val="lt1"/>
            </a:fontRef>
          </p:style>
        </p:sp>
        <p:sp>
          <p:nvSpPr>
            <p:cNvPr id="14" name="Rounded Rectangle 4"/>
            <p:cNvSpPr txBox="1"/>
            <p:nvPr/>
          </p:nvSpPr>
          <p:spPr>
            <a:xfrm>
              <a:off x="243693" y="-25389"/>
              <a:ext cx="9533518" cy="58853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spcFirstLastPara="0" vert="horz" wrap="square" lIns="76200" tIns="76200" rIns="76200" bIns="76200" numCol="1" spcCol="1270" anchor="ctr" anchorCtr="0">
              <a:noAutofit/>
            </a:bodyPr>
            <a:lstStyle/>
            <a:p>
              <a:pPr lvl="0" algn="justLow" defTabSz="889000" rtl="1">
                <a:spcBef>
                  <a:spcPct val="0"/>
                </a:spcBef>
                <a:spcAft>
                  <a:spcPct val="35000"/>
                </a:spcAft>
              </a:pPr>
              <a:r>
                <a:rPr lang="ar-SA" b="1" dirty="0">
                  <a:solidFill>
                    <a:schemeClr val="bg1"/>
                  </a:solidFill>
                  <a:latin typeface="Segoe UI Semibold" panose="020B0702040204020203" pitchFamily="34" charset="0"/>
                  <a:cs typeface="Segoe UI Semibold" panose="020B0702040204020203" pitchFamily="34" charset="0"/>
                </a:rPr>
                <a:t>ما المقصود بعملية التنظيم الحراري </a:t>
              </a:r>
              <a:r>
                <a:rPr lang="en-US" b="1" dirty="0">
                  <a:solidFill>
                    <a:schemeClr val="bg1"/>
                  </a:solidFill>
                  <a:latin typeface="Segoe UI Semibold" panose="020B0702040204020203" pitchFamily="34" charset="0"/>
                  <a:cs typeface="Segoe UI Semibold" panose="020B0702040204020203" pitchFamily="34" charset="0"/>
                </a:rPr>
                <a:t>Thermoregulation ؟</a:t>
              </a:r>
              <a:endParaRPr lang="en-US" sz="1200" b="1" dirty="0">
                <a:solidFill>
                  <a:schemeClr val="bg1"/>
                </a:solidFill>
                <a:latin typeface="Segoe UI Semibold" panose="020B0702040204020203" pitchFamily="34" charset="0"/>
                <a:cs typeface="Segoe UI Semibold" panose="020B0702040204020203" pitchFamily="34" charset="0"/>
              </a:endParaRPr>
            </a:p>
            <a:p>
              <a:pPr marL="285750" lvl="0" indent="-285750" algn="justLow" defTabSz="889000" rtl="1">
                <a:spcBef>
                  <a:spcPct val="0"/>
                </a:spcBef>
                <a:spcAft>
                  <a:spcPct val="35000"/>
                </a:spcAft>
                <a:buClr>
                  <a:schemeClr val="bg1"/>
                </a:buClr>
                <a:buFont typeface="Wingdings" panose="05000000000000000000" pitchFamily="2" charset="2"/>
                <a:buChar char="q"/>
              </a:pPr>
              <a:r>
                <a:rPr lang="ar-SA" sz="1400" dirty="0">
                  <a:solidFill>
                    <a:schemeClr val="bg1"/>
                  </a:solidFill>
                  <a:latin typeface="Segoe UI Semibold" panose="020B0702040204020203" pitchFamily="34" charset="0"/>
                  <a:cs typeface="Segoe UI Semibold" panose="020B0702040204020203" pitchFamily="34" charset="0"/>
                </a:rPr>
                <a:t>إن كون البرمائيات والزواحف تأخذ الحرارة من مصدر خارجي لا يعني ان درجة حرارة أجسامها تماثل درجة حرارة المحيط الخارجي تماماً. هنالك الكثير من الحيوانات تبدئ تحكماً واضحاً بدرجة حرارة أجسامها أعلى من درجة المحيط الخارجي .</a:t>
              </a:r>
            </a:p>
            <a:p>
              <a:pPr marL="285750" lvl="0" indent="-285750" algn="r" defTabSz="889000" rtl="1">
                <a:spcBef>
                  <a:spcPct val="0"/>
                </a:spcBef>
                <a:spcAft>
                  <a:spcPct val="35000"/>
                </a:spcAft>
                <a:buClr>
                  <a:schemeClr val="bg1"/>
                </a:buClr>
                <a:buFont typeface="Wingdings" panose="05000000000000000000" pitchFamily="2" charset="2"/>
                <a:buChar char="q"/>
              </a:pPr>
              <a:r>
                <a:rPr lang="ar-SA" sz="1400" dirty="0">
                  <a:solidFill>
                    <a:schemeClr val="bg1"/>
                  </a:solidFill>
                  <a:latin typeface="Segoe UI Semibold" panose="020B0702040204020203" pitchFamily="34" charset="0"/>
                  <a:cs typeface="Segoe UI Semibold" panose="020B0702040204020203" pitchFamily="34" charset="0"/>
                </a:rPr>
                <a:t>هذا التحكم بدرجة الحرارة يسمى التنظيم الحراري</a:t>
              </a:r>
              <a:r>
                <a:rPr lang="en-US" sz="1400" dirty="0">
                  <a:solidFill>
                    <a:schemeClr val="bg1"/>
                  </a:solidFill>
                  <a:latin typeface="Segoe UI Semibold" panose="020B0702040204020203" pitchFamily="34" charset="0"/>
                  <a:cs typeface="Segoe UI Semibold" panose="020B0702040204020203" pitchFamily="34" charset="0"/>
                </a:rPr>
                <a:t>Thermoregulation </a:t>
              </a:r>
              <a:r>
                <a:rPr lang="ar-SA" sz="1400" dirty="0">
                  <a:solidFill>
                    <a:schemeClr val="bg1"/>
                  </a:solidFill>
                  <a:latin typeface="Segoe UI Semibold" panose="020B0702040204020203" pitchFamily="34" charset="0"/>
                  <a:cs typeface="Segoe UI Semibold" panose="020B0702040204020203" pitchFamily="34" charset="0"/>
                </a:rPr>
                <a:t> يتحقق بواسطة ميكانيكية سلوكية </a:t>
              </a:r>
              <a:r>
                <a:rPr lang="en-US" sz="1400" dirty="0">
                  <a:solidFill>
                    <a:schemeClr val="bg1"/>
                  </a:solidFill>
                  <a:latin typeface="Segoe UI Semibold" panose="020B0702040204020203" pitchFamily="34" charset="0"/>
                  <a:cs typeface="Segoe UI Semibold" panose="020B0702040204020203" pitchFamily="34" charset="0"/>
                </a:rPr>
                <a:t>Behavioral </a:t>
              </a:r>
              <a:r>
                <a:rPr lang="ar-SA" sz="1400" dirty="0">
                  <a:solidFill>
                    <a:schemeClr val="bg1"/>
                  </a:solidFill>
                  <a:latin typeface="Segoe UI Semibold" panose="020B0702040204020203" pitchFamily="34" charset="0"/>
                  <a:cs typeface="Segoe UI Semibold" panose="020B0702040204020203" pitchFamily="34" charset="0"/>
                </a:rPr>
                <a:t> وأخرى فسيولوجية ويطلق على العملية بالتنظيم الحراري السلوكي</a:t>
              </a:r>
              <a:r>
                <a:rPr lang="en-US" sz="1400" dirty="0">
                  <a:solidFill>
                    <a:schemeClr val="bg1"/>
                  </a:solidFill>
                  <a:latin typeface="Segoe UI Semibold" panose="020B0702040204020203" pitchFamily="34" charset="0"/>
                  <a:cs typeface="Segoe UI Semibold" panose="020B0702040204020203" pitchFamily="34" charset="0"/>
                </a:rPr>
                <a:t>:</a:t>
              </a:r>
              <a:endParaRPr lang="ar-SA" sz="1400" dirty="0">
                <a:solidFill>
                  <a:schemeClr val="bg1"/>
                </a:solidFill>
                <a:latin typeface="Segoe UI Semibold" panose="020B0702040204020203" pitchFamily="34" charset="0"/>
                <a:cs typeface="Segoe UI Semibold" panose="020B0702040204020203" pitchFamily="34" charset="0"/>
              </a:endParaRPr>
            </a:p>
            <a:p>
              <a:pPr marL="285750" lvl="0" indent="-285750" algn="r" defTabSz="889000" rtl="1">
                <a:spcBef>
                  <a:spcPct val="0"/>
                </a:spcBef>
                <a:spcAft>
                  <a:spcPct val="35000"/>
                </a:spcAft>
                <a:buClr>
                  <a:schemeClr val="bg1"/>
                </a:buClr>
                <a:buFont typeface="Wingdings" panose="05000000000000000000" pitchFamily="2" charset="2"/>
                <a:buChar char="q"/>
              </a:pPr>
              <a:r>
                <a:rPr lang="en-US" sz="1400" b="1" dirty="0">
                  <a:solidFill>
                    <a:schemeClr val="bg1"/>
                  </a:solidFill>
                  <a:latin typeface="Segoe UI Semibold" panose="020B0702040204020203" pitchFamily="34" charset="0"/>
                  <a:cs typeface="Segoe UI Semibold" panose="020B0702040204020203" pitchFamily="34" charset="0"/>
                </a:rPr>
                <a:t>Behavioral Thermoregulation</a:t>
              </a:r>
              <a:endParaRPr lang="ar-SA" sz="1400" b="1" dirty="0">
                <a:solidFill>
                  <a:schemeClr val="bg1"/>
                </a:solidFill>
                <a:latin typeface="Segoe UI Semibold" panose="020B0702040204020203" pitchFamily="34" charset="0"/>
                <a:cs typeface="Segoe UI Semibold" panose="020B0702040204020203" pitchFamily="34" charset="0"/>
              </a:endParaRPr>
            </a:p>
            <a:p>
              <a:pPr marL="285750" lvl="0" indent="-285750" algn="r" defTabSz="889000" rtl="1">
                <a:lnSpc>
                  <a:spcPct val="90000"/>
                </a:lnSpc>
                <a:spcBef>
                  <a:spcPct val="0"/>
                </a:spcBef>
                <a:spcAft>
                  <a:spcPct val="35000"/>
                </a:spcAft>
                <a:buClr>
                  <a:schemeClr val="accent1"/>
                </a:buClr>
                <a:buFont typeface="Wingdings" panose="05000000000000000000" pitchFamily="2" charset="2"/>
                <a:buChar char="q"/>
              </a:pPr>
              <a:endParaRPr lang="en-US" sz="1100" dirty="0">
                <a:solidFill>
                  <a:schemeClr val="bg1"/>
                </a:solidFill>
                <a:latin typeface="Segoe UI Semibold" panose="020B0702040204020203" pitchFamily="34" charset="0"/>
                <a:cs typeface="Segoe UI Semibold" panose="020B0702040204020203" pitchFamily="34" charset="0"/>
              </a:endParaRPr>
            </a:p>
          </p:txBody>
        </p:sp>
      </p:grpSp>
      <p:graphicFrame>
        <p:nvGraphicFramePr>
          <p:cNvPr id="18" name="Diagram 17"/>
          <p:cNvGraphicFramePr/>
          <p:nvPr>
            <p:extLst>
              <p:ext uri="{D42A27DB-BD31-4B8C-83A1-F6EECF244321}">
                <p14:modId xmlns:p14="http://schemas.microsoft.com/office/powerpoint/2010/main" val="1067681211"/>
              </p:ext>
            </p:extLst>
          </p:nvPr>
        </p:nvGraphicFramePr>
        <p:xfrm>
          <a:off x="110836" y="2522859"/>
          <a:ext cx="8880763" cy="36974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331494" y="2010551"/>
            <a:ext cx="5904180" cy="369332"/>
          </a:xfrm>
          <a:prstGeom prst="rect">
            <a:avLst/>
          </a:prstGeom>
        </p:spPr>
        <p:txBody>
          <a:bodyPr wrap="none">
            <a:spAutoFit/>
          </a:bodyPr>
          <a:lstStyle/>
          <a:p>
            <a:r>
              <a:rPr lang="ar-SA" b="1" dirty="0">
                <a:solidFill>
                  <a:schemeClr val="accent1"/>
                </a:solidFill>
                <a:latin typeface="Segoe UI Semibold" panose="020B0702040204020203" pitchFamily="34" charset="0"/>
                <a:cs typeface="Segoe UI Semibold" panose="020B0702040204020203" pitchFamily="34" charset="0"/>
              </a:rPr>
              <a:t>ما هي الطرق التي يتحكم بها الحيوان بعملية التنظيم الحراري ؟</a:t>
            </a:r>
          </a:p>
        </p:txBody>
      </p:sp>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0"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Tree>
    <p:extLst>
      <p:ext uri="{BB962C8B-B14F-4D97-AF65-F5344CB8AC3E}">
        <p14:creationId xmlns:p14="http://schemas.microsoft.com/office/powerpoint/2010/main" val="117247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light" panose="020B0402040204020203" pitchFamily="34" charset="0"/>
                <a:cs typeface="Segoe UI Semilight" panose="020B0402040204020203" pitchFamily="34" charset="0"/>
              </a:rPr>
              <a:t>ميكانيكية التحكم في درجة الحرارة </a:t>
            </a:r>
            <a:r>
              <a:rPr lang="en-US" sz="3200" b="1" dirty="0">
                <a:solidFill>
                  <a:schemeClr val="accent1"/>
                </a:solidFill>
                <a:latin typeface="Segoe UI Semilight" panose="020B0402040204020203" pitchFamily="34" charset="0"/>
                <a:cs typeface="Segoe UI Semilight" panose="020B0402040204020203" pitchFamily="34" charset="0"/>
              </a:rPr>
              <a:t>Mechanisms Temp. Control </a:t>
            </a:r>
          </a:p>
        </p:txBody>
      </p:sp>
      <p:sp>
        <p:nvSpPr>
          <p:cNvPr id="7" name="Content Placeholder 11"/>
          <p:cNvSpPr>
            <a:spLocks noGrp="1"/>
          </p:cNvSpPr>
          <p:nvPr>
            <p:ph sz="half" idx="2"/>
          </p:nvPr>
        </p:nvSpPr>
        <p:spPr>
          <a:xfrm>
            <a:off x="3976254" y="2521526"/>
            <a:ext cx="7010398" cy="3933600"/>
          </a:xfrm>
        </p:spPr>
        <p:txBody>
          <a:bodyPr>
            <a:noAutofit/>
          </a:bodyPr>
          <a:lstStyle/>
          <a:p>
            <a:pPr algn="justLow" rtl="1">
              <a:lnSpc>
                <a:spcPct val="15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وبالرغم من المقدرة على تنظيم درجة حرارة اجسامها فليست كل الزواحف والبرمائيات تستطيع ذلك. اذا كانت تكلفة التنظيم الحراري عالية جداً فيما يختص بالطاقة والزمن فيكون للحيوان حرية الاختيار حيث تستطيع جعل درجة حرارة جسمه  تتغير مع تغير درجة حرارة البيئة المحيطة به. ويعتبر الحيوان في هذه الحالة (ذو حرارة تتغير مع تغير درجة حرارة البيئة). معظم الزواحف والبرمائيات التي تعيش في الماء تعتبر ذات تغير حراري مع حرارة بيئتها. لأن الماء عبارة عن حوض من الحرارة الذي يمكن ان يبرد حرارة جسم الحيوان بسرعة. وبما أن الزواحف والبرمائيات التي تعيش في الماء نادراً ما تكون لها عوازل محكمة للماء فإنها تفقد طاقة أكثر من التي يمكن أن تكسبها بالمحافظة على درجة حرارة جسمها مرتفعة. الزواحف والبرمائيات التي تعيش في الماء أيضاً تتفادى عملية تنظيم الحرارة. أما الحيوانات التي تعيش في الغابات والبيئات الأخرى التي يغلب عليها الظل أيضاً تبذل جهود عالية وذلك بالبحث ومتابعة ضوء الشمس بين الأشجار  وهذه الجهود تجعلها تصرف طاقة اكبر من التي يمكن ان تمتصها أو تكسبها, وعليه فليس من مصلحتها أن تنظم درجة حرارتها.</a:t>
            </a:r>
            <a:endParaRPr lang="en-US" sz="1400" dirty="0">
              <a:solidFill>
                <a:schemeClr val="tx1"/>
              </a:solidFill>
              <a:latin typeface="Segoe UI Semibold" panose="020B0702040204020203" pitchFamily="34" charset="0"/>
              <a:cs typeface="Segoe UI Semibold" panose="020B0702040204020203" pitchFamily="34" charset="0"/>
            </a:endParaRPr>
          </a:p>
        </p:txBody>
      </p:sp>
      <p:grpSp>
        <p:nvGrpSpPr>
          <p:cNvPr id="10" name="Group 9"/>
          <p:cNvGrpSpPr/>
          <p:nvPr/>
        </p:nvGrpSpPr>
        <p:grpSpPr>
          <a:xfrm>
            <a:off x="1179096" y="1751126"/>
            <a:ext cx="9986446" cy="669342"/>
            <a:chOff x="0" y="-61561"/>
            <a:chExt cx="9687099" cy="669342"/>
          </a:xfrm>
        </p:grpSpPr>
        <p:sp>
          <p:nvSpPr>
            <p:cNvPr id="11" name="Rounded Rectangle 10"/>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solidFill>
                    <a:schemeClr val="bg1"/>
                  </a:solidFill>
                  <a:latin typeface="Segoe UI Semibold" panose="020B0702040204020203" pitchFamily="34" charset="0"/>
                  <a:cs typeface="Segoe UI Semibold" panose="020B0702040204020203" pitchFamily="34" charset="0"/>
                </a:rPr>
                <a:t>ربما تكون الوسائل السابقة مكلفة للحيوان لإبقاء التوازن ولذا لابد ان يكون هناك مخرج من هذا :</a:t>
              </a:r>
            </a:p>
          </p:txBody>
        </p:sp>
      </p:grpSp>
      <p:graphicFrame>
        <p:nvGraphicFramePr>
          <p:cNvPr id="4" name="Diagram 3"/>
          <p:cNvGraphicFramePr/>
          <p:nvPr>
            <p:extLst>
              <p:ext uri="{D42A27DB-BD31-4B8C-83A1-F6EECF244321}">
                <p14:modId xmlns:p14="http://schemas.microsoft.com/office/powerpoint/2010/main" val="670877981"/>
              </p:ext>
            </p:extLst>
          </p:nvPr>
        </p:nvGraphicFramePr>
        <p:xfrm>
          <a:off x="600242" y="2406316"/>
          <a:ext cx="3598779" cy="38763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2"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4" name="Rounded Rectangle 13"/>
          <p:cNvSpPr/>
          <p:nvPr/>
        </p:nvSpPr>
        <p:spPr>
          <a:xfrm>
            <a:off x="3713018" y="2382983"/>
            <a:ext cx="7509165" cy="385156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875406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2800" b="1" dirty="0">
                <a:solidFill>
                  <a:schemeClr val="accent1"/>
                </a:solidFill>
                <a:latin typeface="Segoe UI Semilight" panose="020B0402040204020203" pitchFamily="34" charset="0"/>
                <a:cs typeface="Segoe UI Semilight" panose="020B0402040204020203" pitchFamily="34" charset="0"/>
              </a:rPr>
              <a:t>درجة الحرارة الحرجة والمثلى </a:t>
            </a:r>
            <a:r>
              <a:rPr lang="en-US" sz="2800" b="1" dirty="0">
                <a:solidFill>
                  <a:schemeClr val="accent1"/>
                </a:solidFill>
                <a:latin typeface="Segoe UI Semilight" panose="020B0402040204020203" pitchFamily="34" charset="0"/>
                <a:cs typeface="Segoe UI Semilight" panose="020B0402040204020203" pitchFamily="34" charset="0"/>
              </a:rPr>
              <a:t>)</a:t>
            </a:r>
            <a:r>
              <a:rPr lang="ar-SA" sz="2800" b="1" dirty="0">
                <a:solidFill>
                  <a:schemeClr val="accent1"/>
                </a:solidFill>
                <a:latin typeface="Segoe UI Semilight" panose="020B0402040204020203" pitchFamily="34" charset="0"/>
                <a:cs typeface="Segoe UI Semilight" panose="020B0402040204020203" pitchFamily="34" charset="0"/>
              </a:rPr>
              <a:t>المفضلة)  </a:t>
            </a:r>
            <a:r>
              <a:rPr lang="en-US" sz="2800" b="1" dirty="0">
                <a:solidFill>
                  <a:schemeClr val="accent1"/>
                </a:solidFill>
                <a:latin typeface="Segoe UI Semilight" panose="020B0402040204020203" pitchFamily="34" charset="0"/>
                <a:cs typeface="Segoe UI Semilight" panose="020B0402040204020203" pitchFamily="34" charset="0"/>
              </a:rPr>
              <a:t>  </a:t>
            </a:r>
            <a:r>
              <a:rPr lang="en-US" sz="2600" b="1" dirty="0">
                <a:solidFill>
                  <a:schemeClr val="accent1"/>
                </a:solidFill>
                <a:latin typeface="Segoe UI Semilight" panose="020B0402040204020203" pitchFamily="34" charset="0"/>
                <a:cs typeface="Segoe UI Semilight" panose="020B0402040204020203" pitchFamily="34" charset="0"/>
              </a:rPr>
              <a:t>Critical &amp; Optimum Temperature</a:t>
            </a:r>
          </a:p>
        </p:txBody>
      </p:sp>
      <p:grpSp>
        <p:nvGrpSpPr>
          <p:cNvPr id="14" name="Group 13"/>
          <p:cNvGrpSpPr/>
          <p:nvPr/>
        </p:nvGrpSpPr>
        <p:grpSpPr>
          <a:xfrm>
            <a:off x="9130145" y="1293904"/>
            <a:ext cx="2867890" cy="5979712"/>
            <a:chOff x="0" y="-71347"/>
            <a:chExt cx="9687099" cy="703750"/>
          </a:xfrm>
        </p:grpSpPr>
        <p:sp>
          <p:nvSpPr>
            <p:cNvPr id="15" name="Rounded Rectangle 14"/>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Rounded Rectangle 4"/>
            <p:cNvSpPr txBox="1"/>
            <p:nvPr/>
          </p:nvSpPr>
          <p:spPr>
            <a:xfrm>
              <a:off x="49373" y="-71347"/>
              <a:ext cx="9637726" cy="7037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justLow" defTabSz="889000" rtl="1">
                <a:lnSpc>
                  <a:spcPct val="90000"/>
                </a:lnSpc>
                <a:spcBef>
                  <a:spcPct val="0"/>
                </a:spcBef>
                <a:spcAft>
                  <a:spcPct val="35000"/>
                </a:spcAft>
              </a:pPr>
              <a:r>
                <a:rPr lang="ar-SA" sz="1400" b="1" dirty="0">
                  <a:solidFill>
                    <a:schemeClr val="bg1"/>
                  </a:solidFill>
                  <a:latin typeface="Segoe UI Semibold" panose="020B0702040204020203" pitchFamily="34" charset="0"/>
                  <a:cs typeface="Segoe UI Semibold" panose="020B0702040204020203" pitchFamily="34" charset="0"/>
                </a:rPr>
                <a:t>ما المقصود بالدرجة الحرجة, والدرجة المثلى؟</a:t>
              </a:r>
            </a:p>
            <a:p>
              <a:pPr marL="171450" indent="-171450" algn="justLow" defTabSz="889000" rtl="1">
                <a:lnSpc>
                  <a:spcPct val="90000"/>
                </a:lnSpc>
                <a:spcBef>
                  <a:spcPct val="0"/>
                </a:spcBef>
                <a:spcAft>
                  <a:spcPct val="35000"/>
                </a:spcAft>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أي حيوان ذو مصدر خارجي للحرارة لديه مدى معين لتحمل الحرارة والذي من خلاله يمكن أن تمارس عملياتها الحيوية والفسيولوجية الأخرى بصورة طبيعية وفي درجات حرارة جسم فوق نقطه معينة درجة الحرارة الحرجة العليا </a:t>
              </a:r>
              <a:r>
                <a:rPr lang="en-US" sz="1400" dirty="0">
                  <a:latin typeface="Segoe UI Semibold" panose="020B0702040204020203" pitchFamily="34" charset="0"/>
                  <a:cs typeface="Segoe UI Semibold" panose="020B0702040204020203" pitchFamily="34" charset="0"/>
                </a:rPr>
                <a:t> CT Max </a:t>
              </a:r>
              <a:r>
                <a:rPr lang="ar-SA" sz="1400" dirty="0">
                  <a:latin typeface="Segoe UI Semibold" panose="020B0702040204020203" pitchFamily="34" charset="0"/>
                  <a:cs typeface="Segoe UI Semibold" panose="020B0702040204020203" pitchFamily="34" charset="0"/>
                </a:rPr>
                <a:t>أو تحت نقطة معينة درجة الحرارة الدنيا </a:t>
              </a:r>
              <a:r>
                <a:rPr lang="en-US" sz="1400" dirty="0">
                  <a:latin typeface="Segoe UI Semibold" panose="020B0702040204020203" pitchFamily="34" charset="0"/>
                  <a:cs typeface="Segoe UI Semibold" panose="020B0702040204020203" pitchFamily="34" charset="0"/>
                </a:rPr>
                <a:t>CT Min </a:t>
              </a:r>
              <a:r>
                <a:rPr lang="ar-SA" sz="1400" dirty="0">
                  <a:latin typeface="Segoe UI Semibold" panose="020B0702040204020203" pitchFamily="34" charset="0"/>
                  <a:cs typeface="Segoe UI Semibold" panose="020B0702040204020203" pitchFamily="34" charset="0"/>
                </a:rPr>
                <a:t> ويكون الحيوان عاجزاً وغير قادر على الحركات المنظمة. وتعتبر هذه في مجال علم الاحياء البيئية نقاط قاتلة, لأنها بالرغم من ذلك فان الحرارة نفسها ربما لا تكون قاتلة ولكنها تجعل الحيوان غير قادر على القيام بالأنشطة الضرورية التي تمكنه الاستمرار في الحياة .</a:t>
              </a:r>
              <a:endParaRPr lang="en-US" sz="1400" dirty="0">
                <a:latin typeface="Segoe UI Semibold" panose="020B0702040204020203" pitchFamily="34" charset="0"/>
                <a:cs typeface="Segoe UI Semibold" panose="020B0702040204020203" pitchFamily="34" charset="0"/>
              </a:endParaRPr>
            </a:p>
            <a:p>
              <a:pPr lvl="0" algn="justLow" defTabSz="889000" rtl="1">
                <a:lnSpc>
                  <a:spcPct val="90000"/>
                </a:lnSpc>
                <a:spcBef>
                  <a:spcPct val="0"/>
                </a:spcBef>
                <a:spcAft>
                  <a:spcPct val="35000"/>
                </a:spcAft>
              </a:pPr>
              <a:endParaRPr lang="ar-SA" sz="1400" b="1" dirty="0">
                <a:solidFill>
                  <a:schemeClr val="bg1"/>
                </a:solidFill>
                <a:latin typeface="Segoe UI Semilight" panose="020B0402040204020203" pitchFamily="34" charset="0"/>
                <a:cs typeface="Segoe UI Semilight" panose="020B0402040204020203" pitchFamily="34" charset="0"/>
              </a:endParaRPr>
            </a:p>
          </p:txBody>
        </p:sp>
      </p:grpSp>
      <p:sp>
        <p:nvSpPr>
          <p:cNvPr id="10" name="Content Placeholder 11"/>
          <p:cNvSpPr>
            <a:spLocks noGrp="1"/>
          </p:cNvSpPr>
          <p:nvPr>
            <p:ph sz="half" idx="4294967295"/>
          </p:nvPr>
        </p:nvSpPr>
        <p:spPr>
          <a:xfrm>
            <a:off x="3990109" y="2645485"/>
            <a:ext cx="4819558" cy="3935417"/>
          </a:xfrm>
        </p:spPr>
        <p:txBody>
          <a:bodyPr>
            <a:noAutofit/>
          </a:bodyPr>
          <a:lstStyle/>
          <a:p>
            <a:pPr marL="342900" indent="-342900" algn="justLow" rtl="1">
              <a:lnSpc>
                <a:spcPct val="100000"/>
              </a:lnSpc>
              <a:spcBef>
                <a:spcPts val="600"/>
              </a:spcBef>
              <a:spcAft>
                <a:spcPts val="0"/>
              </a:spcAft>
              <a:buFont typeface="+mj-lt"/>
              <a:buAutoNum type="arabicPeriod"/>
            </a:pPr>
            <a:r>
              <a:rPr lang="ar-SA" sz="1400" dirty="0">
                <a:solidFill>
                  <a:schemeClr val="tx1"/>
                </a:solidFill>
                <a:latin typeface="Segoe UI Semibold" panose="020B0702040204020203" pitchFamily="34" charset="0"/>
                <a:cs typeface="Segoe UI Semibold" panose="020B0702040204020203" pitchFamily="34" charset="0"/>
              </a:rPr>
              <a:t>التغير في درجة الحرارة خلال السنة – التأقلم- ويسمى </a:t>
            </a:r>
            <a:r>
              <a:rPr lang="en-US" sz="1400" dirty="0">
                <a:solidFill>
                  <a:schemeClr val="tx1"/>
                </a:solidFill>
                <a:latin typeface="Segoe UI Semibold" panose="020B0702040204020203" pitchFamily="34" charset="0"/>
                <a:cs typeface="Segoe UI Semibold" panose="020B0702040204020203" pitchFamily="34" charset="0"/>
              </a:rPr>
              <a:t>acclimatization</a:t>
            </a:r>
            <a:r>
              <a:rPr lang="ar-SA" sz="1400" dirty="0">
                <a:solidFill>
                  <a:schemeClr val="tx1"/>
                </a:solidFill>
                <a:latin typeface="Segoe UI Semibold" panose="020B0702040204020203" pitchFamily="34" charset="0"/>
                <a:cs typeface="Segoe UI Semibold" panose="020B0702040204020203" pitchFamily="34" charset="0"/>
              </a:rPr>
              <a:t> فعند ارتفاع الحرارة في الصيف ترتفع درجة حرارة الحيوان الحرجة العليا والدنيا وعندما يبرد الطقس تنخفض هذه الدرجات.</a:t>
            </a:r>
            <a:endParaRPr lang="en-US" sz="1400" dirty="0">
              <a:solidFill>
                <a:schemeClr val="tx1"/>
              </a:solidFill>
              <a:latin typeface="Segoe UI Semibold" panose="020B0702040204020203" pitchFamily="34" charset="0"/>
              <a:cs typeface="Segoe UI Semibold" panose="020B0702040204020203" pitchFamily="34" charset="0"/>
            </a:endParaRPr>
          </a:p>
          <a:p>
            <a:pPr marL="342900" indent="-342900" algn="justLow" rtl="1">
              <a:lnSpc>
                <a:spcPct val="100000"/>
              </a:lnSpc>
              <a:spcBef>
                <a:spcPts val="600"/>
              </a:spcBef>
              <a:spcAft>
                <a:spcPts val="0"/>
              </a:spcAft>
              <a:buFont typeface="+mj-lt"/>
              <a:buAutoNum type="arabicPeriod"/>
            </a:pPr>
            <a:r>
              <a:rPr lang="ar-SA" sz="1400" dirty="0">
                <a:solidFill>
                  <a:schemeClr val="tx1"/>
                </a:solidFill>
                <a:latin typeface="Segoe UI Semibold" panose="020B0702040204020203" pitchFamily="34" charset="0"/>
                <a:cs typeface="Segoe UI Semibold" panose="020B0702040204020203" pitchFamily="34" charset="0"/>
              </a:rPr>
              <a:t>التغير في شكل الحيوان – مثل فقدان الذيل يغير حدود تحمل الحيوان للحرارة.</a:t>
            </a:r>
            <a:endParaRPr lang="en-US" sz="1400" dirty="0">
              <a:solidFill>
                <a:schemeClr val="tx1"/>
              </a:solidFill>
              <a:latin typeface="Segoe UI Semibold" panose="020B0702040204020203" pitchFamily="34" charset="0"/>
              <a:cs typeface="Segoe UI Semibold" panose="020B0702040204020203" pitchFamily="34" charset="0"/>
            </a:endParaRPr>
          </a:p>
          <a:p>
            <a:pPr marL="342900" indent="-342900" algn="justLow" rtl="1">
              <a:lnSpc>
                <a:spcPct val="100000"/>
              </a:lnSpc>
              <a:spcBef>
                <a:spcPts val="600"/>
              </a:spcBef>
              <a:spcAft>
                <a:spcPts val="0"/>
              </a:spcAft>
              <a:buFont typeface="+mj-lt"/>
              <a:buAutoNum type="arabicPeriod"/>
            </a:pPr>
            <a:r>
              <a:rPr lang="ar-SA" sz="1400" dirty="0">
                <a:solidFill>
                  <a:schemeClr val="tx1"/>
                </a:solidFill>
                <a:latin typeface="Segoe UI Semibold" panose="020B0702040204020203" pitchFamily="34" charset="0"/>
                <a:cs typeface="Segoe UI Semibold" panose="020B0702040204020203" pitchFamily="34" charset="0"/>
              </a:rPr>
              <a:t>الارتفاع السريع في درجة حرارة جسم الحيوان فجأة يخفض درجة حرارة الحرجة العليا </a:t>
            </a:r>
            <a:r>
              <a:rPr lang="en-US" sz="1400" dirty="0" err="1">
                <a:solidFill>
                  <a:schemeClr val="tx1"/>
                </a:solidFill>
                <a:latin typeface="Segoe UI Semibold" panose="020B0702040204020203" pitchFamily="34" charset="0"/>
                <a:cs typeface="Segoe UI Semibold" panose="020B0702040204020203" pitchFamily="34" charset="0"/>
              </a:rPr>
              <a:t>CTMax</a:t>
            </a:r>
            <a:r>
              <a:rPr lang="ar-SA" sz="1400" dirty="0">
                <a:solidFill>
                  <a:schemeClr val="tx1"/>
                </a:solidFill>
                <a:latin typeface="Segoe UI Semibold" panose="020B0702040204020203" pitchFamily="34" charset="0"/>
                <a:cs typeface="Segoe UI Semibold" panose="020B0702040204020203" pitchFamily="34" charset="0"/>
              </a:rPr>
              <a:t> والانخفاض المفاجئ لحرارة الجسم يخفض </a:t>
            </a:r>
            <a:r>
              <a:rPr lang="en-US" sz="1400" dirty="0" err="1">
                <a:solidFill>
                  <a:schemeClr val="tx1"/>
                </a:solidFill>
                <a:latin typeface="Segoe UI Semibold" panose="020B0702040204020203" pitchFamily="34" charset="0"/>
                <a:cs typeface="Segoe UI Semibold" panose="020B0702040204020203" pitchFamily="34" charset="0"/>
              </a:rPr>
              <a:t>CTmin</a:t>
            </a:r>
            <a:r>
              <a:rPr lang="ar-SA" sz="1400" dirty="0">
                <a:solidFill>
                  <a:schemeClr val="tx1"/>
                </a:solidFill>
                <a:latin typeface="Segoe UI Semibold" panose="020B0702040204020203" pitchFamily="34" charset="0"/>
                <a:cs typeface="Segoe UI Semibold" panose="020B0702040204020203" pitchFamily="34" charset="0"/>
              </a:rPr>
              <a:t> .</a:t>
            </a:r>
            <a:endParaRPr lang="en-US" sz="1400" dirty="0">
              <a:solidFill>
                <a:schemeClr val="tx1"/>
              </a:solidFill>
              <a:latin typeface="Segoe UI Semibold" panose="020B0702040204020203" pitchFamily="34" charset="0"/>
              <a:cs typeface="Segoe UI Semibold" panose="020B0702040204020203" pitchFamily="34" charset="0"/>
            </a:endParaRPr>
          </a:p>
          <a:p>
            <a:pPr marL="342900" indent="-342900" algn="justLow" rtl="1">
              <a:lnSpc>
                <a:spcPct val="100000"/>
              </a:lnSpc>
              <a:spcBef>
                <a:spcPts val="600"/>
              </a:spcBef>
              <a:spcAft>
                <a:spcPts val="0"/>
              </a:spcAft>
              <a:buFont typeface="+mj-lt"/>
              <a:buAutoNum type="arabicPeriod"/>
            </a:pPr>
            <a:r>
              <a:rPr lang="ar-SA" sz="1400" dirty="0">
                <a:solidFill>
                  <a:schemeClr val="tx1"/>
                </a:solidFill>
                <a:latin typeface="Segoe UI Semibold" panose="020B0702040204020203" pitchFamily="34" charset="0"/>
                <a:cs typeface="Segoe UI Semibold" panose="020B0702040204020203" pitchFamily="34" charset="0"/>
              </a:rPr>
              <a:t>مجموعات الحيوانات من المناطق المرتفعة أو الشمالية لها درجات تحمل أقل من حيوانات المناطق المنخفضة أو الجنوبية (قريبة من خط الاستواء).</a:t>
            </a:r>
          </a:p>
          <a:p>
            <a:pPr marL="342900" indent="-342900" algn="justLow" rtl="1">
              <a:lnSpc>
                <a:spcPct val="100000"/>
              </a:lnSpc>
              <a:spcBef>
                <a:spcPts val="600"/>
              </a:spcBef>
              <a:spcAft>
                <a:spcPts val="0"/>
              </a:spcAft>
              <a:buFont typeface="+mj-lt"/>
              <a:buAutoNum type="arabicPeriod"/>
            </a:pPr>
            <a:r>
              <a:rPr lang="ar-SA" sz="1400" dirty="0">
                <a:solidFill>
                  <a:schemeClr val="tx1"/>
                </a:solidFill>
                <a:latin typeface="Segoe UI Semibold" panose="020B0702040204020203" pitchFamily="34" charset="0"/>
                <a:cs typeface="Segoe UI Semibold" panose="020B0702040204020203" pitchFamily="34" charset="0"/>
              </a:rPr>
              <a:t>حالة الحيوان التكاثرية – عندما تكون الأنثى محملة بالبيض .</a:t>
            </a:r>
            <a:endParaRPr lang="en-US" sz="1400" dirty="0">
              <a:solidFill>
                <a:schemeClr val="tx1"/>
              </a:solidFill>
              <a:latin typeface="Segoe UI Semibold" panose="020B0702040204020203" pitchFamily="34" charset="0"/>
              <a:cs typeface="Segoe UI Semibold" panose="020B0702040204020203" pitchFamily="34" charset="0"/>
            </a:endParaRPr>
          </a:p>
        </p:txBody>
      </p:sp>
      <p:sp>
        <p:nvSpPr>
          <p:cNvPr id="6" name="Rectangle 5"/>
          <p:cNvSpPr/>
          <p:nvPr/>
        </p:nvSpPr>
        <p:spPr>
          <a:xfrm>
            <a:off x="831272" y="2066736"/>
            <a:ext cx="7869382" cy="341632"/>
          </a:xfrm>
          <a:prstGeom prst="rect">
            <a:avLst/>
          </a:prstGeom>
        </p:spPr>
        <p:txBody>
          <a:bodyPr wrap="square">
            <a:spAutoFit/>
          </a:bodyPr>
          <a:lstStyle/>
          <a:p>
            <a:pPr marL="285750" lvl="0" indent="-285750" algn="r" defTabSz="889000" rtl="1">
              <a:lnSpc>
                <a:spcPct val="90000"/>
              </a:lnSpc>
              <a:spcBef>
                <a:spcPct val="0"/>
              </a:spcBef>
              <a:spcAft>
                <a:spcPct val="35000"/>
              </a:spcAft>
              <a:buFont typeface="Wingdings" panose="05000000000000000000" pitchFamily="2" charset="2"/>
              <a:buChar char="Ø"/>
            </a:pPr>
            <a:r>
              <a:rPr lang="ar-SA" b="1" dirty="0">
                <a:solidFill>
                  <a:schemeClr val="accent1"/>
                </a:solidFill>
                <a:latin typeface="Segoe UI Semibold" panose="020B0702040204020203" pitchFamily="34" charset="0"/>
                <a:cs typeface="Segoe UI Semibold" panose="020B0702040204020203" pitchFamily="34" charset="0"/>
              </a:rPr>
              <a:t>تتأثر درجة الحيوان الحرجة الدنيا والعليا في البرمائيات بعدة عوامل ما هي ؟ </a:t>
            </a:r>
          </a:p>
        </p:txBody>
      </p:sp>
      <p:graphicFrame>
        <p:nvGraphicFramePr>
          <p:cNvPr id="8" name="Diagram 7"/>
          <p:cNvGraphicFramePr/>
          <p:nvPr>
            <p:extLst>
              <p:ext uri="{D42A27DB-BD31-4B8C-83A1-F6EECF244321}">
                <p14:modId xmlns:p14="http://schemas.microsoft.com/office/powerpoint/2010/main" val="3179235013"/>
              </p:ext>
            </p:extLst>
          </p:nvPr>
        </p:nvGraphicFramePr>
        <p:xfrm>
          <a:off x="-595746" y="2479964"/>
          <a:ext cx="5292437" cy="3588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Rectangle 10"/>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2" name="Picture Placeholder 4"/>
          <p:cNvPicPr>
            <a:picLocks noChangeAspect="1"/>
          </p:cNvPicPr>
          <p:nvPr/>
        </p:nvPicPr>
        <p:blipFill>
          <a:blip r:embed="rId7">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3" name="Rounded Rectangle 12"/>
          <p:cNvSpPr/>
          <p:nvPr/>
        </p:nvSpPr>
        <p:spPr>
          <a:xfrm>
            <a:off x="180109" y="1939637"/>
            <a:ext cx="8769927" cy="4239490"/>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88038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تبادل الغازات عند البرمائيات</a:t>
            </a:r>
            <a:r>
              <a:rPr lang="en-US" sz="3500" b="1" dirty="0">
                <a:solidFill>
                  <a:schemeClr val="accent1"/>
                </a:solidFill>
                <a:latin typeface="Segoe UI Semilight" panose="020B0402040204020203" pitchFamily="34" charset="0"/>
                <a:cs typeface="Segoe UI Semilight" panose="020B0402040204020203" pitchFamily="34" charset="0"/>
              </a:rPr>
              <a:t>Gas Exchange In </a:t>
            </a:r>
            <a:r>
              <a:rPr lang="en-US" sz="3500" b="1" dirty="0" err="1">
                <a:solidFill>
                  <a:schemeClr val="accent1"/>
                </a:solidFill>
                <a:latin typeface="Segoe UI Semilight" panose="020B0402040204020203" pitchFamily="34" charset="0"/>
                <a:cs typeface="Segoe UI Semilight" panose="020B0402040204020203" pitchFamily="34" charset="0"/>
              </a:rPr>
              <a:t>Amphibia</a:t>
            </a:r>
            <a:r>
              <a:rPr lang="en-US" sz="3500" b="1" dirty="0">
                <a:solidFill>
                  <a:schemeClr val="accent1"/>
                </a:solidFill>
                <a:latin typeface="Segoe UI Semilight" panose="020B0402040204020203" pitchFamily="34" charset="0"/>
                <a:cs typeface="Segoe UI Semilight" panose="020B0402040204020203" pitchFamily="34" charset="0"/>
              </a:rPr>
              <a:t> </a:t>
            </a:r>
          </a:p>
        </p:txBody>
      </p:sp>
      <p:sp>
        <p:nvSpPr>
          <p:cNvPr id="8" name="Content Placeholder 11"/>
          <p:cNvSpPr>
            <a:spLocks noGrp="1"/>
          </p:cNvSpPr>
          <p:nvPr>
            <p:ph sz="half" idx="2"/>
          </p:nvPr>
        </p:nvSpPr>
        <p:spPr>
          <a:xfrm>
            <a:off x="6137564" y="2481132"/>
            <a:ext cx="4887360" cy="2216374"/>
          </a:xfrm>
        </p:spPr>
        <p:txBody>
          <a:bodyPr>
            <a:noAutofit/>
          </a:bodyPr>
          <a:lstStyle/>
          <a:p>
            <a:pPr algn="justLow" rtl="1">
              <a:lnSpc>
                <a:spcPct val="100000"/>
              </a:lnSpc>
              <a:buFont typeface="Wingdings" panose="05000000000000000000" pitchFamily="2" charset="2"/>
              <a:buChar char="q"/>
            </a:pPr>
            <a:r>
              <a:rPr lang="ar-SA" sz="1500" dirty="0">
                <a:solidFill>
                  <a:schemeClr val="tx1"/>
                </a:solidFill>
                <a:latin typeface="Segoe UI Semibold" panose="020B0702040204020203" pitchFamily="34" charset="0"/>
                <a:cs typeface="Segoe UI Semibold" panose="020B0702040204020203" pitchFamily="34" charset="0"/>
              </a:rPr>
              <a:t>تمتلك البرمائيات سطوح عدة للتنفس: الخياشيم, الرئتين, الغشاء المخاطي الفمي البلعومي (غشاء الفم والحنجرة) بالإضافة الى الجلد, الخياشيم هي اعضاء التنفس الرئيسية في اطوار البرمائيات اليرقية وصغار </a:t>
            </a:r>
            <a:r>
              <a:rPr lang="ar-SA" sz="1500" dirty="0" err="1">
                <a:solidFill>
                  <a:schemeClr val="tx1"/>
                </a:solidFill>
                <a:latin typeface="Segoe UI Semibold" panose="020B0702040204020203" pitchFamily="34" charset="0"/>
                <a:cs typeface="Segoe UI Semibold" panose="020B0702040204020203" pitchFamily="34" charset="0"/>
              </a:rPr>
              <a:t>السلمندر</a:t>
            </a:r>
            <a:r>
              <a:rPr lang="ar-SA" sz="1500" dirty="0">
                <a:solidFill>
                  <a:schemeClr val="tx1"/>
                </a:solidFill>
                <a:latin typeface="Segoe UI Semibold" panose="020B0702040204020203" pitchFamily="34" charset="0"/>
                <a:cs typeface="Segoe UI Semibold" panose="020B0702040204020203" pitchFamily="34" charset="0"/>
              </a:rPr>
              <a:t> مثل </a:t>
            </a:r>
            <a:r>
              <a:rPr lang="en-US" sz="1500" dirty="0" err="1">
                <a:solidFill>
                  <a:schemeClr val="tx1"/>
                </a:solidFill>
                <a:latin typeface="Segoe UI Semibold" panose="020B0702040204020203" pitchFamily="34" charset="0"/>
                <a:cs typeface="Segoe UI Semibold" panose="020B0702040204020203" pitchFamily="34" charset="0"/>
              </a:rPr>
              <a:t>Necturus</a:t>
            </a:r>
            <a:r>
              <a:rPr lang="ar-SA" sz="1500" dirty="0">
                <a:solidFill>
                  <a:schemeClr val="tx1"/>
                </a:solidFill>
                <a:latin typeface="Segoe UI Semibold" panose="020B0702040204020203" pitchFamily="34" charset="0"/>
                <a:cs typeface="Segoe UI Semibold" panose="020B0702040204020203" pitchFamily="34" charset="0"/>
              </a:rPr>
              <a:t> و </a:t>
            </a:r>
            <a:r>
              <a:rPr lang="en-US" sz="1500" dirty="0" err="1">
                <a:solidFill>
                  <a:schemeClr val="tx1"/>
                </a:solidFill>
                <a:latin typeface="Segoe UI Semibold" panose="020B0702040204020203" pitchFamily="34" charset="0"/>
                <a:cs typeface="Segoe UI Semibold" panose="020B0702040204020203" pitchFamily="34" charset="0"/>
              </a:rPr>
              <a:t>Ambystoma</a:t>
            </a:r>
            <a:r>
              <a:rPr lang="ar-SA" sz="1500" dirty="0">
                <a:solidFill>
                  <a:schemeClr val="tx1"/>
                </a:solidFill>
                <a:latin typeface="Segoe UI Semibold" panose="020B0702040204020203" pitchFamily="34" charset="0"/>
                <a:cs typeface="Segoe UI Semibold" panose="020B0702040204020203" pitchFamily="34" charset="0"/>
              </a:rPr>
              <a:t>. الرئتين تقوم بالدور الاساسي للتنفس في البرمائيات كاملة النمو ماعدا </a:t>
            </a:r>
            <a:r>
              <a:rPr lang="ar-SA" sz="1500" dirty="0" err="1">
                <a:solidFill>
                  <a:schemeClr val="tx1"/>
                </a:solidFill>
                <a:latin typeface="Segoe UI Semibold" panose="020B0702040204020203" pitchFamily="34" charset="0"/>
                <a:cs typeface="Segoe UI Semibold" panose="020B0702040204020203" pitchFamily="34" charset="0"/>
              </a:rPr>
              <a:t>السلمندرات</a:t>
            </a:r>
            <a:r>
              <a:rPr lang="ar-SA" sz="1500" dirty="0">
                <a:solidFill>
                  <a:schemeClr val="tx1"/>
                </a:solidFill>
                <a:latin typeface="Segoe UI Semibold" panose="020B0702040204020203" pitchFamily="34" charset="0"/>
                <a:cs typeface="Segoe UI Semibold" panose="020B0702040204020203" pitchFamily="34" charset="0"/>
              </a:rPr>
              <a:t> الدموية التي ليس لها رئتين تعتمد على الجلد في التنفس والذي يخدم ايضا دوراً صغيراً ولكنه مهم في برمائيات أخرى. يستخدم الغشاء الفمي البلعومي ايضاً بواسطة معظم البرمائيات ولكن بطريقة محددة.</a:t>
            </a:r>
            <a:endParaRPr lang="en-US" sz="1500" dirty="0">
              <a:solidFill>
                <a:schemeClr val="tx1"/>
              </a:solidFill>
              <a:latin typeface="Segoe UI Semibold" panose="020B0702040204020203" pitchFamily="34" charset="0"/>
              <a:cs typeface="Segoe UI Semibold" panose="020B0702040204020203" pitchFamily="34" charset="0"/>
            </a:endParaRPr>
          </a:p>
        </p:txBody>
      </p:sp>
      <p:grpSp>
        <p:nvGrpSpPr>
          <p:cNvPr id="13" name="Group 12"/>
          <p:cNvGrpSpPr/>
          <p:nvPr/>
        </p:nvGrpSpPr>
        <p:grpSpPr>
          <a:xfrm>
            <a:off x="6040582" y="1779494"/>
            <a:ext cx="5140035" cy="627117"/>
            <a:chOff x="0" y="-61561"/>
            <a:chExt cx="9687099" cy="669342"/>
          </a:xfrm>
        </p:grpSpPr>
        <p:sp>
          <p:nvSpPr>
            <p:cNvPr id="14" name="Rounded Rectangle 13"/>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solidFill>
                    <a:schemeClr val="bg1"/>
                  </a:solidFill>
                  <a:latin typeface="Segoe UI Semibold" panose="020B0702040204020203" pitchFamily="34" charset="0"/>
                  <a:cs typeface="Segoe UI Semibold" panose="020B0702040204020203" pitchFamily="34" charset="0"/>
                </a:rPr>
                <a:t>ماهي أسطح التنفس في البرمائيات ؟</a:t>
              </a:r>
            </a:p>
          </p:txBody>
        </p:sp>
      </p:grpSp>
      <p:sp>
        <p:nvSpPr>
          <p:cNvPr id="6" name="Rectangle 5"/>
          <p:cNvSpPr/>
          <p:nvPr/>
        </p:nvSpPr>
        <p:spPr>
          <a:xfrm>
            <a:off x="6608619" y="5268465"/>
            <a:ext cx="4374367" cy="1015663"/>
          </a:xfrm>
          <a:prstGeom prst="rect">
            <a:avLst/>
          </a:prstGeom>
        </p:spPr>
        <p:txBody>
          <a:bodyPr vert="horz" lIns="0" tIns="45720" rIns="0" bIns="45720" rtlCol="0">
            <a:noAutofit/>
          </a:bodyPr>
          <a:lstStyle/>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500" dirty="0">
                <a:latin typeface="Segoe UI Semibold" panose="020B0702040204020203" pitchFamily="34" charset="0"/>
                <a:cs typeface="Segoe UI Semibold" panose="020B0702040204020203" pitchFamily="34" charset="0"/>
              </a:rPr>
              <a:t>أما في البرمائيات التي تتنفس الهواء الجوي, فان امتصاص الاكسجين بواسطة الرئتين يزداد طرديا مع درجة الحرارة بينما ما يمتص من خلال الجلد يبقى ثابتاً وهذا النمط يتبع في ازاله ثاني اكسيد الكربون .</a:t>
            </a:r>
            <a:endParaRPr lang="en-US" sz="1500" dirty="0">
              <a:latin typeface="Segoe UI Semibold" panose="020B0702040204020203" pitchFamily="34" charset="0"/>
              <a:cs typeface="Segoe UI Semibold" panose="020B0702040204020203" pitchFamily="34" charset="0"/>
            </a:endParaRPr>
          </a:p>
        </p:txBody>
      </p:sp>
      <p:sp>
        <p:nvSpPr>
          <p:cNvPr id="16" name="Rectangle 15"/>
          <p:cNvSpPr/>
          <p:nvPr/>
        </p:nvSpPr>
        <p:spPr>
          <a:xfrm>
            <a:off x="969811" y="2449288"/>
            <a:ext cx="4626196" cy="1015663"/>
          </a:xfrm>
          <a:prstGeom prst="rect">
            <a:avLst/>
          </a:prstGeom>
        </p:spPr>
        <p:txBody>
          <a:bodyPr vert="horz" lIns="0" tIns="45720" rIns="0" bIns="45720" rtlCol="0">
            <a:noAutofit/>
          </a:bodyPr>
          <a:lstStyle/>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500" dirty="0">
                <a:latin typeface="Segoe UI Semibold" panose="020B0702040204020203" pitchFamily="34" charset="0"/>
                <a:cs typeface="Segoe UI Semibold" panose="020B0702040204020203" pitchFamily="34" charset="0"/>
              </a:rPr>
              <a:t>ولا يساهم الجلد في ادخال الاكسجين الى الجسم بنسبة 70% عند درجة حرارة درجات5 مئوية و 50 % عند درجة حرارة 10 درجات مئوية وفقط 30% عند درجة حرارة 25 درجة مئوية. </a:t>
            </a:r>
            <a:endParaRPr lang="en-US" sz="1500" dirty="0">
              <a:latin typeface="Segoe UI Semibold" panose="020B0702040204020203" pitchFamily="34" charset="0"/>
              <a:cs typeface="Segoe UI Semibold" panose="020B0702040204020203" pitchFamily="34" charset="0"/>
            </a:endParaRPr>
          </a:p>
        </p:txBody>
      </p:sp>
      <p:sp>
        <p:nvSpPr>
          <p:cNvPr id="17" name="Rectangle 16"/>
          <p:cNvSpPr/>
          <p:nvPr/>
        </p:nvSpPr>
        <p:spPr>
          <a:xfrm>
            <a:off x="914393" y="4561516"/>
            <a:ext cx="4667760" cy="1246495"/>
          </a:xfrm>
          <a:prstGeom prst="rect">
            <a:avLst/>
          </a:prstGeom>
        </p:spPr>
        <p:txBody>
          <a:bodyPr vert="horz" lIns="0" tIns="45720" rIns="0" bIns="45720" rtlCol="0">
            <a:noAutofit/>
          </a:bodyPr>
          <a:lstStyle/>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500" dirty="0">
                <a:latin typeface="Segoe UI Semibold" panose="020B0702040204020203" pitchFamily="34" charset="0"/>
                <a:cs typeface="Segoe UI Semibold" panose="020B0702040204020203" pitchFamily="34" charset="0"/>
              </a:rPr>
              <a:t>الرئتين هي الوسيلة الوحيدة للتنفس للحيوانات النشطة. واثناء فترات السبات او السكون مثل فترة الكمون وفي هذه الحالة يكون الجلد هو الذي يلعب هذا الدور. في انواع </a:t>
            </a:r>
            <a:r>
              <a:rPr lang="ar-SA" sz="1500" dirty="0" err="1">
                <a:latin typeface="Segoe UI Semibold" panose="020B0702040204020203" pitchFamily="34" charset="0"/>
                <a:cs typeface="Segoe UI Semibold" panose="020B0702040204020203" pitchFamily="34" charset="0"/>
              </a:rPr>
              <a:t>السلمندرات</a:t>
            </a:r>
            <a:r>
              <a:rPr lang="ar-SA" sz="1500" dirty="0">
                <a:latin typeface="Segoe UI Semibold" panose="020B0702040204020203" pitchFamily="34" charset="0"/>
                <a:cs typeface="Segoe UI Semibold" panose="020B0702040204020203" pitchFamily="34" charset="0"/>
              </a:rPr>
              <a:t> التي ليس لها رئتين يكون الجلد هو اهم الوسائل للتنفس. </a:t>
            </a:r>
            <a:endParaRPr lang="en-US" sz="1500" dirty="0">
              <a:latin typeface="Segoe UI Semibold" panose="020B0702040204020203" pitchFamily="34" charset="0"/>
              <a:cs typeface="Segoe UI Semibold" panose="020B0702040204020203" pitchFamily="34" charset="0"/>
            </a:endParaRPr>
          </a:p>
        </p:txBody>
      </p:sp>
      <p:grpSp>
        <p:nvGrpSpPr>
          <p:cNvPr id="18" name="Group 17"/>
          <p:cNvGrpSpPr/>
          <p:nvPr/>
        </p:nvGrpSpPr>
        <p:grpSpPr>
          <a:xfrm>
            <a:off x="6031617" y="4661646"/>
            <a:ext cx="5140035" cy="627117"/>
            <a:chOff x="0" y="-61561"/>
            <a:chExt cx="9687099" cy="669342"/>
          </a:xfrm>
        </p:grpSpPr>
        <p:sp>
          <p:nvSpPr>
            <p:cNvPr id="19" name="Rounded Rectangle 18"/>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solidFill>
                    <a:schemeClr val="bg1"/>
                  </a:solidFill>
                  <a:latin typeface="Segoe UI Semibold" panose="020B0702040204020203" pitchFamily="34" charset="0"/>
                  <a:cs typeface="Segoe UI Semibold" panose="020B0702040204020203" pitchFamily="34" charset="0"/>
                </a:rPr>
                <a:t>ما العلاقة بين التنفس ودرجة الحرارة ؟</a:t>
              </a:r>
            </a:p>
          </p:txBody>
        </p:sp>
      </p:grpSp>
      <p:grpSp>
        <p:nvGrpSpPr>
          <p:cNvPr id="21" name="Group 20"/>
          <p:cNvGrpSpPr/>
          <p:nvPr/>
        </p:nvGrpSpPr>
        <p:grpSpPr>
          <a:xfrm>
            <a:off x="731571" y="3467709"/>
            <a:ext cx="4948783" cy="1062320"/>
            <a:chOff x="-87449" y="-96479"/>
            <a:chExt cx="9774547" cy="669342"/>
          </a:xfrm>
        </p:grpSpPr>
        <p:sp>
          <p:nvSpPr>
            <p:cNvPr id="22" name="Rounded Rectangle 21"/>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Rounded Rectangle 4"/>
            <p:cNvSpPr txBox="1"/>
            <p:nvPr/>
          </p:nvSpPr>
          <p:spPr>
            <a:xfrm>
              <a:off x="-87449" y="-96479"/>
              <a:ext cx="9637724"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solidFill>
                    <a:schemeClr val="bg1"/>
                  </a:solidFill>
                  <a:latin typeface="Segoe UI Semibold" panose="020B0702040204020203" pitchFamily="34" charset="0"/>
                  <a:cs typeface="Segoe UI Semibold" panose="020B0702040204020203" pitchFamily="34" charset="0"/>
                </a:rPr>
                <a:t>متى تعتـمد البرمائيـات على الرئتين وعلى الجلـد في التنفس ؟</a:t>
              </a:r>
            </a:p>
          </p:txBody>
        </p:sp>
      </p:grpSp>
      <p:grpSp>
        <p:nvGrpSpPr>
          <p:cNvPr id="24" name="Group 23"/>
          <p:cNvGrpSpPr/>
          <p:nvPr/>
        </p:nvGrpSpPr>
        <p:grpSpPr>
          <a:xfrm>
            <a:off x="793775" y="1779493"/>
            <a:ext cx="4904509" cy="627117"/>
            <a:chOff x="0" y="-61561"/>
            <a:chExt cx="9687099" cy="669342"/>
          </a:xfrm>
        </p:grpSpPr>
        <p:sp>
          <p:nvSpPr>
            <p:cNvPr id="25" name="Rounded Rectangle 24"/>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solidFill>
                    <a:schemeClr val="bg1"/>
                  </a:solidFill>
                  <a:latin typeface="Segoe UI Semibold" panose="020B0702040204020203" pitchFamily="34" charset="0"/>
                  <a:cs typeface="Segoe UI Semibold" panose="020B0702040204020203" pitchFamily="34" charset="0"/>
                </a:rPr>
                <a:t>ما مساهمة الجلد في التنفس ؟</a:t>
              </a:r>
            </a:p>
          </p:txBody>
        </p:sp>
      </p:grpSp>
      <p:sp>
        <p:nvSpPr>
          <p:cNvPr id="27" name="Rectangle 26"/>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28"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29" name="Rounded Rectangle 28"/>
          <p:cNvSpPr/>
          <p:nvPr/>
        </p:nvSpPr>
        <p:spPr>
          <a:xfrm>
            <a:off x="817411" y="2410693"/>
            <a:ext cx="4862945" cy="110836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Rounded Rectangle 29"/>
          <p:cNvSpPr/>
          <p:nvPr/>
        </p:nvSpPr>
        <p:spPr>
          <a:xfrm>
            <a:off x="789703" y="4516583"/>
            <a:ext cx="4862945" cy="177338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Rounded Rectangle 30"/>
          <p:cNvSpPr/>
          <p:nvPr/>
        </p:nvSpPr>
        <p:spPr>
          <a:xfrm>
            <a:off x="5999016" y="2410692"/>
            <a:ext cx="5112329" cy="224443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2" name="Rounded Rectangle 31"/>
          <p:cNvSpPr/>
          <p:nvPr/>
        </p:nvSpPr>
        <p:spPr>
          <a:xfrm>
            <a:off x="6026727" y="5278582"/>
            <a:ext cx="5112329" cy="99752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89630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تبادل الغازات عند البرمائيات</a:t>
            </a:r>
            <a:r>
              <a:rPr lang="en-US" sz="3500" b="1" dirty="0">
                <a:solidFill>
                  <a:schemeClr val="accent1"/>
                </a:solidFill>
                <a:latin typeface="Segoe UI Semilight" panose="020B0402040204020203" pitchFamily="34" charset="0"/>
                <a:cs typeface="Segoe UI Semilight" panose="020B0402040204020203" pitchFamily="34" charset="0"/>
              </a:rPr>
              <a:t>Gas Exchange In </a:t>
            </a:r>
            <a:r>
              <a:rPr lang="en-US" sz="3500" b="1" dirty="0" err="1">
                <a:solidFill>
                  <a:schemeClr val="accent1"/>
                </a:solidFill>
                <a:latin typeface="Segoe UI Semilight" panose="020B0402040204020203" pitchFamily="34" charset="0"/>
                <a:cs typeface="Segoe UI Semilight" panose="020B0402040204020203" pitchFamily="34" charset="0"/>
              </a:rPr>
              <a:t>Amphibia</a:t>
            </a:r>
            <a:r>
              <a:rPr lang="en-US" sz="3500" b="1" dirty="0">
                <a:solidFill>
                  <a:schemeClr val="accent1"/>
                </a:solidFill>
                <a:latin typeface="Segoe UI Semilight" panose="020B0402040204020203" pitchFamily="34" charset="0"/>
                <a:cs typeface="Segoe UI Semilight" panose="020B0402040204020203" pitchFamily="34" charset="0"/>
              </a:rPr>
              <a:t> </a:t>
            </a:r>
          </a:p>
        </p:txBody>
      </p:sp>
      <p:sp>
        <p:nvSpPr>
          <p:cNvPr id="8" name="Content Placeholder 11"/>
          <p:cNvSpPr>
            <a:spLocks noGrp="1"/>
          </p:cNvSpPr>
          <p:nvPr>
            <p:ph sz="half" idx="2"/>
          </p:nvPr>
        </p:nvSpPr>
        <p:spPr>
          <a:xfrm>
            <a:off x="1089212" y="2402810"/>
            <a:ext cx="10074288" cy="1496838"/>
          </a:xfrm>
        </p:spPr>
        <p:txBody>
          <a:bodyPr>
            <a:noAutofit/>
          </a:bodyPr>
          <a:lstStyle/>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في عدم وجود حرارة فان الغشاء الفمي والبلعومي يساهم بمقدار اكثر من 20% من الاكسجين الداخل وعادة أقل بكثير واصبح جلد </a:t>
            </a:r>
            <a:r>
              <a:rPr lang="ar-SA" sz="1300" dirty="0" err="1">
                <a:solidFill>
                  <a:schemeClr val="tx1"/>
                </a:solidFill>
                <a:latin typeface="Segoe UI Semibold" panose="020B0702040204020203" pitchFamily="34" charset="0"/>
                <a:cs typeface="Segoe UI Semibold" panose="020B0702040204020203" pitchFamily="34" charset="0"/>
              </a:rPr>
              <a:t>السلمندرات</a:t>
            </a:r>
            <a:r>
              <a:rPr lang="ar-SA" sz="1300" dirty="0">
                <a:solidFill>
                  <a:schemeClr val="tx1"/>
                </a:solidFill>
                <a:latin typeface="Segoe UI Semibold" panose="020B0702040204020203" pitchFamily="34" charset="0"/>
                <a:cs typeface="Segoe UI Semibold" panose="020B0702040204020203" pitchFamily="34" charset="0"/>
              </a:rPr>
              <a:t> التي ليس لها رئتين كسطح للتنفس ذو فعالية مساوية تقريباً لفعالية الرئتين عند البرمائيات الأخرى. وهذا لحد ما مثير للدهشة, لأن دخول الاكسجين المتزايد من خلال الرئتين في البرمائيات التي لها رئتين يتناسب مباشرةً مع سرعة التنفس المتزايدة وحجم الجزر وكلاهما يزيد كمية انسياب الهواء فوق السطح التنفسي للرئتين مقارنة بتبادل الاكسجين من سطح الفم والحنجرة والجلد في </a:t>
            </a:r>
            <a:r>
              <a:rPr lang="ar-SA" sz="1300" dirty="0" err="1">
                <a:solidFill>
                  <a:schemeClr val="tx1"/>
                </a:solidFill>
                <a:latin typeface="Segoe UI Semibold" panose="020B0702040204020203" pitchFamily="34" charset="0"/>
                <a:cs typeface="Segoe UI Semibold" panose="020B0702040204020203" pitchFamily="34" charset="0"/>
              </a:rPr>
              <a:t>السلمندرات</a:t>
            </a:r>
            <a:r>
              <a:rPr lang="ar-SA" sz="1300" dirty="0">
                <a:solidFill>
                  <a:schemeClr val="tx1"/>
                </a:solidFill>
                <a:latin typeface="Segoe UI Semibold" panose="020B0702040204020203" pitchFamily="34" charset="0"/>
                <a:cs typeface="Segoe UI Semibold" panose="020B0702040204020203" pitchFamily="34" charset="0"/>
              </a:rPr>
              <a:t>. أما التي ليس لها رئات بالتأكيد لا تستطيع زيادة تدفق الهواء على جسمها وبذلك لا بد لها من زيادة دورة تدفق الهواء على شعيرات الجلد.</a:t>
            </a:r>
            <a:endParaRPr lang="en-US" sz="1300" dirty="0">
              <a:solidFill>
                <a:schemeClr val="tx1"/>
              </a:solidFill>
              <a:latin typeface="Segoe UI Semibold" panose="020B0702040204020203" pitchFamily="34" charset="0"/>
              <a:cs typeface="Segoe UI Semibold" panose="020B0702040204020203" pitchFamily="34" charset="0"/>
            </a:endParaRPr>
          </a:p>
        </p:txBody>
      </p:sp>
      <p:grpSp>
        <p:nvGrpSpPr>
          <p:cNvPr id="6" name="Group 5"/>
          <p:cNvGrpSpPr/>
          <p:nvPr/>
        </p:nvGrpSpPr>
        <p:grpSpPr>
          <a:xfrm>
            <a:off x="6303002" y="1737270"/>
            <a:ext cx="4904509" cy="669342"/>
            <a:chOff x="0" y="-61561"/>
            <a:chExt cx="9687099" cy="669342"/>
          </a:xfrm>
        </p:grpSpPr>
        <p:sp>
          <p:nvSpPr>
            <p:cNvPr id="7" name="Rounded Rectangle 6"/>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1600" b="1" dirty="0">
                  <a:solidFill>
                    <a:schemeClr val="bg1"/>
                  </a:solidFill>
                  <a:latin typeface="Segoe UI Semibold" panose="020B0702040204020203" pitchFamily="34" charset="0"/>
                  <a:cs typeface="Segoe UI Semibold" panose="020B0702040204020203" pitchFamily="34" charset="0"/>
                </a:rPr>
                <a:t>هل يساهم الغشاء الفمي البلعومي في التنفس ؟</a:t>
              </a:r>
            </a:p>
          </p:txBody>
        </p:sp>
      </p:grpSp>
      <p:sp>
        <p:nvSpPr>
          <p:cNvPr id="3" name="Rectangle 2"/>
          <p:cNvSpPr/>
          <p:nvPr/>
        </p:nvSpPr>
        <p:spPr>
          <a:xfrm>
            <a:off x="1102659" y="4288107"/>
            <a:ext cx="10085296" cy="2057278"/>
          </a:xfrm>
          <a:prstGeom prst="rect">
            <a:avLst/>
          </a:prstGeom>
        </p:spPr>
        <p:txBody>
          <a:bodyPr vert="horz" lIns="0" tIns="45720" rIns="0" bIns="45720" rtlCol="0">
            <a:noAutofit/>
          </a:bodyPr>
          <a:lstStyle/>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300" dirty="0">
                <a:latin typeface="Segoe UI Semibold" panose="020B0702040204020203" pitchFamily="34" charset="0"/>
                <a:cs typeface="Segoe UI Semibold" panose="020B0702040204020203" pitchFamily="34" charset="0"/>
              </a:rPr>
              <a:t>الحركات التنفسية في الضفادع تتناوب بين الغشاء الفمي البلعومي والتهوية الرئوية. واثناء الحركة الفمية تتفتح مناخيرها ويقفل المزمار. وارضية الفم ترتفع وتنخفض بالتبادل, وهذه الحركة تؤدي الى دخول الهواء النقي داخل تجويف الفم وفي بداية تهوية الرئة فان ارضية الفم تنخفض والمزمار ينفتح وحيث أن الهواء داخل الرئتين فوق مستوى الضغط الجوي, فان انسياب تدفق الهواء من الرئتين من خلال الفم خارج المناخير. وان اكبر جزء من النشاط الفمي يقع تحت فتحات المناخير.</a:t>
            </a:r>
            <a:r>
              <a:rPr lang="en-US" sz="1300" dirty="0">
                <a:latin typeface="Segoe UI Semibold" panose="020B0702040204020203" pitchFamily="34" charset="0"/>
                <a:cs typeface="Segoe UI Semibold" panose="020B0702040204020203" pitchFamily="34" charset="0"/>
              </a:rPr>
              <a:t> </a:t>
            </a:r>
            <a:r>
              <a:rPr lang="ar-SA" sz="1300" dirty="0">
                <a:latin typeface="Segoe UI Semibold" panose="020B0702040204020203" pitchFamily="34" charset="0"/>
                <a:cs typeface="Segoe UI Semibold" panose="020B0702040204020203" pitchFamily="34" charset="0"/>
              </a:rPr>
              <a:t>وحيث ان الجزء الكبير من تجويف الفم يقع تحت فتحة المزمار, عليه فانه تحدث عمليات خلط محدودة للهواء في هذا الجزء من هذه المنطقة التي يكون فيها الهواء قد انتهى. وبعد انتهاء الهواء فان المناخير تقفل وترتفع ارضية الفم وان الهواء الموجود في الفم يتم ضحه داخل الرئتين. أما في بعض البرمائيات وليس كل البرمائيات التي تتنفس الهواء الحر تستمر في حركات الفم اثناء غوصها في الماء, يتم امتصاص بعض الاكسجين نسبيا من الماء. وان الوقت الذي يستغرقه الحيوان البرمائي داخل الماء يعتمد بصورة مقبولة على كيفية التأقلم المناسب لأغشية الفم والبلعوم على تناول الاكسجين داخل الماء وعند درجة حرارة 15مئوية. الضفدع </a:t>
            </a:r>
            <a:r>
              <a:rPr lang="en-US" sz="1300" dirty="0">
                <a:latin typeface="Segoe UI Semibold" panose="020B0702040204020203" pitchFamily="34" charset="0"/>
                <a:cs typeface="Segoe UI Semibold" panose="020B0702040204020203" pitchFamily="34" charset="0"/>
              </a:rPr>
              <a:t>(</a:t>
            </a:r>
            <a:r>
              <a:rPr lang="en-US" sz="1300" i="1" dirty="0">
                <a:latin typeface="Segoe UI Semibold" panose="020B0702040204020203" pitchFamily="34" charset="0"/>
                <a:cs typeface="Segoe UI Semibold" panose="020B0702040204020203" pitchFamily="34" charset="0"/>
              </a:rPr>
              <a:t>Rana </a:t>
            </a:r>
            <a:r>
              <a:rPr lang="en-US" sz="1300" i="1" dirty="0" err="1">
                <a:latin typeface="Segoe UI Semibold" panose="020B0702040204020203" pitchFamily="34" charset="0"/>
                <a:cs typeface="Segoe UI Semibold" panose="020B0702040204020203" pitchFamily="34" charset="0"/>
              </a:rPr>
              <a:t>pepiens</a:t>
            </a:r>
            <a:r>
              <a:rPr lang="en-US" sz="1300" dirty="0">
                <a:latin typeface="Segoe UI Semibold" panose="020B0702040204020203" pitchFamily="34" charset="0"/>
                <a:cs typeface="Segoe UI Semibold" panose="020B0702040204020203" pitchFamily="34" charset="0"/>
              </a:rPr>
              <a:t>)</a:t>
            </a:r>
            <a:r>
              <a:rPr lang="ar-SA" sz="1300" dirty="0">
                <a:latin typeface="Segoe UI Semibold" panose="020B0702040204020203" pitchFamily="34" charset="0"/>
                <a:cs typeface="Segoe UI Semibold" panose="020B0702040204020203" pitchFamily="34" charset="0"/>
              </a:rPr>
              <a:t> تستطيع أن تقوم بعملية الحركات التنفسية للفم في مدة تتراوح لأكثر من سبع ساعات, بينما الحيوانات البرية الكثيرة مثل  </a:t>
            </a:r>
            <a:r>
              <a:rPr lang="en-US" sz="1300" dirty="0">
                <a:latin typeface="Segoe UI Semibold" panose="020B0702040204020203" pitchFamily="34" charset="0"/>
                <a:cs typeface="Segoe UI Semibold" panose="020B0702040204020203" pitchFamily="34" charset="0"/>
              </a:rPr>
              <a:t>(</a:t>
            </a:r>
            <a:r>
              <a:rPr lang="en-US" sz="1300" i="1" dirty="0" err="1">
                <a:latin typeface="Segoe UI Semibold" panose="020B0702040204020203" pitchFamily="34" charset="0"/>
                <a:cs typeface="Segoe UI Semibold" panose="020B0702040204020203" pitchFamily="34" charset="0"/>
              </a:rPr>
              <a:t>Bufo</a:t>
            </a:r>
            <a:r>
              <a:rPr lang="en-US" sz="1300" i="1" dirty="0">
                <a:latin typeface="Segoe UI Semibold" panose="020B0702040204020203" pitchFamily="34" charset="0"/>
                <a:cs typeface="Segoe UI Semibold" panose="020B0702040204020203" pitchFamily="34" charset="0"/>
              </a:rPr>
              <a:t> </a:t>
            </a:r>
            <a:r>
              <a:rPr lang="en-US" sz="1300" i="1" dirty="0" err="1">
                <a:latin typeface="Segoe UI Semibold" panose="020B0702040204020203" pitchFamily="34" charset="0"/>
                <a:cs typeface="Segoe UI Semibold" panose="020B0702040204020203" pitchFamily="34" charset="0"/>
              </a:rPr>
              <a:t>terrestris</a:t>
            </a:r>
            <a:r>
              <a:rPr lang="en-US" sz="1300" dirty="0">
                <a:latin typeface="Segoe UI Semibold" panose="020B0702040204020203" pitchFamily="34" charset="0"/>
                <a:cs typeface="Segoe UI Semibold" panose="020B0702040204020203" pitchFamily="34" charset="0"/>
              </a:rPr>
              <a:t>)</a:t>
            </a:r>
            <a:r>
              <a:rPr lang="ar-SA" sz="1300" dirty="0">
                <a:latin typeface="Segoe UI Semibold" panose="020B0702040204020203" pitchFamily="34" charset="0"/>
                <a:cs typeface="Segoe UI Semibold" panose="020B0702040204020203" pitchFamily="34" charset="0"/>
              </a:rPr>
              <a:t> فإنها تستمر فقط لمدة ثلاثة ساعات.</a:t>
            </a:r>
            <a:endParaRPr lang="en-US" sz="1300" dirty="0">
              <a:latin typeface="Segoe UI Semibold" panose="020B0702040204020203" pitchFamily="34" charset="0"/>
              <a:cs typeface="Segoe UI Semibold" panose="020B0702040204020203" pitchFamily="34" charset="0"/>
            </a:endParaRPr>
          </a:p>
        </p:txBody>
      </p:sp>
      <p:grpSp>
        <p:nvGrpSpPr>
          <p:cNvPr id="11" name="Group 10"/>
          <p:cNvGrpSpPr/>
          <p:nvPr/>
        </p:nvGrpSpPr>
        <p:grpSpPr>
          <a:xfrm>
            <a:off x="6280591" y="3530210"/>
            <a:ext cx="4904509" cy="669342"/>
            <a:chOff x="0" y="-61561"/>
            <a:chExt cx="9687098" cy="669342"/>
          </a:xfrm>
        </p:grpSpPr>
        <p:sp>
          <p:nvSpPr>
            <p:cNvPr id="12" name="Rounded Rectangle 11"/>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49374" y="-61561"/>
              <a:ext cx="9637724"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1600" b="1" dirty="0">
                  <a:solidFill>
                    <a:schemeClr val="bg1"/>
                  </a:solidFill>
                  <a:latin typeface="Segoe UI Semibold" panose="020B0702040204020203" pitchFamily="34" charset="0"/>
                  <a:cs typeface="Segoe UI Semibold" panose="020B0702040204020203" pitchFamily="34" charset="0"/>
                </a:rPr>
                <a:t>هل هناك تناوب بين الحركات التنفسية ؟</a:t>
              </a:r>
            </a:p>
          </p:txBody>
        </p:sp>
      </p:grpSp>
      <p:sp>
        <p:nvSpPr>
          <p:cNvPr id="14" name="Rectangle 13"/>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5"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6" name="Rounded Rectangle 15"/>
          <p:cNvSpPr/>
          <p:nvPr/>
        </p:nvSpPr>
        <p:spPr>
          <a:xfrm>
            <a:off x="997527" y="2396839"/>
            <a:ext cx="10210800" cy="1108363"/>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ounded Rectangle 16"/>
          <p:cNvSpPr/>
          <p:nvPr/>
        </p:nvSpPr>
        <p:spPr>
          <a:xfrm>
            <a:off x="1025236" y="4211784"/>
            <a:ext cx="10210800" cy="2036616"/>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55645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600" b="1" dirty="0">
                <a:solidFill>
                  <a:schemeClr val="accent1"/>
                </a:solidFill>
                <a:latin typeface="Segoe UI Semilight" panose="020B0402040204020203" pitchFamily="34" charset="0"/>
                <a:cs typeface="Segoe UI Semilight" panose="020B0402040204020203" pitchFamily="34" charset="0"/>
              </a:rPr>
              <a:t>تبادل الغازات عند البرمائيات</a:t>
            </a:r>
            <a:r>
              <a:rPr lang="en-US" sz="3500" b="1" dirty="0">
                <a:solidFill>
                  <a:schemeClr val="accent1"/>
                </a:solidFill>
                <a:latin typeface="Segoe UI Semilight" panose="020B0402040204020203" pitchFamily="34" charset="0"/>
                <a:cs typeface="Segoe UI Semilight" panose="020B0402040204020203" pitchFamily="34" charset="0"/>
              </a:rPr>
              <a:t>Gas Exchange In </a:t>
            </a:r>
            <a:r>
              <a:rPr lang="en-US" sz="3500" b="1" dirty="0" err="1">
                <a:solidFill>
                  <a:schemeClr val="accent1"/>
                </a:solidFill>
                <a:latin typeface="Segoe UI Semilight" panose="020B0402040204020203" pitchFamily="34" charset="0"/>
                <a:cs typeface="Segoe UI Semilight" panose="020B0402040204020203" pitchFamily="34" charset="0"/>
              </a:rPr>
              <a:t>Amphibia</a:t>
            </a:r>
            <a:r>
              <a:rPr lang="en-US" sz="3500" b="1" dirty="0">
                <a:solidFill>
                  <a:schemeClr val="accent1"/>
                </a:solidFill>
                <a:latin typeface="Segoe UI Semilight" panose="020B0402040204020203" pitchFamily="34" charset="0"/>
                <a:cs typeface="Segoe UI Semilight" panose="020B0402040204020203" pitchFamily="34" charset="0"/>
              </a:rPr>
              <a:t> </a:t>
            </a:r>
          </a:p>
        </p:txBody>
      </p:sp>
      <p:sp>
        <p:nvSpPr>
          <p:cNvPr id="8" name="Content Placeholder 11"/>
          <p:cNvSpPr>
            <a:spLocks noGrp="1"/>
          </p:cNvSpPr>
          <p:nvPr>
            <p:ph sz="half" idx="2"/>
          </p:nvPr>
        </p:nvSpPr>
        <p:spPr>
          <a:xfrm>
            <a:off x="6068292" y="2516310"/>
            <a:ext cx="5056908" cy="3818685"/>
          </a:xfrm>
        </p:spPr>
        <p:txBody>
          <a:bodyPr>
            <a:noAutofit/>
          </a:bodyPr>
          <a:lstStyle/>
          <a:p>
            <a:pPr algn="justLow" rtl="1">
              <a:lnSpc>
                <a:spcPct val="100000"/>
              </a:lnSpc>
              <a:buFont typeface="Wingdings" panose="05000000000000000000" pitchFamily="2" charset="2"/>
              <a:buChar char="q"/>
            </a:pPr>
            <a:r>
              <a:rPr lang="ar-SA" sz="1300" dirty="0">
                <a:solidFill>
                  <a:schemeClr val="tx1"/>
                </a:solidFill>
                <a:latin typeface="Segoe UI Semibold" panose="020B0702040204020203" pitchFamily="34" charset="0"/>
                <a:cs typeface="Segoe UI Semibold" panose="020B0702040204020203" pitchFamily="34" charset="0"/>
              </a:rPr>
              <a:t>حيث أن الكميات النسبية للغازات في الهواء تكون ثابتة في ارتفاعات مختلفة, فان واحداً من أهم المؤثرات لضغط الهواء المنخفض في المرتفعات العالية هو النقص في الكمية الكلية للأكسجين الموجود. ويتم نقل الاكسجين من الرئتين للخلايا بواسطة الهيموجلوبين الموجود في كريات الدم الحمراء وان الهيموجلوبين يقاس كأجزاء في المائة بواسطة وزن الدم. وعلى سبيل المثال فان الضفدعة التي لها القيمة (أ) تعني ان وزن الهيموجلوبين يكون 10% من الوزن الكلي للدم. ان ضفادع الأراضي المنخفضة تكون لها قياسات منخفضة من الهيموجلوبين بالمقارنة مع تلك التي تسكن في الجبال أو المرتفعات. وكميات الهيموجلوبين تتراوح ما بين (7.5-13.5) عند كل الضفادع والضفادع الطينية التي تعيش في السهول الأوروبية المنخفضة, ولكن عينات من الضفادع التي تعيش في جبال الألب تكون مستويات الهيموجلوبين فيها ما بين (14.25-15.25). أما في </a:t>
            </a:r>
            <a:r>
              <a:rPr lang="ar-SA" sz="1300" dirty="0" err="1">
                <a:solidFill>
                  <a:schemeClr val="tx1"/>
                </a:solidFill>
                <a:latin typeface="Segoe UI Semibold" panose="020B0702040204020203" pitchFamily="34" charset="0"/>
                <a:cs typeface="Segoe UI Semibold" panose="020B0702040204020203" pitchFamily="34" charset="0"/>
              </a:rPr>
              <a:t>دواتيمالا</a:t>
            </a:r>
            <a:r>
              <a:rPr lang="ar-SA" sz="1300" dirty="0">
                <a:solidFill>
                  <a:schemeClr val="tx1"/>
                </a:solidFill>
                <a:latin typeface="Segoe UI Semibold" panose="020B0702040204020203" pitchFamily="34" charset="0"/>
                <a:cs typeface="Segoe UI Semibold" panose="020B0702040204020203" pitchFamily="34" charset="0"/>
              </a:rPr>
              <a:t> نجد الأنواع </a:t>
            </a:r>
            <a:r>
              <a:rPr lang="en-US" sz="1300" dirty="0">
                <a:solidFill>
                  <a:schemeClr val="tx1"/>
                </a:solidFill>
                <a:latin typeface="Segoe UI Semibold" panose="020B0702040204020203" pitchFamily="34" charset="0"/>
                <a:cs typeface="Segoe UI Semibold" panose="020B0702040204020203" pitchFamily="34" charset="0"/>
              </a:rPr>
              <a:t>(</a:t>
            </a:r>
            <a:r>
              <a:rPr lang="en-US" sz="1300" i="1" dirty="0" err="1">
                <a:solidFill>
                  <a:schemeClr val="tx1"/>
                </a:solidFill>
                <a:latin typeface="Segoe UI Semibold" panose="020B0702040204020203" pitchFamily="34" charset="0"/>
                <a:cs typeface="Segoe UI Semibold" panose="020B0702040204020203" pitchFamily="34" charset="0"/>
              </a:rPr>
              <a:t>Bufo</a:t>
            </a:r>
            <a:r>
              <a:rPr lang="en-US" sz="1300" i="1" dirty="0">
                <a:solidFill>
                  <a:schemeClr val="tx1"/>
                </a:solidFill>
                <a:latin typeface="Segoe UI Semibold" panose="020B0702040204020203" pitchFamily="34" charset="0"/>
                <a:cs typeface="Segoe UI Semibold" panose="020B0702040204020203" pitchFamily="34" charset="0"/>
              </a:rPr>
              <a:t> </a:t>
            </a:r>
            <a:r>
              <a:rPr lang="en-US" sz="1300" i="1" dirty="0" err="1">
                <a:solidFill>
                  <a:schemeClr val="tx1"/>
                </a:solidFill>
                <a:latin typeface="Segoe UI Semibold" panose="020B0702040204020203" pitchFamily="34" charset="0"/>
                <a:cs typeface="Segoe UI Semibold" panose="020B0702040204020203" pitchFamily="34" charset="0"/>
              </a:rPr>
              <a:t>marinus</a:t>
            </a:r>
            <a:r>
              <a:rPr lang="en-US" sz="1300" dirty="0">
                <a:solidFill>
                  <a:schemeClr val="tx1"/>
                </a:solidFill>
                <a:latin typeface="Segoe UI Semibold" panose="020B0702040204020203" pitchFamily="34" charset="0"/>
                <a:cs typeface="Segoe UI Semibold" panose="020B0702040204020203" pitchFamily="34" charset="0"/>
              </a:rPr>
              <a:t>)</a:t>
            </a:r>
            <a:r>
              <a:rPr lang="ar-SA" sz="1300" dirty="0">
                <a:solidFill>
                  <a:schemeClr val="tx1"/>
                </a:solidFill>
                <a:latin typeface="Segoe UI Semibold" panose="020B0702040204020203" pitchFamily="34" charset="0"/>
                <a:cs typeface="Segoe UI Semibold" panose="020B0702040204020203" pitchFamily="34" charset="0"/>
              </a:rPr>
              <a:t> والتي تتواجد في مستوى ارتفاع البحر الى ارتفاعات تتراوح الى 1500متر يكون متوسط الهيموجلوبين عندها 8,66 بينما عند أنواع "</a:t>
            </a:r>
            <a:r>
              <a:rPr lang="en-US" sz="1300" i="1" dirty="0" err="1">
                <a:solidFill>
                  <a:schemeClr val="tx1"/>
                </a:solidFill>
                <a:latin typeface="Segoe UI Semibold" panose="020B0702040204020203" pitchFamily="34" charset="0"/>
                <a:cs typeface="Segoe UI Semibold" panose="020B0702040204020203" pitchFamily="34" charset="0"/>
              </a:rPr>
              <a:t>Bufo</a:t>
            </a:r>
            <a:r>
              <a:rPr lang="en-US" sz="1300" i="1" dirty="0">
                <a:solidFill>
                  <a:schemeClr val="tx1"/>
                </a:solidFill>
                <a:latin typeface="Segoe UI Semibold" panose="020B0702040204020203" pitchFamily="34" charset="0"/>
                <a:cs typeface="Segoe UI Semibold" panose="020B0702040204020203" pitchFamily="34" charset="0"/>
              </a:rPr>
              <a:t> </a:t>
            </a:r>
            <a:r>
              <a:rPr lang="en-US" sz="1300" i="1" dirty="0" err="1">
                <a:solidFill>
                  <a:schemeClr val="tx1"/>
                </a:solidFill>
                <a:latin typeface="Segoe UI Semibold" panose="020B0702040204020203" pitchFamily="34" charset="0"/>
                <a:cs typeface="Segoe UI Semibold" panose="020B0702040204020203" pitchFamily="34" charset="0"/>
              </a:rPr>
              <a:t>bocourti</a:t>
            </a:r>
            <a:r>
              <a:rPr lang="ar-SA" sz="1300" dirty="0">
                <a:solidFill>
                  <a:schemeClr val="tx1"/>
                </a:solidFill>
                <a:latin typeface="Segoe UI Semibold" panose="020B0702040204020203" pitchFamily="34" charset="0"/>
                <a:cs typeface="Segoe UI Semibold" panose="020B0702040204020203" pitchFamily="34" charset="0"/>
              </a:rPr>
              <a:t>" والتي تعيش على ارتفاعات بين (1700 م – 3400م) يكون متوسط كمية الهيموجلوبين عندها 10,73. ان الهيموجلوبين الخاص بهذه الأنواع تكون له مقدرات نقل متشابهة ( والتي لم تعرف حتى الآن) وان زيادة الهيموجلوبين يمكن ان توازن نقصان الأكسجين في الارتفاعات العالية.</a:t>
            </a:r>
            <a:endParaRPr lang="en-US" sz="1300" dirty="0">
              <a:solidFill>
                <a:schemeClr val="tx1"/>
              </a:solidFill>
              <a:latin typeface="Segoe UI Semibold" panose="020B0702040204020203" pitchFamily="34" charset="0"/>
              <a:cs typeface="Segoe UI Semibold" panose="020B0702040204020203" pitchFamily="34" charset="0"/>
            </a:endParaRPr>
          </a:p>
        </p:txBody>
      </p:sp>
      <p:grpSp>
        <p:nvGrpSpPr>
          <p:cNvPr id="6" name="Group 5"/>
          <p:cNvGrpSpPr/>
          <p:nvPr/>
        </p:nvGrpSpPr>
        <p:grpSpPr>
          <a:xfrm>
            <a:off x="5902036" y="1710376"/>
            <a:ext cx="5278581" cy="669342"/>
            <a:chOff x="0" y="-61561"/>
            <a:chExt cx="9687099" cy="669342"/>
          </a:xfrm>
        </p:grpSpPr>
        <p:sp>
          <p:nvSpPr>
            <p:cNvPr id="7" name="Rounded Rectangle 6"/>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49374" y="-61561"/>
              <a:ext cx="9637725"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solidFill>
                    <a:schemeClr val="bg1"/>
                  </a:solidFill>
                  <a:latin typeface="Segoe UI Semibold" panose="020B0702040204020203" pitchFamily="34" charset="0"/>
                  <a:cs typeface="Segoe UI Semibold" panose="020B0702040204020203" pitchFamily="34" charset="0"/>
                </a:rPr>
                <a:t>ما هي اختلافات هيموجلوبين الدم في البرمائيات ؟</a:t>
              </a:r>
            </a:p>
          </p:txBody>
        </p:sp>
      </p:grpSp>
      <p:sp>
        <p:nvSpPr>
          <p:cNvPr id="3" name="Rectangle 2"/>
          <p:cNvSpPr/>
          <p:nvPr/>
        </p:nvSpPr>
        <p:spPr>
          <a:xfrm>
            <a:off x="810905" y="2692788"/>
            <a:ext cx="4881282" cy="3252172"/>
          </a:xfrm>
          <a:prstGeom prst="rect">
            <a:avLst/>
          </a:prstGeom>
        </p:spPr>
        <p:txBody>
          <a:bodyPr vert="horz" lIns="0" tIns="45720" rIns="0" bIns="45720" rtlCol="0">
            <a:noAutofit/>
          </a:bodyPr>
          <a:lstStyle/>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300" dirty="0">
                <a:latin typeface="Segoe UI Semibold" panose="020B0702040204020203" pitchFamily="34" charset="0"/>
                <a:cs typeface="Segoe UI Semibold" panose="020B0702040204020203" pitchFamily="34" charset="0"/>
              </a:rPr>
              <a:t>وبالرغم من التكوين البدائي لرئة الحيوان البرمائي, فإنها كافية لفرض المحافظة على جهد الأكسجين وايضا كافية لجعل جهد ثاني اكسيد الكربون منخفضاً. وعلى العكس فان الجلد يستخدم للتغلب على الكميات الزائدة لمستوى غاز ثاني اكسيد الكربون. الأنواع "</a:t>
            </a:r>
            <a:r>
              <a:rPr lang="en-US" sz="1300" i="1" dirty="0" err="1">
                <a:latin typeface="Segoe UI Semibold" panose="020B0702040204020203" pitchFamily="34" charset="0"/>
                <a:cs typeface="Segoe UI Semibold" panose="020B0702040204020203" pitchFamily="34" charset="0"/>
              </a:rPr>
              <a:t>Taricha</a:t>
            </a:r>
            <a:r>
              <a:rPr lang="en-US" sz="1300" i="1" dirty="0">
                <a:latin typeface="Segoe UI Semibold" panose="020B0702040204020203" pitchFamily="34" charset="0"/>
                <a:cs typeface="Segoe UI Semibold" panose="020B0702040204020203" pitchFamily="34" charset="0"/>
              </a:rPr>
              <a:t> granulosa</a:t>
            </a:r>
            <a:r>
              <a:rPr lang="ar-SA" sz="1300" dirty="0">
                <a:latin typeface="Segoe UI Semibold" panose="020B0702040204020203" pitchFamily="34" charset="0"/>
                <a:cs typeface="Segoe UI Semibold" panose="020B0702040204020203" pitchFamily="34" charset="0"/>
              </a:rPr>
              <a:t>" تستطيع تشتيت 80% من غاز ثاني اكسيد الكربون من خلال الجسم عند درجة حرارة 15 مئوية وان النسبة تكون منخفضة قليلاً في درجات الحرارة العالية. </a:t>
            </a:r>
            <a:endParaRPr lang="en-US" sz="1300" dirty="0">
              <a:latin typeface="Segoe UI Semibold" panose="020B0702040204020203" pitchFamily="34" charset="0"/>
              <a:cs typeface="Segoe UI Semibold" panose="020B0702040204020203" pitchFamily="34" charset="0"/>
            </a:endParaRPr>
          </a:p>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300" dirty="0">
                <a:latin typeface="Segoe UI Semibold" panose="020B0702040204020203" pitchFamily="34" charset="0"/>
                <a:cs typeface="Segoe UI Semibold" panose="020B0702040204020203" pitchFamily="34" charset="0"/>
              </a:rPr>
              <a:t>في الانواع التي ليس لها رئات مثل "</a:t>
            </a:r>
            <a:r>
              <a:rPr lang="en-US" sz="1300" i="1" dirty="0" err="1">
                <a:latin typeface="Segoe UI Semibold" panose="020B0702040204020203" pitchFamily="34" charset="0"/>
                <a:cs typeface="Segoe UI Semibold" panose="020B0702040204020203" pitchFamily="34" charset="0"/>
              </a:rPr>
              <a:t>Desmognathus</a:t>
            </a:r>
            <a:r>
              <a:rPr lang="en-US" sz="1300" i="1" dirty="0">
                <a:latin typeface="Segoe UI Semibold" panose="020B0702040204020203" pitchFamily="34" charset="0"/>
                <a:cs typeface="Segoe UI Semibold" panose="020B0702040204020203" pitchFamily="34" charset="0"/>
              </a:rPr>
              <a:t> sp</a:t>
            </a:r>
            <a:r>
              <a:rPr lang="en-US" sz="1300" dirty="0">
                <a:latin typeface="Segoe UI Semibold" panose="020B0702040204020203" pitchFamily="34" charset="0"/>
                <a:cs typeface="Segoe UI Semibold" panose="020B0702040204020203" pitchFamily="34" charset="0"/>
              </a:rPr>
              <a:t>.</a:t>
            </a:r>
            <a:r>
              <a:rPr lang="ar-SA" sz="1300" dirty="0">
                <a:latin typeface="Segoe UI Semibold" panose="020B0702040204020203" pitchFamily="34" charset="0"/>
                <a:cs typeface="Segoe UI Semibold" panose="020B0702040204020203" pitchFamily="34" charset="0"/>
              </a:rPr>
              <a:t>" فان الجسم يساهم بمقدار 75% من عملية طرد ثاني اكسيد الكربون عند درجة حرارة 15 مئوية واكثر من 95% عند درجة حرارة 25 مئوية. الأنواع مثل "</a:t>
            </a:r>
            <a:r>
              <a:rPr lang="en-US" sz="1300" i="1" dirty="0">
                <a:latin typeface="Segoe UI Semibold" panose="020B0702040204020203" pitchFamily="34" charset="0"/>
                <a:cs typeface="Segoe UI Semibold" panose="020B0702040204020203" pitchFamily="34" charset="0"/>
              </a:rPr>
              <a:t>Rana </a:t>
            </a:r>
            <a:r>
              <a:rPr lang="en-US" sz="1300" i="1" dirty="0" err="1">
                <a:latin typeface="Segoe UI Semibold" panose="020B0702040204020203" pitchFamily="34" charset="0"/>
                <a:cs typeface="Segoe UI Semibold" panose="020B0702040204020203" pitchFamily="34" charset="0"/>
              </a:rPr>
              <a:t>clamitans</a:t>
            </a:r>
            <a:r>
              <a:rPr lang="ar-SA" sz="1300" dirty="0">
                <a:latin typeface="Segoe UI Semibold" panose="020B0702040204020203" pitchFamily="34" charset="0"/>
                <a:cs typeface="Segoe UI Semibold" panose="020B0702040204020203" pitchFamily="34" charset="0"/>
              </a:rPr>
              <a:t>" تفقد ما يعادل 80%  من كميات ثاني اكسيد الكربون من خلال الجسم على كل مستويات درجة الحرارة </a:t>
            </a:r>
            <a:endParaRPr lang="en-US" sz="1300" dirty="0">
              <a:latin typeface="Segoe UI Semibold" panose="020B0702040204020203" pitchFamily="34" charset="0"/>
              <a:cs typeface="Segoe UI Semibold" panose="020B0702040204020203" pitchFamily="34" charset="0"/>
            </a:endParaRPr>
          </a:p>
        </p:txBody>
      </p:sp>
      <p:grpSp>
        <p:nvGrpSpPr>
          <p:cNvPr id="11" name="Group 10"/>
          <p:cNvGrpSpPr/>
          <p:nvPr/>
        </p:nvGrpSpPr>
        <p:grpSpPr>
          <a:xfrm>
            <a:off x="784416" y="1714859"/>
            <a:ext cx="4904509" cy="669342"/>
            <a:chOff x="0" y="-61561"/>
            <a:chExt cx="9687098" cy="669342"/>
          </a:xfrm>
        </p:grpSpPr>
        <p:sp>
          <p:nvSpPr>
            <p:cNvPr id="12" name="Rounded Rectangle 11"/>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49374" y="-61561"/>
              <a:ext cx="9637724"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b="1" dirty="0">
                  <a:solidFill>
                    <a:schemeClr val="bg1"/>
                  </a:solidFill>
                  <a:latin typeface="Segoe UI Semibold" panose="020B0702040204020203" pitchFamily="34" charset="0"/>
                  <a:cs typeface="Segoe UI Semibold" panose="020B0702040204020203" pitchFamily="34" charset="0"/>
                </a:rPr>
                <a:t>هل يكفي التكوين البدائي لرئة البرمائيات للتنفس؟</a:t>
              </a:r>
            </a:p>
          </p:txBody>
        </p:sp>
      </p:grpSp>
      <p:sp>
        <p:nvSpPr>
          <p:cNvPr id="14" name="Rectangle 13"/>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5"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6" name="Rounded Rectangle 15"/>
          <p:cNvSpPr/>
          <p:nvPr/>
        </p:nvSpPr>
        <p:spPr>
          <a:xfrm>
            <a:off x="665024" y="2355273"/>
            <a:ext cx="5084618" cy="3920837"/>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ounded Rectangle 16"/>
          <p:cNvSpPr/>
          <p:nvPr/>
        </p:nvSpPr>
        <p:spPr>
          <a:xfrm>
            <a:off x="5888182" y="2341418"/>
            <a:ext cx="5403272" cy="3934691"/>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093994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ar-SA" sz="3200" b="1" dirty="0">
                <a:solidFill>
                  <a:schemeClr val="accent1"/>
                </a:solidFill>
                <a:latin typeface="Segoe UI Semilight" panose="020B0402040204020203" pitchFamily="34" charset="0"/>
                <a:cs typeface="Segoe UI Semilight" panose="020B0402040204020203" pitchFamily="34" charset="0"/>
              </a:rPr>
              <a:t>التنظيم </a:t>
            </a:r>
            <a:r>
              <a:rPr lang="ar-SA" sz="3200" b="1" dirty="0" err="1">
                <a:solidFill>
                  <a:schemeClr val="accent1"/>
                </a:solidFill>
                <a:latin typeface="Segoe UI Semilight" panose="020B0402040204020203" pitchFamily="34" charset="0"/>
                <a:cs typeface="Segoe UI Semilight" panose="020B0402040204020203" pitchFamily="34" charset="0"/>
              </a:rPr>
              <a:t>الأزموزي</a:t>
            </a:r>
            <a:r>
              <a:rPr lang="ar-SA" sz="3200" b="1" dirty="0">
                <a:solidFill>
                  <a:schemeClr val="accent1"/>
                </a:solidFill>
                <a:latin typeface="Segoe UI Semilight" panose="020B0402040204020203" pitchFamily="34" charset="0"/>
                <a:cs typeface="Segoe UI Semilight" panose="020B0402040204020203" pitchFamily="34" charset="0"/>
              </a:rPr>
              <a:t> للبرمائيات  </a:t>
            </a:r>
            <a:r>
              <a:rPr lang="en-US" sz="3200" b="1" dirty="0">
                <a:solidFill>
                  <a:schemeClr val="accent1"/>
                </a:solidFill>
                <a:latin typeface="Segoe UI Semilight" panose="020B0402040204020203" pitchFamily="34" charset="0"/>
                <a:cs typeface="Segoe UI Semilight" panose="020B0402040204020203" pitchFamily="34" charset="0"/>
              </a:rPr>
              <a:t> Osmoregulation In Amphibians </a:t>
            </a:r>
          </a:p>
        </p:txBody>
      </p:sp>
      <p:sp>
        <p:nvSpPr>
          <p:cNvPr id="8" name="Content Placeholder 11"/>
          <p:cNvSpPr>
            <a:spLocks noGrp="1"/>
          </p:cNvSpPr>
          <p:nvPr>
            <p:ph sz="half" idx="2"/>
          </p:nvPr>
        </p:nvSpPr>
        <p:spPr>
          <a:xfrm>
            <a:off x="1092234" y="2411864"/>
            <a:ext cx="10044541" cy="791389"/>
          </a:xfrm>
        </p:spPr>
        <p:txBody>
          <a:bodyPr>
            <a:noAutofit/>
          </a:bodyPr>
          <a:lstStyle/>
          <a:p>
            <a:pPr algn="justLow" rtl="1">
              <a:lnSpc>
                <a:spcPct val="100000"/>
              </a:lnSpc>
              <a:buFont typeface="Wingdings" panose="05000000000000000000" pitchFamily="2" charset="2"/>
              <a:buChar char="q"/>
            </a:pPr>
            <a:r>
              <a:rPr lang="ar-SA" sz="1400" dirty="0">
                <a:solidFill>
                  <a:schemeClr val="tx1"/>
                </a:solidFill>
                <a:latin typeface="Segoe UI Semibold" panose="020B0702040204020203" pitchFamily="34" charset="0"/>
                <a:cs typeface="Segoe UI Semibold" panose="020B0702040204020203" pitchFamily="34" charset="0"/>
              </a:rPr>
              <a:t>البرمائيات بأماكن تواجدها المختلفة وحياة تاريخها لها مشاكل مختلفة مع التوازن المائي وقد تعاملت مع هذه المشاكل بطرق مختلفة. وعموماً ان التنظيم </a:t>
            </a:r>
            <a:r>
              <a:rPr lang="ar-SA" sz="1400" dirty="0" err="1">
                <a:solidFill>
                  <a:schemeClr val="tx1"/>
                </a:solidFill>
                <a:latin typeface="Segoe UI Semibold" panose="020B0702040204020203" pitchFamily="34" charset="0"/>
                <a:cs typeface="Segoe UI Semibold" panose="020B0702040204020203" pitchFamily="34" charset="0"/>
              </a:rPr>
              <a:t>الازموزي</a:t>
            </a:r>
            <a:r>
              <a:rPr lang="ar-SA" sz="1400" dirty="0">
                <a:solidFill>
                  <a:schemeClr val="tx1"/>
                </a:solidFill>
                <a:latin typeface="Segoe UI Semibold" panose="020B0702040204020203" pitchFamily="34" charset="0"/>
                <a:cs typeface="Segoe UI Semibold" panose="020B0702040204020203" pitchFamily="34" charset="0"/>
              </a:rPr>
              <a:t> يمكن أن يحدث بواسطة التوازن بين كميات الماء الداخلة من خلال الجسم وفقدان الماء بواسطة الكليتين.</a:t>
            </a:r>
            <a:endParaRPr lang="en-US" sz="1400" dirty="0">
              <a:solidFill>
                <a:schemeClr val="tx1"/>
              </a:solidFill>
              <a:latin typeface="Segoe UI Semibold" panose="020B0702040204020203" pitchFamily="34" charset="0"/>
              <a:cs typeface="Segoe UI Semibold" panose="020B0702040204020203" pitchFamily="34" charset="0"/>
            </a:endParaRPr>
          </a:p>
        </p:txBody>
      </p:sp>
      <p:grpSp>
        <p:nvGrpSpPr>
          <p:cNvPr id="6" name="Group 5"/>
          <p:cNvGrpSpPr/>
          <p:nvPr/>
        </p:nvGrpSpPr>
        <p:grpSpPr>
          <a:xfrm>
            <a:off x="5377218" y="1737270"/>
            <a:ext cx="5803400" cy="669342"/>
            <a:chOff x="0" y="-61561"/>
            <a:chExt cx="9687099" cy="669342"/>
          </a:xfrm>
        </p:grpSpPr>
        <p:sp>
          <p:nvSpPr>
            <p:cNvPr id="7" name="Rounded Rectangle 6"/>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ounded Rectangle 4"/>
            <p:cNvSpPr txBox="1"/>
            <p:nvPr/>
          </p:nvSpPr>
          <p:spPr>
            <a:xfrm>
              <a:off x="49375" y="-61561"/>
              <a:ext cx="9637724"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1600" b="1" dirty="0">
                  <a:solidFill>
                    <a:schemeClr val="bg1"/>
                  </a:solidFill>
                  <a:latin typeface="Segoe UI Semibold" panose="020B0702040204020203" pitchFamily="34" charset="0"/>
                  <a:cs typeface="Segoe UI Semibold" panose="020B0702040204020203" pitchFamily="34" charset="0"/>
                </a:rPr>
                <a:t>هناك توازن بين كمية الماء الداخل إلى الجسم وفقدان الماء , ما هو ؟</a:t>
              </a:r>
            </a:p>
          </p:txBody>
        </p:sp>
      </p:grpSp>
      <p:sp>
        <p:nvSpPr>
          <p:cNvPr id="3" name="Rectangle 2"/>
          <p:cNvSpPr/>
          <p:nvPr/>
        </p:nvSpPr>
        <p:spPr>
          <a:xfrm>
            <a:off x="1136073" y="3765437"/>
            <a:ext cx="9981792" cy="2419124"/>
          </a:xfrm>
          <a:prstGeom prst="rect">
            <a:avLst/>
          </a:prstGeom>
        </p:spPr>
        <p:txBody>
          <a:bodyPr vert="horz" lIns="0" tIns="45720" rIns="0" bIns="45720" rtlCol="0">
            <a:noAutofit/>
          </a:bodyPr>
          <a:lstStyle/>
          <a:p>
            <a:pPr marL="91440" indent="-91440" algn="justLow" defTabSz="914400" rtl="1">
              <a:spcBef>
                <a:spcPts val="1200"/>
              </a:spcBef>
              <a:spcAft>
                <a:spcPts val="200"/>
              </a:spcAft>
              <a:buClr>
                <a:schemeClr val="accent1"/>
              </a:buClr>
              <a:buSzPct val="100000"/>
              <a:buFont typeface="Wingdings" panose="05000000000000000000" pitchFamily="2" charset="2"/>
              <a:buChar char="q"/>
            </a:pPr>
            <a:r>
              <a:rPr lang="ar-SA" sz="1400" dirty="0">
                <a:latin typeface="Segoe UI Semibold" panose="020B0702040204020203" pitchFamily="34" charset="0"/>
                <a:cs typeface="Segoe UI Semibold" panose="020B0702040204020203" pitchFamily="34" charset="0"/>
              </a:rPr>
              <a:t>معظم اليرقات تنمو داخل الماء النقي وتنتج كميات مكررة من البول المخفف للتخلص من الماء الزائد التي تتحرك داخل جسمها بواسطة </a:t>
            </a:r>
            <a:r>
              <a:rPr lang="ar-SA" sz="1400" dirty="0" err="1">
                <a:latin typeface="Segoe UI Semibold" panose="020B0702040204020203" pitchFamily="34" charset="0"/>
                <a:cs typeface="Segoe UI Semibold" panose="020B0702040204020203" pitchFamily="34" charset="0"/>
              </a:rPr>
              <a:t>الازموزية</a:t>
            </a:r>
            <a:r>
              <a:rPr lang="ar-SA" sz="1400" dirty="0">
                <a:latin typeface="Segoe UI Semibold" panose="020B0702040204020203" pitchFamily="34" charset="0"/>
                <a:cs typeface="Segoe UI Semibold" panose="020B0702040204020203" pitchFamily="34" charset="0"/>
              </a:rPr>
              <a:t>.  تتكون معظم البقايا النيتروجينية من غاز الأمونيا والذي يطرد بسرعة من الجسم بواسطة البول. وفي أثناء عملية التطور من اليرقة المائية الى الحيوان البري كامل النمو يكون هنالك تحول درامي مفاجئ في الشكل والذي يتم فيه اخراج النيتروجين . وتصبح اليوريا هي الناتج المطرود الوحيد. إن الضفدع الوحشي "</a:t>
            </a:r>
            <a:r>
              <a:rPr lang="en-US" sz="1400" i="1" dirty="0">
                <a:latin typeface="Segoe UI Semibold" panose="020B0702040204020203" pitchFamily="34" charset="0"/>
                <a:cs typeface="Segoe UI Semibold" panose="020B0702040204020203" pitchFamily="34" charset="0"/>
              </a:rPr>
              <a:t>Rana </a:t>
            </a:r>
            <a:r>
              <a:rPr lang="en-US" sz="1400" i="1" dirty="0" err="1">
                <a:latin typeface="Segoe UI Semibold" panose="020B0702040204020203" pitchFamily="34" charset="0"/>
                <a:cs typeface="Segoe UI Semibold" panose="020B0702040204020203" pitchFamily="34" charset="0"/>
              </a:rPr>
              <a:t>catesbeiana</a:t>
            </a:r>
            <a:r>
              <a:rPr lang="ar-SA" sz="1400" dirty="0">
                <a:latin typeface="Segoe UI Semibold" panose="020B0702040204020203" pitchFamily="34" charset="0"/>
                <a:cs typeface="Segoe UI Semibold" panose="020B0702040204020203" pitchFamily="34" charset="0"/>
              </a:rPr>
              <a:t>" تخرج أو تطرد 84% من بقايا النتروجين في شكل يوريا عندما تكون كاملة النمو ولكن فقط 10% عندما تكون في طور الشرغوف, أما البرمائيات التي تظل مائية بعد نموها عادة ما تحتفظ بنمط الإخراج اليرقي. إن الضفدع المائي الاستوائي الافريقي (</a:t>
            </a:r>
            <a:r>
              <a:rPr lang="en-US" sz="1400" i="1" dirty="0" err="1">
                <a:latin typeface="Segoe UI Semibold" panose="020B0702040204020203" pitchFamily="34" charset="0"/>
                <a:cs typeface="Segoe UI Semibold" panose="020B0702040204020203" pitchFamily="34" charset="0"/>
              </a:rPr>
              <a:t>Xenopus</a:t>
            </a:r>
            <a:r>
              <a:rPr lang="en-US" sz="1400" i="1" dirty="0">
                <a:latin typeface="Segoe UI Semibold" panose="020B0702040204020203" pitchFamily="34" charset="0"/>
                <a:cs typeface="Segoe UI Semibold" panose="020B0702040204020203" pitchFamily="34" charset="0"/>
              </a:rPr>
              <a:t> </a:t>
            </a:r>
            <a:r>
              <a:rPr lang="en-US" sz="1400" i="1" dirty="0" err="1">
                <a:latin typeface="Segoe UI Semibold" panose="020B0702040204020203" pitchFamily="34" charset="0"/>
                <a:cs typeface="Segoe UI Semibold" panose="020B0702040204020203" pitchFamily="34" charset="0"/>
              </a:rPr>
              <a:t>laevis</a:t>
            </a:r>
            <a:r>
              <a:rPr lang="ar-SA" sz="1400" dirty="0">
                <a:latin typeface="Segoe UI Semibold" panose="020B0702040204020203" pitchFamily="34" charset="0"/>
                <a:cs typeface="Segoe UI Semibold" panose="020B0702040204020203" pitchFamily="34" charset="0"/>
              </a:rPr>
              <a:t>) تخرج ما يعادل 75% أمونيا, و 25% في طور الشرغوف واثناء عملية التطور فان كمية الاخراج يتكون 46% أمونيا, 54% يوريا ولكن الضفدع الكامل النمو يرجع الى نمط الشرغوف. وبما أن اليوريا اقل سمية من الأمونيا فإنها لا تحتاج الى ان يتم اخراجها بطريقة سريعة من الجسم وتستطيع الزواحف البرية أن تقلل سرعة انتاج البول أثناء فترة نقصان كميات الماء. وتبقى الزواحف والبرمائيات في دوامة التأقلم, وتعتمد على التنفس بواسطة الجلد في جزء مهم من عملية تبادل الغازات وعليه لابد لها من المحافظة على جسم رطب. وحتى تصبح حيوانات برية ناجحة عليها أن تقوم بخفض وتنظيم عملية فقدان الماء. وقد قامت بتحديد التوازن بين الضرورتين. وان جسمها ليس بمسامي لتمرير الماء حسبما ما هو معتقد. </a:t>
            </a:r>
            <a:endParaRPr lang="en-US" sz="1400" dirty="0">
              <a:latin typeface="Segoe UI Semibold" panose="020B0702040204020203" pitchFamily="34" charset="0"/>
              <a:cs typeface="Segoe UI Semibold" panose="020B0702040204020203" pitchFamily="34" charset="0"/>
            </a:endParaRPr>
          </a:p>
        </p:txBody>
      </p:sp>
      <p:grpSp>
        <p:nvGrpSpPr>
          <p:cNvPr id="11" name="Group 10"/>
          <p:cNvGrpSpPr/>
          <p:nvPr/>
        </p:nvGrpSpPr>
        <p:grpSpPr>
          <a:xfrm>
            <a:off x="3034145" y="3059564"/>
            <a:ext cx="8124062" cy="669342"/>
            <a:chOff x="0" y="-61561"/>
            <a:chExt cx="9687099" cy="669342"/>
          </a:xfrm>
        </p:grpSpPr>
        <p:sp>
          <p:nvSpPr>
            <p:cNvPr id="12" name="Rounded Rectangle 11"/>
            <p:cNvSpPr/>
            <p:nvPr/>
          </p:nvSpPr>
          <p:spPr>
            <a:xfrm>
              <a:off x="0" y="0"/>
              <a:ext cx="9687098" cy="50569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ounded Rectangle 4"/>
            <p:cNvSpPr txBox="1"/>
            <p:nvPr/>
          </p:nvSpPr>
          <p:spPr>
            <a:xfrm>
              <a:off x="49375" y="-61561"/>
              <a:ext cx="9637724" cy="669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1600" b="1" dirty="0">
                  <a:solidFill>
                    <a:schemeClr val="bg1"/>
                  </a:solidFill>
                  <a:latin typeface="Segoe UI Semibold" panose="020B0702040204020203" pitchFamily="34" charset="0"/>
                  <a:cs typeface="Segoe UI Semibold" panose="020B0702040204020203" pitchFamily="34" charset="0"/>
                </a:rPr>
                <a:t>كيف تتحكم الأنواع المائية بالاتزان المائي أثناء عملية التحول من الطور اليرقي إلى الطور البالغ ؟</a:t>
              </a:r>
            </a:p>
          </p:txBody>
        </p:sp>
      </p:grpSp>
      <p:sp>
        <p:nvSpPr>
          <p:cNvPr id="14" name="Rectangle 13"/>
          <p:cNvSpPr/>
          <p:nvPr/>
        </p:nvSpPr>
        <p:spPr>
          <a:xfrm>
            <a:off x="27710" y="6428510"/>
            <a:ext cx="2923308" cy="461665"/>
          </a:xfrm>
          <a:prstGeom prst="rect">
            <a:avLst/>
          </a:prstGeom>
        </p:spPr>
        <p:txBody>
          <a:bodyPr wrap="square">
            <a:spAutoFit/>
          </a:bodyPr>
          <a:lstStyle/>
          <a:p>
            <a:r>
              <a:rPr lang="en-US" sz="2400" b="1" dirty="0">
                <a:solidFill>
                  <a:schemeClr val="bg1"/>
                </a:solidFill>
                <a:latin typeface="Freestyle Script" panose="030804020302050B0404" pitchFamily="66" charset="0"/>
                <a:cs typeface="SABIC Typeface Headline" panose="020B0603060202020204" pitchFamily="34" charset="0"/>
              </a:rPr>
              <a:t>Dr. Mohammed K Al-</a:t>
            </a:r>
            <a:r>
              <a:rPr lang="en-US" sz="2400" b="1" dirty="0" err="1">
                <a:solidFill>
                  <a:schemeClr val="bg1"/>
                </a:solidFill>
                <a:latin typeface="Freestyle Script" panose="030804020302050B0404" pitchFamily="66" charset="0"/>
                <a:cs typeface="SABIC Typeface Headline" panose="020B0603060202020204" pitchFamily="34" charset="0"/>
              </a:rPr>
              <a:t>Sadoon</a:t>
            </a:r>
            <a:endParaRPr lang="en-US" sz="2400" b="1" dirty="0">
              <a:solidFill>
                <a:schemeClr val="bg1"/>
              </a:solidFill>
              <a:latin typeface="Freestyle Script" panose="030804020302050B0404" pitchFamily="66" charset="0"/>
            </a:endParaRPr>
          </a:p>
        </p:txBody>
      </p:sp>
      <p:pic>
        <p:nvPicPr>
          <p:cNvPr id="15" name="Picture Placeholder 4"/>
          <p:cNvPicPr>
            <a:picLocks noChangeAspect="1"/>
          </p:cNvPicPr>
          <p:nvPr/>
        </p:nvPicPr>
        <p:blipFill>
          <a:blip r:embed="rId2">
            <a:extLst>
              <a:ext uri="{28A0092B-C50C-407E-A947-70E740481C1C}">
                <a14:useLocalDpi xmlns:a14="http://schemas.microsoft.com/office/drawing/2010/main" val="0"/>
              </a:ext>
            </a:extLst>
          </a:blip>
          <a:srcRect t="16877" b="16877"/>
          <a:stretch>
            <a:fillRect/>
          </a:stretch>
        </p:blipFill>
        <p:spPr>
          <a:xfrm>
            <a:off x="1" y="0"/>
            <a:ext cx="2716696" cy="1007165"/>
          </a:xfrm>
          <a:prstGeom prst="rect">
            <a:avLst/>
          </a:prstGeom>
          <a:solidFill>
            <a:schemeClr val="bg2">
              <a:lumMod val="90000"/>
            </a:schemeClr>
          </a:solidFill>
        </p:spPr>
      </p:pic>
      <p:sp>
        <p:nvSpPr>
          <p:cNvPr id="16" name="Rounded Rectangle 15"/>
          <p:cNvSpPr/>
          <p:nvPr/>
        </p:nvSpPr>
        <p:spPr>
          <a:xfrm>
            <a:off x="997527" y="2355274"/>
            <a:ext cx="10196946" cy="678872"/>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ounded Rectangle 16"/>
          <p:cNvSpPr/>
          <p:nvPr/>
        </p:nvSpPr>
        <p:spPr>
          <a:xfrm>
            <a:off x="1011381" y="3699165"/>
            <a:ext cx="10196946" cy="2521525"/>
          </a:xfrm>
          <a:prstGeom prst="round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8496849"/>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35913</TotalTime>
  <Words>3149</Words>
  <Application>Microsoft Office PowerPoint</Application>
  <PresentationFormat>شاشة عريضة</PresentationFormat>
  <Paragraphs>106</Paragraphs>
  <Slides>12</Slides>
  <Notes>0</Notes>
  <HiddenSlides>0</HiddenSlides>
  <MMClips>0</MMClips>
  <ScaleCrop>false</ScaleCrop>
  <HeadingPairs>
    <vt:vector size="6" baseType="variant">
      <vt:variant>
        <vt:lpstr>الخطوط المستخدمة</vt:lpstr>
      </vt:variant>
      <vt:variant>
        <vt:i4>8</vt:i4>
      </vt:variant>
      <vt:variant>
        <vt:lpstr>نسق</vt:lpstr>
      </vt:variant>
      <vt:variant>
        <vt:i4>1</vt:i4>
      </vt:variant>
      <vt:variant>
        <vt:lpstr>عناوين الشرائح</vt:lpstr>
      </vt:variant>
      <vt:variant>
        <vt:i4>12</vt:i4>
      </vt:variant>
    </vt:vector>
  </HeadingPairs>
  <TitlesOfParts>
    <vt:vector size="21" baseType="lpstr">
      <vt:lpstr>Calibri</vt:lpstr>
      <vt:lpstr>Calibri Light</vt:lpstr>
      <vt:lpstr>Freestyle Script</vt:lpstr>
      <vt:lpstr>SABIC Typeface Headline</vt:lpstr>
      <vt:lpstr>SABIC Typeface Headline Light</vt:lpstr>
      <vt:lpstr>Segoe UI Semibold</vt:lpstr>
      <vt:lpstr>Segoe UI Semilight</vt:lpstr>
      <vt:lpstr>Wingdings</vt:lpstr>
      <vt:lpstr>Retrospect</vt:lpstr>
      <vt:lpstr>الاتزان الداخلي (التأقلم) في البرمائيات</vt:lpstr>
      <vt:lpstr>مقدمة                                                     Introduction</vt:lpstr>
      <vt:lpstr>ميكانيكية التحكم في درجة الحرارة Mechanisms Temp. Control </vt:lpstr>
      <vt:lpstr>ميكانيكية التحكم في درجة الحرارة Mechanisms Temp. Control </vt:lpstr>
      <vt:lpstr>درجة الحرارة الحرجة والمثلى )المفضلة)    Critical &amp; Optimum Temperature</vt:lpstr>
      <vt:lpstr>تبادل الغازات عند البرمائياتGas Exchange In Amphibia </vt:lpstr>
      <vt:lpstr>تبادل الغازات عند البرمائياتGas Exchange In Amphibia </vt:lpstr>
      <vt:lpstr>تبادل الغازات عند البرمائياتGas Exchange In Amphibia </vt:lpstr>
      <vt:lpstr>التنظيم الأزموزي للبرمائيات   Osmoregulation In Amphibians </vt:lpstr>
      <vt:lpstr>التنظيم الأزموزي للبرمائيات   Osmoregulation In Amphibians </vt:lpstr>
      <vt:lpstr>التنظيم الأزموزي للبرمائيات   Osmoregulation In Amphibians </vt:lpstr>
      <vt:lpstr>التنظيم الأزموزي للبرمائيات   Osmoregulation In Amphibians </vt:lpstr>
    </vt:vector>
  </TitlesOfParts>
  <Company>SABIC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التكاثر والاخصاب في الزواحف</dc:title>
  <dc:creator>Saadoun-Al, Yazid Mohammed</dc:creator>
  <cp:lastModifiedBy>روان الشيباني العتيبي ID 442203917</cp:lastModifiedBy>
  <cp:revision>947</cp:revision>
  <dcterms:created xsi:type="dcterms:W3CDTF">2020-05-01T03:49:39Z</dcterms:created>
  <dcterms:modified xsi:type="dcterms:W3CDTF">2020-09-05T11:10:54Z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3321747-f206-4919-9520-29762f698e8e_Enabled">
    <vt:lpwstr>True</vt:lpwstr>
  </property>
  <property fmtid="{D5CDD505-2E9C-101B-9397-08002B2CF9AE}" pid="3" name="MSIP_Label_13321747-f206-4919-9520-29762f698e8e_SiteId">
    <vt:lpwstr>a77c517c-e95e-435b-bbb4-cb17e462491f</vt:lpwstr>
  </property>
  <property fmtid="{D5CDD505-2E9C-101B-9397-08002B2CF9AE}" pid="4" name="MSIP_Label_13321747-f206-4919-9520-29762f698e8e_SetDate">
    <vt:lpwstr>2020-05-21T18:02:54.5883838Z</vt:lpwstr>
  </property>
  <property fmtid="{D5CDD505-2E9C-101B-9397-08002B2CF9AE}" pid="5" name="MSIP_Label_13321747-f206-4919-9520-29762f698e8e_Name">
    <vt:lpwstr>General Business Use</vt:lpwstr>
  </property>
  <property fmtid="{D5CDD505-2E9C-101B-9397-08002B2CF9AE}" pid="6" name="MSIP_Label_13321747-f206-4919-9520-29762f698e8e_ActionId">
    <vt:lpwstr>96e8d701-338e-4cf7-9cae-d0c4ca62ee33</vt:lpwstr>
  </property>
  <property fmtid="{D5CDD505-2E9C-101B-9397-08002B2CF9AE}" pid="7" name="MSIP_Label_13321747-f206-4919-9520-29762f698e8e_Extended_MSFT_Method">
    <vt:lpwstr>Manual</vt:lpwstr>
  </property>
  <property fmtid="{D5CDD505-2E9C-101B-9397-08002B2CF9AE}" pid="8" name="Sensitivity">
    <vt:lpwstr>General Business Use</vt:lpwstr>
  </property>
</Properties>
</file>