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2DB2-4207-409C-BAF8-575E255F3B77}" type="datetimeFigureOut">
              <a:rPr lang="ar-SA" smtClean="0"/>
              <a:t>8/26/1443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F735-564C-42E4-A8C1-EDD8FF4435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524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2DB2-4207-409C-BAF8-575E255F3B77}" type="datetimeFigureOut">
              <a:rPr lang="ar-SA" smtClean="0"/>
              <a:t>8/26/1443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F735-564C-42E4-A8C1-EDD8FF4435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20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2DB2-4207-409C-BAF8-575E255F3B77}" type="datetimeFigureOut">
              <a:rPr lang="ar-SA" smtClean="0"/>
              <a:t>8/26/1443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F735-564C-42E4-A8C1-EDD8FF4435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974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0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9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1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00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48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2DB2-4207-409C-BAF8-575E255F3B77}" type="datetimeFigureOut">
              <a:rPr lang="ar-SA" smtClean="0"/>
              <a:t>8/26/1443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F735-564C-42E4-A8C1-EDD8FF4435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8846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33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37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5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2DB2-4207-409C-BAF8-575E255F3B77}" type="datetimeFigureOut">
              <a:rPr lang="ar-SA" smtClean="0"/>
              <a:t>8/26/1443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F735-564C-42E4-A8C1-EDD8FF4435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754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2DB2-4207-409C-BAF8-575E255F3B77}" type="datetimeFigureOut">
              <a:rPr lang="ar-SA" smtClean="0"/>
              <a:t>8/26/1443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F735-564C-42E4-A8C1-EDD8FF4435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510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2DB2-4207-409C-BAF8-575E255F3B77}" type="datetimeFigureOut">
              <a:rPr lang="ar-SA" smtClean="0"/>
              <a:t>8/26/1443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F735-564C-42E4-A8C1-EDD8FF4435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197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2DB2-4207-409C-BAF8-575E255F3B77}" type="datetimeFigureOut">
              <a:rPr lang="ar-SA" smtClean="0"/>
              <a:t>8/26/1443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F735-564C-42E4-A8C1-EDD8FF4435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38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2DB2-4207-409C-BAF8-575E255F3B77}" type="datetimeFigureOut">
              <a:rPr lang="ar-SA" smtClean="0"/>
              <a:t>8/26/1443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F735-564C-42E4-A8C1-EDD8FF4435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088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2DB2-4207-409C-BAF8-575E255F3B77}" type="datetimeFigureOut">
              <a:rPr lang="ar-SA" smtClean="0"/>
              <a:t>8/26/1443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F735-564C-42E4-A8C1-EDD8FF4435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299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2DB2-4207-409C-BAF8-575E255F3B77}" type="datetimeFigureOut">
              <a:rPr lang="ar-SA" smtClean="0"/>
              <a:t>8/26/1443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F735-564C-42E4-A8C1-EDD8FF4435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145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92DB2-4207-409C-BAF8-575E255F3B77}" type="datetimeFigureOut">
              <a:rPr lang="ar-SA" smtClean="0"/>
              <a:t>8/26/1443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AF735-564C-42E4-A8C1-EDD8FF4435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06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8/26/1443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9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267744" y="2420888"/>
            <a:ext cx="4711316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prstClr val="white"/>
                </a:solidFill>
              </a:rPr>
              <a:t>المعمل </a:t>
            </a:r>
            <a:r>
              <a:rPr lang="ar-SA" sz="8000" dirty="0" smtClean="0">
                <a:solidFill>
                  <a:prstClr val="white"/>
                </a:solidFill>
              </a:rPr>
              <a:t>7</a:t>
            </a:r>
            <a:endParaRPr lang="ar-SA" sz="8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3356992"/>
            <a:ext cx="5757958" cy="280076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الدارج : 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النفل</a:t>
            </a:r>
            <a:endParaRPr lang="ar-SA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Ge </a:t>
            </a: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:</a:t>
            </a:r>
            <a:r>
              <a:rPr lang="en-US" altLang="ar-SA" sz="3200" b="1" u="sng" kern="0" dirty="0" err="1">
                <a:solidFill>
                  <a:prstClr val="black"/>
                </a:solidFill>
                <a:latin typeface="Arial"/>
              </a:rPr>
              <a:t>Melilotus</a:t>
            </a: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  </a:t>
            </a:r>
            <a:r>
              <a:rPr lang="en-US" altLang="ar-SA" sz="3200" b="1" u="sng" kern="0" dirty="0">
                <a:solidFill>
                  <a:prstClr val="black"/>
                </a:solidFill>
                <a:latin typeface="Arial"/>
              </a:rPr>
              <a:t>officinalis</a:t>
            </a:r>
            <a:endParaRPr lang="en-US" altLang="ar-SA" sz="3200" b="1" u="sng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200" b="1" dirty="0"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en-US" altLang="ar-SA" sz="3200" b="1" dirty="0" err="1">
                <a:solidFill>
                  <a:prstClr val="black"/>
                </a:solidFill>
                <a:latin typeface="Arial" pitchFamily="34" charset="0"/>
              </a:rPr>
              <a:t>Leguminosae</a:t>
            </a:r>
            <a:endParaRPr lang="en-US" altLang="ar-SA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287561" y="404664"/>
            <a:ext cx="473207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prstClr val="white"/>
                </a:solidFill>
              </a:rPr>
              <a:t>5</a:t>
            </a:r>
            <a:endParaRPr lang="ar-SA" sz="4000" b="1" dirty="0">
              <a:solidFill>
                <a:prstClr val="white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877919" y="5576729"/>
            <a:ext cx="85151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القرنية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474049"/>
            <a:ext cx="2088232" cy="254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78" y="417871"/>
            <a:ext cx="21829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952328" cy="273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88" y="3573016"/>
            <a:ext cx="2878608" cy="20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1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95232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56" y="476672"/>
            <a:ext cx="306014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33" y="1268760"/>
            <a:ext cx="24669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1725426" y="4941168"/>
            <a:ext cx="623340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prstClr val="black"/>
                </a:solidFill>
              </a:rPr>
              <a:t>شجيرات صغيرة حولية</a:t>
            </a:r>
          </a:p>
          <a:p>
            <a:r>
              <a:rPr lang="ar-SA" sz="2000" b="1" dirty="0">
                <a:solidFill>
                  <a:srgbClr val="FF0000"/>
                </a:solidFill>
              </a:rPr>
              <a:t>الأوراق</a:t>
            </a:r>
            <a:r>
              <a:rPr lang="ar-SA" sz="2000" dirty="0">
                <a:solidFill>
                  <a:prstClr val="black"/>
                </a:solidFill>
              </a:rPr>
              <a:t>  ثلاثية مسننة بيضاوية</a:t>
            </a:r>
          </a:p>
          <a:p>
            <a:r>
              <a:rPr lang="ar-SA" sz="2000" b="1" dirty="0">
                <a:solidFill>
                  <a:srgbClr val="FF0000"/>
                </a:solidFill>
              </a:rPr>
              <a:t>الأزهار </a:t>
            </a:r>
            <a:r>
              <a:rPr lang="ar-SA" sz="2000" dirty="0">
                <a:solidFill>
                  <a:prstClr val="black"/>
                </a:solidFill>
              </a:rPr>
              <a:t> صفراء في نورات  عنقوديه تتميز برائحتها المميزة والتي ترتبط بالربيع</a:t>
            </a:r>
          </a:p>
        </p:txBody>
      </p:sp>
    </p:spTree>
    <p:extLst>
      <p:ext uri="{BB962C8B-B14F-4D97-AF65-F5344CB8AC3E}">
        <p14:creationId xmlns:p14="http://schemas.microsoft.com/office/powerpoint/2010/main" val="19532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7544" y="3573016"/>
            <a:ext cx="633730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7030A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7030A0"/>
                </a:solidFill>
                <a:latin typeface="Arial"/>
              </a:rPr>
              <a:t> الدارج :</a:t>
            </a:r>
            <a:r>
              <a:rPr lang="ar-SA" altLang="ar-SA" sz="3600" b="1" kern="0" dirty="0">
                <a:solidFill>
                  <a:prstClr val="white"/>
                </a:solidFill>
                <a:latin typeface="Arial"/>
              </a:rPr>
              <a:t> 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رغل</a:t>
            </a:r>
            <a:endParaRPr lang="en-US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b="1" kern="0" dirty="0">
                <a:solidFill>
                  <a:srgbClr val="7030A0"/>
                </a:solidFill>
                <a:latin typeface="Arial"/>
              </a:rPr>
              <a:t>Ge :</a:t>
            </a:r>
            <a:r>
              <a:rPr lang="en-US" altLang="ar-SA" sz="3600" b="1" u="sng" dirty="0" err="1">
                <a:solidFill>
                  <a:prstClr val="black"/>
                </a:solidFill>
              </a:rPr>
              <a:t>Atriplex</a:t>
            </a:r>
            <a:r>
              <a:rPr lang="en-US" altLang="ar-SA" sz="3600" b="1" dirty="0">
                <a:solidFill>
                  <a:prstClr val="black"/>
                </a:solidFill>
              </a:rPr>
              <a:t>  </a:t>
            </a:r>
            <a:r>
              <a:rPr lang="en-US" altLang="ar-SA" sz="3600" b="1" u="sng" dirty="0" err="1">
                <a:solidFill>
                  <a:prstClr val="black"/>
                </a:solidFill>
              </a:rPr>
              <a:t>leucoclada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  </a:t>
            </a:r>
            <a:endParaRPr lang="en-US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ar-SA" sz="3600" b="1" kern="0" dirty="0">
                <a:solidFill>
                  <a:srgbClr val="7030A0"/>
                </a:solidFill>
                <a:latin typeface="Arial"/>
              </a:rPr>
              <a:t>Fam</a:t>
            </a:r>
            <a:r>
              <a:rPr lang="en-US" altLang="ar-SA" sz="4000" b="1" dirty="0">
                <a:solidFill>
                  <a:srgbClr val="7030A0"/>
                </a:solidFill>
                <a:latin typeface="Arial" pitchFamily="34" charset="0"/>
              </a:rPr>
              <a:t> :</a:t>
            </a:r>
            <a:r>
              <a:rPr lang="en-US" altLang="ar-SA" sz="3600" b="1" dirty="0" err="1">
                <a:solidFill>
                  <a:prstClr val="black"/>
                </a:solidFill>
              </a:rPr>
              <a:t>Chenopodiaceae</a:t>
            </a:r>
            <a:r>
              <a:rPr lang="en-US" altLang="ar-SA" sz="4000" b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ar-SA" altLang="ar-SA" sz="3200" b="1" dirty="0" err="1">
                <a:solidFill>
                  <a:srgbClr val="00B050"/>
                </a:solidFill>
                <a:latin typeface="Arial" pitchFamily="34" charset="0"/>
              </a:rPr>
              <a:t>الرمراميه</a:t>
            </a:r>
            <a:endParaRPr lang="en-US" altLang="ar-SA" sz="3200" b="1" dirty="0">
              <a:solidFill>
                <a:srgbClr val="00B05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kern="0" dirty="0" smtClean="0">
                <a:solidFill>
                  <a:prstClr val="white"/>
                </a:solidFill>
                <a:latin typeface="Arial"/>
              </a:rPr>
              <a:t>1</a:t>
            </a:r>
            <a:endParaRPr lang="ar-SA" sz="5400" kern="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1872208" cy="19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9718"/>
            <a:ext cx="2448271" cy="299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252552"/>
            <a:ext cx="3219893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22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195736" y="4318151"/>
            <a:ext cx="463705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شجيره لونها اخضر رمادي  ساقها خشبيه بيضاء يعيش في البيئات شديدة </a:t>
            </a:r>
            <a:r>
              <a:rPr lang="ar-SA" b="1" dirty="0" err="1">
                <a:solidFill>
                  <a:prstClr val="black"/>
                </a:solidFill>
              </a:rPr>
              <a:t>الملوحه</a:t>
            </a:r>
            <a:endParaRPr lang="ar-SA" b="1" dirty="0">
              <a:solidFill>
                <a:prstClr val="black"/>
              </a:solidFill>
            </a:endParaRPr>
          </a:p>
          <a:p>
            <a:r>
              <a:rPr lang="ar-SA" b="1" dirty="0">
                <a:solidFill>
                  <a:srgbClr val="FF0000"/>
                </a:solidFill>
              </a:rPr>
              <a:t>اوراقها</a:t>
            </a:r>
            <a:r>
              <a:rPr lang="ar-SA" b="1" dirty="0">
                <a:solidFill>
                  <a:prstClr val="black"/>
                </a:solidFill>
              </a:rPr>
              <a:t> صغيره </a:t>
            </a:r>
            <a:r>
              <a:rPr lang="ar-SA" b="1" dirty="0" err="1">
                <a:solidFill>
                  <a:prstClr val="black"/>
                </a:solidFill>
              </a:rPr>
              <a:t>نسبيا</a:t>
            </a:r>
            <a:r>
              <a:rPr lang="ar-SA" b="1" dirty="0" err="1">
                <a:solidFill>
                  <a:prstClr val="black"/>
                </a:solidFill>
              </a:rPr>
              <a:t>سهمية</a:t>
            </a:r>
            <a:r>
              <a:rPr lang="ar-SA" b="1" dirty="0">
                <a:solidFill>
                  <a:prstClr val="black"/>
                </a:solidFill>
              </a:rPr>
              <a:t> </a:t>
            </a:r>
            <a:r>
              <a:rPr lang="ar-SA" b="1" dirty="0">
                <a:solidFill>
                  <a:prstClr val="black"/>
                </a:solidFill>
              </a:rPr>
              <a:t>الشكل كثيفه </a:t>
            </a:r>
            <a:r>
              <a:rPr lang="ar-SA" b="1" dirty="0" err="1">
                <a:solidFill>
                  <a:prstClr val="black"/>
                </a:solidFill>
              </a:rPr>
              <a:t>ومزدحمه</a:t>
            </a:r>
            <a:r>
              <a:rPr lang="ar-SA" b="1" dirty="0">
                <a:solidFill>
                  <a:prstClr val="black"/>
                </a:solidFill>
              </a:rPr>
              <a:t> عل الفروع جلديه لزجه عند لمسها </a:t>
            </a:r>
            <a:r>
              <a:rPr lang="ar-SA" b="1" dirty="0" err="1">
                <a:solidFill>
                  <a:prstClr val="black"/>
                </a:solidFill>
              </a:rPr>
              <a:t>مليئه</a:t>
            </a:r>
            <a:r>
              <a:rPr lang="ar-SA" b="1" dirty="0">
                <a:solidFill>
                  <a:prstClr val="black"/>
                </a:solidFill>
              </a:rPr>
              <a:t> بالملح او البلورات </a:t>
            </a:r>
            <a:r>
              <a:rPr lang="ar-SA" b="1" dirty="0" err="1">
                <a:solidFill>
                  <a:prstClr val="black"/>
                </a:solidFill>
              </a:rPr>
              <a:t>الملحيه</a:t>
            </a:r>
            <a:endParaRPr lang="ar-SA" b="1" dirty="0">
              <a:solidFill>
                <a:prstClr val="black"/>
              </a:solidFill>
            </a:endParaRPr>
          </a:p>
          <a:p>
            <a:r>
              <a:rPr lang="ar-SA" b="1" dirty="0">
                <a:solidFill>
                  <a:srgbClr val="FF0000"/>
                </a:solidFill>
              </a:rPr>
              <a:t>الازهار</a:t>
            </a:r>
            <a:r>
              <a:rPr lang="ar-SA" b="1" dirty="0">
                <a:solidFill>
                  <a:prstClr val="black"/>
                </a:solidFill>
              </a:rPr>
              <a:t> اصفر كريمي صغيره </a:t>
            </a:r>
            <a:r>
              <a:rPr lang="ar-SA" b="1" dirty="0" err="1">
                <a:solidFill>
                  <a:prstClr val="black"/>
                </a:solidFill>
              </a:rPr>
              <a:t>متجمعه</a:t>
            </a:r>
            <a:r>
              <a:rPr lang="ar-SA" b="1" dirty="0">
                <a:solidFill>
                  <a:prstClr val="black"/>
                </a:solidFill>
              </a:rPr>
              <a:t> في نورات عنقوديه</a:t>
            </a:r>
            <a:endParaRPr lang="ar-SA" b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75" y="836712"/>
            <a:ext cx="2650025" cy="287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692696"/>
            <a:ext cx="3305175" cy="34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3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3528" y="3645024"/>
            <a:ext cx="6337300" cy="2862263"/>
          </a:xfrm>
          <a:prstGeom prst="rect">
            <a:avLst/>
          </a:prstGeom>
          <a:solidFill>
            <a:srgbClr val="FB97E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dirty="0" err="1">
                <a:solidFill>
                  <a:srgbClr val="0070C0"/>
                </a:solidFill>
              </a:rPr>
              <a:t>الأسم</a:t>
            </a:r>
            <a:r>
              <a:rPr lang="ar-SA" altLang="ar-SA" sz="3600" b="1" dirty="0">
                <a:solidFill>
                  <a:srgbClr val="0070C0"/>
                </a:solidFill>
              </a:rPr>
              <a:t> الدارج : </a:t>
            </a:r>
            <a:r>
              <a:rPr lang="ar-SA" altLang="ar-SA" sz="3600" b="1" dirty="0" err="1">
                <a:solidFill>
                  <a:prstClr val="black"/>
                </a:solidFill>
              </a:rPr>
              <a:t>ايوفوربيا</a:t>
            </a:r>
            <a:endParaRPr lang="ar-SA" altLang="ar-SA" sz="36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dirty="0">
                <a:solidFill>
                  <a:srgbClr val="0070C0"/>
                </a:solidFill>
              </a:rPr>
              <a:t> </a:t>
            </a:r>
            <a:r>
              <a:rPr lang="en-US" altLang="ar-SA" sz="3600" b="1" dirty="0">
                <a:solidFill>
                  <a:srgbClr val="0070C0"/>
                </a:solidFill>
              </a:rPr>
              <a:t>Ge :</a:t>
            </a:r>
            <a:r>
              <a:rPr lang="en-US" altLang="ar-SA" sz="3600" b="1" dirty="0">
                <a:solidFill>
                  <a:prstClr val="black"/>
                </a:solidFill>
              </a:rPr>
              <a:t> </a:t>
            </a:r>
            <a:r>
              <a:rPr lang="en-US" altLang="ar-SA" sz="3600" b="1" u="sng" dirty="0">
                <a:solidFill>
                  <a:prstClr val="black"/>
                </a:solidFill>
              </a:rPr>
              <a:t>Euphorbia</a:t>
            </a:r>
            <a:r>
              <a:rPr lang="en-US" altLang="ar-SA" sz="3600" b="1" dirty="0">
                <a:solidFill>
                  <a:prstClr val="black"/>
                </a:solidFill>
              </a:rPr>
              <a:t>  </a:t>
            </a:r>
            <a:r>
              <a:rPr lang="en-US" altLang="ar-SA" sz="3600" b="1" u="sng" dirty="0" err="1">
                <a:solidFill>
                  <a:prstClr val="black"/>
                </a:solidFill>
              </a:rPr>
              <a:t>hirta</a:t>
            </a:r>
            <a:endParaRPr lang="en-US" sz="3600" b="1" u="sng" dirty="0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dirty="0">
                <a:solidFill>
                  <a:srgbClr val="0070C0"/>
                </a:solidFill>
              </a:rPr>
              <a:t>  </a:t>
            </a:r>
            <a:r>
              <a:rPr lang="en-US" altLang="ar-SA" sz="3600" b="1" dirty="0">
                <a:solidFill>
                  <a:srgbClr val="0070C0"/>
                </a:solidFill>
              </a:rPr>
              <a:t>Fam :</a:t>
            </a:r>
            <a:r>
              <a:rPr lang="en-US" altLang="ar-SA" sz="36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600" b="1" dirty="0" err="1">
                <a:solidFill>
                  <a:srgbClr val="000000"/>
                </a:solidFill>
                <a:latin typeface="Arial" pitchFamily="34" charset="0"/>
              </a:rPr>
              <a:t>Euphorbiaceae</a:t>
            </a:r>
            <a:endParaRPr lang="ar-SA" altLang="ar-SA" sz="2400" b="1" dirty="0">
              <a:solidFill>
                <a:srgbClr val="0070C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dirty="0" smtClean="0">
                <a:solidFill>
                  <a:srgbClr val="00B0F0"/>
                </a:solidFill>
              </a:rPr>
              <a:t>2</a:t>
            </a:r>
            <a:endParaRPr lang="ar-SA" sz="5400" dirty="0">
              <a:solidFill>
                <a:srgbClr val="00B0F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253390" cy="24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960440" cy="283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1" y="3573016"/>
            <a:ext cx="3805237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863143" y="2579141"/>
            <a:ext cx="3995936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نبات عشبي سيقانه </a:t>
            </a:r>
            <a:r>
              <a:rPr lang="ar-SA" sz="2000" b="1" dirty="0" err="1">
                <a:solidFill>
                  <a:prstClr val="black"/>
                </a:solidFill>
              </a:rPr>
              <a:t>رفيعه</a:t>
            </a:r>
            <a:r>
              <a:rPr lang="ar-SA" sz="2000" b="1" dirty="0">
                <a:solidFill>
                  <a:prstClr val="black"/>
                </a:solidFill>
              </a:rPr>
              <a:t> لونها اخضر محمر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</a:rPr>
              <a:t>الاوراق</a:t>
            </a:r>
            <a:r>
              <a:rPr lang="ar-SA" sz="2000" b="1" dirty="0">
                <a:solidFill>
                  <a:prstClr val="black"/>
                </a:solidFill>
              </a:rPr>
              <a:t> صغيره </a:t>
            </a:r>
            <a:r>
              <a:rPr lang="ar-SA" sz="2000" b="1" dirty="0" err="1">
                <a:solidFill>
                  <a:prstClr val="black"/>
                </a:solidFill>
              </a:rPr>
              <a:t>ومتساويه</a:t>
            </a:r>
            <a:r>
              <a:rPr lang="ar-SA" sz="2000" b="1" dirty="0">
                <a:solidFill>
                  <a:prstClr val="black"/>
                </a:solidFill>
              </a:rPr>
              <a:t> الحجم في كل النبات بيضاوية </a:t>
            </a:r>
            <a:r>
              <a:rPr lang="ar-SA" sz="2000" b="1" dirty="0">
                <a:solidFill>
                  <a:prstClr val="black"/>
                </a:solidFill>
              </a:rPr>
              <a:t>الشكل لونها اخضر محمر </a:t>
            </a:r>
            <a:r>
              <a:rPr lang="ar-SA" sz="2000" b="1" dirty="0">
                <a:solidFill>
                  <a:prstClr val="black"/>
                </a:solidFill>
              </a:rPr>
              <a:t>تصطف على الفروع بشكل متقابل وكأنها في وضع ريشي 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</a:rPr>
              <a:t>الازهار</a:t>
            </a:r>
            <a:r>
              <a:rPr lang="ar-SA" sz="2000" b="1" dirty="0">
                <a:solidFill>
                  <a:prstClr val="black"/>
                </a:solidFill>
              </a:rPr>
              <a:t> بيضاء صغيره موجوده في نورات </a:t>
            </a:r>
            <a:r>
              <a:rPr lang="ar-SA" sz="2000" b="1" dirty="0">
                <a:solidFill>
                  <a:prstClr val="black"/>
                </a:solidFill>
              </a:rPr>
              <a:t>خيميه </a:t>
            </a:r>
            <a:endParaRPr lang="ar-SA" sz="20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</a:rPr>
              <a:t>الثمار</a:t>
            </a:r>
            <a:r>
              <a:rPr lang="ar-SA" sz="2000" b="1" dirty="0">
                <a:solidFill>
                  <a:prstClr val="black"/>
                </a:solidFill>
              </a:rPr>
              <a:t> خضراء </a:t>
            </a:r>
            <a:r>
              <a:rPr lang="ar-SA" sz="2000" b="1" dirty="0">
                <a:solidFill>
                  <a:prstClr val="black"/>
                </a:solidFill>
              </a:rPr>
              <a:t>محمره صغيره </a:t>
            </a:r>
            <a:r>
              <a:rPr lang="ar-SA" sz="2000" b="1" dirty="0">
                <a:solidFill>
                  <a:prstClr val="black"/>
                </a:solidFill>
              </a:rPr>
              <a:t>مفصصه الى 3 فصوص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1" y="258214"/>
            <a:ext cx="324036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6" y="291435"/>
            <a:ext cx="4231569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9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3356992"/>
            <a:ext cx="6337300" cy="273921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الدارج : </a:t>
            </a:r>
            <a:r>
              <a:rPr lang="ar-SA" altLang="ar-SA" sz="3600" b="1" kern="0" dirty="0" err="1">
                <a:solidFill>
                  <a:prstClr val="black"/>
                </a:solidFill>
                <a:latin typeface="Arial"/>
              </a:rPr>
              <a:t>سالسولا</a:t>
            </a:r>
            <a:endParaRPr lang="ar-SA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Ge :</a:t>
            </a:r>
            <a:r>
              <a:rPr lang="en-US" sz="3200" b="1" u="sng" dirty="0" err="1">
                <a:solidFill>
                  <a:prstClr val="black"/>
                </a:solidFill>
              </a:rPr>
              <a:t>Salsola</a:t>
            </a:r>
            <a:r>
              <a:rPr lang="en-US" sz="3200" b="1" dirty="0">
                <a:solidFill>
                  <a:prstClr val="black"/>
                </a:solidFill>
              </a:rPr>
              <a:t>  </a:t>
            </a:r>
            <a:r>
              <a:rPr lang="en-US" sz="3200" b="1" u="sng" dirty="0" err="1">
                <a:solidFill>
                  <a:prstClr val="black"/>
                </a:solidFill>
              </a:rPr>
              <a:t>baryosma</a:t>
            </a:r>
            <a:endParaRPr lang="en-US" altLang="ar-SA" sz="3200" b="1" u="sng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kern="0" dirty="0" err="1">
                <a:solidFill>
                  <a:srgbClr val="FF0000"/>
                </a:solidFill>
                <a:latin typeface="Arial"/>
              </a:rPr>
              <a:t>الرمراميه</a:t>
            </a:r>
            <a:r>
              <a:rPr lang="ar-SA" altLang="ar-SA" sz="32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200" b="1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sz="3200" b="1" dirty="0" err="1">
                <a:solidFill>
                  <a:prstClr val="black"/>
                </a:solidFill>
              </a:rPr>
              <a:t>chenopodiaceae</a:t>
            </a:r>
            <a:endParaRPr lang="en-US" altLang="ar-SA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316416" y="404664"/>
            <a:ext cx="44435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</a:rPr>
              <a:t>3</a:t>
            </a:r>
            <a:endParaRPr lang="ar-SA" sz="40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7" y="548681"/>
            <a:ext cx="4072317" cy="270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396680" cy="198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5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2" y="980729"/>
            <a:ext cx="3528392" cy="2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230779" y="1916832"/>
            <a:ext cx="4572000" cy="32669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000" b="1" dirty="0">
                <a:solidFill>
                  <a:prstClr val="black"/>
                </a:solidFill>
              </a:rPr>
              <a:t>شجيرٌة </a:t>
            </a: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صغيره </a:t>
            </a:r>
            <a:r>
              <a:rPr lang="ar-SA" sz="2000" b="1" dirty="0">
                <a:solidFill>
                  <a:prstClr val="black"/>
                </a:solidFill>
              </a:rPr>
              <a:t>لونها أخضر مصفر</a:t>
            </a: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 ذات سيقان متخشبه </a:t>
            </a:r>
            <a:endParaRPr lang="en-US" altLang="ar-SA" sz="20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ar-SA" altLang="ar-SA" sz="2000" b="1" dirty="0">
                <a:solidFill>
                  <a:srgbClr val="FF0000"/>
                </a:solidFill>
                <a:latin typeface="Arial" pitchFamily="34" charset="0"/>
              </a:rPr>
              <a:t>أوراقه-</a:t>
            </a: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 حرشفية </a:t>
            </a:r>
            <a:r>
              <a:rPr lang="ar-SA" sz="2000" b="1" dirty="0">
                <a:solidFill>
                  <a:prstClr val="black"/>
                </a:solidFill>
              </a:rPr>
              <a:t>الأوراق صغيرٌة متجمعة في عناقيد وهي عصا رية </a:t>
            </a: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 غير مكتملة النمو يشبه الرمث لكنه عصاري أكثر من الرمث</a:t>
            </a:r>
            <a:endParaRPr lang="en-US" altLang="ar-SA" sz="2000" b="1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له ميزة وهي رائحته زفرة تشبه رائحة السمك</a:t>
            </a:r>
            <a:endParaRPr lang="en-US" altLang="ar-SA" sz="20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	</a:t>
            </a:r>
            <a:endParaRPr lang="en-US" altLang="ar-SA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3757"/>
            <a:ext cx="2628900" cy="1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4" y="3550324"/>
            <a:ext cx="2952328" cy="261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7544" y="3573016"/>
            <a:ext cx="6337300" cy="26776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الدارج : 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كاسيا</a:t>
            </a:r>
            <a:endParaRPr lang="en-US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Ge : </a:t>
            </a:r>
            <a:r>
              <a:rPr lang="en-US" altLang="ar-SA" sz="3600" b="1" u="sng" kern="0" dirty="0">
                <a:solidFill>
                  <a:prstClr val="black"/>
                </a:solidFill>
                <a:latin typeface="Arial"/>
              </a:rPr>
              <a:t>Cassia</a:t>
            </a: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  </a:t>
            </a:r>
            <a:r>
              <a:rPr lang="en-US" altLang="ar-SA" sz="3600" b="1" u="sng" kern="0" dirty="0" err="1">
                <a:solidFill>
                  <a:prstClr val="black"/>
                </a:solidFill>
                <a:latin typeface="Arial"/>
              </a:rPr>
              <a:t>occidentalis</a:t>
            </a:r>
            <a:endParaRPr lang="en-US" altLang="ar-SA" sz="3600" b="1" u="sng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4000" b="1" dirty="0">
                <a:solidFill>
                  <a:srgbClr val="FF0000"/>
                </a:solidFill>
                <a:latin typeface="Arial" pitchFamily="34" charset="0"/>
              </a:rPr>
              <a:t> :</a:t>
            </a:r>
            <a:r>
              <a:rPr lang="en-US" altLang="ar-SA" sz="4000" b="1" dirty="0" err="1">
                <a:solidFill>
                  <a:prstClr val="black"/>
                </a:solidFill>
                <a:latin typeface="Arial" pitchFamily="34" charset="0"/>
              </a:rPr>
              <a:t>Leguminosae</a:t>
            </a:r>
            <a:endParaRPr lang="en-US" altLang="ar-SA" sz="3200" b="1" dirty="0">
              <a:solidFill>
                <a:prstClr val="black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kern="0" dirty="0" smtClean="0">
                <a:solidFill>
                  <a:srgbClr val="00B0F0"/>
                </a:solidFill>
                <a:latin typeface="Arial"/>
              </a:rPr>
              <a:t>4</a:t>
            </a:r>
            <a:endParaRPr lang="ar-SA" sz="5400" kern="0" dirty="0">
              <a:solidFill>
                <a:srgbClr val="00B0F0"/>
              </a:solid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608512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32" y="1628800"/>
            <a:ext cx="3142928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0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79712" y="5229200"/>
            <a:ext cx="550823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شجيره </a:t>
            </a:r>
          </a:p>
          <a:p>
            <a:r>
              <a:rPr lang="ar-SA" b="1" dirty="0">
                <a:solidFill>
                  <a:srgbClr val="FF0000"/>
                </a:solidFill>
              </a:rPr>
              <a:t>اوراقها</a:t>
            </a:r>
            <a:r>
              <a:rPr lang="ar-SA" b="1" dirty="0">
                <a:solidFill>
                  <a:prstClr val="black"/>
                </a:solidFill>
              </a:rPr>
              <a:t> كبيره ريشيه مركبه والوريقات </a:t>
            </a:r>
            <a:r>
              <a:rPr lang="ar-SA" b="1" dirty="0" err="1">
                <a:solidFill>
                  <a:prstClr val="black"/>
                </a:solidFill>
              </a:rPr>
              <a:t>بيضاويه</a:t>
            </a:r>
            <a:r>
              <a:rPr lang="ar-SA" b="1" dirty="0">
                <a:solidFill>
                  <a:prstClr val="black"/>
                </a:solidFill>
              </a:rPr>
              <a:t> قمتها </a:t>
            </a:r>
            <a:r>
              <a:rPr lang="ar-SA" b="1" dirty="0" err="1">
                <a:solidFill>
                  <a:prstClr val="black"/>
                </a:solidFill>
              </a:rPr>
              <a:t>مدببه</a:t>
            </a:r>
            <a:r>
              <a:rPr lang="ar-SA" b="1" dirty="0">
                <a:solidFill>
                  <a:prstClr val="black"/>
                </a:solidFill>
              </a:rPr>
              <a:t> كبيره نسبيا</a:t>
            </a:r>
          </a:p>
          <a:p>
            <a:r>
              <a:rPr lang="ar-SA" b="1" dirty="0">
                <a:solidFill>
                  <a:srgbClr val="FF0000"/>
                </a:solidFill>
              </a:rPr>
              <a:t>الازهار</a:t>
            </a:r>
            <a:r>
              <a:rPr lang="ar-SA" b="1" dirty="0">
                <a:solidFill>
                  <a:prstClr val="black"/>
                </a:solidFill>
              </a:rPr>
              <a:t> صفراء </a:t>
            </a:r>
          </a:p>
          <a:p>
            <a:r>
              <a:rPr lang="ar-SA" b="1" dirty="0">
                <a:solidFill>
                  <a:srgbClr val="FF0000"/>
                </a:solidFill>
              </a:rPr>
              <a:t>ثمرتها</a:t>
            </a:r>
            <a:r>
              <a:rPr lang="ar-SA" b="1" dirty="0">
                <a:solidFill>
                  <a:prstClr val="black"/>
                </a:solidFill>
              </a:rPr>
              <a:t> قرن طويل وفي المنتصف يوجد خط احمر او بني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07" y="2708920"/>
            <a:ext cx="352839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95" y="404665"/>
            <a:ext cx="3672408" cy="219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26" y="388842"/>
            <a:ext cx="3529186" cy="220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7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224</Words>
  <Application>Microsoft Office PowerPoint</Application>
  <PresentationFormat>عرض على الشاشة (3:4)‏</PresentationFormat>
  <Paragraphs>46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13" baseType="lpstr">
      <vt:lpstr>نسق Office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3</cp:revision>
  <dcterms:created xsi:type="dcterms:W3CDTF">2022-03-29T04:40:56Z</dcterms:created>
  <dcterms:modified xsi:type="dcterms:W3CDTF">2022-03-29T05:09:56Z</dcterms:modified>
</cp:coreProperties>
</file>