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71" r:id="rId2"/>
    <p:sldId id="256" r:id="rId3"/>
    <p:sldId id="257" r:id="rId4"/>
    <p:sldId id="258" r:id="rId5"/>
    <p:sldId id="279" r:id="rId6"/>
    <p:sldId id="259" r:id="rId7"/>
    <p:sldId id="260" r:id="rId8"/>
    <p:sldId id="280" r:id="rId9"/>
    <p:sldId id="261" r:id="rId10"/>
    <p:sldId id="262" r:id="rId11"/>
    <p:sldId id="281" r:id="rId12"/>
    <p:sldId id="263" r:id="rId13"/>
    <p:sldId id="282" r:id="rId14"/>
    <p:sldId id="264" r:id="rId15"/>
    <p:sldId id="283" r:id="rId16"/>
    <p:sldId id="265" r:id="rId17"/>
    <p:sldId id="266" r:id="rId18"/>
    <p:sldId id="284" r:id="rId19"/>
    <p:sldId id="273" r:id="rId20"/>
    <p:sldId id="267" r:id="rId21"/>
    <p:sldId id="272" r:id="rId22"/>
    <p:sldId id="285" r:id="rId23"/>
    <p:sldId id="275" r:id="rId24"/>
    <p:sldId id="286" r:id="rId25"/>
    <p:sldId id="278" r:id="rId26"/>
    <p:sldId id="276" r:id="rId27"/>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83" d="100"/>
          <a:sy n="83" d="100"/>
        </p:scale>
        <p:origin x="658"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46E2177-B9DE-4BB1-87EE-B8A984B14048}" type="datetimeFigureOut">
              <a:rPr lang="ar-SA" smtClean="0"/>
              <a:t>29/03/1443</a:t>
            </a:fld>
            <a:endParaRPr lang="ar-SA"/>
          </a:p>
        </p:txBody>
      </p:sp>
      <p:sp>
        <p:nvSpPr>
          <p:cNvPr id="5" name="Footer Placeholder 4"/>
          <p:cNvSpPr>
            <a:spLocks noGrp="1"/>
          </p:cNvSpPr>
          <p:nvPr>
            <p:ph type="ftr" sz="quarter" idx="11"/>
          </p:nvPr>
        </p:nvSpPr>
        <p:spPr>
          <a:xfrm>
            <a:off x="2692397" y="5037663"/>
            <a:ext cx="5214635" cy="279400"/>
          </a:xfrm>
        </p:spPr>
        <p:txBody>
          <a:bodyPr/>
          <a:lstStyle/>
          <a:p>
            <a:endParaRPr lang="ar-SA"/>
          </a:p>
        </p:txBody>
      </p:sp>
      <p:sp>
        <p:nvSpPr>
          <p:cNvPr id="6" name="Slide Number Placeholder 5"/>
          <p:cNvSpPr>
            <a:spLocks noGrp="1"/>
          </p:cNvSpPr>
          <p:nvPr>
            <p:ph type="sldNum" sz="quarter" idx="12"/>
          </p:nvPr>
        </p:nvSpPr>
        <p:spPr>
          <a:xfrm>
            <a:off x="8956900" y="5037663"/>
            <a:ext cx="551167" cy="279400"/>
          </a:xfrm>
        </p:spPr>
        <p:txBody>
          <a:bodyPr/>
          <a:lstStyle/>
          <a:p>
            <a:fld id="{736F3B10-43EB-4E58-97C9-D9A1A03E3742}" type="slidenum">
              <a:rPr lang="ar-SA" smtClean="0"/>
              <a:t>‹#›</a:t>
            </a:fld>
            <a:endParaRPr lang="ar-S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3812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046E2177-B9DE-4BB1-87EE-B8A984B14048}" type="datetimeFigureOut">
              <a:rPr lang="ar-SA" smtClean="0"/>
              <a:t>29/03/1443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736F3B10-43EB-4E58-97C9-D9A1A03E3742}" type="slidenum">
              <a:rPr lang="ar-SA" smtClean="0"/>
              <a:t>‹#›</a:t>
            </a:fld>
            <a:endParaRPr lang="ar-SA"/>
          </a:p>
        </p:txBody>
      </p:sp>
    </p:spTree>
    <p:extLst>
      <p:ext uri="{BB962C8B-B14F-4D97-AF65-F5344CB8AC3E}">
        <p14:creationId xmlns:p14="http://schemas.microsoft.com/office/powerpoint/2010/main" val="2184440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046E2177-B9DE-4BB1-87EE-B8A984B14048}" type="datetimeFigureOut">
              <a:rPr lang="ar-SA" smtClean="0"/>
              <a:t>29/03/1443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36F3B10-43EB-4E58-97C9-D9A1A03E3742}" type="slidenum">
              <a:rPr lang="ar-SA" smtClean="0"/>
              <a:t>‹#›</a:t>
            </a:fld>
            <a:endParaRPr lang="ar-S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8973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046E2177-B9DE-4BB1-87EE-B8A984B14048}" type="datetimeFigureOut">
              <a:rPr lang="ar-SA" smtClean="0"/>
              <a:t>29/03/1443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36F3B10-43EB-4E58-97C9-D9A1A03E3742}" type="slidenum">
              <a:rPr lang="ar-SA" smtClean="0"/>
              <a:t>‹#›</a:t>
            </a:fld>
            <a:endParaRPr lang="ar-S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7074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046E2177-B9DE-4BB1-87EE-B8A984B14048}" type="datetimeFigureOut">
              <a:rPr lang="ar-SA" smtClean="0"/>
              <a:t>29/03/1443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36F3B10-43EB-4E58-97C9-D9A1A03E3742}" type="slidenum">
              <a:rPr lang="ar-SA" smtClean="0"/>
              <a:t>‹#›</a:t>
            </a:fld>
            <a:endParaRPr lang="ar-SA"/>
          </a:p>
        </p:txBody>
      </p:sp>
    </p:spTree>
    <p:extLst>
      <p:ext uri="{BB962C8B-B14F-4D97-AF65-F5344CB8AC3E}">
        <p14:creationId xmlns:p14="http://schemas.microsoft.com/office/powerpoint/2010/main" val="691011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046E2177-B9DE-4BB1-87EE-B8A984B14048}" type="datetimeFigureOut">
              <a:rPr lang="ar-SA" smtClean="0"/>
              <a:t>29/03/1443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36F3B10-43EB-4E58-97C9-D9A1A03E3742}" type="slidenum">
              <a:rPr lang="ar-SA" smtClean="0"/>
              <a:t>‹#›</a:t>
            </a:fld>
            <a:endParaRPr lang="ar-S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463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046E2177-B9DE-4BB1-87EE-B8A984B14048}" type="datetimeFigureOut">
              <a:rPr lang="ar-SA" smtClean="0"/>
              <a:t>29/03/1443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36F3B10-43EB-4E58-97C9-D9A1A03E3742}" type="slidenum">
              <a:rPr lang="ar-SA" smtClean="0"/>
              <a:t>‹#›</a:t>
            </a:fld>
            <a:endParaRPr lang="ar-S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2503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046E2177-B9DE-4BB1-87EE-B8A984B14048}" type="datetimeFigureOut">
              <a:rPr lang="ar-SA" smtClean="0"/>
              <a:t>29/03/1443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36F3B10-43EB-4E58-97C9-D9A1A03E3742}" type="slidenum">
              <a:rPr lang="ar-SA" smtClean="0"/>
              <a:t>‹#›</a:t>
            </a:fld>
            <a:endParaRPr lang="ar-S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0231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046E2177-B9DE-4BB1-87EE-B8A984B14048}" type="datetimeFigureOut">
              <a:rPr lang="ar-SA" smtClean="0"/>
              <a:t>29/03/1443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36F3B10-43EB-4E58-97C9-D9A1A03E3742}" type="slidenum">
              <a:rPr lang="ar-SA" smtClean="0"/>
              <a:t>‹#›</a:t>
            </a:fld>
            <a:endParaRPr lang="ar-S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3724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046E2177-B9DE-4BB1-87EE-B8A984B14048}" type="datetimeFigureOut">
              <a:rPr lang="ar-SA" smtClean="0"/>
              <a:t>29/03/1443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36F3B10-43EB-4E58-97C9-D9A1A03E3742}" type="slidenum">
              <a:rPr lang="ar-SA" smtClean="0"/>
              <a:t>‹#›</a:t>
            </a:fld>
            <a:endParaRPr lang="ar-SA"/>
          </a:p>
        </p:txBody>
      </p:sp>
    </p:spTree>
    <p:extLst>
      <p:ext uri="{BB962C8B-B14F-4D97-AF65-F5344CB8AC3E}">
        <p14:creationId xmlns:p14="http://schemas.microsoft.com/office/powerpoint/2010/main" val="2949111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046E2177-B9DE-4BB1-87EE-B8A984B14048}" type="datetimeFigureOut">
              <a:rPr lang="ar-SA" smtClean="0"/>
              <a:t>29/03/1443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36F3B10-43EB-4E58-97C9-D9A1A03E3742}" type="slidenum">
              <a:rPr lang="ar-SA" smtClean="0"/>
              <a:t>‹#›</a:t>
            </a:fld>
            <a:endParaRPr lang="ar-S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4100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046E2177-B9DE-4BB1-87EE-B8A984B14048}" type="datetimeFigureOut">
              <a:rPr lang="ar-SA" smtClean="0"/>
              <a:t>29/03/1443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736F3B10-43EB-4E58-97C9-D9A1A03E3742}" type="slidenum">
              <a:rPr lang="ar-SA" smtClean="0"/>
              <a:t>‹#›</a:t>
            </a:fld>
            <a:endParaRPr lang="ar-SA"/>
          </a:p>
        </p:txBody>
      </p:sp>
    </p:spTree>
    <p:extLst>
      <p:ext uri="{BB962C8B-B14F-4D97-AF65-F5344CB8AC3E}">
        <p14:creationId xmlns:p14="http://schemas.microsoft.com/office/powerpoint/2010/main" val="2132469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046E2177-B9DE-4BB1-87EE-B8A984B14048}" type="datetimeFigureOut">
              <a:rPr lang="ar-SA" smtClean="0"/>
              <a:t>29/03/1443</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736F3B10-43EB-4E58-97C9-D9A1A03E3742}" type="slidenum">
              <a:rPr lang="ar-SA" smtClean="0"/>
              <a:t>‹#›</a:t>
            </a:fld>
            <a:endParaRPr lang="ar-S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8007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046E2177-B9DE-4BB1-87EE-B8A984B14048}" type="datetimeFigureOut">
              <a:rPr lang="ar-SA" smtClean="0"/>
              <a:t>29/03/1443</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736F3B10-43EB-4E58-97C9-D9A1A03E3742}" type="slidenum">
              <a:rPr lang="ar-SA" smtClean="0"/>
              <a:t>‹#›</a:t>
            </a:fld>
            <a:endParaRPr lang="ar-S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5367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6E2177-B9DE-4BB1-87EE-B8A984B14048}" type="datetimeFigureOut">
              <a:rPr lang="ar-SA" smtClean="0"/>
              <a:t>29/03/1443</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736F3B10-43EB-4E58-97C9-D9A1A03E3742}" type="slidenum">
              <a:rPr lang="ar-SA" smtClean="0"/>
              <a:t>‹#›</a:t>
            </a:fld>
            <a:endParaRPr lang="ar-SA"/>
          </a:p>
        </p:txBody>
      </p:sp>
    </p:spTree>
    <p:extLst>
      <p:ext uri="{BB962C8B-B14F-4D97-AF65-F5344CB8AC3E}">
        <p14:creationId xmlns:p14="http://schemas.microsoft.com/office/powerpoint/2010/main" val="3707000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046E2177-B9DE-4BB1-87EE-B8A984B14048}" type="datetimeFigureOut">
              <a:rPr lang="ar-SA" smtClean="0"/>
              <a:t>29/03/1443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736F3B10-43EB-4E58-97C9-D9A1A03E3742}" type="slidenum">
              <a:rPr lang="ar-SA" smtClean="0"/>
              <a:t>‹#›</a:t>
            </a:fld>
            <a:endParaRPr lang="ar-S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7661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046E2177-B9DE-4BB1-87EE-B8A984B14048}" type="datetimeFigureOut">
              <a:rPr lang="ar-SA" smtClean="0"/>
              <a:t>29/03/1443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736F3B10-43EB-4E58-97C9-D9A1A03E3742}" type="slidenum">
              <a:rPr lang="ar-SA" smtClean="0"/>
              <a:t>‹#›</a:t>
            </a:fld>
            <a:endParaRPr lang="ar-SA"/>
          </a:p>
        </p:txBody>
      </p:sp>
    </p:spTree>
    <p:extLst>
      <p:ext uri="{BB962C8B-B14F-4D97-AF65-F5344CB8AC3E}">
        <p14:creationId xmlns:p14="http://schemas.microsoft.com/office/powerpoint/2010/main" val="1164533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46E2177-B9DE-4BB1-87EE-B8A984B14048}" type="datetimeFigureOut">
              <a:rPr lang="ar-SA" smtClean="0"/>
              <a:t>29/03/1443</a:t>
            </a:fld>
            <a:endParaRPr lang="ar-S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S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36F3B10-43EB-4E58-97C9-D9A1A03E3742}" type="slidenum">
              <a:rPr lang="ar-SA" smtClean="0"/>
              <a:t>‹#›</a:t>
            </a:fld>
            <a:endParaRPr lang="ar-SA"/>
          </a:p>
        </p:txBody>
      </p:sp>
    </p:spTree>
    <p:extLst>
      <p:ext uri="{BB962C8B-B14F-4D97-AF65-F5344CB8AC3E}">
        <p14:creationId xmlns:p14="http://schemas.microsoft.com/office/powerpoint/2010/main" val="7495798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idx="4294967295"/>
          </p:nvPr>
        </p:nvSpPr>
        <p:spPr>
          <a:xfrm>
            <a:off x="1105468" y="2470269"/>
            <a:ext cx="9601200" cy="1303337"/>
          </a:xfrm>
        </p:spPr>
        <p:txBody>
          <a:bodyPr/>
          <a:lstStyle/>
          <a:p>
            <a:r>
              <a:rPr lang="ar-SA" dirty="0" smtClean="0"/>
              <a:t>نظرية الحك</a:t>
            </a:r>
            <a:r>
              <a:rPr lang="ar-SA" dirty="0"/>
              <a:t>و</a:t>
            </a:r>
            <a:r>
              <a:rPr lang="ar-SA" dirty="0" smtClean="0"/>
              <a:t>مة والقطاع العام </a:t>
            </a:r>
            <a:endParaRPr lang="ar-SA" dirty="0"/>
          </a:p>
        </p:txBody>
      </p:sp>
    </p:spTree>
    <p:extLst>
      <p:ext uri="{BB962C8B-B14F-4D97-AF65-F5344CB8AC3E}">
        <p14:creationId xmlns:p14="http://schemas.microsoft.com/office/powerpoint/2010/main" val="2357459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1508836" y="1144327"/>
            <a:ext cx="9601200" cy="4215073"/>
          </a:xfrm>
        </p:spPr>
        <p:txBody>
          <a:bodyPr>
            <a:normAutofit/>
          </a:bodyPr>
          <a:lstStyle/>
          <a:p>
            <a:pPr marL="0" indent="0">
              <a:lnSpc>
                <a:spcPct val="150000"/>
              </a:lnSpc>
              <a:buNone/>
            </a:pPr>
            <a:r>
              <a:rPr lang="ar-SA" b="1" u="sng" dirty="0" smtClean="0"/>
              <a:t>2 – علاقات وأدوار القطاع الحكومي والقطاع العام والقطاع الخاص :</a:t>
            </a:r>
          </a:p>
          <a:p>
            <a:pPr marL="0" indent="0">
              <a:lnSpc>
                <a:spcPct val="150000"/>
              </a:lnSpc>
              <a:buNone/>
            </a:pPr>
            <a:r>
              <a:rPr lang="ar-SA" dirty="0" smtClean="0"/>
              <a:t>الأنشطة الخاصة هي تلك الأنشطة التي تعود أولاً على الوحدات الاقتصادية التي تقوم بها بمصالح دنيوية خاصة .</a:t>
            </a:r>
          </a:p>
          <a:p>
            <a:pPr marL="0" indent="0">
              <a:lnSpc>
                <a:spcPct val="150000"/>
              </a:lnSpc>
              <a:buNone/>
            </a:pPr>
            <a:r>
              <a:rPr lang="ar-SA" dirty="0" smtClean="0"/>
              <a:t>والأنشطة العامة هي ما تقوم به الوحدات الاقتصادية من أنشطة تعود بالمنفعة على الغير .</a:t>
            </a:r>
          </a:p>
          <a:p>
            <a:pPr marL="0" indent="0">
              <a:lnSpc>
                <a:spcPct val="150000"/>
              </a:lnSpc>
              <a:buNone/>
            </a:pPr>
            <a:r>
              <a:rPr lang="ar-SA" dirty="0" smtClean="0"/>
              <a:t>أما الأنشطة الحكومية فإنها ما يوكل إلى بعض الوحدات الاقتصادية من مهمات القيادة والتنسيق والارشاد والاشراف على ما يتعلق بها من أمور التحكيم والعدل وإعادة التوزيع والعقوبات .</a:t>
            </a:r>
          </a:p>
        </p:txBody>
      </p:sp>
    </p:spTree>
    <p:extLst>
      <p:ext uri="{BB962C8B-B14F-4D97-AF65-F5344CB8AC3E}">
        <p14:creationId xmlns:p14="http://schemas.microsoft.com/office/powerpoint/2010/main" val="1598842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1470736" y="1334827"/>
            <a:ext cx="9601200" cy="3961073"/>
          </a:xfrm>
        </p:spPr>
        <p:txBody>
          <a:bodyPr>
            <a:normAutofit/>
          </a:bodyPr>
          <a:lstStyle/>
          <a:p>
            <a:pPr>
              <a:buFont typeface="Wingdings" panose="05000000000000000000" pitchFamily="2" charset="2"/>
              <a:buChar char="v"/>
            </a:pPr>
            <a:r>
              <a:rPr lang="ar-SA" b="1" u="sng" dirty="0"/>
              <a:t> </a:t>
            </a:r>
            <a:r>
              <a:rPr lang="ar-SA" b="1" u="sng" dirty="0" smtClean="0"/>
              <a:t>العلاقة بين مختلف الأنشطة </a:t>
            </a:r>
          </a:p>
          <a:p>
            <a:pPr marL="0" indent="0">
              <a:lnSpc>
                <a:spcPct val="150000"/>
              </a:lnSpc>
              <a:buNone/>
            </a:pPr>
            <a:r>
              <a:rPr lang="ar-SA" dirty="0" smtClean="0"/>
              <a:t>( أن الأساس الأولي لحركة الأنشطة الاقتصادية تبدأ بواسطة الأنشطة الخاصة كما أن معظم المصالح الاقتصادية الدنيوية والأخروية والمادية يتم الوفاء بها بواسطة هذه الأنشطة الخاصة  ) . </a:t>
            </a:r>
          </a:p>
          <a:p>
            <a:pPr marL="0" indent="0">
              <a:lnSpc>
                <a:spcPct val="150000"/>
              </a:lnSpc>
              <a:buNone/>
            </a:pPr>
            <a:r>
              <a:rPr lang="ar-SA" dirty="0" smtClean="0"/>
              <a:t>وتدعو الحاجة إلى نشوء النشاطات العامة والنشاطات الحكومية لأن بعض الحاجات والمصالح المادية والدنيوية والأخروية لا يمكن انتاجها او استهلاكها إلا بشكل جماعي تعاوني ، يشترك فيه جميع أو كل الأفراد أو جهات معينة منهم . </a:t>
            </a:r>
            <a:endParaRPr lang="en-US" dirty="0"/>
          </a:p>
        </p:txBody>
      </p:sp>
    </p:spTree>
    <p:extLst>
      <p:ext uri="{BB962C8B-B14F-4D97-AF65-F5344CB8AC3E}">
        <p14:creationId xmlns:p14="http://schemas.microsoft.com/office/powerpoint/2010/main" val="3492010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1437186" y="1099190"/>
            <a:ext cx="9601200" cy="4768210"/>
          </a:xfrm>
        </p:spPr>
        <p:txBody>
          <a:bodyPr>
            <a:normAutofit/>
          </a:bodyPr>
          <a:lstStyle/>
          <a:p>
            <a:pPr>
              <a:buFont typeface="Wingdings" panose="05000000000000000000" pitchFamily="2" charset="2"/>
              <a:buChar char="v"/>
            </a:pPr>
            <a:r>
              <a:rPr lang="ar-SA" b="1" u="sng" dirty="0" smtClean="0"/>
              <a:t>دور ووظائف القطاع الخاص :</a:t>
            </a:r>
          </a:p>
          <a:p>
            <a:pPr marL="0" indent="0">
              <a:lnSpc>
                <a:spcPct val="150000"/>
              </a:lnSpc>
              <a:buNone/>
            </a:pPr>
            <a:r>
              <a:rPr lang="ar-SA" dirty="0" smtClean="0"/>
              <a:t>وقد اتجهت الاقتصاديات السائدة إلى التركيز على القطاع الخاص فنجد أن مختلف دول العالم تسعى لجعل مزيد من الأنشطة التي كانت تعتبر عامة أو حكومية تحت اشراف القطاع الخاص مثل : </a:t>
            </a:r>
          </a:p>
          <a:p>
            <a:pPr marL="0" indent="0">
              <a:lnSpc>
                <a:spcPct val="150000"/>
              </a:lnSpc>
              <a:buNone/>
            </a:pPr>
            <a:r>
              <a:rPr lang="ar-SA" dirty="0" smtClean="0"/>
              <a:t>أ – جميع النشاطات الزراعية والصناعية والتجارية .</a:t>
            </a:r>
          </a:p>
          <a:p>
            <a:pPr marL="0" indent="0">
              <a:lnSpc>
                <a:spcPct val="150000"/>
              </a:lnSpc>
              <a:buNone/>
            </a:pPr>
            <a:r>
              <a:rPr lang="ar-SA" dirty="0" smtClean="0"/>
              <a:t>ب – القيام بالنشاطات الاقتصادية المتعلقة بمعظم الخدمات كالتعليم والمؤسسات الصحية من قطاع المواصلات والكهرباء والتلفون والماء والخدمات البلدية وخدمات البنوك واستغلال الثروة المعدنية والبترولية الباطنة . </a:t>
            </a:r>
            <a:endParaRPr lang="ar-SA" dirty="0"/>
          </a:p>
        </p:txBody>
      </p:sp>
    </p:spTree>
    <p:extLst>
      <p:ext uri="{BB962C8B-B14F-4D97-AF65-F5344CB8AC3E}">
        <p14:creationId xmlns:p14="http://schemas.microsoft.com/office/powerpoint/2010/main" val="4099527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1310186" y="641990"/>
            <a:ext cx="9601200" cy="5606410"/>
          </a:xfrm>
        </p:spPr>
        <p:txBody>
          <a:bodyPr>
            <a:normAutofit fontScale="92500"/>
          </a:bodyPr>
          <a:lstStyle/>
          <a:p>
            <a:pPr>
              <a:buFont typeface="Wingdings" panose="05000000000000000000" pitchFamily="2" charset="2"/>
              <a:buChar char="v"/>
            </a:pPr>
            <a:r>
              <a:rPr lang="ar-SA" b="1" u="sng" dirty="0" smtClean="0"/>
              <a:t>دور ووظائف القطاع العام غير الحكومي : </a:t>
            </a:r>
          </a:p>
          <a:p>
            <a:pPr marL="0" indent="0">
              <a:lnSpc>
                <a:spcPct val="150000"/>
              </a:lnSpc>
              <a:buNone/>
            </a:pPr>
            <a:r>
              <a:rPr lang="ar-SA" dirty="0" smtClean="0"/>
              <a:t>ويشمل جميع الأنشطة الاقتصادية والتي يقوم بها </a:t>
            </a:r>
            <a:r>
              <a:rPr lang="ar-SA" dirty="0" smtClean="0"/>
              <a:t>الافراد </a:t>
            </a:r>
            <a:r>
              <a:rPr lang="ar-SA" dirty="0" smtClean="0"/>
              <a:t>مباشرة أو عن طريق مؤسسات مستقلة ويكون الهدف منها البر والاحسان وابتغاء الأجر من الله ويمكن أن تقدم هذه الأنشطة مجاناً أو بسعر التكلفة أو بربح قليل مثل </a:t>
            </a:r>
          </a:p>
          <a:p>
            <a:pPr marL="0" indent="0">
              <a:lnSpc>
                <a:spcPct val="150000"/>
              </a:lnSpc>
              <a:buNone/>
            </a:pPr>
            <a:r>
              <a:rPr lang="ar-SA" dirty="0" smtClean="0"/>
              <a:t>1 – اعادة توزيع الدخل عن طريق الزكاة والصدقات .</a:t>
            </a:r>
          </a:p>
          <a:p>
            <a:pPr marL="0" indent="0">
              <a:lnSpc>
                <a:spcPct val="150000"/>
              </a:lnSpc>
              <a:buNone/>
            </a:pPr>
            <a:r>
              <a:rPr lang="ar-SA" dirty="0" smtClean="0"/>
              <a:t>2 – المساهمة المالية والبدنية في سبيل الله لمواجهة الأزمات الطارئة . </a:t>
            </a:r>
          </a:p>
          <a:p>
            <a:pPr marL="0" indent="0">
              <a:lnSpc>
                <a:spcPct val="150000"/>
              </a:lnSpc>
              <a:buNone/>
            </a:pPr>
            <a:r>
              <a:rPr lang="ar-SA" dirty="0" smtClean="0"/>
              <a:t>3 – النشاطات الخيرية الفردية والجماعية للدعوة إلى الله . </a:t>
            </a:r>
          </a:p>
          <a:p>
            <a:pPr marL="0" indent="0">
              <a:lnSpc>
                <a:spcPct val="150000"/>
              </a:lnSpc>
              <a:buNone/>
            </a:pPr>
            <a:r>
              <a:rPr lang="ar-SA" dirty="0" smtClean="0"/>
              <a:t>4 – النشاطات التعاونية للمعلومات الخيرية . </a:t>
            </a:r>
          </a:p>
          <a:p>
            <a:pPr marL="0" indent="0">
              <a:lnSpc>
                <a:spcPct val="150000"/>
              </a:lnSpc>
              <a:buNone/>
            </a:pPr>
            <a:r>
              <a:rPr lang="ar-SA" dirty="0" smtClean="0"/>
              <a:t>5 – النشاطات الخيرية لتقديم شتى الاستشارات في الأمور الدينية والاجتماعية والعائلية .</a:t>
            </a:r>
          </a:p>
          <a:p>
            <a:pPr marL="0" indent="0">
              <a:lnSpc>
                <a:spcPct val="150000"/>
              </a:lnSpc>
              <a:buNone/>
            </a:pPr>
            <a:r>
              <a:rPr lang="ar-SA" dirty="0" smtClean="0"/>
              <a:t>ويماثل هذا القطاع الخاص من ناحية استقلاله عن الحكومة وان كان يتلقى منها دعماً وتشجيعاُ أكبر . </a:t>
            </a:r>
            <a:endParaRPr lang="ar-SA" dirty="0"/>
          </a:p>
        </p:txBody>
      </p:sp>
    </p:spTree>
    <p:extLst>
      <p:ext uri="{BB962C8B-B14F-4D97-AF65-F5344CB8AC3E}">
        <p14:creationId xmlns:p14="http://schemas.microsoft.com/office/powerpoint/2010/main" val="1069323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1746913" y="619480"/>
            <a:ext cx="9246358" cy="4816120"/>
          </a:xfrm>
        </p:spPr>
        <p:txBody>
          <a:bodyPr>
            <a:normAutofit/>
          </a:bodyPr>
          <a:lstStyle/>
          <a:p>
            <a:pPr>
              <a:buFont typeface="Wingdings" panose="05000000000000000000" pitchFamily="2" charset="2"/>
              <a:buChar char="v"/>
            </a:pPr>
            <a:r>
              <a:rPr lang="ar-SA" b="1" u="sng" dirty="0" smtClean="0"/>
              <a:t> وظائف القطاع الحكومي : </a:t>
            </a:r>
          </a:p>
          <a:p>
            <a:pPr marL="0" indent="0">
              <a:buNone/>
            </a:pPr>
            <a:r>
              <a:rPr lang="ar-SA" dirty="0" smtClean="0"/>
              <a:t>أهم </a:t>
            </a:r>
            <a:r>
              <a:rPr lang="ar-SA" dirty="0" smtClean="0"/>
              <a:t>أنشطة القطاع الحكومي : </a:t>
            </a:r>
          </a:p>
          <a:p>
            <a:pPr marL="0" indent="0">
              <a:buNone/>
            </a:pPr>
            <a:r>
              <a:rPr lang="ar-SA" dirty="0" smtClean="0"/>
              <a:t>1 – التأكيد على المبادئ والقيم والتزام مختلف أفراد وشرائح المجتمع بقواعد الشريعة الاسلامية ( الحسية ) . </a:t>
            </a:r>
          </a:p>
          <a:p>
            <a:pPr marL="0" indent="0">
              <a:buNone/>
            </a:pPr>
            <a:r>
              <a:rPr lang="ar-SA" dirty="0" smtClean="0"/>
              <a:t>2 – القيام بمهام القضاء والأمن والعدل وتتصف أجهزة القضاء والأمن بأنها أقل تعقيداً وحجماً من الأجهزة الموجودة في الاقتصاديات غير الاسلامية ويجع ذلك إلى عوامل نذكر منها : </a:t>
            </a:r>
          </a:p>
          <a:p>
            <a:pPr marL="0" indent="0">
              <a:buNone/>
            </a:pPr>
            <a:r>
              <a:rPr lang="ar-SA" dirty="0" smtClean="0"/>
              <a:t>أ – انخفاض دور الجريمة والفساد نتيجة ارتفاع مستوى الايمان ووازع الرقابة الداخلية .</a:t>
            </a:r>
          </a:p>
          <a:p>
            <a:pPr marL="0" indent="0">
              <a:buNone/>
            </a:pPr>
            <a:r>
              <a:rPr lang="ar-SA" dirty="0" smtClean="0"/>
              <a:t>ب – قلة الحاجة إلى التدخل لضبط أو منع نشاطات محرمة وتدنى الصرف على أجهزة الاستخبارات والمباحث وذلك لوجود الدعم والتأييد الداخلي . </a:t>
            </a:r>
          </a:p>
        </p:txBody>
      </p:sp>
    </p:spTree>
    <p:extLst>
      <p:ext uri="{BB962C8B-B14F-4D97-AF65-F5344CB8AC3E}">
        <p14:creationId xmlns:p14="http://schemas.microsoft.com/office/powerpoint/2010/main" val="332031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68400" y="1223781"/>
            <a:ext cx="9893300" cy="1989584"/>
          </a:xfrm>
          <a:prstGeom prst="rect">
            <a:avLst/>
          </a:prstGeom>
        </p:spPr>
        <p:txBody>
          <a:bodyPr wrap="square">
            <a:spAutoFit/>
          </a:bodyPr>
          <a:lstStyle/>
          <a:p>
            <a:pPr lvl="0" defTabSz="457200">
              <a:lnSpc>
                <a:spcPct val="150000"/>
              </a:lnSpc>
              <a:spcBef>
                <a:spcPct val="20000"/>
              </a:spcBef>
              <a:spcAft>
                <a:spcPts val="600"/>
              </a:spcAft>
              <a:buClr>
                <a:srgbClr val="83992A"/>
              </a:buClr>
              <a:buSzPct val="115000"/>
            </a:pPr>
            <a:r>
              <a:rPr lang="ar-SA" sz="2400" dirty="0">
                <a:solidFill>
                  <a:prstClr val="black">
                    <a:lumMod val="85000"/>
                    <a:lumOff val="15000"/>
                  </a:prstClr>
                </a:solidFill>
              </a:rPr>
              <a:t>ج – وضوح السياسة الخارجية للدولة والمبنية على الدعوة إلى الله .</a:t>
            </a:r>
          </a:p>
          <a:p>
            <a:pPr lvl="0" defTabSz="457200">
              <a:lnSpc>
                <a:spcPct val="150000"/>
              </a:lnSpc>
              <a:spcBef>
                <a:spcPct val="20000"/>
              </a:spcBef>
              <a:spcAft>
                <a:spcPts val="600"/>
              </a:spcAft>
              <a:buClr>
                <a:srgbClr val="83992A"/>
              </a:buClr>
              <a:buSzPct val="115000"/>
            </a:pPr>
            <a:r>
              <a:rPr lang="ar-SA" sz="2400" dirty="0">
                <a:solidFill>
                  <a:prstClr val="black">
                    <a:lumMod val="85000"/>
                    <a:lumOff val="15000"/>
                  </a:prstClr>
                </a:solidFill>
              </a:rPr>
              <a:t>د – انخفاض عدد الحالات القضائية نتيجة جهود الصلح أو العفو بين الأفراد </a:t>
            </a:r>
            <a:r>
              <a:rPr lang="ar-SA" sz="2400" dirty="0" smtClean="0">
                <a:solidFill>
                  <a:prstClr val="black">
                    <a:lumMod val="85000"/>
                    <a:lumOff val="15000"/>
                  </a:prstClr>
                </a:solidFill>
              </a:rPr>
              <a:t>.</a:t>
            </a:r>
          </a:p>
          <a:p>
            <a:pPr lvl="0" defTabSz="457200">
              <a:lnSpc>
                <a:spcPct val="150000"/>
              </a:lnSpc>
              <a:spcBef>
                <a:spcPct val="20000"/>
              </a:spcBef>
              <a:spcAft>
                <a:spcPts val="600"/>
              </a:spcAft>
              <a:buClr>
                <a:srgbClr val="83992A"/>
              </a:buClr>
              <a:buSzPct val="115000"/>
            </a:pPr>
            <a:r>
              <a:rPr lang="ar-SA" sz="2400" dirty="0">
                <a:solidFill>
                  <a:prstClr val="black">
                    <a:lumMod val="85000"/>
                    <a:lumOff val="15000"/>
                  </a:prstClr>
                </a:solidFill>
              </a:rPr>
              <a:t> </a:t>
            </a:r>
            <a:r>
              <a:rPr lang="ar-SA" sz="2400" dirty="0" smtClean="0">
                <a:solidFill>
                  <a:prstClr val="black">
                    <a:lumMod val="85000"/>
                    <a:lumOff val="15000"/>
                  </a:prstClr>
                </a:solidFill>
              </a:rPr>
              <a:t>كما أنشئ </a:t>
            </a:r>
            <a:r>
              <a:rPr lang="ar-SA" sz="2400" dirty="0">
                <a:solidFill>
                  <a:prstClr val="black">
                    <a:lumMod val="85000"/>
                    <a:lumOff val="15000"/>
                  </a:prstClr>
                </a:solidFill>
              </a:rPr>
              <a:t>ديوان المظالم لمحاسبة سلطات الجهاز القضائي وجهاز الحسبة </a:t>
            </a:r>
            <a:r>
              <a:rPr lang="ar-SA" sz="2400" dirty="0" smtClean="0">
                <a:solidFill>
                  <a:prstClr val="black">
                    <a:lumMod val="85000"/>
                    <a:lumOff val="15000"/>
                  </a:prstClr>
                </a:solidFill>
              </a:rPr>
              <a:t>.</a:t>
            </a:r>
            <a:endParaRPr lang="ar-SA" sz="2400" dirty="0">
              <a:solidFill>
                <a:prstClr val="black">
                  <a:lumMod val="85000"/>
                  <a:lumOff val="15000"/>
                </a:prstClr>
              </a:solidFill>
            </a:endParaRPr>
          </a:p>
        </p:txBody>
      </p:sp>
      <p:sp>
        <p:nvSpPr>
          <p:cNvPr id="4" name="Rectangle 3"/>
          <p:cNvSpPr/>
          <p:nvPr/>
        </p:nvSpPr>
        <p:spPr>
          <a:xfrm>
            <a:off x="1346200" y="3213365"/>
            <a:ext cx="9817100" cy="2609945"/>
          </a:xfrm>
          <a:prstGeom prst="rect">
            <a:avLst/>
          </a:prstGeom>
        </p:spPr>
        <p:txBody>
          <a:bodyPr wrap="square">
            <a:spAutoFit/>
          </a:bodyPr>
          <a:lstStyle/>
          <a:p>
            <a:pPr lvl="0" defTabSz="457200">
              <a:lnSpc>
                <a:spcPct val="150000"/>
              </a:lnSpc>
              <a:spcBef>
                <a:spcPct val="20000"/>
              </a:spcBef>
              <a:spcAft>
                <a:spcPts val="600"/>
              </a:spcAft>
              <a:buClr>
                <a:srgbClr val="83992A"/>
              </a:buClr>
              <a:buSzPct val="115000"/>
            </a:pPr>
            <a:r>
              <a:rPr lang="ar-SA" sz="2400" dirty="0">
                <a:solidFill>
                  <a:prstClr val="black">
                    <a:lumMod val="85000"/>
                    <a:lumOff val="15000"/>
                  </a:prstClr>
                </a:solidFill>
              </a:rPr>
              <a:t>3 – تطوير الجيش بواسطة تزويده بالخبرات الفنية والقيادية والمعدات المتطورة مع تدريب أعداد كبيرة من المتطوعين تقلل كثيراً من الأعباء المالية والتنظيمية للدولة . </a:t>
            </a:r>
          </a:p>
          <a:p>
            <a:pPr lvl="0" defTabSz="457200">
              <a:lnSpc>
                <a:spcPct val="150000"/>
              </a:lnSpc>
              <a:spcBef>
                <a:spcPct val="20000"/>
              </a:spcBef>
              <a:spcAft>
                <a:spcPts val="600"/>
              </a:spcAft>
              <a:buClr>
                <a:srgbClr val="83992A"/>
              </a:buClr>
              <a:buSzPct val="115000"/>
            </a:pPr>
            <a:r>
              <a:rPr lang="ar-SA" sz="2400" dirty="0">
                <a:solidFill>
                  <a:prstClr val="black">
                    <a:lumMod val="85000"/>
                    <a:lumOff val="15000"/>
                  </a:prstClr>
                </a:solidFill>
              </a:rPr>
              <a:t>4 – إنشاء وإدارة هيئة بيت المال والمصرف المركزي .</a:t>
            </a:r>
          </a:p>
          <a:p>
            <a:pPr lvl="0" defTabSz="457200">
              <a:lnSpc>
                <a:spcPct val="150000"/>
              </a:lnSpc>
              <a:spcBef>
                <a:spcPct val="20000"/>
              </a:spcBef>
              <a:spcAft>
                <a:spcPts val="600"/>
              </a:spcAft>
              <a:buClr>
                <a:srgbClr val="83992A"/>
              </a:buClr>
              <a:buSzPct val="115000"/>
            </a:pPr>
            <a:r>
              <a:rPr lang="ar-SA" sz="2400" dirty="0">
                <a:solidFill>
                  <a:prstClr val="black">
                    <a:lumMod val="85000"/>
                    <a:lumOff val="15000"/>
                  </a:prstClr>
                </a:solidFill>
              </a:rPr>
              <a:t>5 – الاشراف على هيئة التعليم والصحة والاعلام . </a:t>
            </a:r>
          </a:p>
        </p:txBody>
      </p:sp>
    </p:spTree>
    <p:extLst>
      <p:ext uri="{BB962C8B-B14F-4D97-AF65-F5344CB8AC3E}">
        <p14:creationId xmlns:p14="http://schemas.microsoft.com/office/powerpoint/2010/main" val="4244210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266700" y="863601"/>
            <a:ext cx="11239500" cy="5003800"/>
          </a:xfrm>
        </p:spPr>
        <p:txBody>
          <a:bodyPr>
            <a:normAutofit lnSpcReduction="10000"/>
          </a:bodyPr>
          <a:lstStyle/>
          <a:p>
            <a:pPr marL="0" indent="0">
              <a:lnSpc>
                <a:spcPct val="150000"/>
              </a:lnSpc>
              <a:buNone/>
            </a:pPr>
            <a:r>
              <a:rPr lang="ar-SA" dirty="0" smtClean="0"/>
              <a:t>6 – إدارة هيئة الزراعة والثروات المعدنية والصناعة والتجارة . </a:t>
            </a:r>
          </a:p>
          <a:p>
            <a:pPr marL="0" indent="0">
              <a:lnSpc>
                <a:spcPct val="150000"/>
              </a:lnSpc>
              <a:buNone/>
            </a:pPr>
            <a:r>
              <a:rPr lang="ar-SA" dirty="0" smtClean="0"/>
              <a:t>7 – هيئة المواصلات والاتصال . </a:t>
            </a:r>
            <a:endParaRPr lang="ar-SA" dirty="0"/>
          </a:p>
          <a:p>
            <a:pPr marL="0" indent="0">
              <a:lnSpc>
                <a:spcPct val="150000"/>
              </a:lnSpc>
              <a:buNone/>
            </a:pPr>
            <a:r>
              <a:rPr lang="ar-SA" dirty="0" smtClean="0"/>
              <a:t>8 –هيئة التخطيط والتوجيه والارشاد وتسهم في تقديم الارشادات العامة على مستوى الاقتصاد ككل . </a:t>
            </a:r>
          </a:p>
          <a:p>
            <a:pPr marL="0" indent="0">
              <a:lnSpc>
                <a:spcPct val="150000"/>
              </a:lnSpc>
              <a:buNone/>
            </a:pPr>
            <a:r>
              <a:rPr lang="ar-SA" dirty="0" smtClean="0"/>
              <a:t>9 – هيئة العلاقات الخارجية وتضع توفر الدراسات عن شتى الخطط التي تمارسها مختلف المجموعات الدولية  .</a:t>
            </a:r>
          </a:p>
          <a:p>
            <a:pPr marL="0" indent="0">
              <a:lnSpc>
                <a:spcPct val="150000"/>
              </a:lnSpc>
              <a:buNone/>
            </a:pPr>
            <a:r>
              <a:rPr lang="ar-SA" dirty="0" smtClean="0"/>
              <a:t>10 – هيئة الموظفين والتطوير الإداري النظر في ضوابط التوظيف والإقالة والترقية وتطوير الحوافز المعنوية والمادية ورفع كفاءة القطاع الحكومي .</a:t>
            </a:r>
          </a:p>
          <a:p>
            <a:pPr marL="0" indent="0">
              <a:lnSpc>
                <a:spcPct val="150000"/>
              </a:lnSpc>
              <a:buNone/>
            </a:pPr>
            <a:r>
              <a:rPr lang="ar-SA" dirty="0" smtClean="0"/>
              <a:t>11 – هيئة العلماء والشورى ويقدمون الاستشارات والتوصيات ولكنها لا تكون ملزمة له إذا كان في المسألة اجتهاد شرعي . </a:t>
            </a:r>
            <a:endParaRPr lang="ar-SA" dirty="0"/>
          </a:p>
        </p:txBody>
      </p:sp>
    </p:spTree>
    <p:extLst>
      <p:ext uri="{BB962C8B-B14F-4D97-AF65-F5344CB8AC3E}">
        <p14:creationId xmlns:p14="http://schemas.microsoft.com/office/powerpoint/2010/main" val="3461356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1360606" y="705348"/>
            <a:ext cx="9601200" cy="5281659"/>
          </a:xfrm>
        </p:spPr>
        <p:txBody>
          <a:bodyPr>
            <a:normAutofit/>
          </a:bodyPr>
          <a:lstStyle/>
          <a:p>
            <a:pPr marL="0" indent="0">
              <a:lnSpc>
                <a:spcPct val="150000"/>
              </a:lnSpc>
              <a:buNone/>
            </a:pPr>
            <a:r>
              <a:rPr lang="ar-SA" b="1" u="sng" dirty="0" smtClean="0"/>
              <a:t>أهم أوجه الإنفاق في الحكومي والعام : </a:t>
            </a:r>
          </a:p>
          <a:p>
            <a:pPr marL="0" indent="0">
              <a:lnSpc>
                <a:spcPct val="150000"/>
              </a:lnSpc>
              <a:buNone/>
            </a:pPr>
            <a:r>
              <a:rPr lang="ar-SA" dirty="0" smtClean="0"/>
              <a:t>1 – رواتب الموظفين والعمال ومخصصات القضاة والولاة والخليفة من بيت المال حتى تتفرغ لشؤون الأمة . </a:t>
            </a:r>
          </a:p>
          <a:p>
            <a:pPr marL="0" indent="0">
              <a:lnSpc>
                <a:spcPct val="150000"/>
              </a:lnSpc>
              <a:buNone/>
            </a:pPr>
            <a:r>
              <a:rPr lang="ar-SA" dirty="0" smtClean="0"/>
              <a:t>2 – الإنفاق على الفقراء والمساكين وابن السبيل والغارمين من الزكاة القطاع العام يشترك مع الحكومة في القيام بهذه الوظيفة عن طريق توزيع جزء من الزكاة مباشرة وعن طريق الانفاق التطوعي في سبيل الله . </a:t>
            </a:r>
          </a:p>
          <a:p>
            <a:pPr marL="0" indent="0">
              <a:lnSpc>
                <a:spcPct val="150000"/>
              </a:lnSpc>
              <a:buNone/>
            </a:pPr>
            <a:r>
              <a:rPr lang="ar-SA" dirty="0" smtClean="0"/>
              <a:t>3 – الإنفاق على الدعوة إلى الله والجهاد في سبيل الله . </a:t>
            </a:r>
          </a:p>
          <a:p>
            <a:pPr marL="0" indent="0">
              <a:lnSpc>
                <a:spcPct val="150000"/>
              </a:lnSpc>
              <a:buNone/>
            </a:pPr>
            <a:r>
              <a:rPr lang="ar-SA" dirty="0" smtClean="0"/>
              <a:t>4 – الانفاق على التعليم</a:t>
            </a:r>
            <a:endParaRPr lang="ar-SA" dirty="0"/>
          </a:p>
        </p:txBody>
      </p:sp>
    </p:spTree>
    <p:extLst>
      <p:ext uri="{BB962C8B-B14F-4D97-AF65-F5344CB8AC3E}">
        <p14:creationId xmlns:p14="http://schemas.microsoft.com/office/powerpoint/2010/main" val="3419187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1360606" y="908549"/>
            <a:ext cx="9601200" cy="4933452"/>
          </a:xfrm>
        </p:spPr>
        <p:txBody>
          <a:bodyPr>
            <a:normAutofit/>
          </a:bodyPr>
          <a:lstStyle/>
          <a:p>
            <a:pPr marL="0" indent="0">
              <a:lnSpc>
                <a:spcPct val="150000"/>
              </a:lnSpc>
              <a:buNone/>
            </a:pPr>
            <a:r>
              <a:rPr lang="ar-SA" dirty="0" smtClean="0"/>
              <a:t>5 – الانفاق على عمارة الطرق وتطوير وسائل المواصلات .</a:t>
            </a:r>
          </a:p>
          <a:p>
            <a:pPr marL="0" indent="0">
              <a:lnSpc>
                <a:spcPct val="150000"/>
              </a:lnSpc>
              <a:buNone/>
            </a:pPr>
            <a:r>
              <a:rPr lang="ar-SA" dirty="0" smtClean="0"/>
              <a:t>6 – الانفاق على إنشاء المشاريع الزراعية كالسدود والجسور . </a:t>
            </a:r>
          </a:p>
          <a:p>
            <a:pPr marL="0" indent="0">
              <a:lnSpc>
                <a:spcPct val="150000"/>
              </a:lnSpc>
              <a:buNone/>
            </a:pPr>
            <a:r>
              <a:rPr lang="ar-SA" dirty="0" smtClean="0"/>
              <a:t>7 – الانفاق على اقامة شعائر العبادة مثل أجور الأئمة والمؤذنين للصلاة وبعثات الحج .</a:t>
            </a:r>
          </a:p>
          <a:p>
            <a:pPr marL="0" indent="0">
              <a:lnSpc>
                <a:spcPct val="150000"/>
              </a:lnSpc>
              <a:buNone/>
            </a:pPr>
            <a:r>
              <a:rPr lang="ar-SA" b="1" u="sng" dirty="0"/>
              <a:t>الموارد المالية لكل من القطاع الحكومي والقطاع العام : </a:t>
            </a:r>
          </a:p>
          <a:p>
            <a:pPr marL="0" indent="0">
              <a:lnSpc>
                <a:spcPct val="150000"/>
              </a:lnSpc>
              <a:buNone/>
            </a:pPr>
            <a:r>
              <a:rPr lang="ar-SA" dirty="0"/>
              <a:t>وقد حددت الشريعة الموارد المالية للدولة الإسلامية كالأنفال وبيت مال المسلمين .</a:t>
            </a:r>
          </a:p>
          <a:p>
            <a:pPr marL="0" indent="0">
              <a:lnSpc>
                <a:spcPct val="150000"/>
              </a:lnSpc>
              <a:buNone/>
            </a:pPr>
            <a:r>
              <a:rPr lang="ar-SA" dirty="0" smtClean="0"/>
              <a:t>وعرف </a:t>
            </a:r>
            <a:r>
              <a:rPr lang="ar-SA" dirty="0"/>
              <a:t>بيت المال بأنه الجهة التي تختص بكل ما يرد إلى الدولة أو يخرج منها مما يستحقه المسلمون من أموال </a:t>
            </a:r>
            <a:r>
              <a:rPr lang="ar-SA" dirty="0" smtClean="0"/>
              <a:t>.</a:t>
            </a:r>
            <a:endParaRPr lang="ar-SA" dirty="0"/>
          </a:p>
        </p:txBody>
      </p:sp>
    </p:spTree>
    <p:extLst>
      <p:ext uri="{BB962C8B-B14F-4D97-AF65-F5344CB8AC3E}">
        <p14:creationId xmlns:p14="http://schemas.microsoft.com/office/powerpoint/2010/main" val="2644108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705971" y="935778"/>
            <a:ext cx="9266829" cy="4755148"/>
          </a:xfrm>
          <a:prstGeom prst="rect">
            <a:avLst/>
          </a:prstGeom>
        </p:spPr>
        <p:txBody>
          <a:bodyPr wrap="square">
            <a:spAutoFit/>
          </a:bodyPr>
          <a:lstStyle/>
          <a:p>
            <a:pPr>
              <a:lnSpc>
                <a:spcPct val="150000"/>
              </a:lnSpc>
            </a:pPr>
            <a:r>
              <a:rPr lang="ar-SA" sz="2800" dirty="0" smtClean="0"/>
              <a:t>ويمكن أن تقسم الموارد المالية لتمويل الانفاق الحكومي من حيث مصدرها إلى :</a:t>
            </a:r>
          </a:p>
          <a:p>
            <a:pPr>
              <a:lnSpc>
                <a:spcPct val="150000"/>
              </a:lnSpc>
            </a:pPr>
            <a:r>
              <a:rPr lang="ar-SA" sz="2800" dirty="0" smtClean="0"/>
              <a:t>أ – موارد مالية من القطاع الخاص</a:t>
            </a:r>
          </a:p>
          <a:p>
            <a:pPr>
              <a:lnSpc>
                <a:spcPct val="150000"/>
              </a:lnSpc>
            </a:pPr>
            <a:r>
              <a:rPr lang="ar-SA" sz="2800" dirty="0">
                <a:solidFill>
                  <a:prstClr val="black"/>
                </a:solidFill>
              </a:rPr>
              <a:t>ب – موارد مالية من القطاع الحكومي .</a:t>
            </a:r>
            <a:endParaRPr lang="ar-SA" sz="2800" dirty="0" smtClean="0"/>
          </a:p>
          <a:p>
            <a:pPr>
              <a:lnSpc>
                <a:spcPct val="150000"/>
              </a:lnSpc>
            </a:pPr>
            <a:r>
              <a:rPr lang="ar-SA" sz="2800" dirty="0" smtClean="0"/>
              <a:t>ج – موارد مالية من القطاع العام .</a:t>
            </a:r>
          </a:p>
          <a:p>
            <a:pPr lvl="0" defTabSz="457200">
              <a:spcBef>
                <a:spcPct val="20000"/>
              </a:spcBef>
              <a:spcAft>
                <a:spcPts val="600"/>
              </a:spcAft>
              <a:buClr>
                <a:srgbClr val="83992A"/>
              </a:buClr>
              <a:buSzPct val="115000"/>
            </a:pPr>
            <a:r>
              <a:rPr lang="ar-SA" sz="2200" b="1" u="sng" dirty="0">
                <a:solidFill>
                  <a:prstClr val="black">
                    <a:lumMod val="85000"/>
                    <a:lumOff val="15000"/>
                  </a:prstClr>
                </a:solidFill>
              </a:rPr>
              <a:t>أولاً : الزكاة </a:t>
            </a:r>
          </a:p>
          <a:p>
            <a:pPr lvl="0" defTabSz="457200">
              <a:spcBef>
                <a:spcPct val="20000"/>
              </a:spcBef>
              <a:spcAft>
                <a:spcPts val="600"/>
              </a:spcAft>
              <a:buClr>
                <a:srgbClr val="83992A"/>
              </a:buClr>
              <a:buSzPct val="115000"/>
            </a:pPr>
            <a:r>
              <a:rPr lang="ar-SA" sz="2800" dirty="0"/>
              <a:t>هي حق مقدر يجب في أموال الأغنياء </a:t>
            </a:r>
            <a:r>
              <a:rPr lang="ar-SA" sz="2200" dirty="0">
                <a:solidFill>
                  <a:prstClr val="black">
                    <a:lumMod val="85000"/>
                    <a:lumOff val="15000"/>
                  </a:prstClr>
                </a:solidFill>
              </a:rPr>
              <a:t>.</a:t>
            </a:r>
          </a:p>
          <a:p>
            <a:pPr lvl="0" defTabSz="457200">
              <a:spcBef>
                <a:spcPct val="20000"/>
              </a:spcBef>
              <a:spcAft>
                <a:spcPts val="600"/>
              </a:spcAft>
              <a:buClr>
                <a:srgbClr val="83992A"/>
              </a:buClr>
              <a:buSzPct val="115000"/>
            </a:pPr>
            <a:r>
              <a:rPr lang="ar-SA" sz="2200" b="1" u="sng" dirty="0" smtClean="0">
                <a:solidFill>
                  <a:prstClr val="black">
                    <a:lumMod val="85000"/>
                    <a:lumOff val="15000"/>
                  </a:prstClr>
                </a:solidFill>
              </a:rPr>
              <a:t>ثانياً </a:t>
            </a:r>
            <a:r>
              <a:rPr lang="ar-SA" sz="2200" b="1" u="sng" dirty="0">
                <a:solidFill>
                  <a:prstClr val="black">
                    <a:lumMod val="85000"/>
                    <a:lumOff val="15000"/>
                  </a:prstClr>
                </a:solidFill>
              </a:rPr>
              <a:t>: الصدقات </a:t>
            </a:r>
          </a:p>
          <a:p>
            <a:pPr lvl="0" defTabSz="457200">
              <a:spcBef>
                <a:spcPct val="20000"/>
              </a:spcBef>
              <a:spcAft>
                <a:spcPts val="600"/>
              </a:spcAft>
              <a:buClr>
                <a:srgbClr val="83992A"/>
              </a:buClr>
              <a:buSzPct val="115000"/>
            </a:pPr>
            <a:r>
              <a:rPr lang="ar-SA" sz="2800" dirty="0"/>
              <a:t>وتشمل الانفاق التطوعي غير الالزامي </a:t>
            </a:r>
          </a:p>
        </p:txBody>
      </p:sp>
    </p:spTree>
    <p:extLst>
      <p:ext uri="{BB962C8B-B14F-4D97-AF65-F5344CB8AC3E}">
        <p14:creationId xmlns:p14="http://schemas.microsoft.com/office/powerpoint/2010/main" val="3407931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4294967295"/>
          </p:nvPr>
        </p:nvSpPr>
        <p:spPr>
          <a:xfrm>
            <a:off x="1889078" y="1117600"/>
            <a:ext cx="8957837" cy="4559300"/>
          </a:xfrm>
        </p:spPr>
        <p:txBody>
          <a:bodyPr>
            <a:noAutofit/>
          </a:bodyPr>
          <a:lstStyle/>
          <a:p>
            <a:pPr marL="0" indent="0">
              <a:lnSpc>
                <a:spcPct val="150000"/>
              </a:lnSpc>
              <a:buNone/>
            </a:pPr>
            <a:r>
              <a:rPr lang="ar-SA" b="1" u="sng" dirty="0" smtClean="0"/>
              <a:t>المقدمة : </a:t>
            </a:r>
          </a:p>
          <a:p>
            <a:pPr marL="0" indent="0">
              <a:lnSpc>
                <a:spcPct val="150000"/>
              </a:lnSpc>
              <a:buNone/>
            </a:pPr>
            <a:r>
              <a:rPr lang="ar-SA" dirty="0" smtClean="0"/>
              <a:t>أدت الطبيعة غير المستقرة للمجتمع والاقتصاد الرأسمالي إلى نمو حجم الحكومة نمواً غير طبيعي أدى إلى ظهور مشكلة الديون العامة وتختلف عن ذلك الاقتصاديات الإسلامية حيث لا تلعب فيها الديون دوراً هاماً ولا تفرض فيها الضرائب إلا بشكل استثنائي . </a:t>
            </a:r>
          </a:p>
          <a:p>
            <a:pPr marL="0" indent="0">
              <a:lnSpc>
                <a:spcPct val="150000"/>
              </a:lnSpc>
              <a:buNone/>
            </a:pPr>
            <a:r>
              <a:rPr lang="ar-SA" b="1" u="sng" dirty="0" smtClean="0"/>
              <a:t>تعريف الحكومة الإسلامية : </a:t>
            </a:r>
          </a:p>
          <a:p>
            <a:pPr marL="0" indent="0">
              <a:lnSpc>
                <a:spcPct val="150000"/>
              </a:lnSpc>
              <a:buNone/>
            </a:pPr>
            <a:r>
              <a:rPr lang="ar-SA" dirty="0" smtClean="0"/>
              <a:t>هي القيادة التي تعتني وتهتم بالمصلحة العامة الدنيوية والأخروية لأفراد الأمة الاسلامية أي أن الدولة الإسلامية تسعى لتحقيق المصلحة العامة الدنيوية والأخروية .</a:t>
            </a:r>
            <a:endParaRPr lang="ar-SA" sz="2000" dirty="0"/>
          </a:p>
        </p:txBody>
      </p:sp>
    </p:spTree>
    <p:extLst>
      <p:ext uri="{BB962C8B-B14F-4D97-AF65-F5344CB8AC3E}">
        <p14:creationId xmlns:p14="http://schemas.microsoft.com/office/powerpoint/2010/main" val="2754153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495300" y="787400"/>
            <a:ext cx="10947400" cy="5334000"/>
          </a:xfrm>
        </p:spPr>
        <p:txBody>
          <a:bodyPr>
            <a:normAutofit fontScale="92500" lnSpcReduction="20000"/>
          </a:bodyPr>
          <a:lstStyle/>
          <a:p>
            <a:pPr marL="0" indent="0">
              <a:lnSpc>
                <a:spcPct val="150000"/>
              </a:lnSpc>
              <a:spcBef>
                <a:spcPts val="0"/>
              </a:spcBef>
              <a:spcAft>
                <a:spcPts val="0"/>
              </a:spcAft>
              <a:buNone/>
            </a:pPr>
            <a:r>
              <a:rPr lang="ar-SA" sz="2800" b="1" u="sng" dirty="0" smtClean="0">
                <a:solidFill>
                  <a:schemeClr val="tx1"/>
                </a:solidFill>
              </a:rPr>
              <a:t>ثالثاً </a:t>
            </a:r>
            <a:r>
              <a:rPr lang="ar-SA" sz="2800" b="1" u="sng" dirty="0">
                <a:solidFill>
                  <a:schemeClr val="tx1"/>
                </a:solidFill>
              </a:rPr>
              <a:t>: الغنائم </a:t>
            </a:r>
          </a:p>
          <a:p>
            <a:pPr marL="0" indent="0">
              <a:lnSpc>
                <a:spcPct val="150000"/>
              </a:lnSpc>
              <a:spcBef>
                <a:spcPts val="0"/>
              </a:spcBef>
              <a:spcAft>
                <a:spcPts val="0"/>
              </a:spcAft>
              <a:buNone/>
            </a:pPr>
            <a:r>
              <a:rPr lang="ar-SA" sz="2800" dirty="0">
                <a:solidFill>
                  <a:schemeClr val="tx1"/>
                </a:solidFill>
              </a:rPr>
              <a:t>وهي المال المأخوذ من الكفار بالقتال وما أخذ من المرتدين والخارجين عن شريعة الاسلام .</a:t>
            </a:r>
          </a:p>
          <a:p>
            <a:pPr marL="0" indent="0">
              <a:lnSpc>
                <a:spcPct val="150000"/>
              </a:lnSpc>
              <a:spcBef>
                <a:spcPts val="0"/>
              </a:spcBef>
              <a:spcAft>
                <a:spcPts val="0"/>
              </a:spcAft>
              <a:buNone/>
            </a:pPr>
            <a:r>
              <a:rPr lang="ar-SA" sz="2800" b="1" u="sng" dirty="0" smtClean="0">
                <a:solidFill>
                  <a:schemeClr val="tx1"/>
                </a:solidFill>
              </a:rPr>
              <a:t>رابعاً </a:t>
            </a:r>
            <a:r>
              <a:rPr lang="ar-SA" sz="2800" b="1" u="sng" dirty="0">
                <a:solidFill>
                  <a:schemeClr val="tx1"/>
                </a:solidFill>
              </a:rPr>
              <a:t>: الفئ والخراج </a:t>
            </a:r>
          </a:p>
          <a:p>
            <a:pPr marL="0" indent="0">
              <a:lnSpc>
                <a:spcPct val="150000"/>
              </a:lnSpc>
              <a:spcBef>
                <a:spcPts val="0"/>
              </a:spcBef>
              <a:spcAft>
                <a:spcPts val="0"/>
              </a:spcAft>
              <a:buNone/>
            </a:pPr>
            <a:r>
              <a:rPr lang="ar-SA" sz="2800" dirty="0">
                <a:solidFill>
                  <a:schemeClr val="tx1"/>
                </a:solidFill>
              </a:rPr>
              <a:t>ويعرف الفئ بأنه ما حصل من بلاد الكفار من غير قتال من الأموال المنقولة والأموال ذات الأصول الثابتة كالأراضي الزراعية وغيرها </a:t>
            </a:r>
            <a:r>
              <a:rPr lang="ar-SA" sz="2800" dirty="0" smtClean="0">
                <a:solidFill>
                  <a:schemeClr val="tx1"/>
                </a:solidFill>
              </a:rPr>
              <a:t>.</a:t>
            </a:r>
          </a:p>
          <a:p>
            <a:pPr marL="0" lvl="0" indent="0" defTabSz="914400">
              <a:lnSpc>
                <a:spcPct val="150000"/>
              </a:lnSpc>
              <a:spcBef>
                <a:spcPts val="0"/>
              </a:spcBef>
              <a:spcAft>
                <a:spcPts val="0"/>
              </a:spcAft>
              <a:buClrTx/>
              <a:buSzTx/>
              <a:buNone/>
            </a:pPr>
            <a:r>
              <a:rPr lang="ar-SA" sz="2700" b="1" u="sng" dirty="0">
                <a:solidFill>
                  <a:prstClr val="black"/>
                </a:solidFill>
              </a:rPr>
              <a:t>خامساً : عشور التجارة </a:t>
            </a:r>
          </a:p>
          <a:p>
            <a:pPr marL="0" lvl="0" indent="0" defTabSz="914400">
              <a:spcBef>
                <a:spcPts val="0"/>
              </a:spcBef>
              <a:spcAft>
                <a:spcPts val="0"/>
              </a:spcAft>
              <a:buClrTx/>
              <a:buSzTx/>
              <a:buNone/>
            </a:pPr>
            <a:r>
              <a:rPr lang="ar-SA" sz="2700" dirty="0">
                <a:solidFill>
                  <a:prstClr val="black"/>
                </a:solidFill>
              </a:rPr>
              <a:t>وهي العشر أو جزء العشر الذي يفرض سنوياً على أموال التجارة </a:t>
            </a:r>
            <a:r>
              <a:rPr lang="ar-SA" sz="2700" dirty="0" smtClean="0">
                <a:solidFill>
                  <a:prstClr val="black"/>
                </a:solidFill>
              </a:rPr>
              <a:t>.</a:t>
            </a:r>
          </a:p>
          <a:p>
            <a:pPr marL="0" lvl="0" indent="0" defTabSz="914400">
              <a:lnSpc>
                <a:spcPct val="150000"/>
              </a:lnSpc>
              <a:spcBef>
                <a:spcPts val="0"/>
              </a:spcBef>
              <a:spcAft>
                <a:spcPts val="0"/>
              </a:spcAft>
              <a:buClrTx/>
              <a:buSzTx/>
              <a:buNone/>
            </a:pPr>
            <a:r>
              <a:rPr lang="ar-SA" sz="2700" b="1" u="sng" dirty="0">
                <a:solidFill>
                  <a:prstClr val="black"/>
                </a:solidFill>
              </a:rPr>
              <a:t>سادساً : الجزية </a:t>
            </a:r>
          </a:p>
          <a:p>
            <a:pPr marL="0" lvl="0" indent="0" defTabSz="914400">
              <a:lnSpc>
                <a:spcPct val="150000"/>
              </a:lnSpc>
              <a:spcBef>
                <a:spcPts val="0"/>
              </a:spcBef>
              <a:spcAft>
                <a:spcPts val="0"/>
              </a:spcAft>
              <a:buClrTx/>
              <a:buSzTx/>
              <a:buNone/>
            </a:pPr>
            <a:r>
              <a:rPr lang="ar-SA" sz="2700" dirty="0">
                <a:solidFill>
                  <a:prstClr val="black"/>
                </a:solidFill>
              </a:rPr>
              <a:t>وهي المال الذي يفرض على رقاب الذميين داخل الدول الإسلامية أو على الدول الكافرة مقابل تركهم على أديانهم</a:t>
            </a:r>
          </a:p>
        </p:txBody>
      </p:sp>
    </p:spTree>
    <p:extLst>
      <p:ext uri="{BB962C8B-B14F-4D97-AF65-F5344CB8AC3E}">
        <p14:creationId xmlns:p14="http://schemas.microsoft.com/office/powerpoint/2010/main" val="3448543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25500" y="886652"/>
            <a:ext cx="10668000" cy="4662815"/>
          </a:xfrm>
          <a:prstGeom prst="rect">
            <a:avLst/>
          </a:prstGeom>
        </p:spPr>
        <p:txBody>
          <a:bodyPr wrap="square">
            <a:spAutoFit/>
          </a:bodyPr>
          <a:lstStyle/>
          <a:p>
            <a:pPr>
              <a:lnSpc>
                <a:spcPct val="150000"/>
              </a:lnSpc>
            </a:pPr>
            <a:r>
              <a:rPr lang="ar-SA" sz="2400" b="1" u="sng" dirty="0" smtClean="0"/>
              <a:t>سابعاً : خمس الركاز والإيرادات من الثروات المعدنية </a:t>
            </a:r>
          </a:p>
          <a:p>
            <a:pPr>
              <a:lnSpc>
                <a:spcPct val="150000"/>
              </a:lnSpc>
            </a:pPr>
            <a:r>
              <a:rPr lang="ar-SA" sz="2400" dirty="0" smtClean="0"/>
              <a:t>وهي المال المدفون من الجاهية أو في بلاد الكفر لا يعرف له مالك . </a:t>
            </a:r>
          </a:p>
          <a:p>
            <a:pPr>
              <a:lnSpc>
                <a:spcPct val="150000"/>
              </a:lnSpc>
            </a:pPr>
            <a:r>
              <a:rPr lang="ar-SA" sz="2400" b="1" u="sng" dirty="0" smtClean="0"/>
              <a:t>ثامناً : ايرادات الملكيات العامة </a:t>
            </a:r>
          </a:p>
          <a:p>
            <a:pPr>
              <a:lnSpc>
                <a:spcPct val="150000"/>
              </a:lnSpc>
            </a:pPr>
            <a:r>
              <a:rPr lang="ar-SA" sz="2400" dirty="0" smtClean="0"/>
              <a:t>يقدر الاسلام في تشريعاته الاقتصادية أن بعض الثروات والطيبات هي ملك لجميع المسلمين يشتركون في الانتفاع به . </a:t>
            </a:r>
          </a:p>
          <a:p>
            <a:pPr lvl="0">
              <a:lnSpc>
                <a:spcPct val="150000"/>
              </a:lnSpc>
            </a:pPr>
            <a:r>
              <a:rPr lang="ar-SA" sz="2400" b="1" u="sng" dirty="0">
                <a:solidFill>
                  <a:prstClr val="black"/>
                </a:solidFill>
              </a:rPr>
              <a:t>تاسعاً : ايرادات من نمو النقود بدرجة توائم نمو الاقتصاد </a:t>
            </a:r>
          </a:p>
          <a:p>
            <a:pPr lvl="0">
              <a:lnSpc>
                <a:spcPct val="150000"/>
              </a:lnSpc>
            </a:pPr>
            <a:r>
              <a:rPr lang="ar-SA" sz="2400" dirty="0">
                <a:solidFill>
                  <a:prstClr val="black"/>
                </a:solidFill>
              </a:rPr>
              <a:t>فمع نمو الاقتصاد لابد أن تنمو وسائل الدفع ، ومع عدم كفاية معدن الذهب واتجاه المجتمعات إلى بدائل ووسائل دفع أخرى ، فيمكن أن يعتبر نمو النقود سلعة عامة كالماء يشترك فيها الناس </a:t>
            </a:r>
            <a:r>
              <a:rPr lang="ar-SA" sz="2500" dirty="0">
                <a:solidFill>
                  <a:prstClr val="black"/>
                </a:solidFill>
              </a:rPr>
              <a:t>. </a:t>
            </a:r>
          </a:p>
        </p:txBody>
      </p:sp>
    </p:spTree>
    <p:extLst>
      <p:ext uri="{BB962C8B-B14F-4D97-AF65-F5344CB8AC3E}">
        <p14:creationId xmlns:p14="http://schemas.microsoft.com/office/powerpoint/2010/main" val="3177786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68300" y="742950"/>
            <a:ext cx="10985500" cy="5563061"/>
          </a:xfrm>
          <a:prstGeom prst="rect">
            <a:avLst/>
          </a:prstGeom>
        </p:spPr>
        <p:txBody>
          <a:bodyPr wrap="square">
            <a:spAutoFit/>
          </a:bodyPr>
          <a:lstStyle/>
          <a:p>
            <a:pPr>
              <a:lnSpc>
                <a:spcPct val="150000"/>
              </a:lnSpc>
            </a:pPr>
            <a:r>
              <a:rPr lang="ar-SA" sz="2500" b="1" u="sng" dirty="0" smtClean="0"/>
              <a:t>مشروعية الضرائب والاقتراض كمورد مالي عام للاقتصاد الاسلامي </a:t>
            </a:r>
          </a:p>
          <a:p>
            <a:pPr>
              <a:lnSpc>
                <a:spcPct val="150000"/>
              </a:lnSpc>
            </a:pPr>
            <a:r>
              <a:rPr lang="ar-SA" sz="2500" b="1" u="sng" dirty="0" smtClean="0"/>
              <a:t>1- الضريبة </a:t>
            </a:r>
          </a:p>
          <a:p>
            <a:pPr>
              <a:lnSpc>
                <a:spcPct val="150000"/>
              </a:lnSpc>
            </a:pPr>
            <a:r>
              <a:rPr lang="ar-SA" sz="2500" dirty="0" smtClean="0"/>
              <a:t>هي المال المفروض على جهة خاصة لغرض الانفاق الحكومي أو العام على وجه لم تأذن به الشريعة وتجوز الضريبة فقط في الحالة الضرورية الاستثنائية التي يخشى فيها من أن يدهم العدو البلاد ويتقاعس الناس عن بذل أموالهم للدفاع . </a:t>
            </a:r>
          </a:p>
          <a:p>
            <a:pPr>
              <a:lnSpc>
                <a:spcPct val="150000"/>
              </a:lnSpc>
            </a:pPr>
            <a:r>
              <a:rPr lang="ar-SA" sz="2800" u="sng" dirty="0" smtClean="0"/>
              <a:t>و تعد الضريبة </a:t>
            </a:r>
            <a:r>
              <a:rPr lang="ar-SA" sz="2800" u="sng" dirty="0"/>
              <a:t>غير شرعية وليس لها في الاقتصاد الاسلامي أساس للأسباب التالية : </a:t>
            </a:r>
          </a:p>
          <a:p>
            <a:pPr>
              <a:lnSpc>
                <a:spcPct val="150000"/>
              </a:lnSpc>
            </a:pPr>
            <a:r>
              <a:rPr lang="ar-SA" sz="2800" dirty="0" smtClean="0"/>
              <a:t>1 </a:t>
            </a:r>
            <a:r>
              <a:rPr lang="ar-SA" sz="2800" dirty="0"/>
              <a:t>– تعدد الموارد المالية الأخرى الشرعية العامة التي يمكن أن تسد جزءاً هاماً من حجم الضريبة المطلوبة .</a:t>
            </a:r>
          </a:p>
          <a:p>
            <a:pPr>
              <a:lnSpc>
                <a:spcPct val="150000"/>
              </a:lnSpc>
            </a:pPr>
            <a:r>
              <a:rPr lang="ar-SA" sz="2800" dirty="0"/>
              <a:t>2 – انخفاض الانفاق الحكومي في الاقتصاد الاسلامي </a:t>
            </a:r>
            <a:r>
              <a:rPr lang="ar-SA" sz="2800" dirty="0" smtClean="0"/>
              <a:t>.</a:t>
            </a:r>
            <a:endParaRPr lang="ar-SA" sz="2500" dirty="0" smtClean="0"/>
          </a:p>
        </p:txBody>
      </p:sp>
    </p:spTree>
    <p:extLst>
      <p:ext uri="{BB962C8B-B14F-4D97-AF65-F5344CB8AC3E}">
        <p14:creationId xmlns:p14="http://schemas.microsoft.com/office/powerpoint/2010/main" val="2369994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92200" y="615434"/>
            <a:ext cx="10071100" cy="5286062"/>
          </a:xfrm>
          <a:prstGeom prst="rect">
            <a:avLst/>
          </a:prstGeom>
        </p:spPr>
        <p:txBody>
          <a:bodyPr wrap="square">
            <a:spAutoFit/>
          </a:bodyPr>
          <a:lstStyle/>
          <a:p>
            <a:pPr>
              <a:lnSpc>
                <a:spcPct val="150000"/>
              </a:lnSpc>
            </a:pPr>
            <a:r>
              <a:rPr lang="ar-SA" dirty="0" smtClean="0"/>
              <a:t>3 </a:t>
            </a:r>
            <a:r>
              <a:rPr lang="ar-SA" sz="2500" dirty="0"/>
              <a:t>– دور القطاع العام والقطاع الخاص في القيام بعدد كبير من وظائف القطاع الحكومي . </a:t>
            </a:r>
          </a:p>
          <a:p>
            <a:pPr>
              <a:lnSpc>
                <a:spcPct val="150000"/>
              </a:lnSpc>
            </a:pPr>
            <a:r>
              <a:rPr lang="ar-SA" sz="2500" dirty="0"/>
              <a:t>4 – فرض الضريبة يؤدي إلى تثبيط الاستثمار والاستهلاك مما يؤثر سلباً على النمو الاقتصادي وبالتالي تعمل على إنقاص الموارد المالية المشروعة لكل من القطاعين الحكومي والعام  .</a:t>
            </a:r>
          </a:p>
          <a:p>
            <a:pPr>
              <a:lnSpc>
                <a:spcPct val="150000"/>
              </a:lnSpc>
            </a:pPr>
            <a:r>
              <a:rPr lang="ar-SA" b="1" u="sng" dirty="0" smtClean="0"/>
              <a:t>2 </a:t>
            </a:r>
            <a:r>
              <a:rPr lang="ar-SA" sz="2500" b="1" u="sng" dirty="0"/>
              <a:t>– الاقتراض وعجز الحكومة </a:t>
            </a:r>
          </a:p>
          <a:p>
            <a:pPr>
              <a:lnSpc>
                <a:spcPct val="150000"/>
              </a:lnSpc>
            </a:pPr>
            <a:r>
              <a:rPr lang="ar-SA" sz="2500" dirty="0"/>
              <a:t>الأصل هو تحقيق التوازن بين الانفاق الحكومي والموارد المالية اقتراض الحكومة يجوز بدون فائدة وعند الحاجة ولفترة زمنية مؤقتة يعلم خلالها مقدرة موارد الدولة على الوفاء بالقرض . </a:t>
            </a:r>
            <a:endParaRPr lang="ar-SA" sz="2500" dirty="0" smtClean="0"/>
          </a:p>
          <a:p>
            <a:pPr>
              <a:lnSpc>
                <a:spcPct val="150000"/>
              </a:lnSpc>
            </a:pPr>
            <a:r>
              <a:rPr lang="ar-SA" sz="2500" dirty="0" smtClean="0"/>
              <a:t>فالقروض </a:t>
            </a:r>
            <a:r>
              <a:rPr lang="ar-SA" sz="2500" dirty="0"/>
              <a:t>ليست مصدراً دائماً للقطاع الحكومي ويساعد في عدم الحاجة لها عدة عوامل منها :</a:t>
            </a:r>
          </a:p>
          <a:p>
            <a:pPr>
              <a:lnSpc>
                <a:spcPct val="150000"/>
              </a:lnSpc>
            </a:pPr>
            <a:r>
              <a:rPr lang="ar-SA" sz="2500" dirty="0"/>
              <a:t>1 – انخفاض الانفاق الحكومي .</a:t>
            </a:r>
          </a:p>
          <a:p>
            <a:pPr>
              <a:lnSpc>
                <a:spcPct val="150000"/>
              </a:lnSpc>
            </a:pPr>
            <a:endParaRPr lang="ar-SA" sz="2500" dirty="0"/>
          </a:p>
        </p:txBody>
      </p:sp>
    </p:spTree>
    <p:extLst>
      <p:ext uri="{BB962C8B-B14F-4D97-AF65-F5344CB8AC3E}">
        <p14:creationId xmlns:p14="http://schemas.microsoft.com/office/powerpoint/2010/main" val="3539275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92200" y="615434"/>
            <a:ext cx="10071100" cy="5563061"/>
          </a:xfrm>
          <a:prstGeom prst="rect">
            <a:avLst/>
          </a:prstGeom>
        </p:spPr>
        <p:txBody>
          <a:bodyPr wrap="square">
            <a:spAutoFit/>
          </a:bodyPr>
          <a:lstStyle/>
          <a:p>
            <a:pPr>
              <a:lnSpc>
                <a:spcPct val="150000"/>
              </a:lnSpc>
            </a:pPr>
            <a:r>
              <a:rPr lang="ar-SA" sz="2500" dirty="0" smtClean="0"/>
              <a:t>2 </a:t>
            </a:r>
            <a:r>
              <a:rPr lang="ar-SA" sz="2500" dirty="0"/>
              <a:t>– اشتراك القطاع الخاص بدور كبير في أداء الوظائف العامة بحافز الأجر أو الربح أو كليهما عن طريق القطاع العام . </a:t>
            </a:r>
          </a:p>
          <a:p>
            <a:pPr>
              <a:lnSpc>
                <a:spcPct val="150000"/>
              </a:lnSpc>
            </a:pPr>
            <a:r>
              <a:rPr lang="ar-SA" sz="2500" dirty="0"/>
              <a:t>3 – عدم جواز القروض بفائدة وإذا ظهرت حاجة الدولة أو عوز عند بعض الناس فيمكن التصدق على الجهات العامة كما يمكن التصدق على الفقراء . </a:t>
            </a:r>
            <a:endParaRPr lang="ar-SA" sz="2500" dirty="0" smtClean="0"/>
          </a:p>
          <a:p>
            <a:pPr>
              <a:lnSpc>
                <a:spcPct val="150000"/>
              </a:lnSpc>
            </a:pPr>
            <a:r>
              <a:rPr lang="ar-SA" sz="2500" b="1" u="sng" dirty="0" smtClean="0"/>
              <a:t>ميزانية الحكومة </a:t>
            </a:r>
          </a:p>
          <a:p>
            <a:pPr algn="ctr">
              <a:lnSpc>
                <a:spcPct val="150000"/>
              </a:lnSpc>
            </a:pPr>
            <a:r>
              <a:rPr lang="en-US" sz="2500" b="1" u="sng" dirty="0" smtClean="0"/>
              <a:t>.G =  j</a:t>
            </a:r>
            <a:r>
              <a:rPr lang="en-US" sz="2500" b="1" u="sng" baseline="-25000" dirty="0" smtClean="0"/>
              <a:t>1</a:t>
            </a:r>
            <a:r>
              <a:rPr lang="en-US" sz="2500" b="1" u="sng" dirty="0" smtClean="0"/>
              <a:t>  + j</a:t>
            </a:r>
            <a:r>
              <a:rPr lang="en-US" sz="2500" b="1" u="sng" baseline="-25000" dirty="0" smtClean="0"/>
              <a:t>2</a:t>
            </a:r>
            <a:r>
              <a:rPr lang="en-US" sz="2500" b="1" u="sng" dirty="0" smtClean="0"/>
              <a:t> + j</a:t>
            </a:r>
            <a:r>
              <a:rPr lang="en-US" sz="2500" b="1" u="sng" baseline="-25000" dirty="0" smtClean="0"/>
              <a:t>3</a:t>
            </a:r>
            <a:r>
              <a:rPr lang="en-US" sz="2500" b="1" u="sng" dirty="0" smtClean="0"/>
              <a:t> + Z + D</a:t>
            </a:r>
            <a:r>
              <a:rPr lang="en-US" sz="2500" b="1" u="sng" baseline="-25000" dirty="0" smtClean="0"/>
              <a:t>i</a:t>
            </a:r>
            <a:r>
              <a:rPr lang="en-US" sz="2500" b="1" u="sng" dirty="0" smtClean="0"/>
              <a:t> +  E + S+ X+M </a:t>
            </a:r>
            <a:endParaRPr lang="ar-SA" sz="2500" b="1" u="sng" dirty="0" smtClean="0"/>
          </a:p>
          <a:p>
            <a:pPr>
              <a:lnSpc>
                <a:spcPct val="150000"/>
              </a:lnSpc>
            </a:pPr>
            <a:r>
              <a:rPr lang="ar-SA" sz="2500" dirty="0" smtClean="0"/>
              <a:t> حيث ان </a:t>
            </a:r>
            <a:r>
              <a:rPr lang="en-US" sz="2500" dirty="0" smtClean="0"/>
              <a:t>G </a:t>
            </a:r>
            <a:r>
              <a:rPr lang="ar-SA" sz="2500" dirty="0" smtClean="0"/>
              <a:t> الانفاق الحكومي، </a:t>
            </a:r>
            <a:r>
              <a:rPr lang="en-US" sz="2500" dirty="0" smtClean="0"/>
              <a:t>j</a:t>
            </a:r>
            <a:r>
              <a:rPr lang="en-US" sz="2500" baseline="-25000" dirty="0" smtClean="0"/>
              <a:t>i</a:t>
            </a:r>
            <a:r>
              <a:rPr lang="ar-SA" sz="2500" dirty="0" smtClean="0"/>
              <a:t> الايرادات من الجهاد و تشمل الغنائم و الخراج و الجزية </a:t>
            </a:r>
          </a:p>
          <a:p>
            <a:pPr>
              <a:lnSpc>
                <a:spcPct val="150000"/>
              </a:lnSpc>
            </a:pPr>
            <a:r>
              <a:rPr lang="en-US" sz="2500" dirty="0" smtClean="0"/>
              <a:t>Z</a:t>
            </a:r>
            <a:r>
              <a:rPr lang="ar-SA" sz="2500" dirty="0" smtClean="0"/>
              <a:t> ايرادات الزكاة، </a:t>
            </a:r>
            <a:r>
              <a:rPr lang="en-US" sz="2500" dirty="0" smtClean="0"/>
              <a:t>E</a:t>
            </a:r>
            <a:r>
              <a:rPr lang="ar-SA" sz="2500" dirty="0" smtClean="0"/>
              <a:t> ايرادات الصدقات، </a:t>
            </a:r>
            <a:r>
              <a:rPr lang="en-US" sz="2500" dirty="0" smtClean="0"/>
              <a:t>Di</a:t>
            </a:r>
            <a:r>
              <a:rPr lang="ar-SA" sz="2500" dirty="0" smtClean="0"/>
              <a:t> ايرادات الملكيات العامة، </a:t>
            </a:r>
            <a:r>
              <a:rPr lang="en-US" sz="2500" dirty="0" smtClean="0"/>
              <a:t>S </a:t>
            </a:r>
            <a:r>
              <a:rPr lang="ar-SA" sz="2500" dirty="0" smtClean="0"/>
              <a:t> ايرادات الركاز و الثروة الباطنة، </a:t>
            </a:r>
            <a:r>
              <a:rPr lang="en-US" sz="2500" dirty="0" smtClean="0"/>
              <a:t>X</a:t>
            </a:r>
            <a:r>
              <a:rPr lang="ar-SA" sz="2500" dirty="0" smtClean="0"/>
              <a:t> ايرادات العشور، </a:t>
            </a:r>
            <a:r>
              <a:rPr lang="en-US" sz="2500" dirty="0" smtClean="0"/>
              <a:t>M </a:t>
            </a:r>
            <a:r>
              <a:rPr lang="ar-SA" sz="2500" dirty="0" smtClean="0"/>
              <a:t> ايرادات نمو النقود المطلوب لنمو الاقتصاد. </a:t>
            </a:r>
            <a:endParaRPr lang="ar-SA" sz="2500" dirty="0"/>
          </a:p>
          <a:p>
            <a:endParaRPr lang="ar-SA" dirty="0"/>
          </a:p>
        </p:txBody>
      </p:sp>
    </p:spTree>
    <p:extLst>
      <p:ext uri="{BB962C8B-B14F-4D97-AF65-F5344CB8AC3E}">
        <p14:creationId xmlns:p14="http://schemas.microsoft.com/office/powerpoint/2010/main" val="2647533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7298" y="964168"/>
            <a:ext cx="9944101" cy="5286062"/>
          </a:xfrm>
          <a:prstGeom prst="rect">
            <a:avLst/>
          </a:prstGeom>
        </p:spPr>
        <p:txBody>
          <a:bodyPr wrap="square">
            <a:spAutoFit/>
          </a:bodyPr>
          <a:lstStyle/>
          <a:p>
            <a:pPr>
              <a:lnSpc>
                <a:spcPct val="150000"/>
              </a:lnSpc>
            </a:pPr>
            <a:r>
              <a:rPr lang="ar-SA" dirty="0" smtClean="0"/>
              <a:t>و </a:t>
            </a:r>
            <a:r>
              <a:rPr lang="ar-SA" sz="2500" dirty="0"/>
              <a:t>بافتراض ان الدولة في حالة سلم اي انه لا يوجد </a:t>
            </a:r>
            <a:r>
              <a:rPr lang="ar-SA" sz="2500" dirty="0" smtClean="0"/>
              <a:t>موارد مالية سوى </a:t>
            </a:r>
            <a:r>
              <a:rPr lang="ar-SA" sz="2500" dirty="0"/>
              <a:t>الزكاة و الانفاق في سبيل </a:t>
            </a:r>
            <a:r>
              <a:rPr lang="ar-SA" sz="2500" dirty="0" smtClean="0"/>
              <a:t>الله اما ايرادات الركاز و الثروة المعدنية فهي ثابتة  </a:t>
            </a:r>
            <a:r>
              <a:rPr lang="ar-SA" sz="2500" dirty="0"/>
              <a:t>تكون الدالة كالتالي</a:t>
            </a:r>
          </a:p>
          <a:p>
            <a:pPr algn="ctr">
              <a:lnSpc>
                <a:spcPct val="150000"/>
              </a:lnSpc>
            </a:pPr>
            <a:r>
              <a:rPr lang="en-US" sz="2500" dirty="0"/>
              <a:t>G = Z </a:t>
            </a:r>
            <a:r>
              <a:rPr lang="en-US" sz="2500" dirty="0" smtClean="0"/>
              <a:t>f(</a:t>
            </a:r>
            <a:r>
              <a:rPr lang="en-US" sz="2500" dirty="0"/>
              <a:t>Y</a:t>
            </a:r>
            <a:r>
              <a:rPr lang="en-US" sz="2500" baseline="-25000" dirty="0"/>
              <a:t>d</a:t>
            </a:r>
            <a:r>
              <a:rPr lang="en-US" sz="2500" dirty="0" smtClean="0"/>
              <a:t>)+ </a:t>
            </a:r>
            <a:r>
              <a:rPr lang="en-US" sz="2500" dirty="0"/>
              <a:t>E </a:t>
            </a:r>
            <a:r>
              <a:rPr lang="en-US" sz="2500" dirty="0" smtClean="0"/>
              <a:t>(Y</a:t>
            </a:r>
            <a:r>
              <a:rPr lang="en-US" sz="2500" baseline="-25000" dirty="0" smtClean="0"/>
              <a:t>d</a:t>
            </a:r>
            <a:r>
              <a:rPr lang="en-US" sz="2500" dirty="0"/>
              <a:t>, </a:t>
            </a:r>
            <a:r>
              <a:rPr lang="en-US" sz="2500" dirty="0" err="1"/>
              <a:t>i</a:t>
            </a:r>
            <a:r>
              <a:rPr lang="en-US" sz="2500" dirty="0"/>
              <a:t>)</a:t>
            </a:r>
            <a:r>
              <a:rPr lang="ar-SA" sz="2500" dirty="0"/>
              <a:t> </a:t>
            </a:r>
            <a:endParaRPr lang="en-US" sz="2500" dirty="0"/>
          </a:p>
          <a:p>
            <a:pPr>
              <a:lnSpc>
                <a:spcPct val="150000"/>
              </a:lnSpc>
            </a:pPr>
            <a:r>
              <a:rPr lang="ar-SA" sz="2500" dirty="0" smtClean="0"/>
              <a:t>حيث ان الانفاق </a:t>
            </a:r>
            <a:r>
              <a:rPr lang="ar-SA" sz="2500" dirty="0"/>
              <a:t>في سبيل الله </a:t>
            </a:r>
            <a:r>
              <a:rPr lang="ar-SA" sz="2500" dirty="0" smtClean="0"/>
              <a:t> </a:t>
            </a:r>
            <a:r>
              <a:rPr lang="en-US" sz="2500" dirty="0" smtClean="0"/>
              <a:t>E</a:t>
            </a:r>
            <a:r>
              <a:rPr lang="ar-SA" sz="2500" dirty="0" smtClean="0"/>
              <a:t>  دالة </a:t>
            </a:r>
            <a:r>
              <a:rPr lang="ar-SA" sz="2500" dirty="0"/>
              <a:t>في الدخل و الايمان </a:t>
            </a:r>
            <a:r>
              <a:rPr lang="ar-SA" sz="2500" dirty="0" smtClean="0"/>
              <a:t>، </a:t>
            </a:r>
            <a:r>
              <a:rPr lang="ar-SA" sz="2500" dirty="0"/>
              <a:t>اما الزكاة فهي دالة في الدخل بحيث ان الدخل هو الدخل المعفي من الزكاة مطروحا من الدخل الكلي. </a:t>
            </a:r>
            <a:r>
              <a:rPr lang="en-US" sz="2500" dirty="0"/>
              <a:t>[ Y- Y</a:t>
            </a:r>
            <a:r>
              <a:rPr lang="en-US" sz="2500" baseline="-25000" dirty="0"/>
              <a:t>N</a:t>
            </a:r>
            <a:r>
              <a:rPr lang="en-US" sz="2500" dirty="0" smtClean="0"/>
              <a:t>] = Y</a:t>
            </a:r>
            <a:r>
              <a:rPr lang="en-US" sz="2500" baseline="-25000" dirty="0" smtClean="0"/>
              <a:t>d</a:t>
            </a:r>
          </a:p>
          <a:p>
            <a:pPr>
              <a:lnSpc>
                <a:spcPct val="150000"/>
              </a:lnSpc>
            </a:pPr>
            <a:r>
              <a:rPr lang="ar-SA" sz="2500" dirty="0" smtClean="0"/>
              <a:t>و </a:t>
            </a:r>
            <a:r>
              <a:rPr lang="ar-SA" sz="2500" dirty="0"/>
              <a:t>عليه </a:t>
            </a:r>
            <a:r>
              <a:rPr lang="ar-SA" sz="2500" dirty="0" smtClean="0"/>
              <a:t>فانه في حال توازن الميزانية يكون  الانفاق الحكومي = الايراد الحكومي اي ان الايراد الحكومي دالة في الدخل و مستوى الايمان </a:t>
            </a:r>
            <a:r>
              <a:rPr lang="en-US" sz="2500" dirty="0" smtClean="0"/>
              <a:t>R=G </a:t>
            </a:r>
            <a:r>
              <a:rPr lang="en-US" sz="2500" dirty="0"/>
              <a:t>= (Yd, </a:t>
            </a:r>
            <a:r>
              <a:rPr lang="en-US" sz="2500" dirty="0" err="1"/>
              <a:t>i</a:t>
            </a:r>
            <a:r>
              <a:rPr lang="en-US" sz="2500" dirty="0"/>
              <a:t>) </a:t>
            </a:r>
            <a:endParaRPr lang="en-US" sz="2500" dirty="0" smtClean="0"/>
          </a:p>
          <a:p>
            <a:pPr>
              <a:lnSpc>
                <a:spcPct val="150000"/>
              </a:lnSpc>
            </a:pPr>
            <a:r>
              <a:rPr lang="ar-SA" sz="2500" dirty="0" smtClean="0"/>
              <a:t>و بالتالي فان بزيادة الايمان سوف تزداد الايرادات الحكومية و انه مع زيادة الايمان سينزحف المنحنى للاعلى . </a:t>
            </a:r>
            <a:endParaRPr lang="en-US" sz="2500" dirty="0"/>
          </a:p>
        </p:txBody>
      </p:sp>
    </p:spTree>
    <p:extLst>
      <p:ext uri="{BB962C8B-B14F-4D97-AF65-F5344CB8AC3E}">
        <p14:creationId xmlns:p14="http://schemas.microsoft.com/office/powerpoint/2010/main" val="4031309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238500" y="1422400"/>
            <a:ext cx="0" cy="373380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3238500" y="5156200"/>
            <a:ext cx="361950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604783" y="1309590"/>
            <a:ext cx="462972"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a:t>
            </a:r>
            <a:endParaRPr lang="en-US" dirty="0">
              <a:solidFill>
                <a:schemeClr val="tx1"/>
              </a:solidFill>
            </a:endParaRPr>
          </a:p>
        </p:txBody>
      </p:sp>
      <p:sp>
        <p:nvSpPr>
          <p:cNvPr id="9" name="Rectangle 8"/>
          <p:cNvSpPr/>
          <p:nvPr/>
        </p:nvSpPr>
        <p:spPr>
          <a:xfrm flipH="1">
            <a:off x="6800850" y="5156200"/>
            <a:ext cx="5969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a:t>
            </a:r>
            <a:endParaRPr lang="en-US" dirty="0">
              <a:solidFill>
                <a:schemeClr val="tx1"/>
              </a:solidFill>
            </a:endParaRPr>
          </a:p>
        </p:txBody>
      </p:sp>
      <p:sp>
        <p:nvSpPr>
          <p:cNvPr id="10" name="Freeform 9"/>
          <p:cNvSpPr/>
          <p:nvPr/>
        </p:nvSpPr>
        <p:spPr>
          <a:xfrm>
            <a:off x="3365500" y="2425571"/>
            <a:ext cx="3926420" cy="2171829"/>
          </a:xfrm>
          <a:custGeom>
            <a:avLst/>
            <a:gdLst>
              <a:gd name="connsiteX0" fmla="*/ 0 w 3926420"/>
              <a:gd name="connsiteY0" fmla="*/ 2171829 h 2171829"/>
              <a:gd name="connsiteX1" fmla="*/ 2374900 w 3926420"/>
              <a:gd name="connsiteY1" fmla="*/ 1689229 h 2171829"/>
              <a:gd name="connsiteX2" fmla="*/ 3721100 w 3926420"/>
              <a:gd name="connsiteY2" fmla="*/ 279529 h 2171829"/>
              <a:gd name="connsiteX3" fmla="*/ 3898900 w 3926420"/>
              <a:gd name="connsiteY3" fmla="*/ 129 h 2171829"/>
            </a:gdLst>
            <a:ahLst/>
            <a:cxnLst>
              <a:cxn ang="0">
                <a:pos x="connsiteX0" y="connsiteY0"/>
              </a:cxn>
              <a:cxn ang="0">
                <a:pos x="connsiteX1" y="connsiteY1"/>
              </a:cxn>
              <a:cxn ang="0">
                <a:pos x="connsiteX2" y="connsiteY2"/>
              </a:cxn>
              <a:cxn ang="0">
                <a:pos x="connsiteX3" y="connsiteY3"/>
              </a:cxn>
            </a:cxnLst>
            <a:rect l="l" t="t" r="r" b="b"/>
            <a:pathLst>
              <a:path w="3926420" h="2171829">
                <a:moveTo>
                  <a:pt x="0" y="2171829"/>
                </a:moveTo>
                <a:cubicBezTo>
                  <a:pt x="877358" y="2088220"/>
                  <a:pt x="1754717" y="2004612"/>
                  <a:pt x="2374900" y="1689229"/>
                </a:cubicBezTo>
                <a:cubicBezTo>
                  <a:pt x="2995083" y="1373846"/>
                  <a:pt x="3467100" y="561046"/>
                  <a:pt x="3721100" y="279529"/>
                </a:cubicBezTo>
                <a:cubicBezTo>
                  <a:pt x="3975100" y="-1988"/>
                  <a:pt x="3937000" y="-930"/>
                  <a:pt x="3898900" y="129"/>
                </a:cubicBezTo>
              </a:path>
            </a:pathLst>
          </a:cu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3365500" y="1803401"/>
            <a:ext cx="3733800" cy="2362200"/>
          </a:xfrm>
          <a:custGeom>
            <a:avLst/>
            <a:gdLst>
              <a:gd name="connsiteX0" fmla="*/ 0 w 3926420"/>
              <a:gd name="connsiteY0" fmla="*/ 2171829 h 2171829"/>
              <a:gd name="connsiteX1" fmla="*/ 2374900 w 3926420"/>
              <a:gd name="connsiteY1" fmla="*/ 1689229 h 2171829"/>
              <a:gd name="connsiteX2" fmla="*/ 3721100 w 3926420"/>
              <a:gd name="connsiteY2" fmla="*/ 279529 h 2171829"/>
              <a:gd name="connsiteX3" fmla="*/ 3898900 w 3926420"/>
              <a:gd name="connsiteY3" fmla="*/ 129 h 2171829"/>
            </a:gdLst>
            <a:ahLst/>
            <a:cxnLst>
              <a:cxn ang="0">
                <a:pos x="connsiteX0" y="connsiteY0"/>
              </a:cxn>
              <a:cxn ang="0">
                <a:pos x="connsiteX1" y="connsiteY1"/>
              </a:cxn>
              <a:cxn ang="0">
                <a:pos x="connsiteX2" y="connsiteY2"/>
              </a:cxn>
              <a:cxn ang="0">
                <a:pos x="connsiteX3" y="connsiteY3"/>
              </a:cxn>
            </a:cxnLst>
            <a:rect l="l" t="t" r="r" b="b"/>
            <a:pathLst>
              <a:path w="3926420" h="2171829">
                <a:moveTo>
                  <a:pt x="0" y="2171829"/>
                </a:moveTo>
                <a:cubicBezTo>
                  <a:pt x="877358" y="2088220"/>
                  <a:pt x="1754717" y="2004612"/>
                  <a:pt x="2374900" y="1689229"/>
                </a:cubicBezTo>
                <a:cubicBezTo>
                  <a:pt x="2995083" y="1373846"/>
                  <a:pt x="3467100" y="561046"/>
                  <a:pt x="3721100" y="279529"/>
                </a:cubicBezTo>
                <a:cubicBezTo>
                  <a:pt x="3975100" y="-1988"/>
                  <a:pt x="3937000" y="-930"/>
                  <a:pt x="3898900" y="129"/>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291920" y="1956853"/>
            <a:ext cx="1146596" cy="468718"/>
          </a:xfrm>
          <a:prstGeom prst="rect">
            <a:avLst/>
          </a:prstGeom>
        </p:spPr>
        <p:txBody>
          <a:bodyPr wrap="none">
            <a:spAutoFit/>
          </a:bodyPr>
          <a:lstStyle/>
          <a:p>
            <a:pPr>
              <a:lnSpc>
                <a:spcPct val="150000"/>
              </a:lnSpc>
            </a:pPr>
            <a:r>
              <a:rPr lang="en-US" dirty="0" smtClean="0"/>
              <a:t>R= </a:t>
            </a:r>
            <a:r>
              <a:rPr lang="en-US" dirty="0"/>
              <a:t>(Yd, </a:t>
            </a:r>
            <a:r>
              <a:rPr lang="en-US" dirty="0" err="1"/>
              <a:t>i</a:t>
            </a:r>
            <a:r>
              <a:rPr lang="en-US" dirty="0"/>
              <a:t>) </a:t>
            </a:r>
          </a:p>
        </p:txBody>
      </p:sp>
      <p:cxnSp>
        <p:nvCxnSpPr>
          <p:cNvPr id="4" name="Straight Connector 3"/>
          <p:cNvCxnSpPr>
            <a:stCxn id="11" idx="1"/>
          </p:cNvCxnSpPr>
          <p:nvPr/>
        </p:nvCxnSpPr>
        <p:spPr>
          <a:xfrm>
            <a:off x="5623894" y="3640699"/>
            <a:ext cx="28761" cy="151550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flipH="1">
            <a:off x="5480050" y="5188527"/>
            <a:ext cx="486641" cy="399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a:t>
            </a:r>
            <a:endParaRPr lang="en-US" dirty="0">
              <a:solidFill>
                <a:schemeClr val="tx1"/>
              </a:solidFill>
            </a:endParaRPr>
          </a:p>
        </p:txBody>
      </p:sp>
      <p:cxnSp>
        <p:nvCxnSpPr>
          <p:cNvPr id="14" name="Straight Connector 13"/>
          <p:cNvCxnSpPr/>
          <p:nvPr/>
        </p:nvCxnSpPr>
        <p:spPr>
          <a:xfrm flipV="1">
            <a:off x="3238500" y="4197928"/>
            <a:ext cx="2377188" cy="8476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183207" y="3596745"/>
            <a:ext cx="2377188" cy="8476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573423" y="4092194"/>
            <a:ext cx="462972"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a:t>
            </a:r>
            <a:r>
              <a:rPr lang="en-US" sz="1400" dirty="0" smtClean="0">
                <a:solidFill>
                  <a:schemeClr val="tx1"/>
                </a:solidFill>
              </a:rPr>
              <a:t>1</a:t>
            </a:r>
            <a:endParaRPr lang="en-US" sz="1400" dirty="0">
              <a:solidFill>
                <a:schemeClr val="tx1"/>
              </a:solidFill>
            </a:endParaRPr>
          </a:p>
        </p:txBody>
      </p:sp>
      <p:sp>
        <p:nvSpPr>
          <p:cNvPr id="19" name="Rectangle 18"/>
          <p:cNvSpPr/>
          <p:nvPr/>
        </p:nvSpPr>
        <p:spPr>
          <a:xfrm>
            <a:off x="2593237" y="3406245"/>
            <a:ext cx="462972"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R2</a:t>
            </a:r>
            <a:endParaRPr lang="en-US" dirty="0">
              <a:solidFill>
                <a:schemeClr val="tx1"/>
              </a:solidFill>
            </a:endParaRPr>
          </a:p>
        </p:txBody>
      </p:sp>
    </p:spTree>
    <p:extLst>
      <p:ext uri="{BB962C8B-B14F-4D97-AF65-F5344CB8AC3E}">
        <p14:creationId xmlns:p14="http://schemas.microsoft.com/office/powerpoint/2010/main" val="82394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889000" y="951861"/>
            <a:ext cx="10246246" cy="4797425"/>
          </a:xfrm>
        </p:spPr>
        <p:txBody>
          <a:bodyPr>
            <a:normAutofit fontScale="92500" lnSpcReduction="10000"/>
          </a:bodyPr>
          <a:lstStyle/>
          <a:p>
            <a:pPr marL="0" indent="0">
              <a:lnSpc>
                <a:spcPct val="150000"/>
              </a:lnSpc>
              <a:buNone/>
            </a:pPr>
            <a:r>
              <a:rPr lang="ar-SA" b="1" u="sng" dirty="0" smtClean="0"/>
              <a:t>هدف الحكومة الإسلامية : </a:t>
            </a:r>
          </a:p>
          <a:p>
            <a:pPr marL="457200" indent="-457200">
              <a:lnSpc>
                <a:spcPct val="150000"/>
              </a:lnSpc>
              <a:buFont typeface="+mj-lt"/>
              <a:buAutoNum type="alphaUcPeriod"/>
            </a:pPr>
            <a:r>
              <a:rPr lang="ar-SA" dirty="0" smtClean="0"/>
              <a:t>تطبيق الشريعة وتحقيق العدالة ونشر الخير .</a:t>
            </a:r>
            <a:endParaRPr lang="ar-SA" dirty="0"/>
          </a:p>
          <a:p>
            <a:pPr marL="457200" indent="-457200">
              <a:lnSpc>
                <a:spcPct val="150000"/>
              </a:lnSpc>
              <a:buFont typeface="+mj-lt"/>
              <a:buAutoNum type="alphaUcPeriod"/>
            </a:pPr>
            <a:r>
              <a:rPr lang="ar-SA" dirty="0" smtClean="0"/>
              <a:t>الدعوة إلى الله وترسيخ دولة عادلة يسودها الأمن وتتماشى فيها حياة الناس ويمكن تصنيف هذا الهدف إلى ثلاثة مستويات : </a:t>
            </a:r>
          </a:p>
          <a:p>
            <a:pPr marL="0" indent="0">
              <a:lnSpc>
                <a:spcPct val="150000"/>
              </a:lnSpc>
              <a:buNone/>
            </a:pPr>
            <a:r>
              <a:rPr lang="ar-SA" dirty="0" smtClean="0"/>
              <a:t>( 1 ) الأهداف الضرورية مثل حفظ الدين والنفس والعقل والنسل والمال .</a:t>
            </a:r>
          </a:p>
          <a:p>
            <a:pPr marL="0" indent="0">
              <a:lnSpc>
                <a:spcPct val="150000"/>
              </a:lnSpc>
              <a:buNone/>
            </a:pPr>
            <a:r>
              <a:rPr lang="ar-SA" dirty="0" smtClean="0"/>
              <a:t>( 2 ) الأهداف الحاجية مثل تحقيق ما يفتقر إليه المجتمع من حيث التوسعة ورفع الضيق . </a:t>
            </a:r>
          </a:p>
          <a:p>
            <a:pPr marL="0" indent="0">
              <a:lnSpc>
                <a:spcPct val="150000"/>
              </a:lnSpc>
              <a:buNone/>
            </a:pPr>
            <a:r>
              <a:rPr lang="ar-SA" dirty="0" smtClean="0"/>
              <a:t>( 3 ) الأهداف الكمالية أو التحسينية . </a:t>
            </a:r>
            <a:endParaRPr lang="en-US" dirty="0" smtClean="0"/>
          </a:p>
          <a:p>
            <a:pPr marL="0" indent="0">
              <a:lnSpc>
                <a:spcPct val="150000"/>
              </a:lnSpc>
              <a:buNone/>
            </a:pPr>
            <a:r>
              <a:rPr lang="ar-SA" dirty="0" smtClean="0"/>
              <a:t>وتسعى الحكومة الإسلامية لتحقيق الأولويات الضرورية ثم الحاجية ثم التكميلية . </a:t>
            </a:r>
            <a:endParaRPr lang="ar-SA" dirty="0"/>
          </a:p>
        </p:txBody>
      </p:sp>
    </p:spTree>
    <p:extLst>
      <p:ext uri="{BB962C8B-B14F-4D97-AF65-F5344CB8AC3E}">
        <p14:creationId xmlns:p14="http://schemas.microsoft.com/office/powerpoint/2010/main" val="3338554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1352455" y="1056754"/>
            <a:ext cx="9601200" cy="4828844"/>
          </a:xfrm>
        </p:spPr>
        <p:txBody>
          <a:bodyPr>
            <a:normAutofit/>
          </a:bodyPr>
          <a:lstStyle/>
          <a:p>
            <a:pPr marL="0" indent="0">
              <a:lnSpc>
                <a:spcPct val="150000"/>
              </a:lnSpc>
              <a:buNone/>
            </a:pPr>
            <a:r>
              <a:rPr lang="ar-SA" b="1" u="sng" dirty="0" smtClean="0"/>
              <a:t>أدوار ووظائف الحكومة في الاقتصاد الإسلامي :</a:t>
            </a:r>
          </a:p>
          <a:p>
            <a:pPr marL="0" indent="0">
              <a:lnSpc>
                <a:spcPct val="150000"/>
              </a:lnSpc>
              <a:buNone/>
            </a:pPr>
            <a:r>
              <a:rPr lang="ar-SA" dirty="0" smtClean="0"/>
              <a:t>أ</a:t>
            </a:r>
            <a:r>
              <a:rPr lang="ar-SA" b="1" dirty="0" smtClean="0"/>
              <a:t>– </a:t>
            </a:r>
            <a:r>
              <a:rPr lang="ar-SA" b="1" i="1" u="sng" dirty="0" smtClean="0"/>
              <a:t>دور الحكومة في الاقتصاديات السائدة </a:t>
            </a:r>
            <a:r>
              <a:rPr lang="ar-SA" dirty="0" smtClean="0"/>
              <a:t>: مر بأربع مراحل : </a:t>
            </a:r>
          </a:p>
          <a:p>
            <a:pPr marL="0" indent="0">
              <a:lnSpc>
                <a:spcPct val="150000"/>
              </a:lnSpc>
              <a:buNone/>
            </a:pPr>
            <a:r>
              <a:rPr lang="ar-SA" b="1" i="1" u="sng" dirty="0" smtClean="0"/>
              <a:t>المرحلة الأولى </a:t>
            </a:r>
            <a:r>
              <a:rPr lang="ar-SA" dirty="0" smtClean="0"/>
              <a:t>: مرحلة ما قبل الثورة الصناعية وتمثل تلك المرحلة امتداد قديم لقيام الدولة بوظائفها التقليدية ( القضاء والأمن والدفاع ) . </a:t>
            </a:r>
          </a:p>
          <a:p>
            <a:pPr marL="0" indent="0">
              <a:lnSpc>
                <a:spcPct val="150000"/>
              </a:lnSpc>
              <a:buNone/>
            </a:pPr>
            <a:r>
              <a:rPr lang="ar-SA" b="1" i="1" u="sng" dirty="0" smtClean="0"/>
              <a:t>المرحلة الثانية </a:t>
            </a:r>
            <a:r>
              <a:rPr lang="ar-SA" dirty="0" smtClean="0"/>
              <a:t>: ما بعد الثورة الصناعية وتطلب ذلك تدخلاً من الدولة لكنه كان بشكل محدود وظلت الفلسفة الاجتماعية تنظر إلى ضرورة ابتعاد الدولة عن تدخل كبير في الاقتصاد .</a:t>
            </a:r>
          </a:p>
        </p:txBody>
      </p:sp>
      <p:sp>
        <p:nvSpPr>
          <p:cNvPr id="4" name="عنصر نائب للمحتوى 2"/>
          <p:cNvSpPr txBox="1">
            <a:spLocks/>
          </p:cNvSpPr>
          <p:nvPr/>
        </p:nvSpPr>
        <p:spPr>
          <a:xfrm>
            <a:off x="1037229" y="3058047"/>
            <a:ext cx="9601200" cy="2742252"/>
          </a:xfrm>
          <a:prstGeom prst="rect">
            <a:avLst/>
          </a:prstGeom>
        </p:spPr>
        <p:txBody>
          <a:bodyPr vert="horz" lIns="91440" tIns="45720" rIns="91440" bIns="45720" rtlCol="0" anchor="t">
            <a:normAutofit/>
          </a:bodyPr>
          <a:lst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ar-SA" dirty="0" smtClean="0"/>
              <a:t/>
            </a:r>
            <a:br>
              <a:rPr lang="ar-SA" dirty="0" smtClean="0"/>
            </a:br>
            <a:r>
              <a:rPr lang="ar-SA" dirty="0" smtClean="0"/>
              <a:t/>
            </a:r>
            <a:br>
              <a:rPr lang="ar-SA" dirty="0" smtClean="0"/>
            </a:br>
            <a:endParaRPr lang="ar-SA" dirty="0"/>
          </a:p>
        </p:txBody>
      </p:sp>
    </p:spTree>
    <p:extLst>
      <p:ext uri="{BB962C8B-B14F-4D97-AF65-F5344CB8AC3E}">
        <p14:creationId xmlns:p14="http://schemas.microsoft.com/office/powerpoint/2010/main" val="1965069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9000" y="808030"/>
            <a:ext cx="10121900" cy="4976747"/>
          </a:xfrm>
          <a:prstGeom prst="rect">
            <a:avLst/>
          </a:prstGeom>
        </p:spPr>
        <p:txBody>
          <a:bodyPr wrap="square">
            <a:spAutoFit/>
          </a:bodyPr>
          <a:lstStyle/>
          <a:p>
            <a:pPr lvl="0" defTabSz="457200">
              <a:lnSpc>
                <a:spcPct val="150000"/>
              </a:lnSpc>
              <a:spcBef>
                <a:spcPct val="20000"/>
              </a:spcBef>
              <a:spcAft>
                <a:spcPts val="600"/>
              </a:spcAft>
              <a:buClr>
                <a:srgbClr val="83992A"/>
              </a:buClr>
              <a:buSzPct val="115000"/>
            </a:pPr>
            <a:r>
              <a:rPr lang="ar-SA" sz="2400" b="1" i="1" u="sng" dirty="0">
                <a:solidFill>
                  <a:prstClr val="black">
                    <a:lumMod val="85000"/>
                    <a:lumOff val="15000"/>
                  </a:prstClr>
                </a:solidFill>
              </a:rPr>
              <a:t>المرحلة الثالثة </a:t>
            </a:r>
            <a:r>
              <a:rPr lang="ar-SA" sz="2400" dirty="0">
                <a:solidFill>
                  <a:prstClr val="black">
                    <a:lumMod val="85000"/>
                    <a:lumOff val="15000"/>
                  </a:prstClr>
                </a:solidFill>
              </a:rPr>
              <a:t>: وتنقسم إلى اتجاهين هما : </a:t>
            </a:r>
          </a:p>
          <a:p>
            <a:pPr lvl="0" defTabSz="457200">
              <a:lnSpc>
                <a:spcPct val="150000"/>
              </a:lnSpc>
              <a:spcBef>
                <a:spcPct val="20000"/>
              </a:spcBef>
              <a:spcAft>
                <a:spcPts val="600"/>
              </a:spcAft>
              <a:buClr>
                <a:srgbClr val="83992A"/>
              </a:buClr>
              <a:buSzPct val="115000"/>
            </a:pPr>
            <a:r>
              <a:rPr lang="ar-SA" sz="2400" dirty="0">
                <a:solidFill>
                  <a:prstClr val="black">
                    <a:lumMod val="85000"/>
                    <a:lumOff val="15000"/>
                  </a:prstClr>
                </a:solidFill>
              </a:rPr>
              <a:t>أ – التدخل الكامل : تكون الدولة مسيطرة على إدارة الموارد الاقتصادية ( الاتجاه الشيوعي ).</a:t>
            </a:r>
          </a:p>
          <a:p>
            <a:pPr lvl="0" defTabSz="457200">
              <a:lnSpc>
                <a:spcPct val="150000"/>
              </a:lnSpc>
              <a:spcBef>
                <a:spcPct val="20000"/>
              </a:spcBef>
              <a:spcAft>
                <a:spcPts val="600"/>
              </a:spcAft>
              <a:buClr>
                <a:srgbClr val="83992A"/>
              </a:buClr>
              <a:buSzPct val="115000"/>
            </a:pPr>
            <a:r>
              <a:rPr lang="ar-SA" sz="2400" dirty="0">
                <a:solidFill>
                  <a:prstClr val="black">
                    <a:lumMod val="85000"/>
                    <a:lumOff val="15000"/>
                  </a:prstClr>
                </a:solidFill>
              </a:rPr>
              <a:t>ب – التدخل الكبير : مرحلة تدخل كبيرة للدولة في اقتصاديات المعسكر الغربي لاوروبا وأمريكا ومن يدور في فلكها مع ظهور الكساد في الاقتصاديات الرأسمالية </a:t>
            </a:r>
            <a:r>
              <a:rPr lang="ar-SA" sz="2400" dirty="0" smtClean="0">
                <a:solidFill>
                  <a:prstClr val="black">
                    <a:lumMod val="85000"/>
                    <a:lumOff val="15000"/>
                  </a:prstClr>
                </a:solidFill>
              </a:rPr>
              <a:t>.</a:t>
            </a:r>
            <a:endParaRPr lang="en-US" sz="2400" dirty="0" smtClean="0">
              <a:solidFill>
                <a:prstClr val="black">
                  <a:lumMod val="85000"/>
                  <a:lumOff val="15000"/>
                </a:prstClr>
              </a:solidFill>
            </a:endParaRPr>
          </a:p>
          <a:p>
            <a:pPr lvl="0" defTabSz="457200">
              <a:lnSpc>
                <a:spcPct val="150000"/>
              </a:lnSpc>
              <a:spcBef>
                <a:spcPct val="20000"/>
              </a:spcBef>
              <a:spcAft>
                <a:spcPts val="600"/>
              </a:spcAft>
              <a:buClr>
                <a:srgbClr val="83992A"/>
              </a:buClr>
              <a:buSzPct val="115000"/>
            </a:pPr>
            <a:r>
              <a:rPr lang="ar-SA" sz="2400" b="1" u="sng" dirty="0">
                <a:solidFill>
                  <a:prstClr val="black">
                    <a:lumMod val="85000"/>
                    <a:lumOff val="15000"/>
                  </a:prstClr>
                </a:solidFill>
              </a:rPr>
              <a:t>المرحلة الرابعة : </a:t>
            </a:r>
            <a:r>
              <a:rPr lang="en-US" sz="2400" b="1" dirty="0" smtClean="0">
                <a:solidFill>
                  <a:prstClr val="black">
                    <a:lumMod val="85000"/>
                    <a:lumOff val="15000"/>
                  </a:prstClr>
                </a:solidFill>
              </a:rPr>
              <a:t> </a:t>
            </a:r>
            <a:r>
              <a:rPr lang="ar-SA" sz="2400" dirty="0" smtClean="0">
                <a:solidFill>
                  <a:prstClr val="black">
                    <a:lumMod val="85000"/>
                    <a:lumOff val="15000"/>
                  </a:prstClr>
                </a:solidFill>
              </a:rPr>
              <a:t>تراكمت </a:t>
            </a:r>
            <a:r>
              <a:rPr lang="ar-SA" sz="2400" dirty="0">
                <a:solidFill>
                  <a:prstClr val="black">
                    <a:lumMod val="85000"/>
                    <a:lumOff val="15000"/>
                  </a:prstClr>
                </a:solidFill>
              </a:rPr>
              <a:t>آثار التدخل الكبير للدولة فأدى إلى زيادة عبء الضرائب والديون العامة والتي شكلت آثاراً سلبية على العرض الكلي والنمو الاقتصادي وزادت من حدة التضخم والبطالة وسوء توزيع الموارد الاقتصادية من ناحية أخرى وتبلور ذلك في سيادة اتجاهات تنادي بالتقليل من تدخل الدولة والتحول إلى القطاع الخاص ( الخصخصة ) </a:t>
            </a:r>
            <a:r>
              <a:rPr lang="ar-SA" sz="2400" dirty="0" smtClean="0">
                <a:solidFill>
                  <a:prstClr val="black">
                    <a:lumMod val="85000"/>
                    <a:lumOff val="15000"/>
                  </a:prstClr>
                </a:solidFill>
              </a:rPr>
              <a:t>.</a:t>
            </a:r>
            <a:endParaRPr lang="ar-SA" sz="2400" dirty="0">
              <a:solidFill>
                <a:prstClr val="black">
                  <a:lumMod val="85000"/>
                  <a:lumOff val="15000"/>
                </a:prstClr>
              </a:solidFill>
            </a:endParaRPr>
          </a:p>
        </p:txBody>
      </p:sp>
    </p:spTree>
    <p:extLst>
      <p:ext uri="{BB962C8B-B14F-4D97-AF65-F5344CB8AC3E}">
        <p14:creationId xmlns:p14="http://schemas.microsoft.com/office/powerpoint/2010/main" val="3985038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821235" y="1007484"/>
            <a:ext cx="10579100" cy="4212216"/>
          </a:xfrm>
        </p:spPr>
        <p:txBody>
          <a:bodyPr>
            <a:normAutofit/>
          </a:bodyPr>
          <a:lstStyle/>
          <a:p>
            <a:pPr marL="0" indent="0">
              <a:lnSpc>
                <a:spcPct val="150000"/>
              </a:lnSpc>
              <a:buNone/>
            </a:pPr>
            <a:r>
              <a:rPr lang="ar-SA" b="1" i="1" u="sng" dirty="0" smtClean="0"/>
              <a:t>ب – دور الحكومة في الاقتصاد الإسلامي </a:t>
            </a:r>
            <a:r>
              <a:rPr lang="ar-SA" dirty="0" smtClean="0"/>
              <a:t>:</a:t>
            </a:r>
            <a:endParaRPr lang="en-US" dirty="0" smtClean="0"/>
          </a:p>
          <a:p>
            <a:pPr marL="0" indent="0">
              <a:lnSpc>
                <a:spcPct val="150000"/>
              </a:lnSpc>
              <a:buNone/>
            </a:pPr>
            <a:r>
              <a:rPr lang="ar-SA" dirty="0" smtClean="0"/>
              <a:t> يتم تحليل دور الحكومة في الاقتصاد الإسلامي </a:t>
            </a:r>
            <a:r>
              <a:rPr lang="ar-SA" dirty="0"/>
              <a:t>ب</a:t>
            </a:r>
            <a:r>
              <a:rPr lang="ar-SA" dirty="0" smtClean="0"/>
              <a:t>دراسة التقدم الإيماني وعلاقته بالتقدم الإنتاجي المادي .</a:t>
            </a:r>
          </a:p>
          <a:p>
            <a:pPr marL="0" indent="0">
              <a:lnSpc>
                <a:spcPct val="150000"/>
              </a:lnSpc>
              <a:buNone/>
            </a:pPr>
            <a:r>
              <a:rPr lang="ar-SA" b="1" i="1" u="sng" dirty="0" smtClean="0"/>
              <a:t>1-  علاقة التقدم الإيماني بالتقدم الإنتاجي </a:t>
            </a:r>
          </a:p>
          <a:p>
            <a:pPr marL="0" indent="0">
              <a:lnSpc>
                <a:spcPct val="150000"/>
              </a:lnSpc>
              <a:buNone/>
            </a:pPr>
            <a:r>
              <a:rPr lang="ar-SA" dirty="0" smtClean="0"/>
              <a:t>تسعى مختلف برامج المجتمع إلى الاهتمام بالرصيد المادي والرصيد الإيماني للفرد والجماعة وتضع من الاستراتيجيات ما يدفع عدداً كبيراً من أفراد وشرائح المجتمع لجعل الأولوية لنمو أرصدتهم الإيمانية في مقابل نمو الأرصدة المادية أو ان يكون نمو الأرصدة المادية عاملاً محفزاً أو مساعداً لنمو الأرصدة الإيمانية . </a:t>
            </a:r>
          </a:p>
        </p:txBody>
      </p:sp>
      <p:sp>
        <p:nvSpPr>
          <p:cNvPr id="4" name="عنصر نائب للمحتوى 2"/>
          <p:cNvSpPr txBox="1">
            <a:spLocks/>
          </p:cNvSpPr>
          <p:nvPr/>
        </p:nvSpPr>
        <p:spPr>
          <a:xfrm>
            <a:off x="1310185" y="3142470"/>
            <a:ext cx="9601200" cy="3012672"/>
          </a:xfrm>
          <a:prstGeom prst="rect">
            <a:avLst/>
          </a:prstGeom>
        </p:spPr>
        <p:txBody>
          <a:bodyPr vert="horz" lIns="91440" tIns="45720" rIns="91440" bIns="45720" rtlCol="0" anchor="t">
            <a:normAutofit/>
          </a:bodyPr>
          <a:lst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endParaRPr lang="ar-SA" dirty="0"/>
          </a:p>
        </p:txBody>
      </p:sp>
    </p:spTree>
    <p:extLst>
      <p:ext uri="{BB962C8B-B14F-4D97-AF65-F5344CB8AC3E}">
        <p14:creationId xmlns:p14="http://schemas.microsoft.com/office/powerpoint/2010/main" val="4026222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4294967295"/>
              </p:nvPr>
            </p:nvSpPr>
            <p:spPr>
              <a:xfrm>
                <a:off x="1528548" y="996287"/>
                <a:ext cx="9601200" cy="4299613"/>
              </a:xfrm>
            </p:spPr>
            <p:txBody>
              <a:bodyPr>
                <a:normAutofit/>
              </a:bodyPr>
              <a:lstStyle/>
              <a:p>
                <a:r>
                  <a:rPr lang="ar-SA" dirty="0" smtClean="0"/>
                  <a:t>وعلى هذا فإن المجتمع الإسلامي لابد أن يسعى لتحقيق النسبة التالية : </a:t>
                </a:r>
              </a:p>
              <a:p>
                <a:pPr marL="0" indent="0" algn="l" rtl="0">
                  <a:buNone/>
                </a:pPr>
                <a14:m>
                  <m:oMathPara xmlns:m="http://schemas.openxmlformats.org/officeDocument/2006/math">
                    <m:oMathParaPr>
                      <m:jc m:val="center"/>
                    </m:oMathParaPr>
                    <m:oMath xmlns:m="http://schemas.openxmlformats.org/officeDocument/2006/math">
                      <m:r>
                        <a:rPr lang="ar-SA" b="0" i="1" smtClean="0">
                          <a:latin typeface="Cambria Math"/>
                        </a:rPr>
                        <m:t>    </m:t>
                      </m:r>
                      <m:r>
                        <a:rPr lang="en-US" b="0" i="1" smtClean="0">
                          <a:latin typeface="Cambria Math"/>
                        </a:rPr>
                        <m:t>    </m:t>
                      </m:r>
                      <m:r>
                        <a:rPr lang="en-US" b="0" i="1" smtClean="0">
                          <a:latin typeface="Cambria Math"/>
                        </a:rPr>
                        <m:t>1</m:t>
                      </m:r>
                      <m:r>
                        <a:rPr lang="en-US" b="0" i="1" smtClean="0">
                          <a:latin typeface="Cambria Math"/>
                        </a:rPr>
                        <m:t> &lt;     </m:t>
                      </m:r>
                      <m:f>
                        <m:fPr>
                          <m:ctrlPr>
                            <a:rPr lang="ar-SA" i="1" smtClean="0">
                              <a:latin typeface="Cambria Math" panose="02040503050406030204" pitchFamily="18" charset="0"/>
                            </a:rPr>
                          </m:ctrlPr>
                        </m:fPr>
                        <m:num>
                          <m:r>
                            <a:rPr lang="ar-SA" b="0" i="1" smtClean="0">
                              <a:latin typeface="Cambria Math"/>
                            </a:rPr>
                            <m:t>الايماني</m:t>
                          </m:r>
                          <m:r>
                            <a:rPr lang="ar-SA" b="0" i="1" smtClean="0">
                              <a:latin typeface="Cambria Math"/>
                            </a:rPr>
                            <m:t>  </m:t>
                          </m:r>
                          <m:r>
                            <a:rPr lang="ar-SA" b="0" i="1" smtClean="0">
                              <a:latin typeface="Cambria Math"/>
                            </a:rPr>
                            <m:t>الرصيد</m:t>
                          </m:r>
                          <m:r>
                            <a:rPr lang="ar-SA" b="0" i="1" smtClean="0">
                              <a:latin typeface="Cambria Math"/>
                            </a:rPr>
                            <m:t> </m:t>
                          </m:r>
                          <m:r>
                            <a:rPr lang="ar-SA" b="0" i="1" smtClean="0">
                              <a:latin typeface="Cambria Math"/>
                            </a:rPr>
                            <m:t>نمو</m:t>
                          </m:r>
                          <m:r>
                            <a:rPr lang="ar-SA" b="0" i="1" smtClean="0">
                              <a:latin typeface="Cambria Math"/>
                            </a:rPr>
                            <m:t> </m:t>
                          </m:r>
                          <m:r>
                            <a:rPr lang="ar-SA" b="0" i="1" smtClean="0">
                              <a:latin typeface="Cambria Math"/>
                            </a:rPr>
                            <m:t>معدل</m:t>
                          </m:r>
                          <m:r>
                            <a:rPr lang="ar-SA" b="0" i="1" smtClean="0">
                              <a:latin typeface="Cambria Math"/>
                            </a:rPr>
                            <m:t> </m:t>
                          </m:r>
                        </m:num>
                        <m:den>
                          <m:r>
                            <a:rPr lang="ar-SA" b="0" i="1" smtClean="0">
                              <a:latin typeface="Cambria Math"/>
                            </a:rPr>
                            <m:t>المادي</m:t>
                          </m:r>
                          <m:r>
                            <a:rPr lang="ar-SA" b="0" i="1" smtClean="0">
                              <a:latin typeface="Cambria Math"/>
                            </a:rPr>
                            <m:t>  </m:t>
                          </m:r>
                          <m:r>
                            <a:rPr lang="ar-SA" b="0" i="1" smtClean="0">
                              <a:latin typeface="Cambria Math"/>
                            </a:rPr>
                            <m:t>الرصيد</m:t>
                          </m:r>
                          <m:r>
                            <a:rPr lang="ar-SA" b="0" i="1" smtClean="0">
                              <a:latin typeface="Cambria Math"/>
                            </a:rPr>
                            <m:t> </m:t>
                          </m:r>
                          <m:r>
                            <a:rPr lang="ar-SA" b="0" i="1" smtClean="0">
                              <a:latin typeface="Cambria Math"/>
                            </a:rPr>
                            <m:t>نمو</m:t>
                          </m:r>
                          <m:r>
                            <a:rPr lang="ar-SA" b="0" i="1" smtClean="0">
                              <a:latin typeface="Cambria Math"/>
                            </a:rPr>
                            <m:t> </m:t>
                          </m:r>
                          <m:r>
                            <a:rPr lang="ar-SA" b="0" i="1" smtClean="0">
                              <a:latin typeface="Cambria Math"/>
                            </a:rPr>
                            <m:t>معدل</m:t>
                          </m:r>
                          <m:r>
                            <a:rPr lang="ar-SA" b="0" i="1" smtClean="0">
                              <a:latin typeface="Cambria Math"/>
                            </a:rPr>
                            <m:t> </m:t>
                          </m:r>
                        </m:den>
                      </m:f>
                    </m:oMath>
                  </m:oMathPara>
                </a14:m>
                <a:endParaRPr lang="ar-SA" dirty="0" smtClean="0"/>
              </a:p>
              <a:p>
                <a:pPr marL="0" indent="0">
                  <a:buNone/>
                </a:pPr>
                <a:r>
                  <a:rPr lang="ar-SA" dirty="0" smtClean="0"/>
                  <a:t>وبالتالي </a:t>
                </a:r>
              </a:p>
              <a:p>
                <a:r>
                  <a:rPr lang="ar-SA" dirty="0" smtClean="0"/>
                  <a:t>جعل الأولوية للأرصدة الإيمانية سيزيد الارصدة المالية من ناحية </a:t>
                </a:r>
              </a:p>
              <a:p>
                <a:r>
                  <a:rPr lang="ar-SA" dirty="0" smtClean="0"/>
                  <a:t>و يؤدي إلى تكامل القطاع الخاص وتقليل اعتماده على الحكومة من ناحية اخرى وبالتالي تخفيض أعباء الحكومة ومسؤولياتها تجاه القطاع الخاص </a:t>
                </a:r>
                <a:r>
                  <a:rPr lang="ar-SA" u="sng" dirty="0" smtClean="0"/>
                  <a:t>ويعود ذلك إلى العوامل التالية </a:t>
                </a:r>
                <a:r>
                  <a:rPr lang="ar-SA" dirty="0" smtClean="0"/>
                  <a:t>: </a:t>
                </a:r>
              </a:p>
              <a:p>
                <a:pPr marL="0" indent="0">
                  <a:buNone/>
                </a:pPr>
                <a:r>
                  <a:rPr lang="ar-SA" b="1" u="sng" dirty="0" smtClean="0"/>
                  <a:t>أولاً</a:t>
                </a:r>
                <a:r>
                  <a:rPr lang="ar-SA" dirty="0" smtClean="0"/>
                  <a:t> : زيادة القوى الروحية ( الرصيد الإيماني ) يؤدي إلى زيادة الأداء والتضحية والإخلاص .</a:t>
                </a:r>
              </a:p>
            </p:txBody>
          </p:sp>
        </mc:Choice>
        <mc:Fallback xmlns="">
          <p:sp>
            <p:nvSpPr>
              <p:cNvPr id="3" name="عنصر نائب للمحتوى 2"/>
              <p:cNvSpPr>
                <a:spLocks noGrp="1" noRot="1" noChangeAspect="1" noMove="1" noResize="1" noEditPoints="1" noAdjustHandles="1" noChangeArrowheads="1" noChangeShapeType="1" noTextEdit="1"/>
              </p:cNvSpPr>
              <p:nvPr>
                <p:ph idx="4294967295"/>
              </p:nvPr>
            </p:nvSpPr>
            <p:spPr>
              <a:xfrm>
                <a:off x="1528548" y="996287"/>
                <a:ext cx="9601200" cy="4299613"/>
              </a:xfrm>
              <a:blipFill rotWithShape="1">
                <a:blip r:embed="rId2"/>
                <a:stretch>
                  <a:fillRect l="-1460" t="-1983" r="-1206"/>
                </a:stretch>
              </a:blipFill>
            </p:spPr>
            <p:txBody>
              <a:bodyPr/>
              <a:lstStyle/>
              <a:p>
                <a:r>
                  <a:rPr lang="en-US">
                    <a:noFill/>
                  </a:rPr>
                  <a:t> </a:t>
                </a:r>
              </a:p>
            </p:txBody>
          </p:sp>
        </mc:Fallback>
      </mc:AlternateContent>
    </p:spTree>
    <p:extLst>
      <p:ext uri="{BB962C8B-B14F-4D97-AF65-F5344CB8AC3E}">
        <p14:creationId xmlns:p14="http://schemas.microsoft.com/office/powerpoint/2010/main" val="4250581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1000" y="887257"/>
            <a:ext cx="9232900" cy="4989058"/>
          </a:xfrm>
          <a:prstGeom prst="rect">
            <a:avLst/>
          </a:prstGeom>
        </p:spPr>
        <p:txBody>
          <a:bodyPr wrap="square">
            <a:spAutoFit/>
          </a:bodyPr>
          <a:lstStyle/>
          <a:p>
            <a:pPr lvl="0" defTabSz="457200">
              <a:spcBef>
                <a:spcPct val="20000"/>
              </a:spcBef>
              <a:spcAft>
                <a:spcPts val="600"/>
              </a:spcAft>
              <a:buClr>
                <a:srgbClr val="83992A"/>
              </a:buClr>
              <a:buSzPct val="115000"/>
            </a:pPr>
            <a:r>
              <a:rPr lang="ar-SA" sz="2400" b="1" u="sng" dirty="0">
                <a:solidFill>
                  <a:prstClr val="black">
                    <a:lumMod val="85000"/>
                    <a:lumOff val="15000"/>
                  </a:prstClr>
                </a:solidFill>
              </a:rPr>
              <a:t>ثانياً</a:t>
            </a:r>
            <a:r>
              <a:rPr lang="ar-SA" sz="2400" dirty="0">
                <a:solidFill>
                  <a:prstClr val="black">
                    <a:lumMod val="85000"/>
                    <a:lumOff val="15000"/>
                  </a:prstClr>
                </a:solidFill>
              </a:rPr>
              <a:t> : يترتب على زيادة الرصيد الإيماني زيادة وترسيخ علاقات الولاء والمحبة بين أفراد المجتمع وينتج عن ذلك : </a:t>
            </a:r>
          </a:p>
          <a:p>
            <a:pPr lvl="0" defTabSz="457200">
              <a:spcBef>
                <a:spcPct val="20000"/>
              </a:spcBef>
              <a:spcAft>
                <a:spcPts val="600"/>
              </a:spcAft>
              <a:buClr>
                <a:srgbClr val="83992A"/>
              </a:buClr>
              <a:buSzPct val="115000"/>
            </a:pPr>
            <a:r>
              <a:rPr lang="ar-SA" sz="2400" dirty="0">
                <a:solidFill>
                  <a:prstClr val="black">
                    <a:lumMod val="85000"/>
                    <a:lumOff val="15000"/>
                  </a:prstClr>
                </a:solidFill>
              </a:rPr>
              <a:t>1 – ارتفاع حجم المنافع ورفاهية المجتمع .</a:t>
            </a:r>
          </a:p>
          <a:p>
            <a:pPr lvl="0" defTabSz="457200">
              <a:spcBef>
                <a:spcPct val="20000"/>
              </a:spcBef>
              <a:spcAft>
                <a:spcPts val="600"/>
              </a:spcAft>
              <a:buClr>
                <a:srgbClr val="83992A"/>
              </a:buClr>
              <a:buSzPct val="115000"/>
            </a:pPr>
            <a:r>
              <a:rPr lang="ar-SA" sz="2400" dirty="0">
                <a:solidFill>
                  <a:prstClr val="black">
                    <a:lumMod val="85000"/>
                    <a:lumOff val="15000"/>
                  </a:prstClr>
                </a:solidFill>
              </a:rPr>
              <a:t>2 - زيادة الإنتاج نتيجة تعاون الأفراد .</a:t>
            </a:r>
          </a:p>
          <a:p>
            <a:pPr lvl="0" defTabSz="457200">
              <a:spcBef>
                <a:spcPct val="20000"/>
              </a:spcBef>
              <a:spcAft>
                <a:spcPts val="600"/>
              </a:spcAft>
              <a:buClr>
                <a:srgbClr val="83992A"/>
              </a:buClr>
              <a:buSzPct val="115000"/>
            </a:pPr>
            <a:r>
              <a:rPr lang="ar-SA" sz="2400" dirty="0">
                <a:solidFill>
                  <a:prstClr val="black">
                    <a:lumMod val="85000"/>
                    <a:lumOff val="15000"/>
                  </a:prstClr>
                </a:solidFill>
              </a:rPr>
              <a:t>3 – تكوين تنظيم اجتماعي تعاوني يشجع على زيادة التصدق وتفقد الأحوال فيقل اعتماد المجتمع على الخدمات الحكومية كالضمان الاجتماعي </a:t>
            </a:r>
            <a:r>
              <a:rPr lang="ar-SA" sz="2400" dirty="0" smtClean="0">
                <a:solidFill>
                  <a:prstClr val="black">
                    <a:lumMod val="85000"/>
                    <a:lumOff val="15000"/>
                  </a:prstClr>
                </a:solidFill>
              </a:rPr>
              <a:t>.</a:t>
            </a:r>
          </a:p>
          <a:p>
            <a:pPr defTabSz="457200">
              <a:lnSpc>
                <a:spcPct val="150000"/>
              </a:lnSpc>
              <a:spcBef>
                <a:spcPct val="20000"/>
              </a:spcBef>
              <a:spcAft>
                <a:spcPts val="600"/>
              </a:spcAft>
              <a:buClr>
                <a:srgbClr val="83992A"/>
              </a:buClr>
              <a:buSzPct val="115000"/>
            </a:pPr>
            <a:r>
              <a:rPr lang="ar-SA" sz="2400" b="1" u="sng" dirty="0"/>
              <a:t>ثالثاً</a:t>
            </a:r>
            <a:r>
              <a:rPr lang="ar-SA" sz="2400" dirty="0"/>
              <a:t> : يدعم عاملا الأجر والثواب المتعلقان بزيادة منافع الآخرة هذا الدور القيادي الإيجابي للرصيد الإيماني للفرد بما في ذلك ما يتولد عنه من زيادة الرصيد المادي للفرد نفسه والأفراد الآخرين . </a:t>
            </a:r>
            <a:r>
              <a:rPr lang="ar-SA" sz="2400" dirty="0">
                <a:solidFill>
                  <a:prstClr val="black">
                    <a:lumMod val="85000"/>
                    <a:lumOff val="15000"/>
                  </a:prstClr>
                </a:solidFill>
              </a:rPr>
              <a:t/>
            </a:r>
            <a:br>
              <a:rPr lang="ar-SA" sz="2400" dirty="0">
                <a:solidFill>
                  <a:prstClr val="black">
                    <a:lumMod val="85000"/>
                    <a:lumOff val="15000"/>
                  </a:prstClr>
                </a:solidFill>
              </a:rPr>
            </a:br>
            <a:endParaRPr lang="en-US" dirty="0"/>
          </a:p>
        </p:txBody>
      </p:sp>
    </p:spTree>
    <p:extLst>
      <p:ext uri="{BB962C8B-B14F-4D97-AF65-F5344CB8AC3E}">
        <p14:creationId xmlns:p14="http://schemas.microsoft.com/office/powerpoint/2010/main" val="2196900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1412164" y="762001"/>
            <a:ext cx="9601200" cy="5334000"/>
          </a:xfrm>
        </p:spPr>
        <p:txBody>
          <a:bodyPr>
            <a:normAutofit/>
          </a:bodyPr>
          <a:lstStyle/>
          <a:p>
            <a:pPr marL="0" indent="0">
              <a:lnSpc>
                <a:spcPct val="150000"/>
              </a:lnSpc>
              <a:buNone/>
            </a:pPr>
            <a:r>
              <a:rPr lang="ar-SA" sz="2500" b="1" u="sng" dirty="0" smtClean="0"/>
              <a:t>رابعاً</a:t>
            </a:r>
            <a:r>
              <a:rPr lang="ar-SA" sz="2500" dirty="0" smtClean="0"/>
              <a:t> : تؤدي زيادة أرصدة المجتمع الإيمانية إلى انخفاض تكاليف الإنتاج ويعود ذلك إلى عدم وجود أسعار الفائدة وانخفاض أو اضمحلال أقساط التأمين وغيره . </a:t>
            </a:r>
          </a:p>
          <a:p>
            <a:pPr marL="0" indent="0">
              <a:lnSpc>
                <a:spcPct val="150000"/>
              </a:lnSpc>
              <a:buNone/>
            </a:pPr>
            <a:r>
              <a:rPr lang="ar-SA" sz="2500" b="1" u="sng" dirty="0" smtClean="0"/>
              <a:t>خامساُ</a:t>
            </a:r>
            <a:r>
              <a:rPr lang="ar-SA" sz="2500" dirty="0" smtClean="0"/>
              <a:t>: نتيجة زيادة دور العامل الإيماني نحو التركيز على الكميات والمظاهر الاسرافية مثل البطالة المقنعة ، الأبهة الإدارية ، التركيز على أعداد الدارسين دون أعدادهم النوعي وتوجيههم الاستراتيجي ، التقليل من النفقات العامة والحكومية .</a:t>
            </a:r>
          </a:p>
          <a:p>
            <a:pPr marL="0" indent="0">
              <a:lnSpc>
                <a:spcPct val="150000"/>
              </a:lnSpc>
              <a:buNone/>
            </a:pPr>
            <a:r>
              <a:rPr lang="ar-SA" sz="2500" b="1" u="sng" dirty="0" smtClean="0">
                <a:solidFill>
                  <a:prstClr val="black">
                    <a:lumMod val="85000"/>
                    <a:lumOff val="15000"/>
                  </a:prstClr>
                </a:solidFill>
              </a:rPr>
              <a:t>سادساً: </a:t>
            </a:r>
            <a:r>
              <a:rPr lang="ar-SA" sz="2500" dirty="0" smtClean="0"/>
              <a:t>تؤدي مجموعة القواعد الاقتصادية الإسلامية كالاعتماد على المشاركة بدلاً من اسعار الفائدة ، إلى تقليل تعرض الاقتصاد إلى الدورات الاقتصادية الحادة وبالتالي تقل الحاجة إلى تدخل الحكومة .</a:t>
            </a:r>
            <a:endParaRPr lang="ar-SA" dirty="0"/>
          </a:p>
        </p:txBody>
      </p:sp>
    </p:spTree>
    <p:extLst>
      <p:ext uri="{BB962C8B-B14F-4D97-AF65-F5344CB8AC3E}">
        <p14:creationId xmlns:p14="http://schemas.microsoft.com/office/powerpoint/2010/main" val="139538021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891</TotalTime>
  <Words>2016</Words>
  <Application>Microsoft Office PowerPoint</Application>
  <PresentationFormat>Widescreen</PresentationFormat>
  <Paragraphs>138</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Cambria Math</vt:lpstr>
      <vt:lpstr>Garamond</vt:lpstr>
      <vt:lpstr>Times New Roman</vt:lpstr>
      <vt:lpstr>Wingdings</vt:lpstr>
      <vt:lpstr>عضوي</vt:lpstr>
      <vt:lpstr>نظرية الحكومة والقطاع العام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DELL</dc:creator>
  <cp:lastModifiedBy>tahani salem</cp:lastModifiedBy>
  <cp:revision>116</cp:revision>
  <dcterms:created xsi:type="dcterms:W3CDTF">2020-09-28T18:05:03Z</dcterms:created>
  <dcterms:modified xsi:type="dcterms:W3CDTF">2021-11-04T11:07:10Z</dcterms:modified>
</cp:coreProperties>
</file>